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1" r:id="rId10"/>
    <p:sldId id="270" r:id="rId11"/>
    <p:sldId id="269" r:id="rId12"/>
    <p:sldId id="275" r:id="rId13"/>
    <p:sldId id="278" r:id="rId14"/>
    <p:sldId id="268" r:id="rId15"/>
    <p:sldId id="276" r:id="rId16"/>
    <p:sldId id="283" r:id="rId17"/>
    <p:sldId id="267" r:id="rId18"/>
    <p:sldId id="266" r:id="rId19"/>
    <p:sldId id="279" r:id="rId20"/>
    <p:sldId id="280" r:id="rId21"/>
    <p:sldId id="281" r:id="rId22"/>
    <p:sldId id="265" r:id="rId23"/>
    <p:sldId id="264" r:id="rId24"/>
    <p:sldId id="282" r:id="rId25"/>
    <p:sldId id="263" r:id="rId26"/>
    <p:sldId id="262" r:id="rId27"/>
    <p:sldId id="284" r:id="rId28"/>
    <p:sldId id="293" r:id="rId29"/>
    <p:sldId id="294" r:id="rId30"/>
    <p:sldId id="295" r:id="rId31"/>
    <p:sldId id="296" r:id="rId32"/>
    <p:sldId id="297" r:id="rId33"/>
    <p:sldId id="261" r:id="rId34"/>
    <p:sldId id="299" r:id="rId35"/>
    <p:sldId id="292" r:id="rId36"/>
    <p:sldId id="291" r:id="rId37"/>
    <p:sldId id="305" r:id="rId38"/>
    <p:sldId id="304" r:id="rId39"/>
    <p:sldId id="303" r:id="rId40"/>
    <p:sldId id="302" r:id="rId41"/>
    <p:sldId id="310" r:id="rId42"/>
    <p:sldId id="309" r:id="rId43"/>
    <p:sldId id="308" r:id="rId44"/>
    <p:sldId id="307" r:id="rId45"/>
    <p:sldId id="306" r:id="rId46"/>
    <p:sldId id="311" r:id="rId47"/>
    <p:sldId id="316" r:id="rId48"/>
    <p:sldId id="290" r:id="rId49"/>
    <p:sldId id="289" r:id="rId50"/>
    <p:sldId id="312" r:id="rId51"/>
    <p:sldId id="313" r:id="rId52"/>
    <p:sldId id="314" r:id="rId53"/>
    <p:sldId id="315" r:id="rId54"/>
    <p:sldId id="288" r:id="rId55"/>
    <p:sldId id="287" r:id="rId56"/>
    <p:sldId id="317" r:id="rId57"/>
    <p:sldId id="318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F15E15-B032-44F1-BACE-2B87A2EA8C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EF219-D26E-4F90-9B75-77280142D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B48C0-4784-4472-BEBB-E90B17CEF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F6582-9C17-4743-A910-8CE84C144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AD8B2-2823-430A-80BB-C7F7FA77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14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EFBB-890F-4EEE-9228-DD51F927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36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137"/>
            <a:ext cx="9144000" cy="2163486"/>
          </a:xfrm>
        </p:spPr>
        <p:txBody>
          <a:bodyPr>
            <a:normAutofit/>
          </a:bodyPr>
          <a:lstStyle/>
          <a:p>
            <a:r>
              <a:rPr lang="en-AU" sz="3200" dirty="0"/>
              <a:t>Week 1: Abstract Data Types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535C-CDF8-45B9-85FC-36A0F7EE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4CA6-3A42-4408-A2C6-3E3E621A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 a given collection type</a:t>
            </a:r>
          </a:p>
          <a:p>
            <a:pPr lvl="1"/>
            <a:r>
              <a:rPr lang="en-AU" dirty="0"/>
              <a:t>many different data representations are possible</a:t>
            </a:r>
          </a:p>
          <a:p>
            <a:pPr marL="0" indent="0">
              <a:buNone/>
            </a:pPr>
            <a:r>
              <a:rPr lang="en-AU" dirty="0"/>
              <a:t>For a given operation and data representation</a:t>
            </a:r>
          </a:p>
          <a:p>
            <a:pPr lvl="1"/>
            <a:r>
              <a:rPr lang="en-AU" dirty="0"/>
              <a:t>several different algorithms are possible</a:t>
            </a:r>
          </a:p>
          <a:p>
            <a:pPr lvl="1"/>
            <a:r>
              <a:rPr lang="en-AU" dirty="0"/>
              <a:t>efficiency of algorithms may vary widely</a:t>
            </a:r>
          </a:p>
          <a:p>
            <a:pPr marL="0" indent="0">
              <a:buNone/>
            </a:pPr>
            <a:r>
              <a:rPr lang="en-AU" dirty="0"/>
              <a:t>Generally,</a:t>
            </a:r>
          </a:p>
          <a:p>
            <a:pPr lvl="1"/>
            <a:r>
              <a:rPr lang="en-AU" dirty="0"/>
              <a:t>there is no overall "best" representation/implementation</a:t>
            </a:r>
          </a:p>
          <a:p>
            <a:pPr lvl="1"/>
            <a:r>
              <a:rPr lang="en-AU" dirty="0"/>
              <a:t>cost depends on the mix of operations </a:t>
            </a:r>
          </a:p>
          <a:p>
            <a:pPr marL="457200" lvl="1" indent="0">
              <a:buNone/>
            </a:pPr>
            <a:r>
              <a:rPr lang="en-AU" dirty="0"/>
              <a:t>   (e.g. proportion of inserts, searches, deletions, …)</a:t>
            </a:r>
          </a:p>
        </p:txBody>
      </p:sp>
    </p:spTree>
    <p:extLst>
      <p:ext uri="{BB962C8B-B14F-4D97-AF65-F5344CB8AC3E}">
        <p14:creationId xmlns:p14="http://schemas.microsoft.com/office/powerpoint/2010/main" val="15801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457-5348-40BF-841C-2B2071C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ADT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B883-C00B-4CE5-91E4-1A5E8F6F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stack is an abstract data type that serves as a collection of elements, with the following operations: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createStack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, which creates an empty stack.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push(element)</a:t>
            </a:r>
            <a:r>
              <a:rPr lang="en-AU" dirty="0"/>
              <a:t>, which adds an element to the collection, and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pop()</a:t>
            </a:r>
            <a:r>
              <a:rPr lang="en-AU" dirty="0"/>
              <a:t>, which removes the top element from the stack.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peek()</a:t>
            </a:r>
            <a:r>
              <a:rPr lang="en-AU" dirty="0"/>
              <a:t>, which returns the top element without modifying the stack.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isEmpty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, which checks if the stack is empty.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Elements come off a stack  following LIFO ( Last In First Out)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457-5348-40BF-841C-2B2071C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ADT (2/2)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78520-DAB3-4EE3-89A6-2EE49312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570" y="1825625"/>
            <a:ext cx="6228859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AAD88D-76AB-4CDD-93A7-589B5AA95279}"/>
              </a:ext>
            </a:extLst>
          </p:cNvPr>
          <p:cNvSpPr/>
          <p:nvPr/>
        </p:nvSpPr>
        <p:spPr>
          <a:xfrm>
            <a:off x="2850113" y="6240082"/>
            <a:ext cx="558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https://en.wikipedia.org/wiki/Stack_(abstract_data_type)</a:t>
            </a:r>
          </a:p>
        </p:txBody>
      </p:sp>
    </p:spTree>
    <p:extLst>
      <p:ext uri="{BB962C8B-B14F-4D97-AF65-F5344CB8AC3E}">
        <p14:creationId xmlns:p14="http://schemas.microsoft.com/office/powerpoint/2010/main" val="285772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E5431-60AB-4A6B-814B-151BAB81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6" y="288873"/>
            <a:ext cx="1076646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E7F-1AAE-4957-A49B-0BE0172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Implementation of Stack 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A4-5F42-4BBE-9FA2-A7C928A6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Interface (a file named </a:t>
            </a:r>
            <a:r>
              <a:rPr lang="en-US" sz="2400" dirty="0" err="1">
                <a:solidFill>
                  <a:schemeClr val="accent1"/>
                </a:solidFill>
              </a:rPr>
              <a:t>Stack.h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// Stack header file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accent1"/>
                </a:solidFill>
              </a:rPr>
              <a:t>void </a:t>
            </a:r>
            <a:r>
              <a:rPr lang="en-US" sz="2400" dirty="0" err="1">
                <a:solidFill>
                  <a:schemeClr val="accent1"/>
                </a:solidFill>
              </a:rPr>
              <a:t>stackInit</a:t>
            </a:r>
            <a:r>
              <a:rPr lang="en-US" sz="2400" dirty="0">
                <a:solidFill>
                  <a:schemeClr val="accent1"/>
                </a:solidFill>
              </a:rPr>
              <a:t>();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isEmpty</a:t>
            </a:r>
            <a:r>
              <a:rPr lang="en-US" sz="2400" dirty="0">
                <a:solidFill>
                  <a:schemeClr val="accent1"/>
                </a:solidFill>
              </a:rPr>
              <a:t>();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void push(char);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char pop();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E7F-1AAE-4957-A49B-0BE0172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Implementation of Stack 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A4-5F42-4BBE-9FA2-A7C928A6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11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8BA59-C596-4628-8EA1-226386E800F4}"/>
              </a:ext>
            </a:extLst>
          </p:cNvPr>
          <p:cNvSpPr/>
          <p:nvPr/>
        </p:nvSpPr>
        <p:spPr>
          <a:xfrm>
            <a:off x="776150" y="1837314"/>
            <a:ext cx="3448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#</a:t>
            </a:r>
            <a:r>
              <a:rPr lang="en-AU" dirty="0">
                <a:solidFill>
                  <a:schemeClr val="accent1"/>
                </a:solidFill>
              </a:rPr>
              <a:t>include "</a:t>
            </a:r>
            <a:r>
              <a:rPr lang="en-AU" dirty="0" err="1">
                <a:solidFill>
                  <a:schemeClr val="accent1"/>
                </a:solidFill>
              </a:rPr>
              <a:t>Stack.h</a:t>
            </a:r>
            <a:r>
              <a:rPr lang="en-AU" dirty="0">
                <a:solidFill>
                  <a:schemeClr val="accent1"/>
                </a:solidFill>
              </a:rPr>
              <a:t>"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#define MAXITEMS 10</a:t>
            </a:r>
          </a:p>
          <a:p>
            <a:r>
              <a:rPr lang="en-AU" dirty="0">
                <a:solidFill>
                  <a:schemeClr val="accent1"/>
                </a:solidFill>
              </a:rPr>
              <a:t>static struct {</a:t>
            </a:r>
          </a:p>
          <a:p>
            <a:r>
              <a:rPr lang="en-AU" dirty="0">
                <a:solidFill>
                  <a:schemeClr val="accent1"/>
                </a:solidFill>
              </a:rPr>
              <a:t>   char item[MAXITEMS];</a:t>
            </a:r>
          </a:p>
          <a:p>
            <a:r>
              <a:rPr lang="en-AU" dirty="0">
                <a:solidFill>
                  <a:schemeClr val="accent1"/>
                </a:solidFill>
              </a:rPr>
              <a:t>   int  top;</a:t>
            </a:r>
          </a:p>
          <a:p>
            <a:r>
              <a:rPr lang="en-AU" dirty="0">
                <a:solidFill>
                  <a:schemeClr val="accent1"/>
                </a:solidFill>
              </a:rPr>
              <a:t>} </a:t>
            </a:r>
            <a:r>
              <a:rPr lang="en-AU" dirty="0" err="1">
                <a:solidFill>
                  <a:schemeClr val="accent1"/>
                </a:solidFill>
              </a:rPr>
              <a:t>stackObject</a:t>
            </a:r>
            <a:r>
              <a:rPr lang="en-AU" dirty="0">
                <a:solidFill>
                  <a:schemeClr val="accent1"/>
                </a:solidFill>
              </a:rPr>
              <a:t>;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EC91A-9C27-43B0-9C89-49B8DB8AFC15}"/>
              </a:ext>
            </a:extLst>
          </p:cNvPr>
          <p:cNvSpPr/>
          <p:nvPr/>
        </p:nvSpPr>
        <p:spPr>
          <a:xfrm>
            <a:off x="5956663" y="1773179"/>
            <a:ext cx="4362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void push(char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) {</a:t>
            </a:r>
          </a:p>
          <a:p>
            <a:r>
              <a:rPr lang="en-US" dirty="0">
                <a:solidFill>
                  <a:schemeClr val="accent1"/>
                </a:solidFill>
              </a:rPr>
              <a:t>   assert(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&lt; MAXITEMS-1);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++;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stackObject.item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 =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9B25B-A929-4183-9C51-25A78D437D91}"/>
              </a:ext>
            </a:extLst>
          </p:cNvPr>
          <p:cNvSpPr/>
          <p:nvPr/>
        </p:nvSpPr>
        <p:spPr>
          <a:xfrm>
            <a:off x="838198" y="4157327"/>
            <a:ext cx="3324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stackInit</a:t>
            </a:r>
            <a:r>
              <a:rPr lang="en-US" dirty="0">
                <a:solidFill>
                  <a:schemeClr val="accent1"/>
                </a:solidFill>
              </a:rPr>
              <a:t>() {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= -1;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isEmpty</a:t>
            </a:r>
            <a:r>
              <a:rPr lang="en-US" dirty="0">
                <a:solidFill>
                  <a:schemeClr val="accent1"/>
                </a:solidFill>
              </a:rPr>
              <a:t>() {</a:t>
            </a:r>
          </a:p>
          <a:p>
            <a:r>
              <a:rPr lang="en-US" dirty="0">
                <a:solidFill>
                  <a:schemeClr val="accent1"/>
                </a:solidFill>
              </a:rPr>
              <a:t>   return 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&lt; 0);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2E4A1-5669-4B11-BEF1-0274D777D6C6}"/>
              </a:ext>
            </a:extLst>
          </p:cNvPr>
          <p:cNvSpPr/>
          <p:nvPr/>
        </p:nvSpPr>
        <p:spPr>
          <a:xfrm>
            <a:off x="5956663" y="3868639"/>
            <a:ext cx="5144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char pop() {</a:t>
            </a:r>
          </a:p>
          <a:p>
            <a:r>
              <a:rPr lang="en-US" dirty="0">
                <a:solidFill>
                  <a:schemeClr val="accent1"/>
                </a:solidFill>
              </a:rPr>
              <a:t>   assert(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&gt; -1);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   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stackObject.item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--;</a:t>
            </a:r>
          </a:p>
          <a:p>
            <a:r>
              <a:rPr lang="en-US" dirty="0">
                <a:solidFill>
                  <a:schemeClr val="accent1"/>
                </a:solidFill>
              </a:rPr>
              <a:t>   return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65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65F5-B0E1-4BD8-9EE6-E8F70C7F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038F-2069-459A-BC43-511F8061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Direct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Page-visited history in a Web browser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Undo sequence in a text editor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Chain of method calls in the Java Virtual Machine</a:t>
            </a:r>
          </a:p>
          <a:p>
            <a:r>
              <a:rPr lang="en-AU" dirty="0"/>
              <a:t>Indirect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Auxiliary data structure for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Component of other data structures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EB48-93A2-4133-BB95-56DE647B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39CE-00BC-4BC5-B142-EDC77AA8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25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3300" dirty="0"/>
              <a:t>Check whether all opening brackets such as '(', '[', '{' have matching closing brackets ')', ']', '}'</a:t>
            </a:r>
          </a:p>
          <a:p>
            <a:pPr marL="0" indent="0">
              <a:buNone/>
            </a:pPr>
            <a:r>
              <a:rPr lang="en-AU" sz="3300" dirty="0"/>
              <a:t>Which of the following expressions are correct?</a:t>
            </a:r>
          </a:p>
          <a:p>
            <a:pPr marL="0" indent="0">
              <a:buNone/>
            </a:pPr>
            <a:r>
              <a:rPr lang="en-AU" sz="3300" dirty="0"/>
              <a:t>  1.  (</a:t>
            </a:r>
            <a:r>
              <a:rPr lang="en-AU" sz="3300" dirty="0" err="1"/>
              <a:t>a+b</a:t>
            </a:r>
            <a:r>
              <a:rPr lang="en-AU" sz="3300" dirty="0"/>
              <a:t>) * c</a:t>
            </a:r>
          </a:p>
          <a:p>
            <a:pPr marL="0" indent="0">
              <a:buNone/>
            </a:pPr>
            <a:r>
              <a:rPr lang="en-AU" sz="3300" dirty="0"/>
              <a:t>  2.  a[</a:t>
            </a:r>
            <a:r>
              <a:rPr lang="en-AU" sz="3300" dirty="0" err="1"/>
              <a:t>i</a:t>
            </a:r>
            <a:r>
              <a:rPr lang="en-AU" sz="3300" dirty="0"/>
              <a:t>]+b[j]*c[k])</a:t>
            </a:r>
          </a:p>
          <a:p>
            <a:pPr marL="0" indent="0">
              <a:buNone/>
            </a:pPr>
            <a:r>
              <a:rPr lang="en-AU" sz="3300" dirty="0"/>
              <a:t>  3.  (a[</a:t>
            </a:r>
            <a:r>
              <a:rPr lang="en-AU" sz="3300" dirty="0" err="1"/>
              <a:t>i</a:t>
            </a:r>
            <a:r>
              <a:rPr lang="en-AU" sz="3300" dirty="0"/>
              <a:t>]+b[j])*c[k]</a:t>
            </a:r>
          </a:p>
          <a:p>
            <a:pPr marL="0" indent="0">
              <a:buNone/>
            </a:pPr>
            <a:r>
              <a:rPr lang="en-AU" sz="3300" dirty="0"/>
              <a:t>  4.  a(</a:t>
            </a:r>
            <a:r>
              <a:rPr lang="en-AU" sz="3300" dirty="0" err="1"/>
              <a:t>a+b</a:t>
            </a:r>
            <a:r>
              <a:rPr lang="en-AU" sz="3300" dirty="0"/>
              <a:t>]*c</a:t>
            </a:r>
          </a:p>
          <a:p>
            <a:pPr marL="0" indent="0">
              <a:buNone/>
            </a:pPr>
            <a:r>
              <a:rPr lang="en-AU" sz="3300" dirty="0"/>
              <a:t>  5.  void f(char a[], int n) {int </a:t>
            </a:r>
            <a:r>
              <a:rPr lang="en-AU" sz="3300" dirty="0" err="1"/>
              <a:t>i</a:t>
            </a:r>
            <a:r>
              <a:rPr lang="en-AU" sz="3300" dirty="0"/>
              <a:t>; for(</a:t>
            </a:r>
            <a:r>
              <a:rPr lang="en-AU" sz="3300" dirty="0" err="1"/>
              <a:t>i</a:t>
            </a:r>
            <a:r>
              <a:rPr lang="en-AU" sz="3300" dirty="0"/>
              <a:t>=0;i&lt;</a:t>
            </a:r>
            <a:r>
              <a:rPr lang="en-AU" sz="3300" dirty="0" err="1"/>
              <a:t>n;i</a:t>
            </a:r>
            <a:r>
              <a:rPr lang="en-AU" sz="3300" dirty="0"/>
              <a:t>++) { a[</a:t>
            </a:r>
            <a:r>
              <a:rPr lang="en-AU" sz="3300" dirty="0" err="1"/>
              <a:t>i</a:t>
            </a:r>
            <a:r>
              <a:rPr lang="en-AU" sz="3300" dirty="0"/>
              <a:t>] = (a[</a:t>
            </a:r>
            <a:r>
              <a:rPr lang="en-AU" sz="3300" dirty="0" err="1"/>
              <a:t>i</a:t>
            </a:r>
            <a:r>
              <a:rPr lang="en-AU" sz="3300" dirty="0"/>
              <a:t>]*a[</a:t>
            </a:r>
            <a:r>
              <a:rPr lang="en-AU" sz="3300" dirty="0" err="1"/>
              <a:t>i</a:t>
            </a:r>
            <a:r>
              <a:rPr lang="en-AU" sz="3300" dirty="0"/>
              <a:t>])*(i+1); }}</a:t>
            </a:r>
          </a:p>
          <a:p>
            <a:pPr marL="0" indent="0">
              <a:buNone/>
            </a:pPr>
            <a:r>
              <a:rPr lang="en-AU" sz="3300" dirty="0"/>
              <a:t>  6. a(</a:t>
            </a:r>
            <a:r>
              <a:rPr lang="en-AU" sz="3300" dirty="0" err="1"/>
              <a:t>a+b</a:t>
            </a:r>
            <a:r>
              <a:rPr lang="en-AU" sz="3300" dirty="0"/>
              <a:t> * c</a:t>
            </a:r>
          </a:p>
          <a:p>
            <a:pPr marL="0" indent="0">
              <a:buNone/>
            </a:pPr>
            <a:r>
              <a:rPr lang="en-AU" sz="3300" dirty="0"/>
              <a:t>________________________________________</a:t>
            </a:r>
          </a:p>
          <a:p>
            <a:pPr marL="0" indent="0">
              <a:buNone/>
            </a:pPr>
            <a:r>
              <a:rPr lang="en-AU" sz="3300" dirty="0"/>
              <a:t> 1. Correct</a:t>
            </a:r>
          </a:p>
          <a:p>
            <a:pPr marL="0" indent="0">
              <a:buNone/>
            </a:pPr>
            <a:r>
              <a:rPr lang="en-AU" sz="3300" dirty="0"/>
              <a:t> 2. Not correct (case 1: an opening bracket is missing)</a:t>
            </a:r>
          </a:p>
          <a:p>
            <a:pPr marL="0" indent="0">
              <a:buNone/>
            </a:pPr>
            <a:r>
              <a:rPr lang="en-AU" sz="3300" dirty="0"/>
              <a:t> 3. Correct</a:t>
            </a:r>
          </a:p>
          <a:p>
            <a:pPr marL="0" indent="0">
              <a:buNone/>
            </a:pPr>
            <a:r>
              <a:rPr lang="en-AU" sz="3300" dirty="0"/>
              <a:t> 4. Not correct (case 2: closing bracket doesn't match opening bracket)</a:t>
            </a:r>
          </a:p>
          <a:p>
            <a:pPr marL="0" indent="0">
              <a:buNone/>
            </a:pPr>
            <a:r>
              <a:rPr lang="en-AU" sz="3300" dirty="0"/>
              <a:t> 5. Correct</a:t>
            </a:r>
          </a:p>
          <a:p>
            <a:pPr marL="0" indent="0">
              <a:buNone/>
            </a:pPr>
            <a:r>
              <a:rPr lang="en-AU" sz="3300" dirty="0"/>
              <a:t> 6. Not correct (case 3: missing closing bracket)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Bracket Matching (2/5)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4A05-6F85-429A-838E-064CAB86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662" y="1105912"/>
            <a:ext cx="9704438" cy="5080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F6316-867E-49B1-B7B4-8FF264F89929}"/>
              </a:ext>
            </a:extLst>
          </p:cNvPr>
          <p:cNvSpPr/>
          <p:nvPr/>
        </p:nvSpPr>
        <p:spPr>
          <a:xfrm>
            <a:off x="838200" y="1290578"/>
            <a:ext cx="66272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Algorithm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4C99E-63D1-4EF7-AC44-88E221DD5539}"/>
              </a:ext>
            </a:extLst>
          </p:cNvPr>
          <p:cNvSpPr txBox="1"/>
          <p:nvPr/>
        </p:nvSpPr>
        <p:spPr>
          <a:xfrm>
            <a:off x="2830462" y="6186773"/>
            <a:ext cx="198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|     </a:t>
            </a:r>
            <a:r>
              <a:rPr lang="en-AU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AU" dirty="0"/>
              <a:t> 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710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(3/5)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B4BF9-9A00-4FEC-B579-0786CA95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0" y="1663053"/>
            <a:ext cx="9052560" cy="49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0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EAC1D-D665-4314-9042-75C0C98DAD8D}"/>
              </a:ext>
            </a:extLst>
          </p:cNvPr>
          <p:cNvSpPr/>
          <p:nvPr/>
        </p:nvSpPr>
        <p:spPr>
          <a:xfrm>
            <a:off x="838200" y="2062364"/>
            <a:ext cx="79501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630" indent="-285750">
              <a:buFont typeface="Arial" panose="020B0604020202020204" pitchFamily="34" charset="0"/>
              <a:buChar char="•"/>
            </a:pPr>
            <a:r>
              <a:rPr lang="en-AU" sz="2800" dirty="0"/>
              <a:t>Abstract Data Types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800" dirty="0"/>
              <a:t>Compilation and </a:t>
            </a:r>
            <a:r>
              <a:rPr lang="en-US" sz="2800" dirty="0" err="1"/>
              <a:t>Makefiles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AU" sz="2800" dirty="0"/>
              <a:t>P</a:t>
            </a:r>
            <a:r>
              <a:rPr lang="en-US" sz="2800" dirty="0" err="1"/>
              <a:t>ointers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(4/5)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691EA-B8C7-4321-8D82-1332E384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60" y="1690688"/>
            <a:ext cx="10723880" cy="21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(5/5)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4049DA-F6FB-49F9-87E8-A9BB15606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30241"/>
              </p:ext>
            </p:extLst>
          </p:nvPr>
        </p:nvGraphicFramePr>
        <p:xfrm>
          <a:off x="-1471749" y="1558834"/>
          <a:ext cx="8830492" cy="505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5944043" imgH="4852254" progId="Word.Document.12">
                  <p:embed/>
                </p:oleObj>
              </mc:Choice>
              <mc:Fallback>
                <p:oleObj name="Document" r:id="rId3" imgW="5944043" imgH="4852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71749" y="1558834"/>
                        <a:ext cx="8830492" cy="5055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8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663-A3A0-4013-A2E5-72D6F8CE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89C4-E8CB-4352-B6FE-A9A1E49C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queue consists of  </a:t>
            </a:r>
            <a:r>
              <a:rPr lang="en-AU" dirty="0"/>
              <a:t>a linear sequence of an arbitrary number of items with the following major operations: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enqueue(element)</a:t>
            </a:r>
            <a:r>
              <a:rPr lang="en-US" dirty="0"/>
              <a:t>: add a new element at the end of the queue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dequeue()</a:t>
            </a:r>
            <a:r>
              <a:rPr lang="en-US" dirty="0"/>
              <a:t>: remove the element at the front of the queue</a:t>
            </a:r>
          </a:p>
          <a:p>
            <a:pPr lvl="1"/>
            <a:r>
              <a:rPr lang="en-US" dirty="0"/>
              <a:t>Other auxiliary operations: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front()</a:t>
            </a:r>
            <a:r>
              <a:rPr lang="en-AU" dirty="0"/>
              <a:t>: returns the element at the front without removing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size()</a:t>
            </a:r>
            <a:r>
              <a:rPr lang="en-AU" dirty="0"/>
              <a:t>: returns the number of elements stored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>
                <a:solidFill>
                  <a:schemeClr val="accent1"/>
                </a:solidFill>
              </a:rPr>
              <a:t>isEmpty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: indicates whether no elements are stored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All the elements are removed from the queue following FIFO (First In First Out) order.</a:t>
            </a:r>
          </a:p>
        </p:txBody>
      </p:sp>
    </p:spTree>
    <p:extLst>
      <p:ext uri="{BB962C8B-B14F-4D97-AF65-F5344CB8AC3E}">
        <p14:creationId xmlns:p14="http://schemas.microsoft.com/office/powerpoint/2010/main" val="37894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61A-135D-4FC9-B742-C037854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(2/4)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96F07-3179-4986-BEB5-AA43851D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9902927" cy="47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61A-135D-4FC9-B742-C037854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911E-F5BB-4AE7-A153-D279712F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0640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/>
              <a:t>Applications of queues</a:t>
            </a:r>
          </a:p>
          <a:p>
            <a:pPr lvl="1"/>
            <a:r>
              <a:rPr lang="en-AU" sz="2800" dirty="0"/>
              <a:t>Direct applications</a:t>
            </a:r>
          </a:p>
          <a:p>
            <a:pPr lvl="1"/>
            <a:r>
              <a:rPr lang="en-AU" sz="2800" dirty="0"/>
              <a:t>Waiting lists, bureaucracy</a:t>
            </a:r>
          </a:p>
          <a:p>
            <a:pPr lvl="1"/>
            <a:r>
              <a:rPr lang="en-AU" sz="2800" dirty="0"/>
              <a:t>Access to shared resources (e.g., printer)</a:t>
            </a:r>
          </a:p>
          <a:p>
            <a:pPr lvl="1"/>
            <a:r>
              <a:rPr lang="en-AU" sz="2800" dirty="0"/>
              <a:t>Multiprogramming</a:t>
            </a:r>
          </a:p>
          <a:p>
            <a:pPr lvl="1"/>
            <a:r>
              <a:rPr lang="en-AU" sz="2800" dirty="0"/>
              <a:t>Indirect applications</a:t>
            </a:r>
          </a:p>
          <a:p>
            <a:pPr lvl="1"/>
            <a:r>
              <a:rPr lang="en-AU" sz="2800" dirty="0"/>
              <a:t>Auxiliary data structure for algorithms</a:t>
            </a:r>
          </a:p>
          <a:p>
            <a:pPr lvl="1"/>
            <a:r>
              <a:rPr lang="en-AU" sz="2800" dirty="0"/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7514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EB01-145E-4B89-A918-2FCB05F2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3316-02F9-429B-9D02-1E683260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can be implemented using an array or a linked list</a:t>
            </a:r>
          </a:p>
          <a:p>
            <a:r>
              <a:rPr lang="en-US" dirty="0"/>
              <a:t>Two </a:t>
            </a:r>
            <a:r>
              <a:rPr lang="en-AU" dirty="0"/>
              <a:t>variables keep track of the front and 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(1/7)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1EB93-B773-45A1-85E9-58EF2EB45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782128"/>
            <a:ext cx="9115697" cy="424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ED8AF-6029-4935-B484-A8144A0C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1988279"/>
            <a:ext cx="4858524" cy="28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(2/7)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6EBDE-482A-458A-9306-21584AFB5DDE}"/>
              </a:ext>
            </a:extLst>
          </p:cNvPr>
          <p:cNvSpPr/>
          <p:nvPr/>
        </p:nvSpPr>
        <p:spPr>
          <a:xfrm>
            <a:off x="929640" y="1991420"/>
            <a:ext cx="89255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Compilation/linking with gcc: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gcc -c </a:t>
            </a:r>
            <a:r>
              <a:rPr lang="en-US" sz="2400" dirty="0" err="1">
                <a:solidFill>
                  <a:schemeClr val="accent1"/>
                </a:solidFill>
              </a:rPr>
              <a:t>Stack.c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-c </a:t>
            </a:r>
            <a:r>
              <a:rPr lang="en-US" sz="2400" dirty="0" err="1">
                <a:solidFill>
                  <a:schemeClr val="accent1"/>
                </a:solidFill>
              </a:rPr>
              <a:t>bracket.c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-o </a:t>
            </a:r>
            <a:r>
              <a:rPr lang="en-US" sz="2400" dirty="0" err="1">
                <a:solidFill>
                  <a:schemeClr val="accent1"/>
                </a:solidFill>
              </a:rPr>
              <a:t>rbt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bracket.o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Stack.o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gcc is a multi-purpose tool</a:t>
            </a:r>
          </a:p>
          <a:p>
            <a:r>
              <a:rPr lang="en-US" sz="2400" dirty="0"/>
              <a:t>    • compiles (-c), links, makes executables (-o)</a:t>
            </a:r>
          </a:p>
        </p:txBody>
      </p:sp>
    </p:spTree>
    <p:extLst>
      <p:ext uri="{BB962C8B-B14F-4D97-AF65-F5344CB8AC3E}">
        <p14:creationId xmlns:p14="http://schemas.microsoft.com/office/powerpoint/2010/main" val="39420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(3/7)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D74C4-8717-4FCC-B38B-AF52321AFC90}"/>
              </a:ext>
            </a:extLst>
          </p:cNvPr>
          <p:cNvSpPr/>
          <p:nvPr/>
        </p:nvSpPr>
        <p:spPr>
          <a:xfrm>
            <a:off x="984069" y="1785258"/>
            <a:ext cx="8987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Compilation process is complex for large systems.</a:t>
            </a:r>
          </a:p>
          <a:p>
            <a:endParaRPr lang="en-AU" sz="2400" dirty="0"/>
          </a:p>
          <a:p>
            <a:r>
              <a:rPr lang="en-AU" sz="2400" dirty="0"/>
              <a:t>How much to compile?</a:t>
            </a:r>
          </a:p>
          <a:p>
            <a:r>
              <a:rPr lang="en-AU" sz="2400" dirty="0"/>
              <a:t>   • Ideally, what's changed since last compile</a:t>
            </a:r>
          </a:p>
          <a:p>
            <a:r>
              <a:rPr lang="en-AU" sz="2400" dirty="0"/>
              <a:t>   • Practically, recompile everything, to be sure</a:t>
            </a:r>
          </a:p>
          <a:p>
            <a:endParaRPr lang="en-AU" sz="2400" dirty="0"/>
          </a:p>
          <a:p>
            <a:r>
              <a:rPr lang="en-AU" sz="2400" dirty="0"/>
              <a:t>The </a:t>
            </a:r>
            <a:r>
              <a:rPr lang="en-AU" sz="2400" dirty="0">
                <a:solidFill>
                  <a:schemeClr val="accent1"/>
                </a:solidFill>
              </a:rPr>
              <a:t>make</a:t>
            </a:r>
            <a:r>
              <a:rPr lang="en-AU" sz="2400" dirty="0"/>
              <a:t> command assists by allowing</a:t>
            </a:r>
          </a:p>
          <a:p>
            <a:r>
              <a:rPr lang="en-AU" sz="2400" dirty="0"/>
              <a:t>   • programmers to document dependencies in code</a:t>
            </a:r>
          </a:p>
          <a:p>
            <a:r>
              <a:rPr lang="en-AU" sz="2400" dirty="0"/>
              <a:t>   • minimal re-compilation, based 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7949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(4/7)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45460-7D07-4BB1-BF66-B5F89E3E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2272212"/>
            <a:ext cx="9189932" cy="4220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78E5FB-A56A-4339-8590-1F71C2B866F3}"/>
              </a:ext>
            </a:extLst>
          </p:cNvPr>
          <p:cNvSpPr/>
          <p:nvPr/>
        </p:nvSpPr>
        <p:spPr>
          <a:xfrm>
            <a:off x="923214" y="1784705"/>
            <a:ext cx="440643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multi-module program 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7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8F3C-36CA-4D94-82A3-2F7DE37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8C49-8B62-4086-8727-8D4E785D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A data type is a set of values, and a set of operations on those values</a:t>
            </a:r>
          </a:p>
          <a:p>
            <a:r>
              <a:rPr lang="en-AU" dirty="0"/>
              <a:t>An ADT (Abstract Data Type) is a mathematical model for data types</a:t>
            </a:r>
          </a:p>
          <a:p>
            <a:pPr lvl="1"/>
            <a:r>
              <a:rPr lang="en-AU" dirty="0"/>
              <a:t>An approach to implementing data types</a:t>
            </a:r>
          </a:p>
          <a:p>
            <a:pPr lvl="1"/>
            <a:r>
              <a:rPr lang="en-AU" dirty="0"/>
              <a:t>Separates interface from implementation</a:t>
            </a:r>
          </a:p>
          <a:p>
            <a:r>
              <a:rPr lang="en-AU" dirty="0"/>
              <a:t>Users of an ADT see only the interface</a:t>
            </a:r>
          </a:p>
          <a:p>
            <a:r>
              <a:rPr lang="en-AU" dirty="0"/>
              <a:t>Builders of the ADT provide an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(5/7)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B00B-42B4-4A9C-9BCA-622BF0231E24}"/>
              </a:ext>
            </a:extLst>
          </p:cNvPr>
          <p:cNvSpPr/>
          <p:nvPr/>
        </p:nvSpPr>
        <p:spPr>
          <a:xfrm>
            <a:off x="914400" y="2061565"/>
            <a:ext cx="8900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make</a:t>
            </a:r>
            <a:r>
              <a:rPr lang="en-AU" sz="2400" dirty="0"/>
              <a:t> is driven by dependencies given in a </a:t>
            </a:r>
            <a:r>
              <a:rPr lang="en-AU" sz="2400" dirty="0" err="1"/>
              <a:t>Makefile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A dependency specifies</a:t>
            </a:r>
          </a:p>
          <a:p>
            <a:r>
              <a:rPr lang="en-AU" sz="2400" dirty="0"/>
              <a:t>    </a:t>
            </a:r>
            <a:r>
              <a:rPr lang="en-AU" sz="2400" i="1" dirty="0"/>
              <a:t>target : source1 source2 …</a:t>
            </a:r>
          </a:p>
          <a:p>
            <a:r>
              <a:rPr lang="en-AU" sz="2400" dirty="0"/>
              <a:t>        commands to build target from sources</a:t>
            </a:r>
          </a:p>
          <a:p>
            <a:r>
              <a:rPr lang="en-AU" sz="2400" dirty="0"/>
              <a:t>e.g.</a:t>
            </a:r>
          </a:p>
          <a:p>
            <a:endParaRPr lang="en-AU" sz="2400" dirty="0"/>
          </a:p>
          <a:p>
            <a:r>
              <a:rPr lang="en-AU" sz="2400" dirty="0"/>
              <a:t>game : </a:t>
            </a:r>
            <a:r>
              <a:rPr lang="en-AU" sz="2400" dirty="0" err="1"/>
              <a:t>main.o</a:t>
            </a:r>
            <a:r>
              <a:rPr lang="en-AU" sz="2400" dirty="0"/>
              <a:t> </a:t>
            </a:r>
            <a:r>
              <a:rPr lang="en-AU" sz="2400" dirty="0" err="1"/>
              <a:t>graphics.o</a:t>
            </a:r>
            <a:r>
              <a:rPr lang="en-AU" sz="2400" dirty="0"/>
              <a:t> </a:t>
            </a:r>
            <a:r>
              <a:rPr lang="en-AU" sz="2400" dirty="0" err="1"/>
              <a:t>world.o</a:t>
            </a:r>
            <a:endParaRPr lang="en-AU" sz="2400" dirty="0"/>
          </a:p>
          <a:p>
            <a:r>
              <a:rPr lang="en-AU" sz="2400" dirty="0"/>
              <a:t>	</a:t>
            </a:r>
            <a:r>
              <a:rPr lang="en-AU" sz="2400" dirty="0" err="1"/>
              <a:t>gcc</a:t>
            </a:r>
            <a:r>
              <a:rPr lang="en-AU" sz="2400" dirty="0"/>
              <a:t> -o game </a:t>
            </a:r>
            <a:r>
              <a:rPr lang="en-AU" sz="2400" dirty="0" err="1"/>
              <a:t>main.o</a:t>
            </a:r>
            <a:r>
              <a:rPr lang="en-AU" sz="2400" dirty="0"/>
              <a:t> </a:t>
            </a:r>
            <a:r>
              <a:rPr lang="en-AU" sz="2400" dirty="0" err="1"/>
              <a:t>graphics.o</a:t>
            </a:r>
            <a:r>
              <a:rPr lang="en-AU" sz="2400" dirty="0"/>
              <a:t> </a:t>
            </a:r>
            <a:r>
              <a:rPr lang="en-AU" sz="2400" dirty="0" err="1"/>
              <a:t>world.o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Rule: target is rebuilt if older than any </a:t>
            </a:r>
            <a:r>
              <a:rPr lang="en-AU" sz="2400" i="1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8583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(6/7)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29E4E-0A3A-41CA-900A-93A3BF6D4B8C}"/>
              </a:ext>
            </a:extLst>
          </p:cNvPr>
          <p:cNvSpPr/>
          <p:nvPr/>
        </p:nvSpPr>
        <p:spPr>
          <a:xfrm>
            <a:off x="1005840" y="1414562"/>
            <a:ext cx="8392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for the example program:</a:t>
            </a:r>
          </a:p>
          <a:p>
            <a:r>
              <a:rPr lang="en-US" dirty="0"/>
              <a:t>game 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graphics.o</a:t>
            </a:r>
            <a:r>
              <a:rPr lang="en-US" dirty="0"/>
              <a:t> </a:t>
            </a:r>
            <a:r>
              <a:rPr lang="en-US" dirty="0" err="1"/>
              <a:t>world.o</a:t>
            </a:r>
            <a:endParaRPr lang="en-US" dirty="0"/>
          </a:p>
          <a:p>
            <a:r>
              <a:rPr lang="en-US" dirty="0"/>
              <a:t>	gcc -o game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graphics.o</a:t>
            </a:r>
            <a:r>
              <a:rPr lang="en-US" dirty="0"/>
              <a:t> </a:t>
            </a:r>
            <a:r>
              <a:rPr lang="en-US" dirty="0" err="1"/>
              <a:t>world.o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main.o</a:t>
            </a:r>
            <a:r>
              <a:rPr lang="en-US" dirty="0"/>
              <a:t> :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graphics.h</a:t>
            </a:r>
            <a:r>
              <a:rPr lang="en-US" dirty="0"/>
              <a:t> </a:t>
            </a:r>
            <a:r>
              <a:rPr lang="en-US" dirty="0" err="1"/>
              <a:t>world.h</a:t>
            </a:r>
            <a:endParaRPr lang="en-US" dirty="0"/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graphics.o</a:t>
            </a:r>
            <a:r>
              <a:rPr lang="en-US" dirty="0"/>
              <a:t> : </a:t>
            </a:r>
            <a:r>
              <a:rPr lang="en-US" dirty="0" err="1"/>
              <a:t>graphics.c</a:t>
            </a:r>
            <a:r>
              <a:rPr lang="en-US" dirty="0"/>
              <a:t> </a:t>
            </a:r>
            <a:r>
              <a:rPr lang="en-US" dirty="0" err="1"/>
              <a:t>world.h</a:t>
            </a:r>
            <a:r>
              <a:rPr lang="en-US" dirty="0"/>
              <a:t> </a:t>
            </a:r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graphics.c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world.o</a:t>
            </a:r>
            <a:r>
              <a:rPr lang="en-US" dirty="0"/>
              <a:t> : </a:t>
            </a:r>
            <a:r>
              <a:rPr lang="en-US" dirty="0" err="1"/>
              <a:t>world.c</a:t>
            </a:r>
            <a:endParaRPr lang="en-US" dirty="0"/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world.c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Things to note:</a:t>
            </a:r>
          </a:p>
          <a:p>
            <a:r>
              <a:rPr lang="en-US" dirty="0"/>
              <a:t>    •  A target (game, </a:t>
            </a:r>
            <a:r>
              <a:rPr lang="en-US" dirty="0" err="1"/>
              <a:t>main.o</a:t>
            </a:r>
            <a:r>
              <a:rPr lang="en-US" dirty="0"/>
              <a:t>, …) is on a newline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followed by a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then followed by the files that the target is dependent on</a:t>
            </a:r>
          </a:p>
          <a:p>
            <a:r>
              <a:rPr lang="en-US" dirty="0"/>
              <a:t>    • The action (gcc …) is always on a newline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and must be indented with a TAB</a:t>
            </a:r>
          </a:p>
        </p:txBody>
      </p:sp>
    </p:spTree>
    <p:extLst>
      <p:ext uri="{BB962C8B-B14F-4D97-AF65-F5344CB8AC3E}">
        <p14:creationId xmlns:p14="http://schemas.microsoft.com/office/powerpoint/2010/main" val="2017748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(7/7)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FEBC3-413E-4C93-8C71-C84DF3C184D8}"/>
              </a:ext>
            </a:extLst>
          </p:cNvPr>
          <p:cNvSpPr/>
          <p:nvPr/>
        </p:nvSpPr>
        <p:spPr>
          <a:xfrm>
            <a:off x="934720" y="1788160"/>
            <a:ext cx="9387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make arguments are targets, build just those targets:</a:t>
            </a:r>
          </a:p>
          <a:p>
            <a:r>
              <a:rPr lang="en-US" sz="2400" dirty="0"/>
              <a:t>prompt$ </a:t>
            </a:r>
            <a:r>
              <a:rPr lang="en-US" sz="2400" dirty="0">
                <a:solidFill>
                  <a:schemeClr val="accent1"/>
                </a:solidFill>
              </a:rPr>
              <a:t>make </a:t>
            </a:r>
            <a:r>
              <a:rPr lang="en-US" sz="2400" dirty="0" err="1">
                <a:solidFill>
                  <a:schemeClr val="accent1"/>
                </a:solidFill>
              </a:rPr>
              <a:t>world.o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world.c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If no </a:t>
            </a:r>
            <a:r>
              <a:rPr lang="en-US" sz="2400" dirty="0" err="1"/>
              <a:t>args</a:t>
            </a:r>
            <a:r>
              <a:rPr lang="en-US" sz="2400" dirty="0"/>
              <a:t>, build first target in the </a:t>
            </a:r>
            <a:r>
              <a:rPr lang="en-US" sz="2400" dirty="0" err="1"/>
              <a:t>Makefile</a:t>
            </a:r>
            <a:r>
              <a:rPr lang="en-US" sz="2400" dirty="0"/>
              <a:t>.</a:t>
            </a:r>
          </a:p>
          <a:p>
            <a:r>
              <a:rPr lang="en-US" sz="2400" dirty="0"/>
              <a:t>prompt$ </a:t>
            </a:r>
            <a:r>
              <a:rPr lang="en-US" sz="2400" dirty="0">
                <a:solidFill>
                  <a:schemeClr val="accent1"/>
                </a:solidFill>
              </a:rPr>
              <a:t>make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main.c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graphics.c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world.c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-o game </a:t>
            </a:r>
            <a:r>
              <a:rPr lang="en-US" sz="2400" dirty="0" err="1">
                <a:solidFill>
                  <a:schemeClr val="accent1"/>
                </a:solidFill>
              </a:rPr>
              <a:t>main.o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graphics.o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world.o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4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154-1538-4E56-9539-035BB4B8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AFBE-1F31-40DC-A71F-DD2F23CC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204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Computer memory … large array of consecutive data cells or bytes</a:t>
            </a:r>
          </a:p>
          <a:p>
            <a:pPr marL="0" indent="0">
              <a:buNone/>
            </a:pPr>
            <a:r>
              <a:rPr lang="en-AU" dirty="0"/>
              <a:t>  • </a:t>
            </a:r>
            <a:r>
              <a:rPr lang="en-AU" dirty="0">
                <a:solidFill>
                  <a:schemeClr val="accent1"/>
                </a:solidFill>
              </a:rPr>
              <a:t>char … 1 byte    int, float … 4 bytes    double … 8 bytes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a variable is declared, the operating system finds a place in memory to store the appropriate number of bytes.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we declare a variable called k …</a:t>
            </a:r>
          </a:p>
          <a:p>
            <a:pPr marL="0" indent="0">
              <a:buNone/>
            </a:pPr>
            <a:r>
              <a:rPr lang="en-AU" dirty="0"/>
              <a:t>  • the place where k is stored is denoted by </a:t>
            </a:r>
            <a:r>
              <a:rPr lang="en-AU" dirty="0">
                <a:solidFill>
                  <a:schemeClr val="accent1"/>
                </a:solidFill>
              </a:rPr>
              <a:t>&amp;k</a:t>
            </a:r>
          </a:p>
          <a:p>
            <a:pPr marL="0" indent="0">
              <a:buNone/>
            </a:pPr>
            <a:r>
              <a:rPr lang="en-AU" dirty="0"/>
              <a:t>  • also called the address of k</a:t>
            </a:r>
          </a:p>
          <a:p>
            <a:pPr marL="0" indent="0">
              <a:buNone/>
            </a:pPr>
            <a:r>
              <a:rPr lang="en-AU" dirty="0"/>
              <a:t>It is convenient to print memory addresses in Hexadecimal notation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FF2D1-A677-4EE0-BBEC-6682EE348476}"/>
              </a:ext>
            </a:extLst>
          </p:cNvPr>
          <p:cNvSpPr/>
          <p:nvPr/>
        </p:nvSpPr>
        <p:spPr>
          <a:xfrm>
            <a:off x="9652000" y="258064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A533B-CD75-4FC6-909F-6CF5673ABFC6}"/>
              </a:ext>
            </a:extLst>
          </p:cNvPr>
          <p:cNvSpPr/>
          <p:nvPr/>
        </p:nvSpPr>
        <p:spPr>
          <a:xfrm>
            <a:off x="9652000" y="2943384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D1CEF-E566-4FD0-8CF7-CD5623F8D914}"/>
              </a:ext>
            </a:extLst>
          </p:cNvPr>
          <p:cNvSpPr/>
          <p:nvPr/>
        </p:nvSpPr>
        <p:spPr>
          <a:xfrm>
            <a:off x="9652000" y="3665856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FD837-635C-4F16-B3BC-C85DCD0AFA1B}"/>
              </a:ext>
            </a:extLst>
          </p:cNvPr>
          <p:cNvSpPr/>
          <p:nvPr/>
        </p:nvSpPr>
        <p:spPr>
          <a:xfrm>
            <a:off x="9652000" y="333248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64F61-A01F-42F4-BB5C-4071F125B57C}"/>
              </a:ext>
            </a:extLst>
          </p:cNvPr>
          <p:cNvSpPr/>
          <p:nvPr/>
        </p:nvSpPr>
        <p:spPr>
          <a:xfrm>
            <a:off x="9652000" y="4742974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0B73C-D98C-4F8F-B4AA-05D7645158CA}"/>
              </a:ext>
            </a:extLst>
          </p:cNvPr>
          <p:cNvSpPr/>
          <p:nvPr/>
        </p:nvSpPr>
        <p:spPr>
          <a:xfrm>
            <a:off x="9652000" y="4041776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6C9F9-010D-4894-B5D9-9EC57555CC2A}"/>
              </a:ext>
            </a:extLst>
          </p:cNvPr>
          <p:cNvSpPr/>
          <p:nvPr/>
        </p:nvSpPr>
        <p:spPr>
          <a:xfrm>
            <a:off x="9652000" y="4368008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7927E-5A1F-453D-92EE-F769D78FDE95}"/>
              </a:ext>
            </a:extLst>
          </p:cNvPr>
          <p:cNvSpPr/>
          <p:nvPr/>
        </p:nvSpPr>
        <p:spPr>
          <a:xfrm>
            <a:off x="9652000" y="551688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B07FC-627D-4128-8F83-CCADCB1EE293}"/>
              </a:ext>
            </a:extLst>
          </p:cNvPr>
          <p:cNvSpPr/>
          <p:nvPr/>
        </p:nvSpPr>
        <p:spPr>
          <a:xfrm>
            <a:off x="9652000" y="513080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7B64-1897-4C40-9898-194241114CAA}"/>
              </a:ext>
            </a:extLst>
          </p:cNvPr>
          <p:cNvSpPr txBox="1"/>
          <p:nvPr/>
        </p:nvSpPr>
        <p:spPr>
          <a:xfrm>
            <a:off x="8773160" y="2573934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2B1D3-F0B2-4BDB-8F8B-BCCDC616E32B}"/>
              </a:ext>
            </a:extLst>
          </p:cNvPr>
          <p:cNvSpPr txBox="1"/>
          <p:nvPr/>
        </p:nvSpPr>
        <p:spPr>
          <a:xfrm>
            <a:off x="8757920" y="3376536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1FB68-4F2D-4B82-A851-FB15EACABE3E}"/>
              </a:ext>
            </a:extLst>
          </p:cNvPr>
          <p:cNvSpPr txBox="1"/>
          <p:nvPr/>
        </p:nvSpPr>
        <p:spPr>
          <a:xfrm>
            <a:off x="8757920" y="3000972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A27BD-673A-46C8-9916-1C304656E8C5}"/>
              </a:ext>
            </a:extLst>
          </p:cNvPr>
          <p:cNvSpPr txBox="1"/>
          <p:nvPr/>
        </p:nvSpPr>
        <p:spPr>
          <a:xfrm>
            <a:off x="8763000" y="4384756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EA896-3461-4239-8E89-879217E51077}"/>
              </a:ext>
            </a:extLst>
          </p:cNvPr>
          <p:cNvSpPr txBox="1"/>
          <p:nvPr/>
        </p:nvSpPr>
        <p:spPr>
          <a:xfrm>
            <a:off x="9652000" y="1770519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0754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154-1538-4E56-9539-035BB4B8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(2/3)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C5AA-9D5F-4CF4-A471-C69B8FB0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923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k;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m;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k is %p\n", &amp;k);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m is %p\n", &amp;m);</a:t>
            </a:r>
          </a:p>
          <a:p>
            <a:pPr marL="0" indent="0">
              <a:buNone/>
            </a:pPr>
            <a:r>
              <a:rPr lang="en-AU" dirty="0"/>
              <a:t>// address of k is BFFFFB80           </a:t>
            </a:r>
          </a:p>
          <a:p>
            <a:pPr marL="0" indent="0">
              <a:buNone/>
            </a:pPr>
            <a:r>
              <a:rPr lang="en-AU" dirty="0"/>
              <a:t>// address of m is BFFFFB84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means that</a:t>
            </a:r>
          </a:p>
          <a:p>
            <a:pPr marL="0" indent="0">
              <a:buNone/>
            </a:pPr>
            <a:r>
              <a:rPr lang="en-AU" dirty="0"/>
              <a:t>  • k occupies the four bytes from BFFFFB80 to BFFFFB83</a:t>
            </a:r>
          </a:p>
          <a:p>
            <a:pPr marL="0" indent="0">
              <a:buNone/>
            </a:pPr>
            <a:r>
              <a:rPr lang="en-AU" dirty="0"/>
              <a:t>  • m occupies the four bytes from BFFFFB84 to BFFFFB87</a:t>
            </a:r>
          </a:p>
          <a:p>
            <a:pPr marL="0" indent="0">
              <a:buNone/>
            </a:pPr>
            <a:r>
              <a:rPr lang="en-AU" dirty="0"/>
              <a:t>Note the use of %p as placeholder for an address ("pointer"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8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6F60-C82D-4B4A-B884-B4CED6ED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23B5-AA3C-410C-BA1F-386C2020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When an array is declared, the elements of the array are stored in consecutive memory locations: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solidFill>
                  <a:schemeClr val="accent1"/>
                </a:solidFill>
              </a:rPr>
              <a:t>int array[5];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for (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 = 0;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 &lt; 5;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++) {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 </a:t>
            </a: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array[%d] is %p\n",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, &amp;array[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]);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 }</a:t>
            </a:r>
          </a:p>
          <a:p>
            <a:pPr marL="0" indent="0">
              <a:buNone/>
            </a:pPr>
            <a:r>
              <a:rPr lang="en-AU" dirty="0"/>
              <a:t> // address of array[0] is BFFFFB60                         </a:t>
            </a:r>
          </a:p>
          <a:p>
            <a:pPr marL="0" indent="0">
              <a:buNone/>
            </a:pPr>
            <a:r>
              <a:rPr lang="en-AU" dirty="0"/>
              <a:t> // address of array[1] is BFFFFB64</a:t>
            </a:r>
          </a:p>
          <a:p>
            <a:pPr marL="0" indent="0">
              <a:buNone/>
            </a:pPr>
            <a:r>
              <a:rPr lang="en-AU" dirty="0"/>
              <a:t> // address of array[2] is BFFFFB68</a:t>
            </a:r>
          </a:p>
          <a:p>
            <a:pPr marL="0" indent="0">
              <a:buNone/>
            </a:pPr>
            <a:r>
              <a:rPr lang="en-AU" dirty="0"/>
              <a:t> // address of array[3] is BFFFFB6C</a:t>
            </a:r>
          </a:p>
          <a:p>
            <a:pPr marL="0" indent="0">
              <a:buNone/>
            </a:pPr>
            <a:r>
              <a:rPr lang="en-AU" dirty="0"/>
              <a:t> // address of array[4] is BFFFFB70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96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(1/4)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08D0A-65D3-4A9B-8C41-F343A1D2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46" y="1481194"/>
            <a:ext cx="8863873" cy="52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(2/4)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6252F-57E0-4A81-BD98-338BDAA0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60279" cy="181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EE5DA-E70B-4BD8-A1B7-7D4E7669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66" y="3184863"/>
            <a:ext cx="2286054" cy="35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1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(3/4)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BD894-C884-4E54-BA65-C64A2847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31" y="1690688"/>
            <a:ext cx="10851829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(4/4)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6CA9D-6A25-4011-B049-60D84434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66" y="1818640"/>
            <a:ext cx="10536079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(2/4)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ADT interface provides</a:t>
            </a:r>
          </a:p>
          <a:p>
            <a:pPr marL="457200" indent="-182880"/>
            <a:r>
              <a:rPr lang="en-AU" dirty="0"/>
              <a:t> a user-view of the data structure</a:t>
            </a:r>
          </a:p>
          <a:p>
            <a:pPr marL="457200" indent="-182880"/>
            <a:r>
              <a:rPr lang="en-AU" dirty="0"/>
              <a:t> function signatures (prototypes) for all operations</a:t>
            </a:r>
          </a:p>
          <a:p>
            <a:pPr marL="457200" indent="-182880"/>
            <a:r>
              <a:rPr lang="en-AU" dirty="0"/>
              <a:t> semantics of operations (via documentation)</a:t>
            </a:r>
          </a:p>
          <a:p>
            <a:pPr marL="457200" indent="-182880"/>
            <a:r>
              <a:rPr lang="en-AU" dirty="0"/>
              <a:t> ⇒  a "contract" between ADT and its clients</a:t>
            </a:r>
          </a:p>
          <a:p>
            <a:pPr marL="0" indent="0">
              <a:buNone/>
            </a:pPr>
            <a:r>
              <a:rPr lang="en-AU" dirty="0"/>
              <a:t>An ADT implementation gives</a:t>
            </a:r>
          </a:p>
          <a:p>
            <a:pPr marL="365760" indent="-91440"/>
            <a:r>
              <a:rPr lang="en-AU" dirty="0"/>
              <a:t>  the concrete definition of the data structure</a:t>
            </a:r>
          </a:p>
          <a:p>
            <a:pPr marL="365760" indent="-91440"/>
            <a:r>
              <a:rPr lang="en-AU" dirty="0"/>
              <a:t>  function implementations for all operations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FF02-EE17-4C2B-A6D1-A37E67D6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*p;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*q;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a[5];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x = 10, y;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 = &amp;x;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*p = 20;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y = *p;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 = &amp;a[2];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q = p; </a:t>
            </a:r>
          </a:p>
        </p:txBody>
      </p:sp>
    </p:spTree>
    <p:extLst>
      <p:ext uri="{BB962C8B-B14F-4D97-AF65-F5344CB8AC3E}">
        <p14:creationId xmlns:p14="http://schemas.microsoft.com/office/powerpoint/2010/main" val="375516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(2/5)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BD7354-0187-4257-A0FF-788018F6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41110"/>
            <a:ext cx="8737599" cy="49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5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(3/5)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6F44D-C4AE-4A42-951D-B64D5758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77" y="1690687"/>
            <a:ext cx="10793124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12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FF02-EE17-4C2B-A6D1-A37E67D6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Recall that in C, scalar parameters are passed "by-value"</a:t>
            </a:r>
          </a:p>
          <a:p>
            <a:pPr marL="548640"/>
            <a:r>
              <a:rPr lang="en-AU" dirty="0"/>
              <a:t>Changes made to the value of a parameter do not affect the original</a:t>
            </a:r>
          </a:p>
          <a:p>
            <a:pPr marL="548640"/>
            <a:r>
              <a:rPr lang="en-AU" dirty="0"/>
              <a:t>Function swap() tries to swap the values of a and b, but fails because it only swaps the copies, not the "real" variables in main()</a:t>
            </a:r>
          </a:p>
          <a:p>
            <a:pPr marL="0" indent="0">
              <a:buNone/>
            </a:pPr>
            <a:r>
              <a:rPr lang="en-AU" dirty="0"/>
              <a:t>We can achieve "simulated call-by-reference" by passing pointers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37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(5/5)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55329-3C1D-4037-9AA3-3CEA7E9B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42" y="1808480"/>
            <a:ext cx="10446896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7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(1/3)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0AA46-8962-4E38-9F01-5AD6F96A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1682400"/>
            <a:ext cx="9966875" cy="45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5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4010-B6D5-4C21-BEF5-EC4B1CF2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35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Pointer-based scan written in more typical style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0EE40-C96E-44DB-A809-B6D0F7DB94EA}"/>
              </a:ext>
            </a:extLst>
          </p:cNvPr>
          <p:cNvSpPr/>
          <p:nvPr/>
        </p:nvSpPr>
        <p:spPr>
          <a:xfrm>
            <a:off x="838200" y="5662413"/>
            <a:ext cx="779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Note: because of pointer/array connection   a[</a:t>
            </a:r>
            <a:r>
              <a:rPr lang="en-AU" sz="2400" dirty="0" err="1"/>
              <a:t>i</a:t>
            </a:r>
            <a:r>
              <a:rPr lang="en-AU" sz="2400" dirty="0"/>
              <a:t>] == *(</a:t>
            </a:r>
            <a:r>
              <a:rPr lang="en-AU" sz="2400" dirty="0" err="1"/>
              <a:t>a+i</a:t>
            </a:r>
            <a:r>
              <a:rPr lang="en-AU" sz="2400" dirty="0"/>
              <a:t>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E0D25-4790-4010-B325-02CD3A22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70" y="2624137"/>
            <a:ext cx="6225408" cy="27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20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916EB-1F2A-4F18-9B59-8131C655A170}"/>
              </a:ext>
            </a:extLst>
          </p:cNvPr>
          <p:cNvSpPr/>
          <p:nvPr/>
        </p:nvSpPr>
        <p:spPr>
          <a:xfrm>
            <a:off x="838200" y="1690688"/>
            <a:ext cx="8341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/>
              <a:t>argv</a:t>
            </a:r>
            <a:r>
              <a:rPr lang="en-AU" sz="2400" dirty="0"/>
              <a:t> can also be viewed as double pointer (a pointer to a pointer)</a:t>
            </a:r>
          </a:p>
          <a:p>
            <a:endParaRPr lang="en-AU" sz="2400" dirty="0"/>
          </a:p>
          <a:p>
            <a:r>
              <a:rPr lang="en-AU" sz="2400" dirty="0"/>
              <a:t>Alternative prototype for main():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int main(int </a:t>
            </a:r>
            <a:r>
              <a:rPr lang="en-AU" sz="2400" dirty="0" err="1">
                <a:solidFill>
                  <a:schemeClr val="accent1"/>
                </a:solidFill>
              </a:rPr>
              <a:t>argc</a:t>
            </a:r>
            <a:r>
              <a:rPr lang="en-AU" sz="2400" dirty="0">
                <a:solidFill>
                  <a:schemeClr val="accent1"/>
                </a:solidFill>
              </a:rPr>
              <a:t>, char **</a:t>
            </a:r>
            <a:r>
              <a:rPr lang="en-AU" sz="2400" dirty="0" err="1">
                <a:solidFill>
                  <a:schemeClr val="accent1"/>
                </a:solidFill>
              </a:rPr>
              <a:t>argv</a:t>
            </a:r>
            <a:r>
              <a:rPr lang="en-AU" sz="2400" dirty="0">
                <a:solidFill>
                  <a:schemeClr val="accent1"/>
                </a:solidFill>
              </a:rPr>
              <a:t>) 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{ 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  ...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}</a:t>
            </a:r>
          </a:p>
          <a:p>
            <a:endParaRPr lang="en-AU" sz="2400" dirty="0"/>
          </a:p>
          <a:p>
            <a:r>
              <a:rPr lang="en-AU" sz="2400" dirty="0"/>
              <a:t>Can still use </a:t>
            </a:r>
            <a:r>
              <a:rPr lang="en-AU" sz="2400" dirty="0" err="1"/>
              <a:t>argv</a:t>
            </a:r>
            <a:r>
              <a:rPr lang="en-AU" sz="2400" dirty="0"/>
              <a:t>[0], </a:t>
            </a:r>
            <a:r>
              <a:rPr lang="en-AU" sz="2400" dirty="0" err="1"/>
              <a:t>argv</a:t>
            </a:r>
            <a:r>
              <a:rPr lang="en-AU" sz="2400" dirty="0"/>
              <a:t>[1], …</a:t>
            </a:r>
          </a:p>
        </p:txBody>
      </p:sp>
    </p:spTree>
    <p:extLst>
      <p:ext uri="{BB962C8B-B14F-4D97-AF65-F5344CB8AC3E}">
        <p14:creationId xmlns:p14="http://schemas.microsoft.com/office/powerpoint/2010/main" val="3703843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EEA-63D2-4D71-A2AC-B0F02247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6AA0-01E5-4463-AEE7-CD12F00E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 pointer variable holds a value which is an address.</a:t>
            </a:r>
          </a:p>
          <a:p>
            <a:pPr marL="0" indent="0">
              <a:buNone/>
            </a:pPr>
            <a:r>
              <a:rPr lang="en-AU" dirty="0"/>
              <a:t>C knows what type of object is being pointed to</a:t>
            </a:r>
          </a:p>
          <a:p>
            <a:pPr marL="0" indent="0">
              <a:buNone/>
            </a:pPr>
            <a:r>
              <a:rPr lang="en-AU" dirty="0"/>
              <a:t>  • It knows the </a:t>
            </a:r>
            <a:r>
              <a:rPr lang="en-AU" i="1" dirty="0" err="1">
                <a:solidFill>
                  <a:schemeClr val="accent1"/>
                </a:solidFill>
              </a:rPr>
              <a:t>sizeof</a:t>
            </a:r>
            <a:r>
              <a:rPr lang="en-AU" dirty="0"/>
              <a:t> that object</a:t>
            </a:r>
          </a:p>
          <a:p>
            <a:pPr marL="0" indent="0">
              <a:buNone/>
            </a:pPr>
            <a:r>
              <a:rPr lang="en-AU" dirty="0"/>
              <a:t>  • It can compute where the next/previous object is located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a[6]; 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*p;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p = &amp;a[0];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p = p + 1;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8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(2/7)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DF2AA-60A8-4EEF-B3B7-51F7032D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40" y="2004065"/>
            <a:ext cx="9902059" cy="41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ADT interfaces are opaque</a:t>
            </a:r>
          </a:p>
          <a:p>
            <a:pPr marL="411480"/>
            <a:r>
              <a:rPr lang="en-AU" dirty="0"/>
              <a:t> Clients cannot see the implementation via the interface</a:t>
            </a:r>
          </a:p>
          <a:p>
            <a:pPr marL="91440" indent="0">
              <a:buNone/>
            </a:pPr>
            <a:r>
              <a:rPr lang="en-AU" dirty="0"/>
              <a:t>ADTs are important because …</a:t>
            </a:r>
          </a:p>
          <a:p>
            <a:pPr marL="457200" indent="-274320"/>
            <a:r>
              <a:rPr lang="en-AU" dirty="0"/>
              <a:t>facilitate decomposition of complex programs</a:t>
            </a:r>
          </a:p>
          <a:p>
            <a:pPr marL="457200" indent="-274320"/>
            <a:r>
              <a:rPr lang="en-AU" dirty="0"/>
              <a:t>make implementation changes invisible to clients</a:t>
            </a:r>
          </a:p>
          <a:p>
            <a:pPr marL="457200" indent="-274320"/>
            <a:r>
              <a:rPr lang="en-AU" dirty="0"/>
              <a:t>improve readability and structuring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5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08BD-6166-4B0F-B115-0C3CCE14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51305"/>
            <a:ext cx="10515600" cy="317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One common type of pointer/array combination are the command line arguments</a:t>
            </a:r>
          </a:p>
          <a:p>
            <a:pPr marL="0" indent="0">
              <a:buNone/>
            </a:pPr>
            <a:r>
              <a:rPr lang="en-AU" sz="2000" dirty="0"/>
              <a:t>   • These are 0 or more strings specified when a program is run</a:t>
            </a:r>
          </a:p>
          <a:p>
            <a:pPr marL="0" indent="0">
              <a:buNone/>
            </a:pPr>
            <a:r>
              <a:rPr lang="en-AU" sz="2000" dirty="0"/>
              <a:t>   • If you run this command in a terminal:</a:t>
            </a:r>
          </a:p>
          <a:p>
            <a:pPr marL="0" indent="0">
              <a:buNone/>
            </a:pPr>
            <a:r>
              <a:rPr lang="en-AU" sz="2000" dirty="0"/>
              <a:t>      prompt$ ./</a:t>
            </a:r>
            <a:r>
              <a:rPr lang="en-AU" sz="2000" dirty="0" err="1"/>
              <a:t>seqq</a:t>
            </a:r>
            <a:r>
              <a:rPr lang="en-AU" sz="2000" dirty="0"/>
              <a:t> 10 20</a:t>
            </a:r>
          </a:p>
          <a:p>
            <a:pPr marL="0" indent="0">
              <a:buNone/>
            </a:pPr>
            <a:r>
              <a:rPr lang="en-AU" sz="2000" dirty="0"/>
              <a:t>      then </a:t>
            </a:r>
            <a:r>
              <a:rPr lang="en-AU" sz="2000" dirty="0" err="1"/>
              <a:t>seqq</a:t>
            </a:r>
            <a:r>
              <a:rPr lang="en-AU" sz="2000" dirty="0"/>
              <a:t> will be given 2 command-line arguments: "10", "20"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179A0-884D-46C1-B20E-7AA1A906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1" y="3748247"/>
            <a:ext cx="4267199" cy="1487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525A04-B134-477C-8C4A-476E1BD282AD}"/>
              </a:ext>
            </a:extLst>
          </p:cNvPr>
          <p:cNvSpPr/>
          <p:nvPr/>
        </p:nvSpPr>
        <p:spPr>
          <a:xfrm>
            <a:off x="746760" y="5448914"/>
            <a:ext cx="6771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Each element of </a:t>
            </a:r>
            <a:r>
              <a:rPr lang="en-AU" sz="2000" dirty="0" err="1"/>
              <a:t>argv</a:t>
            </a:r>
            <a:r>
              <a:rPr lang="en-AU" sz="2000" dirty="0"/>
              <a:t>[] is</a:t>
            </a:r>
          </a:p>
          <a:p>
            <a:r>
              <a:rPr lang="en-AU" sz="2000" dirty="0"/>
              <a:t>   • a pointer to the start of a character array (char *)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2000" dirty="0"/>
              <a:t>containing a \0-terminated string</a:t>
            </a:r>
          </a:p>
        </p:txBody>
      </p:sp>
    </p:spTree>
    <p:extLst>
      <p:ext uri="{BB962C8B-B14F-4D97-AF65-F5344CB8AC3E}">
        <p14:creationId xmlns:p14="http://schemas.microsoft.com/office/powerpoint/2010/main" val="746258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(4/7)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F8D6-5F6F-4D1C-882F-FF7EECFA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More detail on how </a:t>
            </a:r>
            <a:r>
              <a:rPr lang="en-AU" sz="2400" dirty="0" err="1"/>
              <a:t>argv</a:t>
            </a:r>
            <a:r>
              <a:rPr lang="en-AU" sz="2400" dirty="0"/>
              <a:t> is represented:</a:t>
            </a:r>
          </a:p>
          <a:p>
            <a:pPr marL="0" indent="0">
              <a:buNone/>
            </a:pPr>
            <a:r>
              <a:rPr lang="en-AU" sz="2400" dirty="0"/>
              <a:t>prompt$ </a:t>
            </a:r>
            <a:r>
              <a:rPr lang="en-AU" sz="2400" dirty="0">
                <a:solidFill>
                  <a:schemeClr val="accent1"/>
                </a:solidFill>
              </a:rPr>
              <a:t>./</a:t>
            </a:r>
            <a:r>
              <a:rPr lang="en-AU" sz="2400" dirty="0" err="1">
                <a:solidFill>
                  <a:schemeClr val="accent1"/>
                </a:solidFill>
              </a:rPr>
              <a:t>seqq</a:t>
            </a:r>
            <a:r>
              <a:rPr lang="en-AU" sz="2400" dirty="0">
                <a:solidFill>
                  <a:schemeClr val="accent1"/>
                </a:solidFill>
              </a:rPr>
              <a:t> 5 20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ED8C-1C82-42A2-94CB-3502AFEF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6" y="3117048"/>
            <a:ext cx="7929004" cy="22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4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(5/7)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BF40C-40C3-4003-9620-B66D2109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955" y="1690688"/>
            <a:ext cx="10518097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5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0EDD-C24C-4513-8A35-D6426D2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a program that</a:t>
            </a:r>
          </a:p>
          <a:p>
            <a:pPr marL="0" indent="0">
              <a:buNone/>
            </a:pPr>
            <a:r>
              <a:rPr lang="en-AU" dirty="0"/>
              <a:t>  • checks for a single command line argument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  if not, outputs a usage message and exits with failure</a:t>
            </a:r>
          </a:p>
          <a:p>
            <a:pPr marL="0" indent="0">
              <a:buNone/>
            </a:pPr>
            <a:r>
              <a:rPr lang="en-AU" dirty="0"/>
              <a:t>  • converts this argument to a number and checks that it is positive</a:t>
            </a:r>
          </a:p>
          <a:p>
            <a:pPr marL="0" indent="0">
              <a:buNone/>
            </a:pPr>
            <a:r>
              <a:rPr lang="en-AU" dirty="0"/>
              <a:t>  • applies the following </a:t>
            </a:r>
            <a:r>
              <a:rPr lang="en-AU" dirty="0" err="1"/>
              <a:t>Collatz's</a:t>
            </a:r>
            <a:r>
              <a:rPr lang="en-AU" dirty="0"/>
              <a:t> process, until 1 is reached: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If n is even, set n to n/2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If n is odd, set n to 3*n+1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0140-76F9-40FA-93EF-810987B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(7/7)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3A4B5-AB6E-48FE-9148-DB7E220A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036" y="1690688"/>
            <a:ext cx="8662564" cy="50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0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574800"/>
            <a:ext cx="10515600" cy="52120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Like any object, we can get the address of a struct via </a:t>
            </a:r>
            <a:r>
              <a:rPr lang="en-US" sz="3200" dirty="0">
                <a:solidFill>
                  <a:schemeClr val="accent1"/>
                </a:solidFill>
              </a:rPr>
              <a:t>&amp;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typedef char Date[11];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typedef struct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char  name[60];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Date  birthday;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</a:t>
            </a:r>
            <a:r>
              <a:rPr lang="en-US" sz="3200" dirty="0" err="1">
                <a:solidFill>
                  <a:schemeClr val="accent1"/>
                </a:solidFill>
              </a:rPr>
              <a:t>int</a:t>
            </a:r>
            <a:r>
              <a:rPr lang="en-US" sz="3200" dirty="0">
                <a:solidFill>
                  <a:schemeClr val="accent1"/>
                </a:solidFill>
              </a:rPr>
              <a:t>   status;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float salary;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} WorkerT;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WorkerT w;  WorkerT *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 = &amp;w;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*</a:t>
            </a:r>
            <a:r>
              <a:rPr lang="en-US" sz="3200" dirty="0" err="1">
                <a:solidFill>
                  <a:schemeClr val="accent1"/>
                </a:solidFill>
              </a:rPr>
              <a:t>wp.salary</a:t>
            </a:r>
            <a:r>
              <a:rPr lang="en-US" sz="3200" dirty="0">
                <a:solidFill>
                  <a:schemeClr val="accent1"/>
                </a:solidFill>
              </a:rPr>
              <a:t>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</a:t>
            </a:r>
            <a:r>
              <a:rPr lang="en-US" sz="3200" dirty="0" err="1">
                <a:solidFill>
                  <a:schemeClr val="accent1"/>
                </a:solidFill>
              </a:rPr>
              <a:t>w.salary</a:t>
            </a:r>
            <a:r>
              <a:rPr lang="en-US" sz="3200" dirty="0">
                <a:solidFill>
                  <a:schemeClr val="accent1"/>
                </a:solidFill>
              </a:rPr>
              <a:t>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*(</a:t>
            </a:r>
            <a:r>
              <a:rPr lang="en-US" sz="3200" dirty="0" err="1">
                <a:solidFill>
                  <a:schemeClr val="accent1"/>
                </a:solidFill>
              </a:rPr>
              <a:t>wp.salary</a:t>
            </a:r>
            <a:r>
              <a:rPr lang="en-US" sz="3200" dirty="0">
                <a:solidFill>
                  <a:schemeClr val="accent1"/>
                </a:solidFill>
              </a:rPr>
              <a:t>)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(*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).salary = 125000.00;</a:t>
            </a:r>
          </a:p>
          <a:p>
            <a:pPr marL="0" indent="0">
              <a:buNone/>
            </a:pPr>
            <a:r>
              <a:rPr lang="en-US" sz="3200" dirty="0"/>
              <a:t>// </a:t>
            </a:r>
            <a:r>
              <a:rPr lang="en-US" sz="3200" dirty="0" err="1"/>
              <a:t>wp</a:t>
            </a:r>
            <a:r>
              <a:rPr lang="en-US" sz="3200" dirty="0"/>
              <a:t>-&gt;salary = 125000.00;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38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(2/3)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278D4-426F-4F48-91E5-774C3996D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23" y="2941320"/>
            <a:ext cx="5834419" cy="2611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0F47AF-7483-4EC4-A74D-726CB9C87B9E}"/>
              </a:ext>
            </a:extLst>
          </p:cNvPr>
          <p:cNvSpPr/>
          <p:nvPr/>
        </p:nvSpPr>
        <p:spPr>
          <a:xfrm>
            <a:off x="996476" y="2005846"/>
            <a:ext cx="6003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Diagram of scenario from program above: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839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General principle …</a:t>
            </a:r>
          </a:p>
          <a:p>
            <a:pPr marL="0" indent="0">
              <a:buNone/>
            </a:pPr>
            <a:r>
              <a:rPr lang="en-AU" dirty="0"/>
              <a:t>If we have: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SomeStructType</a:t>
            </a:r>
            <a:r>
              <a:rPr lang="en-AU" dirty="0">
                <a:solidFill>
                  <a:schemeClr val="accent1"/>
                </a:solidFill>
              </a:rPr>
              <a:t>  s,   *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 = &amp;s;</a:t>
            </a:r>
          </a:p>
          <a:p>
            <a:pPr marL="0" indent="0">
              <a:buNone/>
            </a:pPr>
            <a:r>
              <a:rPr lang="en-AU" dirty="0"/>
              <a:t>then the following are all equivalent: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s.SomeElem</a:t>
            </a:r>
            <a:r>
              <a:rPr lang="en-AU" dirty="0">
                <a:solidFill>
                  <a:schemeClr val="accent1"/>
                </a:solidFill>
              </a:rPr>
              <a:t>    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-&gt;</a:t>
            </a:r>
            <a:r>
              <a:rPr lang="en-AU" dirty="0" err="1">
                <a:solidFill>
                  <a:schemeClr val="accent1"/>
                </a:solidFill>
              </a:rPr>
              <a:t>SomeElem</a:t>
            </a:r>
            <a:r>
              <a:rPr lang="en-AU" dirty="0">
                <a:solidFill>
                  <a:schemeClr val="accent1"/>
                </a:solidFill>
              </a:rPr>
              <a:t>    (*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).</a:t>
            </a:r>
            <a:r>
              <a:rPr lang="en-AU" dirty="0" err="1">
                <a:solidFill>
                  <a:schemeClr val="accent1"/>
                </a:solidFill>
              </a:rPr>
              <a:t>SomeElem</a:t>
            </a:r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53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• Introduction to ADTs</a:t>
            </a:r>
          </a:p>
          <a:p>
            <a:pPr marL="0" indent="0">
              <a:buNone/>
            </a:pPr>
            <a:r>
              <a:rPr lang="en-AU" dirty="0"/>
              <a:t>• Compilation and </a:t>
            </a:r>
            <a:r>
              <a:rPr lang="en-AU" dirty="0" err="1"/>
              <a:t>Makefiles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• Pointers</a:t>
            </a:r>
          </a:p>
          <a:p>
            <a:pPr marL="0" indent="0">
              <a:buNone/>
            </a:pPr>
            <a:r>
              <a:rPr lang="en-AU" dirty="0"/>
              <a:t>• Suggested reading: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introduction to ADTs … Sedgewick, Ch.4.1-4.3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pointers … </a:t>
            </a:r>
            <a:r>
              <a:rPr lang="en-AU" dirty="0" err="1"/>
              <a:t>Moffat</a:t>
            </a:r>
            <a:r>
              <a:rPr lang="en-AU" dirty="0"/>
              <a:t>, Ch.6.6-6.7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Typical operations with ADTs</a:t>
            </a:r>
          </a:p>
          <a:p>
            <a:pPr marL="457200"/>
            <a:r>
              <a:rPr lang="en-AU" dirty="0"/>
              <a:t>create a value of the type</a:t>
            </a:r>
          </a:p>
          <a:p>
            <a:pPr marL="457200"/>
            <a:r>
              <a:rPr lang="en-AU" dirty="0"/>
              <a:t>modify one variable of the type</a:t>
            </a:r>
          </a:p>
          <a:p>
            <a:pPr marL="457200"/>
            <a:r>
              <a:rPr lang="en-AU" dirty="0"/>
              <a:t>combine two values of the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1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3D2-AE2D-473A-881A-90A94481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 ADTs (1/4)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77E-6CFA-4C4F-B028-4F177075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" indent="0">
              <a:buNone/>
            </a:pPr>
            <a:r>
              <a:rPr lang="en-AU" dirty="0"/>
              <a:t>A collection consist of a group of items where each item may be a simple type or an ADT.</a:t>
            </a:r>
          </a:p>
          <a:p>
            <a:pPr indent="0">
              <a:buNone/>
            </a:pPr>
            <a:endParaRPr lang="en-AU" dirty="0"/>
          </a:p>
          <a:p>
            <a:pPr indent="0">
              <a:buNone/>
            </a:pPr>
            <a:r>
              <a:rPr lang="en-AU" dirty="0"/>
              <a:t>Items are typically of the same type and often have a key (to identify them)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Collections may be categorised by …</a:t>
            </a:r>
          </a:p>
          <a:p>
            <a:pPr marL="914400" lvl="1"/>
            <a:r>
              <a:rPr lang="en-AU" dirty="0"/>
              <a:t>structure: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sz="2200" dirty="0"/>
              <a:t>linear (array, linked list), branching (tree), cyclic (graph)</a:t>
            </a:r>
          </a:p>
          <a:p>
            <a:pPr marL="914400" lvl="1"/>
            <a:r>
              <a:rPr lang="en-AU" dirty="0"/>
              <a:t>usage:</a:t>
            </a:r>
          </a:p>
          <a:p>
            <a:pPr marL="0" indent="0">
              <a:buNone/>
            </a:pPr>
            <a:r>
              <a:rPr lang="en-AU" dirty="0"/>
              <a:t>            </a:t>
            </a:r>
            <a:r>
              <a:rPr lang="en-AU" sz="2200" dirty="0"/>
              <a:t>matrix, stack, queue, set, search-tree, dictionary, map,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3D2-AE2D-473A-881A-90A94481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(2/4)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77E-6CFA-4C4F-B028-4F177075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Collection structures: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1FB9-9134-4B0A-894A-24499586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74624"/>
            <a:ext cx="4988560" cy="2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5C-BD19-44CF-9B3D-351527B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A391-575C-41BC-84CF-59146CE0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 even a hybrid structure like: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536BB-58E7-4C11-B1D3-0A314AA5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86" y="3534285"/>
            <a:ext cx="5091710" cy="26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2596</Words>
  <Application>Microsoft Office PowerPoint</Application>
  <PresentationFormat>Widescreen</PresentationFormat>
  <Paragraphs>372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COMP9024: Data Structures and Algorithms</vt:lpstr>
      <vt:lpstr>Contents</vt:lpstr>
      <vt:lpstr>Abstract Data Types (1/4)</vt:lpstr>
      <vt:lpstr>Abstract Data Types (2/4)</vt:lpstr>
      <vt:lpstr>Abstract Data Types (3/4)</vt:lpstr>
      <vt:lpstr>Abstract Data Types (4/4)</vt:lpstr>
      <vt:lpstr>Collection ADTs (1/4)</vt:lpstr>
      <vt:lpstr>Collections (2/4)</vt:lpstr>
      <vt:lpstr>Collections (3/4)</vt:lpstr>
      <vt:lpstr>Collection (4/4)</vt:lpstr>
      <vt:lpstr>Stack ADT (1/2)</vt:lpstr>
      <vt:lpstr>Stack ADT (2/2)</vt:lpstr>
      <vt:lpstr>PowerPoint Presentation</vt:lpstr>
      <vt:lpstr>An Implementation of Stack (2/3)</vt:lpstr>
      <vt:lpstr>An Implementation of Stack (3/3)</vt:lpstr>
      <vt:lpstr>Applications of Stacks</vt:lpstr>
      <vt:lpstr>Bracket Matching (1/5)</vt:lpstr>
      <vt:lpstr>Bracket Matching (2/5)</vt:lpstr>
      <vt:lpstr>Bracket Matching (3/5)</vt:lpstr>
      <vt:lpstr>Bracket Matching (4/5)</vt:lpstr>
      <vt:lpstr>Bracket Matching (5/5)</vt:lpstr>
      <vt:lpstr>Queue ADT (1/4)</vt:lpstr>
      <vt:lpstr>Queue ADT (2/4)</vt:lpstr>
      <vt:lpstr>Queue ADT (3/4)</vt:lpstr>
      <vt:lpstr>Queue ADT (4/4)</vt:lpstr>
      <vt:lpstr>Compilation and Makefiles (1/7)</vt:lpstr>
      <vt:lpstr>Compilation and Makefiles (2/7)</vt:lpstr>
      <vt:lpstr>Compilation and Makefiles (3/7)</vt:lpstr>
      <vt:lpstr>Compilation and Makefiles (4/7)</vt:lpstr>
      <vt:lpstr>Compilation and Makefiles (5/7)</vt:lpstr>
      <vt:lpstr>Compilation and Makefiles (6/7)</vt:lpstr>
      <vt:lpstr>Compilation and Makefiles (7/7)</vt:lpstr>
      <vt:lpstr>Memory (1/3)</vt:lpstr>
      <vt:lpstr>Memory (2/3)</vt:lpstr>
      <vt:lpstr>Memory (3/3)</vt:lpstr>
      <vt:lpstr>Pointers (1/4)</vt:lpstr>
      <vt:lpstr>Pointers (2/4)</vt:lpstr>
      <vt:lpstr>Pointers (3/4)</vt:lpstr>
      <vt:lpstr>Pointers (4/4)</vt:lpstr>
      <vt:lpstr>Examples of Pointers (1/5)</vt:lpstr>
      <vt:lpstr>Examples of Pointers (2/5)</vt:lpstr>
      <vt:lpstr>Examples of Pointers (3/5)</vt:lpstr>
      <vt:lpstr>Examples of Pointers (4/5)</vt:lpstr>
      <vt:lpstr>Examples of Pointers (5/5)</vt:lpstr>
      <vt:lpstr>Pointers and Arrays (1/3)</vt:lpstr>
      <vt:lpstr>Pointers and Arrays (2/3)</vt:lpstr>
      <vt:lpstr>Pointers and Arrays (3/3)</vt:lpstr>
      <vt:lpstr>Pointer Arithmetic (1/7)</vt:lpstr>
      <vt:lpstr>Pointer Arithmetic (2/7)</vt:lpstr>
      <vt:lpstr>Pointer Arithmetic (3/7)</vt:lpstr>
      <vt:lpstr>Pointer Arithmetic (4/7)</vt:lpstr>
      <vt:lpstr>Pointer Arithmetic (5/7)</vt:lpstr>
      <vt:lpstr>Pointer Arithmetic (6/7)</vt:lpstr>
      <vt:lpstr>Pointer Arithmetic (7/7)</vt:lpstr>
      <vt:lpstr>Pointers and Structures (1/3)</vt:lpstr>
      <vt:lpstr>Pointers and Structures (2/3)</vt:lpstr>
      <vt:lpstr>Pointers and Structures (3/3)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Peter Wu</dc:creator>
  <cp:lastModifiedBy>Hui Wu</cp:lastModifiedBy>
  <cp:revision>86</cp:revision>
  <cp:lastPrinted>2019-02-18T11:38:12Z</cp:lastPrinted>
  <dcterms:created xsi:type="dcterms:W3CDTF">2018-02-26T10:18:34Z</dcterms:created>
  <dcterms:modified xsi:type="dcterms:W3CDTF">2020-02-25T11:06:44Z</dcterms:modified>
</cp:coreProperties>
</file>