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handoutMasterIdLst>
    <p:handoutMasterId r:id="rId53"/>
  </p:handoutMasterIdLst>
  <p:sldIdLst>
    <p:sldId id="256" r:id="rId2"/>
    <p:sldId id="288" r:id="rId3"/>
    <p:sldId id="271" r:id="rId4"/>
    <p:sldId id="281" r:id="rId5"/>
    <p:sldId id="280" r:id="rId6"/>
    <p:sldId id="287" r:id="rId7"/>
    <p:sldId id="289" r:id="rId8"/>
    <p:sldId id="274" r:id="rId9"/>
    <p:sldId id="309" r:id="rId10"/>
    <p:sldId id="310" r:id="rId11"/>
    <p:sldId id="312" r:id="rId12"/>
    <p:sldId id="275" r:id="rId13"/>
    <p:sldId id="308" r:id="rId14"/>
    <p:sldId id="307" r:id="rId15"/>
    <p:sldId id="276" r:id="rId16"/>
    <p:sldId id="282" r:id="rId17"/>
    <p:sldId id="283" r:id="rId18"/>
    <p:sldId id="314" r:id="rId19"/>
    <p:sldId id="313" r:id="rId20"/>
    <p:sldId id="285" r:id="rId21"/>
    <p:sldId id="316" r:id="rId22"/>
    <p:sldId id="306" r:id="rId23"/>
    <p:sldId id="317" r:id="rId24"/>
    <p:sldId id="284" r:id="rId25"/>
    <p:sldId id="258" r:id="rId26"/>
    <p:sldId id="259" r:id="rId27"/>
    <p:sldId id="260" r:id="rId28"/>
    <p:sldId id="261" r:id="rId29"/>
    <p:sldId id="262" r:id="rId30"/>
    <p:sldId id="263" r:id="rId31"/>
    <p:sldId id="264" r:id="rId32"/>
    <p:sldId id="265" r:id="rId33"/>
    <p:sldId id="266" r:id="rId34"/>
    <p:sldId id="267" r:id="rId35"/>
    <p:sldId id="268" r:id="rId36"/>
    <p:sldId id="290" r:id="rId37"/>
    <p:sldId id="291" r:id="rId38"/>
    <p:sldId id="292" r:id="rId39"/>
    <p:sldId id="293" r:id="rId40"/>
    <p:sldId id="294" r:id="rId41"/>
    <p:sldId id="295" r:id="rId42"/>
    <p:sldId id="296" r:id="rId43"/>
    <p:sldId id="297" r:id="rId44"/>
    <p:sldId id="302" r:id="rId45"/>
    <p:sldId id="298" r:id="rId46"/>
    <p:sldId id="299" r:id="rId47"/>
    <p:sldId id="303" r:id="rId48"/>
    <p:sldId id="304" r:id="rId49"/>
    <p:sldId id="269" r:id="rId50"/>
    <p:sldId id="286" r:id="rId51"/>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46B314-A767-4EFC-905C-5EF7C121F609}"/>
              </a:ext>
            </a:extLst>
          </p:cNvPr>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a:extLst>
              <a:ext uri="{FF2B5EF4-FFF2-40B4-BE49-F238E27FC236}">
                <a16:creationId xmlns:a16="http://schemas.microsoft.com/office/drawing/2014/main" id="{FEFBC13F-754B-4F1C-ACE9-E49B79CB1CFA}"/>
              </a:ext>
            </a:extLst>
          </p:cNvPr>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endParaRPr lang="en-US"/>
          </a:p>
        </p:txBody>
      </p:sp>
      <p:sp>
        <p:nvSpPr>
          <p:cNvPr id="4" name="Footer Placeholder 3">
            <a:extLst>
              <a:ext uri="{FF2B5EF4-FFF2-40B4-BE49-F238E27FC236}">
                <a16:creationId xmlns:a16="http://schemas.microsoft.com/office/drawing/2014/main" id="{40A1F6D1-6DC0-44E4-8719-8A3B1FBD1620}"/>
              </a:ext>
            </a:extLst>
          </p:cNvPr>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a:extLst>
              <a:ext uri="{FF2B5EF4-FFF2-40B4-BE49-F238E27FC236}">
                <a16:creationId xmlns:a16="http://schemas.microsoft.com/office/drawing/2014/main" id="{6C640845-18B5-4EFE-B9FF-F5134DBE7009}"/>
              </a:ext>
            </a:extLst>
          </p:cNvPr>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91889AFF-E84D-4D2A-85A4-97E98089FF70}" type="slidenum">
              <a:rPr lang="en-US" smtClean="0"/>
              <a:t>‹#›</a:t>
            </a:fld>
            <a:endParaRPr lang="en-US"/>
          </a:p>
        </p:txBody>
      </p:sp>
    </p:spTree>
    <p:extLst>
      <p:ext uri="{BB962C8B-B14F-4D97-AF65-F5344CB8AC3E}">
        <p14:creationId xmlns:p14="http://schemas.microsoft.com/office/powerpoint/2010/main" val="1207557039"/>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CC1B5005-5D0D-4CC2-BC87-BC4FE493D6A0}" type="slidenum">
              <a:rPr lang="en-US" smtClean="0"/>
              <a:t>‹#›</a:t>
            </a:fld>
            <a:endParaRPr lang="en-US"/>
          </a:p>
        </p:txBody>
      </p:sp>
    </p:spTree>
    <p:extLst>
      <p:ext uri="{BB962C8B-B14F-4D97-AF65-F5344CB8AC3E}">
        <p14:creationId xmlns:p14="http://schemas.microsoft.com/office/powerpoint/2010/main" val="321225484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CFF5E-4F76-4484-9790-4156ED9003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7D53ED-6C62-4588-872A-525C5A133C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61B97D-8E62-49EB-85B2-AD731030E4B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0EBBC94-1088-4362-ABE6-D947BAEF9C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FF6A5-D2C7-408D-AA1F-E41A22F09EE6}"/>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3003633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4B0FA-B5E1-4796-95FC-C20702D562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C48755-CBB7-439B-8CCF-54F4DB2D674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C9F9EC-F8B9-4BFB-B98C-EABD7168F8B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C2F90F9-A24C-4848-90B4-96769C1D30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064967-FEB3-45BA-8A1D-55E4A8DACE56}"/>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2176505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75A59B-0457-4412-A53C-E0FB73B2D6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75E850-3D91-41D0-95A0-506241B42EF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26D0E-B022-4C04-9336-2BB518A8741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9420B98D-D861-4599-9F81-4A50657C6F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E73FE6-E2A5-4938-BCDC-E5EAEF1046E3}"/>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284309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E3A0D-0EF5-4B1B-8212-E8A87C805C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EC66-0600-4640-A4C7-AC09CABDB25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25D55-5F93-44BA-8C4E-63918CB10EE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F91D940-57C8-47A7-8E39-8C6576F2BA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E0DF7A-CCBE-4B54-986B-489A8C7D9436}"/>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1291229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723F7-801F-4694-8FB6-2A45ED7D4A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BFB7AA-5E43-4C90-8D77-C8B923C154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A9B68AB-4EB9-4C61-9242-8195F64BDC7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976AA14-BA3A-4BE4-B0CF-483C800578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1C3A30-05A2-4ECB-9437-1A1AD6D6DA18}"/>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393465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02C96-310C-4B1A-8C8C-5FCA6B1499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B35955-C449-4F41-BF98-00FD745CBD2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E86760-6268-4CDF-8FB2-A0903932127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6BEB51-DBD4-42B4-8AF5-4039CEEE44D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B63902F4-FB9D-4F3E-A5D5-A9300CE3E6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737E16-0323-46EC-ACC1-897A01067EBC}"/>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2729746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D1092-EB5D-45C7-BE0B-2F1CCB1E4C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0209E1-4AF4-4E1B-A95E-77D6B3251A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774E44-06EF-46F4-8EC3-FAD5A65B6E7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70A817-334A-4B80-8709-D17D048EE1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CC4768F-5407-412C-AA8A-324360DAF7F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2C5805-0C2A-462F-8197-BA7496BE3996}"/>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1043EFAB-1916-436C-A424-003F7C3882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B545D6-28FF-446C-8C70-22FB52CAA21D}"/>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2068720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4376C-A3CF-4853-A70E-F2291D61BA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B198E3-283D-4A89-B98A-E2229D6E7FF3}"/>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8D5A5A62-50C3-464D-A0E1-8B839900F4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72211E-DBBD-43B3-8C35-6028BBB53E6B}"/>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857134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5328A8-2466-433B-A032-D965E9475A9D}"/>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ED041D4A-BDBA-4D34-A3ED-04684CC11C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9FF272-8EE0-4EBF-A36B-1B4A0903A3F0}"/>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1268311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73D4-0C00-46B5-B460-15E1D1FB21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A6F89A-00C3-4674-849C-2A4A92E798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E64061-8FFD-42FC-BEF9-704F5E36D5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BB3F6EB-3DF9-4BB7-8640-CD42056F7CBE}"/>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139034-22A7-49AE-BDD7-544644CC77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088A2F-D921-4299-8E14-E337BEC4AB41}"/>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3861490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D14C0-D37A-4610-AE40-B9E6765F93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30DD2F-CE48-4364-82E5-E0B1B37C82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5D1C53-0EEA-49EF-83DC-31C285B3F4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E8325BD-D8CB-40D1-A78E-72A01C4DBEC9}"/>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2225A879-1E81-4B81-8154-4DA100447C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32207D-B60F-47FD-88B1-8A86DB114C52}"/>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1438037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7D55BB-DFAE-4E27-9BF8-1E03802919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D5A4AF-09B5-42E9-84E9-46311E1BE1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A68B50-08B4-4EC7-8B95-659D2B7FC9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BEA2B861-E7C0-42AC-9EAD-124F9072CD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3A5CA0-FEDF-4799-A419-68A1DC351C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651D14-4802-4943-935E-1E600809C52E}" type="slidenum">
              <a:rPr lang="en-US" smtClean="0"/>
              <a:t>‹#›</a:t>
            </a:fld>
            <a:endParaRPr lang="en-US"/>
          </a:p>
        </p:txBody>
      </p:sp>
    </p:spTree>
    <p:extLst>
      <p:ext uri="{BB962C8B-B14F-4D97-AF65-F5344CB8AC3E}">
        <p14:creationId xmlns:p14="http://schemas.microsoft.com/office/powerpoint/2010/main" val="1855343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tutorialspoint.com/cprogramming/c_operators_precedence.ht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cgi.cse.unsw.edu.au/~cs1511/20T1/resources/style_guide.html" TargetMode="External"/><Relationship Id="rId2" Type="http://schemas.openxmlformats.org/officeDocument/2006/relationships/hyperlink" Target="http://www.cse.unsw.edu.au/~huiw/styleguide.pdf"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en.wikipedia.org/wiki/C_data_type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hyperlink" Target="https://www.eclipse.org/downloads/packages/" TargetMode="External"/><Relationship Id="rId2" Type="http://schemas.openxmlformats.org/officeDocument/2006/relationships/hyperlink" Target="https://gcc.gnu.org/install/download.html" TargetMode="External"/><Relationship Id="rId1" Type="http://schemas.openxmlformats.org/officeDocument/2006/relationships/slideLayout" Target="../slideLayouts/slideLayout2.xml"/><Relationship Id="rId6" Type="http://schemas.openxmlformats.org/officeDocument/2006/relationships/hyperlink" Target="https://www.tutorialspoint.com/cprogramming/index.htm" TargetMode="External"/><Relationship Id="rId5" Type="http://schemas.openxmlformats.org/officeDocument/2006/relationships/hyperlink" Target="https://www.onlinegdb.com/online_c_compiler" TargetMode="External"/><Relationship Id="rId4" Type="http://schemas.openxmlformats.org/officeDocument/2006/relationships/hyperlink" Target="https://www3.ntu.edu.sg/home/ehchua/programming/howto/EclipseCpp_HowTo.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0A243-A3A9-4C25-9F0B-CC272B7A1812}"/>
              </a:ext>
            </a:extLst>
          </p:cNvPr>
          <p:cNvSpPr>
            <a:spLocks noGrp="1"/>
          </p:cNvSpPr>
          <p:nvPr>
            <p:ph type="ctrTitle"/>
          </p:nvPr>
        </p:nvSpPr>
        <p:spPr/>
        <p:txBody>
          <a:bodyPr/>
          <a:lstStyle/>
          <a:p>
            <a:r>
              <a:rPr lang="en-AU" dirty="0"/>
              <a:t>COMP9024: Data Structures and Algorithms</a:t>
            </a:r>
            <a:endParaRPr lang="en-US" dirty="0"/>
          </a:p>
        </p:txBody>
      </p:sp>
      <p:sp>
        <p:nvSpPr>
          <p:cNvPr id="3" name="Subtitle 2">
            <a:extLst>
              <a:ext uri="{FF2B5EF4-FFF2-40B4-BE49-F238E27FC236}">
                <a16:creationId xmlns:a16="http://schemas.microsoft.com/office/drawing/2014/main" id="{7C982B03-F7B6-4FFF-A23B-EF54380DE626}"/>
              </a:ext>
            </a:extLst>
          </p:cNvPr>
          <p:cNvSpPr>
            <a:spLocks noGrp="1"/>
          </p:cNvSpPr>
          <p:nvPr>
            <p:ph type="subTitle" idx="1"/>
          </p:nvPr>
        </p:nvSpPr>
        <p:spPr>
          <a:xfrm>
            <a:off x="1524000" y="4391747"/>
            <a:ext cx="9144000" cy="1655762"/>
          </a:xfrm>
        </p:spPr>
        <p:txBody>
          <a:bodyPr>
            <a:normAutofit/>
          </a:bodyPr>
          <a:lstStyle/>
          <a:p>
            <a:r>
              <a:rPr lang="en-AU" sz="4000" dirty="0"/>
              <a:t>Week 1: Introduction to C</a:t>
            </a:r>
            <a:endParaRPr lang="en-US" sz="4000" dirty="0"/>
          </a:p>
        </p:txBody>
      </p:sp>
      <p:sp>
        <p:nvSpPr>
          <p:cNvPr id="4" name="Date Placeholder 3">
            <a:extLst>
              <a:ext uri="{FF2B5EF4-FFF2-40B4-BE49-F238E27FC236}">
                <a16:creationId xmlns:a16="http://schemas.microsoft.com/office/drawing/2014/main" id="{A75B5C27-425F-409F-9EA5-0B4CCDCCBD23}"/>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75AA927A-FD78-46C0-B16D-263821321709}"/>
              </a:ext>
            </a:extLst>
          </p:cNvPr>
          <p:cNvSpPr>
            <a:spLocks noGrp="1"/>
          </p:cNvSpPr>
          <p:nvPr>
            <p:ph type="sldNum" sz="quarter" idx="12"/>
          </p:nvPr>
        </p:nvSpPr>
        <p:spPr/>
        <p:txBody>
          <a:bodyPr/>
          <a:lstStyle/>
          <a:p>
            <a:fld id="{AA651D14-4802-4943-935E-1E600809C52E}" type="slidenum">
              <a:rPr lang="en-US" smtClean="0"/>
              <a:t>1</a:t>
            </a:fld>
            <a:endParaRPr lang="en-US"/>
          </a:p>
        </p:txBody>
      </p:sp>
    </p:spTree>
    <p:extLst>
      <p:ext uri="{BB962C8B-B14F-4D97-AF65-F5344CB8AC3E}">
        <p14:creationId xmlns:p14="http://schemas.microsoft.com/office/powerpoint/2010/main" val="1899626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A2BEC-2B27-4EB3-AFC7-8DBBA048C8E5}"/>
              </a:ext>
            </a:extLst>
          </p:cNvPr>
          <p:cNvSpPr>
            <a:spLocks noGrp="1"/>
          </p:cNvSpPr>
          <p:nvPr>
            <p:ph type="title"/>
          </p:nvPr>
        </p:nvSpPr>
        <p:spPr/>
        <p:txBody>
          <a:bodyPr/>
          <a:lstStyle/>
          <a:p>
            <a:r>
              <a:rPr lang="en-US" dirty="0"/>
              <a:t>Precedence of Operators (1/2) </a:t>
            </a:r>
            <a:br>
              <a:rPr lang="en-US" dirty="0"/>
            </a:br>
            <a:endParaRPr lang="en-US" dirty="0"/>
          </a:p>
        </p:txBody>
      </p:sp>
      <p:sp>
        <p:nvSpPr>
          <p:cNvPr id="3" name="Content Placeholder 2">
            <a:extLst>
              <a:ext uri="{FF2B5EF4-FFF2-40B4-BE49-F238E27FC236}">
                <a16:creationId xmlns:a16="http://schemas.microsoft.com/office/drawing/2014/main" id="{E5E75BE4-44E3-4936-B00F-9890AB754868}"/>
              </a:ext>
            </a:extLst>
          </p:cNvPr>
          <p:cNvSpPr>
            <a:spLocks noGrp="1"/>
          </p:cNvSpPr>
          <p:nvPr>
            <p:ph idx="1"/>
          </p:nvPr>
        </p:nvSpPr>
        <p:spPr>
          <a:xfrm>
            <a:off x="838200" y="1116806"/>
            <a:ext cx="10515600" cy="5239544"/>
          </a:xfrm>
        </p:spPr>
        <p:txBody>
          <a:bodyPr>
            <a:normAutofit/>
          </a:bodyPr>
          <a:lstStyle/>
          <a:p>
            <a:endParaRPr lang="en-AU" sz="2400" dirty="0">
              <a:solidFill>
                <a:srgbClr val="000000"/>
              </a:solidFill>
              <a:latin typeface="Arial" panose="020B0604020202020204" pitchFamily="34" charset="0"/>
            </a:endParaRPr>
          </a:p>
          <a:p>
            <a:r>
              <a:rPr lang="en-US" dirty="0">
                <a:latin typeface="Arial" panose="020B0604020202020204" pitchFamily="34" charset="0"/>
                <a:cs typeface="Arial" panose="020B0604020202020204" pitchFamily="34" charset="0"/>
              </a:rPr>
              <a:t>If more than one operators are involved in an expression, C language has a predefined rule of priority for the operators. This rule of priority of operators is called operator precedence.</a:t>
            </a:r>
          </a:p>
          <a:p>
            <a:r>
              <a:rPr lang="en-US" dirty="0">
                <a:latin typeface="Arial" panose="020B0604020202020204" pitchFamily="34" charset="0"/>
                <a:cs typeface="Arial" panose="020B0604020202020204" pitchFamily="34" charset="0"/>
              </a:rPr>
              <a:t>In C, precedence of arithmetic operators ( *, %, /, +, -) is higher than relational operators (==, !=, &gt;, &lt;, &gt;=, &lt;=), and precedence of relational operator is higher than logical operators(&amp;&amp;, || and !).</a:t>
            </a:r>
          </a:p>
          <a:p>
            <a:r>
              <a:rPr lang="en-US" dirty="0">
                <a:latin typeface="Arial" panose="020B0604020202020204" pitchFamily="34" charset="0"/>
                <a:cs typeface="Arial" panose="020B0604020202020204" pitchFamily="34" charset="0"/>
              </a:rPr>
              <a:t>Details can be found at</a:t>
            </a:r>
          </a:p>
          <a:p>
            <a:pPr marL="0" indent="0">
              <a:buNone/>
            </a:pPr>
            <a:r>
              <a:rPr lang="en-US" dirty="0">
                <a:latin typeface="Arial" panose="020B0604020202020204" pitchFamily="34" charset="0"/>
                <a:cs typeface="Arial" panose="020B0604020202020204" pitchFamily="34" charset="0"/>
                <a:hlinkClick r:id="rId2"/>
              </a:rPr>
              <a:t>https://www.tutorialspoint.com/cprogramming/c_operators_precedence.htm</a:t>
            </a: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0DD24C91-63EB-4C2B-A9B2-CC1D40460C65}"/>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A15C5C9F-E117-4240-9931-678A541A7755}"/>
              </a:ext>
            </a:extLst>
          </p:cNvPr>
          <p:cNvSpPr>
            <a:spLocks noGrp="1"/>
          </p:cNvSpPr>
          <p:nvPr>
            <p:ph type="sldNum" sz="quarter" idx="12"/>
          </p:nvPr>
        </p:nvSpPr>
        <p:spPr/>
        <p:txBody>
          <a:bodyPr/>
          <a:lstStyle/>
          <a:p>
            <a:fld id="{AA651D14-4802-4943-935E-1E600809C52E}" type="slidenum">
              <a:rPr lang="en-US" smtClean="0"/>
              <a:t>10</a:t>
            </a:fld>
            <a:endParaRPr lang="en-US"/>
          </a:p>
        </p:txBody>
      </p:sp>
    </p:spTree>
    <p:extLst>
      <p:ext uri="{BB962C8B-B14F-4D97-AF65-F5344CB8AC3E}">
        <p14:creationId xmlns:p14="http://schemas.microsoft.com/office/powerpoint/2010/main" val="3591766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A2BEC-2B27-4EB3-AFC7-8DBBA048C8E5}"/>
              </a:ext>
            </a:extLst>
          </p:cNvPr>
          <p:cNvSpPr>
            <a:spLocks noGrp="1"/>
          </p:cNvSpPr>
          <p:nvPr>
            <p:ph type="title"/>
          </p:nvPr>
        </p:nvSpPr>
        <p:spPr/>
        <p:txBody>
          <a:bodyPr/>
          <a:lstStyle/>
          <a:p>
            <a:r>
              <a:rPr lang="en-US" dirty="0"/>
              <a:t>Precedence of Operators (2/2) </a:t>
            </a:r>
            <a:br>
              <a:rPr lang="en-US" dirty="0"/>
            </a:br>
            <a:endParaRPr lang="en-US" dirty="0"/>
          </a:p>
        </p:txBody>
      </p:sp>
      <p:sp>
        <p:nvSpPr>
          <p:cNvPr id="3" name="Content Placeholder 2">
            <a:extLst>
              <a:ext uri="{FF2B5EF4-FFF2-40B4-BE49-F238E27FC236}">
                <a16:creationId xmlns:a16="http://schemas.microsoft.com/office/drawing/2014/main" id="{E5E75BE4-44E3-4936-B00F-9890AB754868}"/>
              </a:ext>
            </a:extLst>
          </p:cNvPr>
          <p:cNvSpPr>
            <a:spLocks noGrp="1"/>
          </p:cNvSpPr>
          <p:nvPr>
            <p:ph idx="1"/>
          </p:nvPr>
        </p:nvSpPr>
        <p:spPr>
          <a:xfrm>
            <a:off x="838200" y="1116806"/>
            <a:ext cx="10515600" cy="5239544"/>
          </a:xfrm>
        </p:spPr>
        <p:txBody>
          <a:bodyPr>
            <a:normAutofit/>
          </a:bodyPr>
          <a:lstStyle/>
          <a:p>
            <a:endParaRPr lang="en-AU" sz="2400" dirty="0">
              <a:solidFill>
                <a:srgbClr val="000000"/>
              </a:solidFill>
              <a:latin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Examples:</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(1 &gt; 2 + 3 &amp;&amp; 4) is equivalent to 1&gt;(2+3) &amp;&amp; 4</a:t>
            </a:r>
          </a:p>
          <a:p>
            <a:pPr marL="0" indent="0">
              <a:buNone/>
            </a:pPr>
            <a:r>
              <a:rPr lang="en-US" dirty="0">
                <a:latin typeface="Arial" panose="020B0604020202020204" pitchFamily="34" charset="0"/>
                <a:cs typeface="Arial" panose="020B0604020202020204" pitchFamily="34" charset="0"/>
              </a:rPr>
              <a:t> 1+2*3/2 is equivalent to </a:t>
            </a:r>
            <a:r>
              <a:rPr lang="en-US" altLang="zh-CN" dirty="0">
                <a:latin typeface="Arial" panose="020B0604020202020204" pitchFamily="34" charset="0"/>
                <a:cs typeface="Arial" panose="020B0604020202020204" pitchFamily="34" charset="0"/>
              </a:rPr>
              <a:t>1+(2*3)/2)</a:t>
            </a:r>
            <a:endParaRPr lang="en-US"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0DD24C91-63EB-4C2B-A9B2-CC1D40460C65}"/>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BAF8E2B0-308F-40AB-9792-D4BAC3309AA8}"/>
              </a:ext>
            </a:extLst>
          </p:cNvPr>
          <p:cNvSpPr>
            <a:spLocks noGrp="1"/>
          </p:cNvSpPr>
          <p:nvPr>
            <p:ph type="sldNum" sz="quarter" idx="12"/>
          </p:nvPr>
        </p:nvSpPr>
        <p:spPr/>
        <p:txBody>
          <a:bodyPr/>
          <a:lstStyle/>
          <a:p>
            <a:fld id="{AA651D14-4802-4943-935E-1E600809C52E}" type="slidenum">
              <a:rPr lang="en-US" smtClean="0"/>
              <a:t>11</a:t>
            </a:fld>
            <a:endParaRPr lang="en-US"/>
          </a:p>
        </p:txBody>
      </p:sp>
    </p:spTree>
    <p:extLst>
      <p:ext uri="{BB962C8B-B14F-4D97-AF65-F5344CB8AC3E}">
        <p14:creationId xmlns:p14="http://schemas.microsoft.com/office/powerpoint/2010/main" val="1497033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AEA4A-DBDD-4DE4-B74F-ED9E9CBDC5F8}"/>
              </a:ext>
            </a:extLst>
          </p:cNvPr>
          <p:cNvSpPr>
            <a:spLocks noGrp="1"/>
          </p:cNvSpPr>
          <p:nvPr>
            <p:ph type="title"/>
          </p:nvPr>
        </p:nvSpPr>
        <p:spPr>
          <a:xfrm>
            <a:off x="733697" y="18255"/>
            <a:ext cx="10515600" cy="1325563"/>
          </a:xfrm>
        </p:spPr>
        <p:txBody>
          <a:bodyPr/>
          <a:lstStyle/>
          <a:p>
            <a:r>
              <a:rPr lang="en-US" dirty="0"/>
              <a:t>Assignment Statements (1/3)</a:t>
            </a:r>
          </a:p>
        </p:txBody>
      </p:sp>
      <p:sp>
        <p:nvSpPr>
          <p:cNvPr id="3" name="Content Placeholder 2">
            <a:extLst>
              <a:ext uri="{FF2B5EF4-FFF2-40B4-BE49-F238E27FC236}">
                <a16:creationId xmlns:a16="http://schemas.microsoft.com/office/drawing/2014/main" id="{60AA13BC-4EB3-4EB5-A191-6DE929BAFEA9}"/>
              </a:ext>
            </a:extLst>
          </p:cNvPr>
          <p:cNvSpPr>
            <a:spLocks noGrp="1"/>
          </p:cNvSpPr>
          <p:nvPr>
            <p:ph idx="1"/>
          </p:nvPr>
        </p:nvSpPr>
        <p:spPr>
          <a:xfrm>
            <a:off x="838200" y="1343818"/>
            <a:ext cx="10515600" cy="4978605"/>
          </a:xfrm>
        </p:spPr>
        <p:txBody>
          <a:bodyPr>
            <a:normAutofit/>
          </a:bodyPr>
          <a:lstStyle/>
          <a:p>
            <a:pPr marL="0" indent="0">
              <a:buNone/>
            </a:pPr>
            <a:r>
              <a:rPr lang="en-AU" dirty="0"/>
              <a:t>Syntax: </a:t>
            </a:r>
          </a:p>
          <a:p>
            <a:pPr marL="0" indent="0">
              <a:buNone/>
            </a:pPr>
            <a:r>
              <a:rPr lang="en-AU" dirty="0"/>
              <a:t>   </a:t>
            </a:r>
            <a:r>
              <a:rPr lang="en-AU" i="1" dirty="0"/>
              <a:t>variable=expression</a:t>
            </a:r>
            <a:r>
              <a:rPr lang="en-AU" dirty="0"/>
              <a:t>;</a:t>
            </a:r>
          </a:p>
          <a:p>
            <a:pPr marL="0" indent="0">
              <a:buNone/>
            </a:pPr>
            <a:r>
              <a:rPr lang="en-AU" dirty="0"/>
              <a:t>Evaluate </a:t>
            </a:r>
            <a:r>
              <a:rPr lang="en-AU" i="1" dirty="0"/>
              <a:t>expression</a:t>
            </a:r>
            <a:r>
              <a:rPr lang="en-AU" dirty="0"/>
              <a:t> and assign its value to </a:t>
            </a:r>
            <a:r>
              <a:rPr lang="en-AU" i="1" dirty="0"/>
              <a:t>variable</a:t>
            </a:r>
            <a:r>
              <a:rPr lang="en-AU" dirty="0"/>
              <a:t>.</a:t>
            </a:r>
          </a:p>
          <a:p>
            <a:pPr marL="0" indent="0">
              <a:buNone/>
            </a:pPr>
            <a:endParaRPr lang="en-AU" dirty="0"/>
          </a:p>
          <a:p>
            <a:pPr marL="0" indent="0">
              <a:buNone/>
            </a:pPr>
            <a:r>
              <a:rPr lang="en-AU" dirty="0">
                <a:solidFill>
                  <a:schemeClr val="accent1"/>
                </a:solidFill>
              </a:rPr>
              <a:t>Examples:</a:t>
            </a:r>
          </a:p>
          <a:p>
            <a:pPr marL="0" indent="0">
              <a:buNone/>
            </a:pPr>
            <a:r>
              <a:rPr lang="en-AU" dirty="0">
                <a:solidFill>
                  <a:schemeClr val="accent1"/>
                </a:solidFill>
              </a:rPr>
              <a:t>   int x, y, z, a, b;</a:t>
            </a:r>
          </a:p>
          <a:p>
            <a:pPr marL="0" indent="0">
              <a:buNone/>
            </a:pPr>
            <a:r>
              <a:rPr lang="en-AU" dirty="0">
                <a:solidFill>
                  <a:schemeClr val="accent1"/>
                </a:solidFill>
              </a:rPr>
              <a:t>   z=x*(</a:t>
            </a:r>
            <a:r>
              <a:rPr lang="en-AU" dirty="0" err="1">
                <a:solidFill>
                  <a:schemeClr val="accent1"/>
                </a:solidFill>
              </a:rPr>
              <a:t>x+y</a:t>
            </a:r>
            <a:r>
              <a:rPr lang="en-AU" dirty="0">
                <a:solidFill>
                  <a:schemeClr val="accent1"/>
                </a:solidFill>
              </a:rPr>
              <a:t>)-a;</a:t>
            </a:r>
          </a:p>
          <a:p>
            <a:pPr marL="0" indent="0">
              <a:buNone/>
            </a:pPr>
            <a:r>
              <a:rPr lang="en-AU" dirty="0">
                <a:solidFill>
                  <a:schemeClr val="accent1"/>
                </a:solidFill>
              </a:rPr>
              <a:t>   x=z*a-b;</a:t>
            </a:r>
            <a:endParaRPr lang="en-US" dirty="0">
              <a:solidFill>
                <a:schemeClr val="accent1"/>
              </a:solidFill>
            </a:endParaRPr>
          </a:p>
        </p:txBody>
      </p:sp>
      <p:sp>
        <p:nvSpPr>
          <p:cNvPr id="4" name="Date Placeholder 3">
            <a:extLst>
              <a:ext uri="{FF2B5EF4-FFF2-40B4-BE49-F238E27FC236}">
                <a16:creationId xmlns:a16="http://schemas.microsoft.com/office/drawing/2014/main" id="{20C64254-69B2-4C3A-B8EC-CADC5C6A0488}"/>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6E0EDCD6-D0AD-4820-BE8E-160BE6CF2A4B}"/>
              </a:ext>
            </a:extLst>
          </p:cNvPr>
          <p:cNvSpPr>
            <a:spLocks noGrp="1"/>
          </p:cNvSpPr>
          <p:nvPr>
            <p:ph type="sldNum" sz="quarter" idx="12"/>
          </p:nvPr>
        </p:nvSpPr>
        <p:spPr/>
        <p:txBody>
          <a:bodyPr/>
          <a:lstStyle/>
          <a:p>
            <a:fld id="{AA651D14-4802-4943-935E-1E600809C52E}" type="slidenum">
              <a:rPr lang="en-US" smtClean="0"/>
              <a:t>12</a:t>
            </a:fld>
            <a:endParaRPr lang="en-US"/>
          </a:p>
        </p:txBody>
      </p:sp>
    </p:spTree>
    <p:extLst>
      <p:ext uri="{BB962C8B-B14F-4D97-AF65-F5344CB8AC3E}">
        <p14:creationId xmlns:p14="http://schemas.microsoft.com/office/powerpoint/2010/main" val="861172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AEA4A-DBDD-4DE4-B74F-ED9E9CBDC5F8}"/>
              </a:ext>
            </a:extLst>
          </p:cNvPr>
          <p:cNvSpPr>
            <a:spLocks noGrp="1"/>
          </p:cNvSpPr>
          <p:nvPr>
            <p:ph type="title"/>
          </p:nvPr>
        </p:nvSpPr>
        <p:spPr>
          <a:xfrm>
            <a:off x="733697" y="18255"/>
            <a:ext cx="10515600" cy="1325563"/>
          </a:xfrm>
        </p:spPr>
        <p:txBody>
          <a:bodyPr/>
          <a:lstStyle/>
          <a:p>
            <a:r>
              <a:rPr lang="en-US" dirty="0"/>
              <a:t>Assignment Statements (2/3)</a:t>
            </a:r>
          </a:p>
        </p:txBody>
      </p:sp>
      <p:sp>
        <p:nvSpPr>
          <p:cNvPr id="3" name="Content Placeholder 2">
            <a:extLst>
              <a:ext uri="{FF2B5EF4-FFF2-40B4-BE49-F238E27FC236}">
                <a16:creationId xmlns:a16="http://schemas.microsoft.com/office/drawing/2014/main" id="{60AA13BC-4EB3-4EB5-A191-6DE929BAFEA9}"/>
              </a:ext>
            </a:extLst>
          </p:cNvPr>
          <p:cNvSpPr>
            <a:spLocks noGrp="1"/>
          </p:cNvSpPr>
          <p:nvPr>
            <p:ph idx="1"/>
          </p:nvPr>
        </p:nvSpPr>
        <p:spPr>
          <a:xfrm>
            <a:off x="838200" y="1343818"/>
            <a:ext cx="10515600" cy="4978605"/>
          </a:xfrm>
        </p:spPr>
        <p:txBody>
          <a:bodyPr>
            <a:normAutofit/>
          </a:bodyPr>
          <a:lstStyle/>
          <a:p>
            <a:pPr marL="0" indent="0">
              <a:buNone/>
            </a:pPr>
            <a:r>
              <a:rPr lang="en-AU" dirty="0"/>
              <a:t>If </a:t>
            </a:r>
            <a:r>
              <a:rPr lang="en-AU" i="1" dirty="0">
                <a:solidFill>
                  <a:schemeClr val="accent1"/>
                </a:solidFill>
              </a:rPr>
              <a:t>op</a:t>
            </a:r>
            <a:r>
              <a:rPr lang="en-AU" dirty="0"/>
              <a:t> is one of { +, -, *, /, %, &lt;&lt;, &gt;&gt;, &amp;, ^, |},   the assignment statement </a:t>
            </a:r>
          </a:p>
          <a:p>
            <a:pPr marL="0" indent="0">
              <a:buNone/>
            </a:pPr>
            <a:r>
              <a:rPr lang="en-AU" i="1" dirty="0">
                <a:solidFill>
                  <a:schemeClr val="accent5"/>
                </a:solidFill>
              </a:rPr>
              <a:t>variable op= expression </a:t>
            </a:r>
          </a:p>
          <a:p>
            <a:pPr marL="0" indent="0">
              <a:buNone/>
            </a:pPr>
            <a:r>
              <a:rPr lang="en-AU" dirty="0"/>
              <a:t>is equivalent to</a:t>
            </a:r>
          </a:p>
          <a:p>
            <a:pPr marL="0" lvl="0" indent="0">
              <a:buNone/>
            </a:pPr>
            <a:r>
              <a:rPr lang="en-AU" i="1" dirty="0">
                <a:solidFill>
                  <a:schemeClr val="accent5"/>
                </a:solidFill>
              </a:rPr>
              <a:t>variable = variable op expression</a:t>
            </a:r>
          </a:p>
          <a:p>
            <a:pPr marL="0" lvl="0" indent="0">
              <a:buNone/>
            </a:pPr>
            <a:endParaRPr lang="en-AU" dirty="0"/>
          </a:p>
          <a:p>
            <a:pPr marL="0" indent="0">
              <a:buNone/>
            </a:pPr>
            <a:r>
              <a:rPr lang="en-AU" dirty="0">
                <a:solidFill>
                  <a:schemeClr val="accent1"/>
                </a:solidFill>
              </a:rPr>
              <a:t>Examples:</a:t>
            </a:r>
          </a:p>
          <a:p>
            <a:pPr marL="0" indent="0">
              <a:buNone/>
            </a:pPr>
            <a:r>
              <a:rPr lang="en-AU" dirty="0">
                <a:solidFill>
                  <a:schemeClr val="accent1"/>
                </a:solidFill>
              </a:rPr>
              <a:t>   </a:t>
            </a:r>
            <a:r>
              <a:rPr lang="en-AU" i="1" dirty="0">
                <a:solidFill>
                  <a:schemeClr val="accent1"/>
                </a:solidFill>
              </a:rPr>
              <a:t>int x, y, z, a, b;</a:t>
            </a:r>
          </a:p>
          <a:p>
            <a:pPr marL="0" indent="0">
              <a:buNone/>
            </a:pPr>
            <a:r>
              <a:rPr lang="en-AU" dirty="0">
                <a:solidFill>
                  <a:schemeClr val="accent1"/>
                </a:solidFill>
              </a:rPr>
              <a:t>   </a:t>
            </a:r>
            <a:r>
              <a:rPr lang="en-AU" i="1" dirty="0">
                <a:solidFill>
                  <a:schemeClr val="accent1"/>
                </a:solidFill>
              </a:rPr>
              <a:t>z*=x-a </a:t>
            </a:r>
            <a:r>
              <a:rPr lang="en-AU" dirty="0"/>
              <a:t>is equivalent to</a:t>
            </a:r>
            <a:r>
              <a:rPr lang="en-AU" dirty="0">
                <a:solidFill>
                  <a:schemeClr val="accent1"/>
                </a:solidFill>
              </a:rPr>
              <a:t> </a:t>
            </a:r>
            <a:r>
              <a:rPr lang="en-AU" i="1" dirty="0">
                <a:solidFill>
                  <a:schemeClr val="accent1"/>
                </a:solidFill>
              </a:rPr>
              <a:t>z=z*(x-a) </a:t>
            </a:r>
          </a:p>
          <a:p>
            <a:pPr marL="0" indent="0">
              <a:buNone/>
            </a:pPr>
            <a:r>
              <a:rPr lang="en-AU" dirty="0">
                <a:solidFill>
                  <a:schemeClr val="accent1"/>
                </a:solidFill>
              </a:rPr>
              <a:t>   </a:t>
            </a:r>
            <a:r>
              <a:rPr lang="en-AU" i="1" dirty="0">
                <a:solidFill>
                  <a:schemeClr val="accent1"/>
                </a:solidFill>
              </a:rPr>
              <a:t>x+=z*b</a:t>
            </a:r>
            <a:r>
              <a:rPr lang="en-AU" dirty="0">
                <a:solidFill>
                  <a:schemeClr val="accent1"/>
                </a:solidFill>
              </a:rPr>
              <a:t> </a:t>
            </a:r>
            <a:r>
              <a:rPr lang="en-AU" dirty="0"/>
              <a:t>is equivalent to </a:t>
            </a:r>
            <a:r>
              <a:rPr lang="en-AU" i="1" dirty="0">
                <a:solidFill>
                  <a:schemeClr val="accent1"/>
                </a:solidFill>
              </a:rPr>
              <a:t>x=x+</a:t>
            </a:r>
            <a:r>
              <a:rPr lang="en-US" altLang="zh-CN" i="1" dirty="0">
                <a:solidFill>
                  <a:schemeClr val="accent1"/>
                </a:solidFill>
              </a:rPr>
              <a:t>z*b</a:t>
            </a:r>
            <a:endParaRPr lang="en-US" i="1" dirty="0">
              <a:solidFill>
                <a:schemeClr val="accent1"/>
              </a:solidFill>
            </a:endParaRPr>
          </a:p>
        </p:txBody>
      </p:sp>
      <p:sp>
        <p:nvSpPr>
          <p:cNvPr id="4" name="Date Placeholder 3">
            <a:extLst>
              <a:ext uri="{FF2B5EF4-FFF2-40B4-BE49-F238E27FC236}">
                <a16:creationId xmlns:a16="http://schemas.microsoft.com/office/drawing/2014/main" id="{20C64254-69B2-4C3A-B8EC-CADC5C6A0488}"/>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4C2D8A78-57F3-4FD0-B43A-61A999F3DC33}"/>
              </a:ext>
            </a:extLst>
          </p:cNvPr>
          <p:cNvSpPr>
            <a:spLocks noGrp="1"/>
          </p:cNvSpPr>
          <p:nvPr>
            <p:ph type="sldNum" sz="quarter" idx="12"/>
          </p:nvPr>
        </p:nvSpPr>
        <p:spPr/>
        <p:txBody>
          <a:bodyPr/>
          <a:lstStyle/>
          <a:p>
            <a:fld id="{AA651D14-4802-4943-935E-1E600809C52E}" type="slidenum">
              <a:rPr lang="en-US" smtClean="0"/>
              <a:t>13</a:t>
            </a:fld>
            <a:endParaRPr lang="en-US"/>
          </a:p>
        </p:txBody>
      </p:sp>
    </p:spTree>
    <p:extLst>
      <p:ext uri="{BB962C8B-B14F-4D97-AF65-F5344CB8AC3E}">
        <p14:creationId xmlns:p14="http://schemas.microsoft.com/office/powerpoint/2010/main" val="2231977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AEA4A-DBDD-4DE4-B74F-ED9E9CBDC5F8}"/>
              </a:ext>
            </a:extLst>
          </p:cNvPr>
          <p:cNvSpPr>
            <a:spLocks noGrp="1"/>
          </p:cNvSpPr>
          <p:nvPr>
            <p:ph type="title"/>
          </p:nvPr>
        </p:nvSpPr>
        <p:spPr>
          <a:xfrm>
            <a:off x="733697" y="18255"/>
            <a:ext cx="10515600" cy="1325563"/>
          </a:xfrm>
        </p:spPr>
        <p:txBody>
          <a:bodyPr/>
          <a:lstStyle/>
          <a:p>
            <a:r>
              <a:rPr lang="en-US" dirty="0"/>
              <a:t>Assignment Statements (3/3)</a:t>
            </a:r>
          </a:p>
        </p:txBody>
      </p:sp>
      <p:sp>
        <p:nvSpPr>
          <p:cNvPr id="3" name="Content Placeholder 2">
            <a:extLst>
              <a:ext uri="{FF2B5EF4-FFF2-40B4-BE49-F238E27FC236}">
                <a16:creationId xmlns:a16="http://schemas.microsoft.com/office/drawing/2014/main" id="{60AA13BC-4EB3-4EB5-A191-6DE929BAFEA9}"/>
              </a:ext>
            </a:extLst>
          </p:cNvPr>
          <p:cNvSpPr>
            <a:spLocks noGrp="1"/>
          </p:cNvSpPr>
          <p:nvPr>
            <p:ph idx="1"/>
          </p:nvPr>
        </p:nvSpPr>
        <p:spPr>
          <a:xfrm>
            <a:off x="838200" y="1343818"/>
            <a:ext cx="10515600" cy="4978605"/>
          </a:xfrm>
        </p:spPr>
        <p:txBody>
          <a:bodyPr>
            <a:normAutofit/>
          </a:bodyPr>
          <a:lstStyle/>
          <a:p>
            <a:r>
              <a:rPr lang="en-AU" dirty="0"/>
              <a:t>The operators ++ and -- can be used to increment a variable (add 1) or decrement a variable (subtract 1)</a:t>
            </a:r>
          </a:p>
          <a:p>
            <a:r>
              <a:rPr lang="en-AU" dirty="0"/>
              <a:t>Post-increment and post decrement // suppose k=6 initially</a:t>
            </a:r>
          </a:p>
          <a:p>
            <a:pPr marL="0" indent="0">
              <a:buNone/>
            </a:pPr>
            <a:r>
              <a:rPr lang="en-AU" dirty="0"/>
              <a:t>     </a:t>
            </a:r>
            <a:r>
              <a:rPr lang="en-AU" dirty="0">
                <a:solidFill>
                  <a:schemeClr val="accent1"/>
                </a:solidFill>
              </a:rPr>
              <a:t>k++;     // increment k by 1; afterwards, k=7</a:t>
            </a:r>
          </a:p>
          <a:p>
            <a:pPr marL="0" indent="0">
              <a:buNone/>
            </a:pPr>
            <a:r>
              <a:rPr lang="en-AU" dirty="0">
                <a:solidFill>
                  <a:schemeClr val="accent1"/>
                </a:solidFill>
              </a:rPr>
              <a:t>     n = k--; // first assign k to n, then decrement k by 1</a:t>
            </a:r>
          </a:p>
          <a:p>
            <a:pPr marL="0" indent="0">
              <a:buNone/>
            </a:pPr>
            <a:r>
              <a:rPr lang="en-AU" dirty="0"/>
              <a:t>         // afterwards, k=6 but n=7</a:t>
            </a:r>
          </a:p>
          <a:p>
            <a:r>
              <a:rPr lang="en-AU" dirty="0"/>
              <a:t>Pre-increment and pre-decrement // again, suppose k=6 initially</a:t>
            </a:r>
          </a:p>
          <a:p>
            <a:pPr marL="0" indent="0">
              <a:buNone/>
            </a:pPr>
            <a:r>
              <a:rPr lang="en-AU" dirty="0"/>
              <a:t>     </a:t>
            </a:r>
            <a:r>
              <a:rPr lang="en-AU" dirty="0">
                <a:solidFill>
                  <a:schemeClr val="accent1"/>
                </a:solidFill>
              </a:rPr>
              <a:t>++k;     // increment k by 1; afterwards, k=7</a:t>
            </a:r>
          </a:p>
          <a:p>
            <a:pPr marL="0" indent="0">
              <a:buNone/>
            </a:pPr>
            <a:r>
              <a:rPr lang="en-AU" dirty="0">
                <a:solidFill>
                  <a:schemeClr val="accent1"/>
                </a:solidFill>
              </a:rPr>
              <a:t>     n = --k; // first decrement k by 1, then assign k to n </a:t>
            </a:r>
            <a:endParaRPr lang="en-US" dirty="0">
              <a:solidFill>
                <a:schemeClr val="accent1"/>
              </a:solidFill>
            </a:endParaRPr>
          </a:p>
        </p:txBody>
      </p:sp>
      <p:sp>
        <p:nvSpPr>
          <p:cNvPr id="4" name="Date Placeholder 3">
            <a:extLst>
              <a:ext uri="{FF2B5EF4-FFF2-40B4-BE49-F238E27FC236}">
                <a16:creationId xmlns:a16="http://schemas.microsoft.com/office/drawing/2014/main" id="{20C64254-69B2-4C3A-B8EC-CADC5C6A0488}"/>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15B6DB6B-9E74-402B-B441-01EC1D4AD3C4}"/>
              </a:ext>
            </a:extLst>
          </p:cNvPr>
          <p:cNvSpPr>
            <a:spLocks noGrp="1"/>
          </p:cNvSpPr>
          <p:nvPr>
            <p:ph type="sldNum" sz="quarter" idx="12"/>
          </p:nvPr>
        </p:nvSpPr>
        <p:spPr/>
        <p:txBody>
          <a:bodyPr/>
          <a:lstStyle/>
          <a:p>
            <a:fld id="{AA651D14-4802-4943-935E-1E600809C52E}" type="slidenum">
              <a:rPr lang="en-US" smtClean="0"/>
              <a:t>14</a:t>
            </a:fld>
            <a:endParaRPr lang="en-US"/>
          </a:p>
        </p:txBody>
      </p:sp>
    </p:spTree>
    <p:extLst>
      <p:ext uri="{BB962C8B-B14F-4D97-AF65-F5344CB8AC3E}">
        <p14:creationId xmlns:p14="http://schemas.microsoft.com/office/powerpoint/2010/main" val="3922734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966EE-EE6B-4AF0-A241-69C8F7606110}"/>
              </a:ext>
            </a:extLst>
          </p:cNvPr>
          <p:cNvSpPr>
            <a:spLocks noGrp="1"/>
          </p:cNvSpPr>
          <p:nvPr>
            <p:ph type="title"/>
          </p:nvPr>
        </p:nvSpPr>
        <p:spPr>
          <a:xfrm>
            <a:off x="759823" y="156120"/>
            <a:ext cx="10515600" cy="1325563"/>
          </a:xfrm>
        </p:spPr>
        <p:txBody>
          <a:bodyPr/>
          <a:lstStyle/>
          <a:p>
            <a:r>
              <a:rPr lang="en-US" dirty="0"/>
              <a:t>Conditionals</a:t>
            </a:r>
          </a:p>
        </p:txBody>
      </p:sp>
      <p:sp>
        <p:nvSpPr>
          <p:cNvPr id="3" name="Content Placeholder 2">
            <a:extLst>
              <a:ext uri="{FF2B5EF4-FFF2-40B4-BE49-F238E27FC236}">
                <a16:creationId xmlns:a16="http://schemas.microsoft.com/office/drawing/2014/main" id="{2511F6AC-977F-41B2-9FE6-6BDC081AF653}"/>
              </a:ext>
            </a:extLst>
          </p:cNvPr>
          <p:cNvSpPr>
            <a:spLocks noGrp="1"/>
          </p:cNvSpPr>
          <p:nvPr>
            <p:ph idx="1"/>
          </p:nvPr>
        </p:nvSpPr>
        <p:spPr>
          <a:xfrm>
            <a:off x="838200" y="1481683"/>
            <a:ext cx="10515600" cy="5110706"/>
          </a:xfrm>
        </p:spPr>
        <p:txBody>
          <a:bodyPr>
            <a:normAutofit fontScale="85000" lnSpcReduction="20000"/>
          </a:bodyPr>
          <a:lstStyle/>
          <a:p>
            <a:pPr marL="0" indent="0">
              <a:buNone/>
            </a:pPr>
            <a:r>
              <a:rPr lang="en-AU" dirty="0"/>
              <a:t> </a:t>
            </a:r>
            <a:r>
              <a:rPr lang="en-AU" dirty="0">
                <a:solidFill>
                  <a:schemeClr val="accent1"/>
                </a:solidFill>
              </a:rPr>
              <a:t>if (expression) {</a:t>
            </a:r>
          </a:p>
          <a:p>
            <a:pPr marL="0" indent="0">
              <a:buNone/>
            </a:pPr>
            <a:r>
              <a:rPr lang="en-AU" dirty="0">
                <a:solidFill>
                  <a:schemeClr val="accent1"/>
                </a:solidFill>
              </a:rPr>
              <a:t>    some statements;</a:t>
            </a:r>
          </a:p>
          <a:p>
            <a:pPr marL="0" indent="0">
              <a:buNone/>
            </a:pPr>
            <a:r>
              <a:rPr lang="en-AU" dirty="0">
                <a:solidFill>
                  <a:schemeClr val="accent1"/>
                </a:solidFill>
              </a:rPr>
              <a:t> }</a:t>
            </a:r>
          </a:p>
          <a:p>
            <a:endParaRPr lang="en-AU" dirty="0">
              <a:solidFill>
                <a:schemeClr val="accent1"/>
              </a:solidFill>
            </a:endParaRPr>
          </a:p>
          <a:p>
            <a:pPr marL="0" indent="0">
              <a:buNone/>
            </a:pPr>
            <a:r>
              <a:rPr lang="en-AU" dirty="0">
                <a:solidFill>
                  <a:schemeClr val="accent1"/>
                </a:solidFill>
              </a:rPr>
              <a:t> if (expression) {</a:t>
            </a:r>
          </a:p>
          <a:p>
            <a:pPr marL="0" indent="0">
              <a:buNone/>
            </a:pPr>
            <a:r>
              <a:rPr lang="en-AU" dirty="0">
                <a:solidFill>
                  <a:schemeClr val="accent1"/>
                </a:solidFill>
              </a:rPr>
              <a:t>     some statements1;</a:t>
            </a:r>
          </a:p>
          <a:p>
            <a:pPr marL="0" indent="0">
              <a:buNone/>
            </a:pPr>
            <a:r>
              <a:rPr lang="en-AU" dirty="0">
                <a:solidFill>
                  <a:schemeClr val="accent1"/>
                </a:solidFill>
              </a:rPr>
              <a:t> } else {</a:t>
            </a:r>
          </a:p>
          <a:p>
            <a:pPr marL="0" indent="0">
              <a:buNone/>
            </a:pPr>
            <a:r>
              <a:rPr lang="en-AU" dirty="0">
                <a:solidFill>
                  <a:schemeClr val="accent1"/>
                </a:solidFill>
              </a:rPr>
              <a:t>   some statements2;</a:t>
            </a:r>
          </a:p>
          <a:p>
            <a:pPr marL="0" indent="0">
              <a:buNone/>
            </a:pPr>
            <a:r>
              <a:rPr lang="en-AU" dirty="0">
                <a:solidFill>
                  <a:schemeClr val="accent1"/>
                </a:solidFill>
              </a:rPr>
              <a:t> }</a:t>
            </a:r>
          </a:p>
          <a:p>
            <a:r>
              <a:rPr lang="en-AU" dirty="0"/>
              <a:t>Some statements executed if and only if the evaluation of expression is non-zero</a:t>
            </a:r>
          </a:p>
          <a:p>
            <a:r>
              <a:rPr lang="en-AU" dirty="0"/>
              <a:t>Some statements1 executed when the evaluation of expression is non-zero</a:t>
            </a:r>
          </a:p>
          <a:p>
            <a:r>
              <a:rPr lang="en-AU" dirty="0"/>
              <a:t>Some statements2 executed when the evaluation of expression is zero</a:t>
            </a:r>
          </a:p>
          <a:p>
            <a:r>
              <a:rPr lang="en-AU" dirty="0"/>
              <a:t>Statements can be single instructions or blocks enclosed in { }</a:t>
            </a:r>
            <a:endParaRPr lang="en-US" dirty="0"/>
          </a:p>
        </p:txBody>
      </p:sp>
      <p:sp>
        <p:nvSpPr>
          <p:cNvPr id="4" name="Date Placeholder 3">
            <a:extLst>
              <a:ext uri="{FF2B5EF4-FFF2-40B4-BE49-F238E27FC236}">
                <a16:creationId xmlns:a16="http://schemas.microsoft.com/office/drawing/2014/main" id="{BC98B657-C90B-4A53-AB87-113538996A30}"/>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EEF81234-C340-4660-AEA9-A533C5554A5B}"/>
              </a:ext>
            </a:extLst>
          </p:cNvPr>
          <p:cNvSpPr>
            <a:spLocks noGrp="1"/>
          </p:cNvSpPr>
          <p:nvPr>
            <p:ph type="sldNum" sz="quarter" idx="12"/>
          </p:nvPr>
        </p:nvSpPr>
        <p:spPr/>
        <p:txBody>
          <a:bodyPr/>
          <a:lstStyle/>
          <a:p>
            <a:fld id="{AA651D14-4802-4943-935E-1E600809C52E}" type="slidenum">
              <a:rPr lang="en-US" smtClean="0"/>
              <a:t>15</a:t>
            </a:fld>
            <a:endParaRPr lang="en-US"/>
          </a:p>
        </p:txBody>
      </p:sp>
    </p:spTree>
    <p:extLst>
      <p:ext uri="{BB962C8B-B14F-4D97-AF65-F5344CB8AC3E}">
        <p14:creationId xmlns:p14="http://schemas.microsoft.com/office/powerpoint/2010/main" val="2080967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EA5A2-74A1-4FE1-B33D-1E79C291C966}"/>
              </a:ext>
            </a:extLst>
          </p:cNvPr>
          <p:cNvSpPr>
            <a:spLocks noGrp="1"/>
          </p:cNvSpPr>
          <p:nvPr>
            <p:ph type="title"/>
          </p:nvPr>
        </p:nvSpPr>
        <p:spPr>
          <a:xfrm>
            <a:off x="838200" y="226423"/>
            <a:ext cx="10515600" cy="1333637"/>
          </a:xfrm>
        </p:spPr>
        <p:txBody>
          <a:bodyPr/>
          <a:lstStyle/>
          <a:p>
            <a:r>
              <a:rPr lang="en-AU" dirty="0"/>
              <a:t>Printing Variable Values with </a:t>
            </a:r>
            <a:r>
              <a:rPr lang="en-AU" dirty="0" err="1"/>
              <a:t>printf</a:t>
            </a:r>
            <a:r>
              <a:rPr lang="en-AU" dirty="0"/>
              <a:t>()</a:t>
            </a:r>
            <a:endParaRPr lang="en-US" dirty="0"/>
          </a:p>
        </p:txBody>
      </p:sp>
      <p:sp>
        <p:nvSpPr>
          <p:cNvPr id="3" name="Content Placeholder 2">
            <a:extLst>
              <a:ext uri="{FF2B5EF4-FFF2-40B4-BE49-F238E27FC236}">
                <a16:creationId xmlns:a16="http://schemas.microsoft.com/office/drawing/2014/main" id="{E13F8406-7C20-430F-AC93-046464226ACA}"/>
              </a:ext>
            </a:extLst>
          </p:cNvPr>
          <p:cNvSpPr>
            <a:spLocks noGrp="1"/>
          </p:cNvSpPr>
          <p:nvPr>
            <p:ph idx="1"/>
          </p:nvPr>
        </p:nvSpPr>
        <p:spPr>
          <a:xfrm>
            <a:off x="838200" y="1314993"/>
            <a:ext cx="10515600" cy="5416733"/>
          </a:xfrm>
        </p:spPr>
        <p:txBody>
          <a:bodyPr>
            <a:normAutofit fontScale="62500" lnSpcReduction="20000"/>
          </a:bodyPr>
          <a:lstStyle/>
          <a:p>
            <a:r>
              <a:rPr lang="en-AU" dirty="0"/>
              <a:t>Formatted output written to standard output (e.g. screen)</a:t>
            </a:r>
          </a:p>
          <a:p>
            <a:pPr marL="0" indent="0">
              <a:buNone/>
            </a:pPr>
            <a:r>
              <a:rPr lang="en-AU" dirty="0">
                <a:solidFill>
                  <a:schemeClr val="accent1"/>
                </a:solidFill>
              </a:rPr>
              <a:t>     </a:t>
            </a:r>
            <a:r>
              <a:rPr lang="en-AU" dirty="0" err="1">
                <a:solidFill>
                  <a:schemeClr val="accent1"/>
                </a:solidFill>
              </a:rPr>
              <a:t>printf</a:t>
            </a:r>
            <a:r>
              <a:rPr lang="en-AU" dirty="0">
                <a:solidFill>
                  <a:schemeClr val="accent1"/>
                </a:solidFill>
              </a:rPr>
              <a:t>(format-string, expr1, expr2, …);</a:t>
            </a:r>
          </a:p>
          <a:p>
            <a:r>
              <a:rPr lang="en-AU" dirty="0"/>
              <a:t>format-string can use the following placeholders:</a:t>
            </a:r>
          </a:p>
          <a:p>
            <a:pPr marL="0" indent="0">
              <a:buNone/>
            </a:pPr>
            <a:r>
              <a:rPr lang="en-AU" dirty="0"/>
              <a:t>     %d	  	decimal	       	%f	  	floating point number</a:t>
            </a:r>
          </a:p>
          <a:p>
            <a:pPr marL="0" indent="0">
              <a:buNone/>
            </a:pPr>
            <a:r>
              <a:rPr lang="en-AU" dirty="0"/>
              <a:t>     %c	  	character	       	%s	  	string</a:t>
            </a:r>
          </a:p>
          <a:p>
            <a:pPr marL="0" indent="0">
              <a:buNone/>
            </a:pPr>
            <a:r>
              <a:rPr lang="en-AU" dirty="0"/>
              <a:t>     \n	  	new line	       	\"	  	quotation mark</a:t>
            </a:r>
          </a:p>
          <a:p>
            <a:pPr marL="0" indent="0">
              <a:buNone/>
            </a:pPr>
            <a:r>
              <a:rPr lang="en-AU" dirty="0"/>
              <a:t>Examples:</a:t>
            </a:r>
          </a:p>
          <a:p>
            <a:pPr marL="0" indent="0">
              <a:buNone/>
            </a:pPr>
            <a:r>
              <a:rPr lang="en-AU" dirty="0"/>
              <a:t>    </a:t>
            </a:r>
            <a:r>
              <a:rPr lang="en-AU" dirty="0" err="1">
                <a:solidFill>
                  <a:schemeClr val="accent1"/>
                </a:solidFill>
              </a:rPr>
              <a:t>num</a:t>
            </a:r>
            <a:r>
              <a:rPr lang="en-AU" dirty="0">
                <a:solidFill>
                  <a:schemeClr val="accent1"/>
                </a:solidFill>
              </a:rPr>
              <a:t> = 3;</a:t>
            </a:r>
          </a:p>
          <a:p>
            <a:pPr marL="0" indent="0">
              <a:buNone/>
            </a:pPr>
            <a:r>
              <a:rPr lang="en-AU" dirty="0">
                <a:solidFill>
                  <a:schemeClr val="accent1"/>
                </a:solidFill>
              </a:rPr>
              <a:t>    </a:t>
            </a:r>
            <a:r>
              <a:rPr lang="en-AU" dirty="0" err="1">
                <a:solidFill>
                  <a:schemeClr val="accent1"/>
                </a:solidFill>
              </a:rPr>
              <a:t>printf</a:t>
            </a:r>
            <a:r>
              <a:rPr lang="en-AU" dirty="0">
                <a:solidFill>
                  <a:schemeClr val="accent1"/>
                </a:solidFill>
              </a:rPr>
              <a:t>("The cube of %d is %d.\n", </a:t>
            </a:r>
            <a:r>
              <a:rPr lang="en-AU" dirty="0" err="1">
                <a:solidFill>
                  <a:schemeClr val="accent1"/>
                </a:solidFill>
              </a:rPr>
              <a:t>num</a:t>
            </a:r>
            <a:r>
              <a:rPr lang="en-AU" dirty="0">
                <a:solidFill>
                  <a:schemeClr val="accent1"/>
                </a:solidFill>
              </a:rPr>
              <a:t>, </a:t>
            </a:r>
            <a:r>
              <a:rPr lang="en-AU" dirty="0" err="1">
                <a:solidFill>
                  <a:schemeClr val="accent1"/>
                </a:solidFill>
              </a:rPr>
              <a:t>num</a:t>
            </a:r>
            <a:r>
              <a:rPr lang="en-AU" dirty="0">
                <a:solidFill>
                  <a:schemeClr val="accent1"/>
                </a:solidFill>
              </a:rPr>
              <a:t>*</a:t>
            </a:r>
            <a:r>
              <a:rPr lang="en-AU" dirty="0" err="1">
                <a:solidFill>
                  <a:schemeClr val="accent1"/>
                </a:solidFill>
              </a:rPr>
              <a:t>num</a:t>
            </a:r>
            <a:r>
              <a:rPr lang="en-AU" dirty="0">
                <a:solidFill>
                  <a:schemeClr val="accent1"/>
                </a:solidFill>
              </a:rPr>
              <a:t>*</a:t>
            </a:r>
            <a:r>
              <a:rPr lang="en-AU" dirty="0" err="1">
                <a:solidFill>
                  <a:schemeClr val="accent1"/>
                </a:solidFill>
              </a:rPr>
              <a:t>num</a:t>
            </a:r>
            <a:r>
              <a:rPr lang="en-AU" dirty="0">
                <a:solidFill>
                  <a:schemeClr val="accent1"/>
                </a:solidFill>
              </a:rPr>
              <a:t>);</a:t>
            </a:r>
          </a:p>
          <a:p>
            <a:pPr marL="0" indent="0">
              <a:buNone/>
            </a:pPr>
            <a:r>
              <a:rPr lang="en-AU" dirty="0"/>
              <a:t>   // Output: The cube of 3 is 27.</a:t>
            </a:r>
          </a:p>
          <a:p>
            <a:pPr marL="0" indent="0">
              <a:buNone/>
            </a:pPr>
            <a:r>
              <a:rPr lang="en-AU" dirty="0"/>
              <a:t>     </a:t>
            </a:r>
            <a:r>
              <a:rPr lang="en-AU" dirty="0">
                <a:solidFill>
                  <a:schemeClr val="accent1"/>
                </a:solidFill>
              </a:rPr>
              <a:t>char id  = 'z’;</a:t>
            </a:r>
          </a:p>
          <a:p>
            <a:pPr marL="0" indent="0">
              <a:buNone/>
            </a:pPr>
            <a:r>
              <a:rPr lang="en-AU" dirty="0">
                <a:solidFill>
                  <a:schemeClr val="accent1"/>
                </a:solidFill>
              </a:rPr>
              <a:t>     int  </a:t>
            </a:r>
            <a:r>
              <a:rPr lang="en-AU" dirty="0" err="1">
                <a:solidFill>
                  <a:schemeClr val="accent1"/>
                </a:solidFill>
              </a:rPr>
              <a:t>num</a:t>
            </a:r>
            <a:r>
              <a:rPr lang="en-AU" dirty="0">
                <a:solidFill>
                  <a:schemeClr val="accent1"/>
                </a:solidFill>
              </a:rPr>
              <a:t> = 1234567;</a:t>
            </a:r>
          </a:p>
          <a:p>
            <a:pPr marL="0" indent="0">
              <a:buNone/>
            </a:pPr>
            <a:r>
              <a:rPr lang="en-AU" dirty="0">
                <a:solidFill>
                  <a:schemeClr val="accent1"/>
                </a:solidFill>
              </a:rPr>
              <a:t>     </a:t>
            </a:r>
            <a:r>
              <a:rPr lang="en-AU" dirty="0" err="1">
                <a:solidFill>
                  <a:schemeClr val="accent1"/>
                </a:solidFill>
              </a:rPr>
              <a:t>printf</a:t>
            </a:r>
            <a:r>
              <a:rPr lang="en-AU" dirty="0">
                <a:solidFill>
                  <a:schemeClr val="accent1"/>
                </a:solidFill>
              </a:rPr>
              <a:t>("Your \"login ID\" will be in the form of %</a:t>
            </a:r>
            <a:r>
              <a:rPr lang="en-AU" dirty="0" err="1">
                <a:solidFill>
                  <a:schemeClr val="accent1"/>
                </a:solidFill>
              </a:rPr>
              <a:t>c%d</a:t>
            </a:r>
            <a:r>
              <a:rPr lang="en-AU" dirty="0">
                <a:solidFill>
                  <a:schemeClr val="accent1"/>
                </a:solidFill>
              </a:rPr>
              <a:t>.\n", id, </a:t>
            </a:r>
            <a:r>
              <a:rPr lang="en-AU" dirty="0" err="1">
                <a:solidFill>
                  <a:schemeClr val="accent1"/>
                </a:solidFill>
              </a:rPr>
              <a:t>num</a:t>
            </a:r>
            <a:r>
              <a:rPr lang="en-AU" dirty="0">
                <a:solidFill>
                  <a:schemeClr val="accent1"/>
                </a:solidFill>
              </a:rPr>
              <a:t>);</a:t>
            </a:r>
          </a:p>
          <a:p>
            <a:pPr marL="0" indent="0">
              <a:buNone/>
            </a:pPr>
            <a:r>
              <a:rPr lang="en-AU" dirty="0"/>
              <a:t>    // Output: Your "login ID" will be in the form of z1234567.</a:t>
            </a:r>
          </a:p>
          <a:p>
            <a:r>
              <a:rPr lang="en-AU" dirty="0"/>
              <a:t>Can also use width and precision:</a:t>
            </a:r>
          </a:p>
          <a:p>
            <a:pPr marL="0" indent="0">
              <a:buNone/>
            </a:pPr>
            <a:r>
              <a:rPr lang="en-AU" dirty="0"/>
              <a:t>     </a:t>
            </a:r>
            <a:r>
              <a:rPr lang="en-AU" dirty="0" err="1">
                <a:solidFill>
                  <a:schemeClr val="accent1"/>
                </a:solidFill>
              </a:rPr>
              <a:t>printf</a:t>
            </a:r>
            <a:r>
              <a:rPr lang="en-AU" dirty="0">
                <a:solidFill>
                  <a:schemeClr val="accent1"/>
                </a:solidFill>
              </a:rPr>
              <a:t>("%8.3f\n", 3.14159);</a:t>
            </a:r>
          </a:p>
          <a:p>
            <a:pPr marL="0" indent="0">
              <a:buNone/>
            </a:pPr>
            <a:r>
              <a:rPr lang="en-AU" dirty="0"/>
              <a:t>      // Output is 3.142</a:t>
            </a:r>
          </a:p>
        </p:txBody>
      </p:sp>
      <p:sp>
        <p:nvSpPr>
          <p:cNvPr id="4" name="Date Placeholder 3">
            <a:extLst>
              <a:ext uri="{FF2B5EF4-FFF2-40B4-BE49-F238E27FC236}">
                <a16:creationId xmlns:a16="http://schemas.microsoft.com/office/drawing/2014/main" id="{4A262715-2DDE-4189-8536-02194204E1DD}"/>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5F93FF3D-A131-45BC-A37E-90FA792B15F3}"/>
              </a:ext>
            </a:extLst>
          </p:cNvPr>
          <p:cNvSpPr>
            <a:spLocks noGrp="1"/>
          </p:cNvSpPr>
          <p:nvPr>
            <p:ph type="sldNum" sz="quarter" idx="12"/>
          </p:nvPr>
        </p:nvSpPr>
        <p:spPr/>
        <p:txBody>
          <a:bodyPr/>
          <a:lstStyle/>
          <a:p>
            <a:fld id="{AA651D14-4802-4943-935E-1E600809C52E}" type="slidenum">
              <a:rPr lang="en-US" smtClean="0"/>
              <a:t>16</a:t>
            </a:fld>
            <a:endParaRPr lang="en-US"/>
          </a:p>
        </p:txBody>
      </p:sp>
    </p:spTree>
    <p:extLst>
      <p:ext uri="{BB962C8B-B14F-4D97-AF65-F5344CB8AC3E}">
        <p14:creationId xmlns:p14="http://schemas.microsoft.com/office/powerpoint/2010/main" val="2361825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2D70F-F4C8-4F3C-A25F-03A44401415A}"/>
              </a:ext>
            </a:extLst>
          </p:cNvPr>
          <p:cNvSpPr>
            <a:spLocks noGrp="1"/>
          </p:cNvSpPr>
          <p:nvPr>
            <p:ph type="title"/>
          </p:nvPr>
        </p:nvSpPr>
        <p:spPr>
          <a:xfrm>
            <a:off x="777240" y="129994"/>
            <a:ext cx="10515600" cy="1325563"/>
          </a:xfrm>
        </p:spPr>
        <p:txBody>
          <a:bodyPr/>
          <a:lstStyle/>
          <a:p>
            <a:r>
              <a:rPr lang="en-US" dirty="0"/>
              <a:t>Loops (1/3)</a:t>
            </a:r>
          </a:p>
        </p:txBody>
      </p:sp>
      <p:sp>
        <p:nvSpPr>
          <p:cNvPr id="3" name="Content Placeholder 2">
            <a:extLst>
              <a:ext uri="{FF2B5EF4-FFF2-40B4-BE49-F238E27FC236}">
                <a16:creationId xmlns:a16="http://schemas.microsoft.com/office/drawing/2014/main" id="{1FE155BC-0CF9-489F-8216-15E829EF8163}"/>
              </a:ext>
            </a:extLst>
          </p:cNvPr>
          <p:cNvSpPr>
            <a:spLocks noGrp="1"/>
          </p:cNvSpPr>
          <p:nvPr>
            <p:ph idx="1"/>
          </p:nvPr>
        </p:nvSpPr>
        <p:spPr>
          <a:xfrm>
            <a:off x="838200" y="1297577"/>
            <a:ext cx="10515600" cy="5284198"/>
          </a:xfrm>
        </p:spPr>
        <p:txBody>
          <a:bodyPr>
            <a:normAutofit fontScale="70000" lnSpcReduction="20000"/>
          </a:bodyPr>
          <a:lstStyle/>
          <a:p>
            <a:endParaRPr lang="en-AU" dirty="0"/>
          </a:p>
          <a:p>
            <a:r>
              <a:rPr lang="en-AU" dirty="0"/>
              <a:t>while loop:</a:t>
            </a:r>
          </a:p>
          <a:p>
            <a:pPr marL="0" indent="0">
              <a:buNone/>
            </a:pPr>
            <a:r>
              <a:rPr lang="en-AU" dirty="0"/>
              <a:t>    </a:t>
            </a:r>
          </a:p>
          <a:p>
            <a:pPr marL="0" indent="0">
              <a:buNone/>
            </a:pPr>
            <a:r>
              <a:rPr lang="en-AU" dirty="0"/>
              <a:t>   </a:t>
            </a:r>
            <a:r>
              <a:rPr lang="en-AU" dirty="0">
                <a:solidFill>
                  <a:schemeClr val="accent1"/>
                </a:solidFill>
              </a:rPr>
              <a:t>while (expression) {</a:t>
            </a:r>
          </a:p>
          <a:p>
            <a:pPr marL="0" indent="0">
              <a:buNone/>
            </a:pPr>
            <a:r>
              <a:rPr lang="en-AU" dirty="0">
                <a:solidFill>
                  <a:schemeClr val="accent1"/>
                </a:solidFill>
              </a:rPr>
              <a:t>      some statements; </a:t>
            </a:r>
          </a:p>
          <a:p>
            <a:pPr marL="0" indent="0">
              <a:buNone/>
            </a:pPr>
            <a:r>
              <a:rPr lang="en-AU" dirty="0">
                <a:solidFill>
                  <a:schemeClr val="accent1"/>
                </a:solidFill>
              </a:rPr>
              <a:t>    }</a:t>
            </a:r>
          </a:p>
          <a:p>
            <a:pPr marL="0" indent="0">
              <a:buNone/>
            </a:pPr>
            <a:r>
              <a:rPr lang="en-AU" dirty="0"/>
              <a:t>   </a:t>
            </a:r>
          </a:p>
          <a:p>
            <a:pPr marL="0" indent="0">
              <a:buNone/>
            </a:pPr>
            <a:r>
              <a:rPr lang="en-AU" dirty="0"/>
              <a:t> Example: </a:t>
            </a:r>
          </a:p>
          <a:p>
            <a:pPr marL="0" indent="0">
              <a:buNone/>
            </a:pPr>
            <a:r>
              <a:rPr lang="en-AU" dirty="0"/>
              <a:t>                </a:t>
            </a:r>
          </a:p>
          <a:p>
            <a:pPr marL="0" indent="0">
              <a:buNone/>
            </a:pPr>
            <a:r>
              <a:rPr lang="en-AU" dirty="0"/>
              <a:t>    </a:t>
            </a:r>
            <a:r>
              <a:rPr lang="nn-NO" dirty="0">
                <a:solidFill>
                  <a:schemeClr val="accent1"/>
                </a:solidFill>
              </a:rPr>
              <a:t>int i = 1, sum=0; </a:t>
            </a:r>
          </a:p>
          <a:p>
            <a:pPr marL="0" indent="0">
              <a:buNone/>
            </a:pPr>
            <a:r>
              <a:rPr lang="nn-NO" dirty="0">
                <a:solidFill>
                  <a:schemeClr val="accent1"/>
                </a:solidFill>
              </a:rPr>
              <a:t>    while (i &lt;= 100)</a:t>
            </a:r>
          </a:p>
          <a:p>
            <a:pPr marL="0" indent="0">
              <a:buNone/>
            </a:pPr>
            <a:r>
              <a:rPr lang="nn-NO" dirty="0">
                <a:solidFill>
                  <a:schemeClr val="accent1"/>
                </a:solidFill>
              </a:rPr>
              <a:t>    { </a:t>
            </a:r>
          </a:p>
          <a:p>
            <a:pPr marL="0" indent="0">
              <a:buNone/>
            </a:pPr>
            <a:r>
              <a:rPr lang="nn-NO" dirty="0">
                <a:solidFill>
                  <a:schemeClr val="accent1"/>
                </a:solidFill>
              </a:rPr>
              <a:t>       sum+=i;</a:t>
            </a:r>
          </a:p>
          <a:p>
            <a:pPr marL="0" indent="0">
              <a:buNone/>
            </a:pPr>
            <a:r>
              <a:rPr lang="nn-NO" dirty="0">
                <a:solidFill>
                  <a:schemeClr val="accent1"/>
                </a:solidFill>
              </a:rPr>
              <a:t>       ++i;        </a:t>
            </a:r>
          </a:p>
          <a:p>
            <a:pPr marL="0" indent="0">
              <a:buNone/>
            </a:pPr>
            <a:r>
              <a:rPr lang="nn-NO" dirty="0">
                <a:solidFill>
                  <a:schemeClr val="accent1"/>
                </a:solidFill>
              </a:rPr>
              <a:t>    }</a:t>
            </a:r>
            <a:endParaRPr lang="en-AU" dirty="0">
              <a:solidFill>
                <a:schemeClr val="accent1"/>
              </a:solidFill>
            </a:endParaRPr>
          </a:p>
        </p:txBody>
      </p:sp>
      <p:sp>
        <p:nvSpPr>
          <p:cNvPr id="4" name="Date Placeholder 3">
            <a:extLst>
              <a:ext uri="{FF2B5EF4-FFF2-40B4-BE49-F238E27FC236}">
                <a16:creationId xmlns:a16="http://schemas.microsoft.com/office/drawing/2014/main" id="{9E6BDE18-F119-4CF7-9AD4-B5F51DE998DD}"/>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DFE99FC3-F675-4E6E-9C43-6BB9FD5F63EC}"/>
              </a:ext>
            </a:extLst>
          </p:cNvPr>
          <p:cNvSpPr>
            <a:spLocks noGrp="1"/>
          </p:cNvSpPr>
          <p:nvPr>
            <p:ph type="sldNum" sz="quarter" idx="12"/>
          </p:nvPr>
        </p:nvSpPr>
        <p:spPr/>
        <p:txBody>
          <a:bodyPr/>
          <a:lstStyle/>
          <a:p>
            <a:fld id="{AA651D14-4802-4943-935E-1E600809C52E}" type="slidenum">
              <a:rPr lang="en-US" smtClean="0"/>
              <a:t>17</a:t>
            </a:fld>
            <a:endParaRPr lang="en-US"/>
          </a:p>
        </p:txBody>
      </p:sp>
    </p:spTree>
    <p:extLst>
      <p:ext uri="{BB962C8B-B14F-4D97-AF65-F5344CB8AC3E}">
        <p14:creationId xmlns:p14="http://schemas.microsoft.com/office/powerpoint/2010/main" val="3881738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2D70F-F4C8-4F3C-A25F-03A44401415A}"/>
              </a:ext>
            </a:extLst>
          </p:cNvPr>
          <p:cNvSpPr>
            <a:spLocks noGrp="1"/>
          </p:cNvSpPr>
          <p:nvPr>
            <p:ph type="title"/>
          </p:nvPr>
        </p:nvSpPr>
        <p:spPr>
          <a:xfrm>
            <a:off x="777240" y="129994"/>
            <a:ext cx="10515600" cy="1325563"/>
          </a:xfrm>
        </p:spPr>
        <p:txBody>
          <a:bodyPr/>
          <a:lstStyle/>
          <a:p>
            <a:r>
              <a:rPr lang="en-US" dirty="0"/>
              <a:t>Loops (2/3)</a:t>
            </a:r>
          </a:p>
        </p:txBody>
      </p:sp>
      <p:sp>
        <p:nvSpPr>
          <p:cNvPr id="3" name="Content Placeholder 2">
            <a:extLst>
              <a:ext uri="{FF2B5EF4-FFF2-40B4-BE49-F238E27FC236}">
                <a16:creationId xmlns:a16="http://schemas.microsoft.com/office/drawing/2014/main" id="{1FE155BC-0CF9-489F-8216-15E829EF8163}"/>
              </a:ext>
            </a:extLst>
          </p:cNvPr>
          <p:cNvSpPr>
            <a:spLocks noGrp="1"/>
          </p:cNvSpPr>
          <p:nvPr>
            <p:ph idx="1"/>
          </p:nvPr>
        </p:nvSpPr>
        <p:spPr>
          <a:xfrm>
            <a:off x="777240" y="1126126"/>
            <a:ext cx="10515600" cy="5430429"/>
          </a:xfrm>
        </p:spPr>
        <p:txBody>
          <a:bodyPr>
            <a:normAutofit fontScale="77500" lnSpcReduction="20000"/>
          </a:bodyPr>
          <a:lstStyle/>
          <a:p>
            <a:endParaRPr lang="en-AU" dirty="0"/>
          </a:p>
          <a:p>
            <a:r>
              <a:rPr lang="en-AU" dirty="0"/>
              <a:t>do … while loop</a:t>
            </a:r>
          </a:p>
          <a:p>
            <a:pPr marL="0" indent="0">
              <a:buNone/>
            </a:pPr>
            <a:r>
              <a:rPr lang="en-AU" dirty="0"/>
              <a:t>  </a:t>
            </a:r>
            <a:r>
              <a:rPr lang="en-AU" dirty="0">
                <a:solidFill>
                  <a:schemeClr val="accent1"/>
                </a:solidFill>
              </a:rPr>
              <a:t>do {</a:t>
            </a:r>
          </a:p>
          <a:p>
            <a:pPr marL="0" indent="0">
              <a:buNone/>
            </a:pPr>
            <a:r>
              <a:rPr lang="en-AU" dirty="0">
                <a:solidFill>
                  <a:schemeClr val="accent1"/>
                </a:solidFill>
              </a:rPr>
              <a:t>   statements;   </a:t>
            </a:r>
          </a:p>
          <a:p>
            <a:pPr marL="0" indent="0">
              <a:buNone/>
            </a:pPr>
            <a:r>
              <a:rPr lang="en-AU" dirty="0">
                <a:solidFill>
                  <a:schemeClr val="accent1"/>
                </a:solidFill>
              </a:rPr>
              <a:t> } while (expression);</a:t>
            </a:r>
          </a:p>
          <a:p>
            <a:pPr marL="0" indent="0">
              <a:buNone/>
            </a:pPr>
            <a:endParaRPr lang="en-AU" dirty="0">
              <a:solidFill>
                <a:schemeClr val="accent1"/>
              </a:solidFill>
            </a:endParaRPr>
          </a:p>
          <a:p>
            <a:r>
              <a:rPr lang="en-AU" dirty="0"/>
              <a:t>The  do … while  loop ensures the statements will be executed at least once</a:t>
            </a:r>
          </a:p>
          <a:p>
            <a:pPr marL="0" indent="0">
              <a:buNone/>
            </a:pPr>
            <a:endParaRPr lang="en-AU" dirty="0"/>
          </a:p>
          <a:p>
            <a:pPr marL="0" indent="0">
              <a:buNone/>
            </a:pPr>
            <a:r>
              <a:rPr lang="en-AU" dirty="0"/>
              <a:t>Example: </a:t>
            </a:r>
          </a:p>
          <a:p>
            <a:pPr marL="0" indent="0">
              <a:buNone/>
            </a:pPr>
            <a:r>
              <a:rPr lang="nn-NO" dirty="0">
                <a:solidFill>
                  <a:schemeClr val="accent1"/>
                </a:solidFill>
              </a:rPr>
              <a:t>int i = 1, sum=0; </a:t>
            </a:r>
          </a:p>
          <a:p>
            <a:pPr marL="0" indent="0">
              <a:buNone/>
            </a:pPr>
            <a:r>
              <a:rPr lang="nn-NO" dirty="0">
                <a:solidFill>
                  <a:schemeClr val="accent1"/>
                </a:solidFill>
              </a:rPr>
              <a:t>do { </a:t>
            </a:r>
          </a:p>
          <a:p>
            <a:pPr marL="0" indent="0">
              <a:buNone/>
            </a:pPr>
            <a:r>
              <a:rPr lang="nn-NO" dirty="0">
                <a:solidFill>
                  <a:schemeClr val="accent1"/>
                </a:solidFill>
              </a:rPr>
              <a:t>       sum+=i;</a:t>
            </a:r>
          </a:p>
          <a:p>
            <a:pPr marL="0" indent="0">
              <a:buNone/>
            </a:pPr>
            <a:r>
              <a:rPr lang="nn-NO" dirty="0">
                <a:solidFill>
                  <a:schemeClr val="accent1"/>
                </a:solidFill>
              </a:rPr>
              <a:t>       ++i;        </a:t>
            </a:r>
          </a:p>
          <a:p>
            <a:pPr marL="0" indent="0">
              <a:buNone/>
            </a:pPr>
            <a:r>
              <a:rPr lang="nn-NO" dirty="0">
                <a:solidFill>
                  <a:schemeClr val="accent1"/>
                </a:solidFill>
              </a:rPr>
              <a:t>    }</a:t>
            </a:r>
          </a:p>
          <a:p>
            <a:pPr marL="0" indent="0">
              <a:buNone/>
            </a:pPr>
            <a:r>
              <a:rPr lang="nn-NO" dirty="0">
                <a:solidFill>
                  <a:schemeClr val="accent1"/>
                </a:solidFill>
              </a:rPr>
              <a:t>while (i &lt;= 100)</a:t>
            </a:r>
          </a:p>
          <a:p>
            <a:pPr marL="0" indent="0">
              <a:buNone/>
            </a:pPr>
            <a:endParaRPr lang="nn-NO" dirty="0"/>
          </a:p>
          <a:p>
            <a:pPr marL="0" indent="0">
              <a:buNone/>
            </a:pPr>
            <a:endParaRPr lang="en-US" dirty="0"/>
          </a:p>
        </p:txBody>
      </p:sp>
      <p:sp>
        <p:nvSpPr>
          <p:cNvPr id="4" name="Date Placeholder 3">
            <a:extLst>
              <a:ext uri="{FF2B5EF4-FFF2-40B4-BE49-F238E27FC236}">
                <a16:creationId xmlns:a16="http://schemas.microsoft.com/office/drawing/2014/main" id="{0F7610DB-9B30-4AD5-A175-330743F25388}"/>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4C7F1700-3B73-45F0-958B-18DEDE45CC3C}"/>
              </a:ext>
            </a:extLst>
          </p:cNvPr>
          <p:cNvSpPr>
            <a:spLocks noGrp="1"/>
          </p:cNvSpPr>
          <p:nvPr>
            <p:ph type="sldNum" sz="quarter" idx="12"/>
          </p:nvPr>
        </p:nvSpPr>
        <p:spPr/>
        <p:txBody>
          <a:bodyPr/>
          <a:lstStyle/>
          <a:p>
            <a:fld id="{AA651D14-4802-4943-935E-1E600809C52E}" type="slidenum">
              <a:rPr lang="en-US" smtClean="0"/>
              <a:t>18</a:t>
            </a:fld>
            <a:endParaRPr lang="en-US"/>
          </a:p>
        </p:txBody>
      </p:sp>
    </p:spTree>
    <p:extLst>
      <p:ext uri="{BB962C8B-B14F-4D97-AF65-F5344CB8AC3E}">
        <p14:creationId xmlns:p14="http://schemas.microsoft.com/office/powerpoint/2010/main" val="1144646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2D70F-F4C8-4F3C-A25F-03A44401415A}"/>
              </a:ext>
            </a:extLst>
          </p:cNvPr>
          <p:cNvSpPr>
            <a:spLocks noGrp="1"/>
          </p:cNvSpPr>
          <p:nvPr>
            <p:ph type="title"/>
          </p:nvPr>
        </p:nvSpPr>
        <p:spPr>
          <a:xfrm>
            <a:off x="777240" y="129994"/>
            <a:ext cx="10515600" cy="1325563"/>
          </a:xfrm>
        </p:spPr>
        <p:txBody>
          <a:bodyPr/>
          <a:lstStyle/>
          <a:p>
            <a:r>
              <a:rPr lang="en-US" dirty="0"/>
              <a:t>Loops (3/3)</a:t>
            </a:r>
          </a:p>
        </p:txBody>
      </p:sp>
      <p:sp>
        <p:nvSpPr>
          <p:cNvPr id="3" name="Content Placeholder 2">
            <a:extLst>
              <a:ext uri="{FF2B5EF4-FFF2-40B4-BE49-F238E27FC236}">
                <a16:creationId xmlns:a16="http://schemas.microsoft.com/office/drawing/2014/main" id="{1FE155BC-0CF9-489F-8216-15E829EF8163}"/>
              </a:ext>
            </a:extLst>
          </p:cNvPr>
          <p:cNvSpPr>
            <a:spLocks noGrp="1"/>
          </p:cNvSpPr>
          <p:nvPr>
            <p:ph idx="1"/>
          </p:nvPr>
        </p:nvSpPr>
        <p:spPr>
          <a:xfrm>
            <a:off x="838200" y="1297576"/>
            <a:ext cx="10515600" cy="5430429"/>
          </a:xfrm>
        </p:spPr>
        <p:txBody>
          <a:bodyPr>
            <a:normAutofit fontScale="70000" lnSpcReduction="20000"/>
          </a:bodyPr>
          <a:lstStyle/>
          <a:p>
            <a:endParaRPr lang="en-AU" dirty="0"/>
          </a:p>
          <a:p>
            <a:r>
              <a:rPr lang="en-AU" sz="3200" dirty="0"/>
              <a:t>for loop:</a:t>
            </a:r>
          </a:p>
          <a:p>
            <a:pPr marL="0" indent="0">
              <a:buNone/>
            </a:pPr>
            <a:endParaRPr lang="en-AU" sz="3200" dirty="0"/>
          </a:p>
          <a:p>
            <a:pPr marL="0" indent="0">
              <a:buNone/>
            </a:pPr>
            <a:r>
              <a:rPr lang="en-AU" sz="3200" dirty="0"/>
              <a:t>   </a:t>
            </a:r>
            <a:r>
              <a:rPr lang="en-AU" sz="3200" dirty="0">
                <a:solidFill>
                  <a:schemeClr val="accent1"/>
                </a:solidFill>
              </a:rPr>
              <a:t>for ( initialise; guard; update)</a:t>
            </a:r>
          </a:p>
          <a:p>
            <a:pPr marL="0" indent="0">
              <a:buNone/>
            </a:pPr>
            <a:r>
              <a:rPr lang="en-AU" sz="3200" dirty="0">
                <a:solidFill>
                  <a:schemeClr val="accent1"/>
                </a:solidFill>
              </a:rPr>
              <a:t>     {</a:t>
            </a:r>
          </a:p>
          <a:p>
            <a:pPr marL="0" indent="0">
              <a:buNone/>
            </a:pPr>
            <a:r>
              <a:rPr lang="en-AU" sz="3200" dirty="0">
                <a:solidFill>
                  <a:schemeClr val="accent1"/>
                </a:solidFill>
              </a:rPr>
              <a:t>       statements</a:t>
            </a:r>
          </a:p>
          <a:p>
            <a:pPr marL="0" indent="0">
              <a:buNone/>
            </a:pPr>
            <a:r>
              <a:rPr lang="en-AU" sz="3200" dirty="0">
                <a:solidFill>
                  <a:schemeClr val="accent1"/>
                </a:solidFill>
              </a:rPr>
              <a:t>     }</a:t>
            </a:r>
          </a:p>
          <a:p>
            <a:pPr marL="0" indent="0">
              <a:buNone/>
            </a:pPr>
            <a:endParaRPr lang="en-AU" sz="3200" dirty="0">
              <a:solidFill>
                <a:schemeClr val="accent1"/>
              </a:solidFill>
            </a:endParaRPr>
          </a:p>
          <a:p>
            <a:pPr marL="0" indent="0">
              <a:buNone/>
            </a:pPr>
            <a:r>
              <a:rPr lang="en-AU" sz="3200" dirty="0">
                <a:solidFill>
                  <a:schemeClr val="accent1"/>
                </a:solidFill>
              </a:rPr>
              <a:t>Example: </a:t>
            </a:r>
          </a:p>
          <a:p>
            <a:pPr marL="0" indent="0">
              <a:buNone/>
            </a:pPr>
            <a:endParaRPr lang="en-US" sz="3200" dirty="0">
              <a:solidFill>
                <a:schemeClr val="accent1"/>
              </a:solidFill>
            </a:endParaRPr>
          </a:p>
          <a:p>
            <a:pPr marL="0" indent="0">
              <a:buNone/>
            </a:pPr>
            <a:r>
              <a:rPr lang="en-US" sz="3200" dirty="0">
                <a:solidFill>
                  <a:schemeClr val="accent1"/>
                </a:solidFill>
              </a:rPr>
              <a:t>sum=0;</a:t>
            </a:r>
          </a:p>
          <a:p>
            <a:pPr marL="0" indent="0">
              <a:buNone/>
            </a:pPr>
            <a:r>
              <a:rPr lang="en-US" sz="3200" dirty="0">
                <a:solidFill>
                  <a:schemeClr val="accent1"/>
                </a:solidFill>
              </a:rPr>
              <a:t>for(count = 1; count &lt;= 100; ++count)</a:t>
            </a:r>
          </a:p>
          <a:p>
            <a:pPr marL="0" indent="0">
              <a:buNone/>
            </a:pPr>
            <a:r>
              <a:rPr lang="en-US" sz="3200" dirty="0">
                <a:solidFill>
                  <a:schemeClr val="accent1"/>
                </a:solidFill>
              </a:rPr>
              <a:t>    {</a:t>
            </a:r>
          </a:p>
          <a:p>
            <a:pPr marL="0" indent="0">
              <a:buNone/>
            </a:pPr>
            <a:r>
              <a:rPr lang="en-US" sz="3200" dirty="0">
                <a:solidFill>
                  <a:schemeClr val="accent1"/>
                </a:solidFill>
              </a:rPr>
              <a:t>        sum += count;</a:t>
            </a:r>
          </a:p>
          <a:p>
            <a:pPr marL="0" indent="0">
              <a:buNone/>
            </a:pPr>
            <a:r>
              <a:rPr lang="en-US" sz="3200" dirty="0">
                <a:solidFill>
                  <a:schemeClr val="accent1"/>
                </a:solidFill>
              </a:rPr>
              <a:t>    }</a:t>
            </a:r>
            <a:endParaRPr lang="en-AU" sz="3200" dirty="0">
              <a:solidFill>
                <a:schemeClr val="accent1"/>
              </a:solidFill>
            </a:endParaRPr>
          </a:p>
        </p:txBody>
      </p:sp>
      <p:sp>
        <p:nvSpPr>
          <p:cNvPr id="4" name="Date Placeholder 3">
            <a:extLst>
              <a:ext uri="{FF2B5EF4-FFF2-40B4-BE49-F238E27FC236}">
                <a16:creationId xmlns:a16="http://schemas.microsoft.com/office/drawing/2014/main" id="{BFD78B63-B824-45AC-88D7-298BCABDFBA4}"/>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B080C771-90EF-482E-B180-0FEB1858FCCA}"/>
              </a:ext>
            </a:extLst>
          </p:cNvPr>
          <p:cNvSpPr>
            <a:spLocks noGrp="1"/>
          </p:cNvSpPr>
          <p:nvPr>
            <p:ph type="sldNum" sz="quarter" idx="12"/>
          </p:nvPr>
        </p:nvSpPr>
        <p:spPr/>
        <p:txBody>
          <a:bodyPr/>
          <a:lstStyle/>
          <a:p>
            <a:fld id="{AA651D14-4802-4943-935E-1E600809C52E}" type="slidenum">
              <a:rPr lang="en-US" smtClean="0"/>
              <a:t>19</a:t>
            </a:fld>
            <a:endParaRPr lang="en-US"/>
          </a:p>
        </p:txBody>
      </p:sp>
    </p:spTree>
    <p:extLst>
      <p:ext uri="{BB962C8B-B14F-4D97-AF65-F5344CB8AC3E}">
        <p14:creationId xmlns:p14="http://schemas.microsoft.com/office/powerpoint/2010/main" val="1575463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06CFF-E089-483B-ACA0-9DC616042BD2}"/>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9CF4474B-7161-4E7C-A971-B13B4AF933E8}"/>
              </a:ext>
            </a:extLst>
          </p:cNvPr>
          <p:cNvSpPr>
            <a:spLocks noGrp="1"/>
          </p:cNvSpPr>
          <p:nvPr>
            <p:ph idx="1"/>
          </p:nvPr>
        </p:nvSpPr>
        <p:spPr>
          <a:xfrm>
            <a:off x="838200" y="1442720"/>
            <a:ext cx="10515600" cy="5050155"/>
          </a:xfrm>
        </p:spPr>
        <p:txBody>
          <a:bodyPr>
            <a:normAutofit fontScale="92500" lnSpcReduction="20000"/>
          </a:bodyPr>
          <a:lstStyle/>
          <a:p>
            <a:pPr marL="0" indent="0">
              <a:buNone/>
            </a:pPr>
            <a:endParaRPr lang="en-US" dirty="0"/>
          </a:p>
          <a:p>
            <a:r>
              <a:rPr lang="en-US" dirty="0"/>
              <a:t>Basic Structure of a C Program</a:t>
            </a:r>
          </a:p>
          <a:p>
            <a:r>
              <a:rPr lang="en-US" dirty="0"/>
              <a:t>Assignments</a:t>
            </a:r>
          </a:p>
          <a:p>
            <a:r>
              <a:rPr lang="en-US" dirty="0"/>
              <a:t>Conditionals</a:t>
            </a:r>
          </a:p>
          <a:p>
            <a:r>
              <a:rPr lang="en-US" dirty="0"/>
              <a:t>Loops</a:t>
            </a:r>
          </a:p>
          <a:p>
            <a:r>
              <a:rPr lang="en-US" dirty="0"/>
              <a:t>Functions</a:t>
            </a:r>
          </a:p>
          <a:p>
            <a:r>
              <a:rPr lang="en-US" dirty="0"/>
              <a:t>Basic Data Types</a:t>
            </a:r>
          </a:p>
          <a:p>
            <a:r>
              <a:rPr lang="en-US" dirty="0"/>
              <a:t>Arrays</a:t>
            </a:r>
          </a:p>
          <a:p>
            <a:r>
              <a:rPr lang="en-US" dirty="0"/>
              <a:t>Strings</a:t>
            </a:r>
          </a:p>
          <a:p>
            <a:r>
              <a:rPr lang="en-US" dirty="0"/>
              <a:t>Functions</a:t>
            </a:r>
          </a:p>
          <a:p>
            <a:r>
              <a:rPr lang="en-US" dirty="0"/>
              <a:t>Structures</a:t>
            </a:r>
          </a:p>
          <a:p>
            <a:r>
              <a:rPr lang="en-US" dirty="0"/>
              <a:t>Basic I/O</a:t>
            </a:r>
          </a:p>
          <a:p>
            <a:pPr marL="0" indent="0">
              <a:buNone/>
            </a:pPr>
            <a:endParaRPr lang="en-US" dirty="0"/>
          </a:p>
        </p:txBody>
      </p:sp>
      <p:sp>
        <p:nvSpPr>
          <p:cNvPr id="4" name="Date Placeholder 3">
            <a:extLst>
              <a:ext uri="{FF2B5EF4-FFF2-40B4-BE49-F238E27FC236}">
                <a16:creationId xmlns:a16="http://schemas.microsoft.com/office/drawing/2014/main" id="{F8B8F09D-3881-4339-9595-6E7E4D274D61}"/>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DF79C7D2-7042-4957-9731-DE4DD3DC33CD}"/>
              </a:ext>
            </a:extLst>
          </p:cNvPr>
          <p:cNvSpPr>
            <a:spLocks noGrp="1"/>
          </p:cNvSpPr>
          <p:nvPr>
            <p:ph type="sldNum" sz="quarter" idx="12"/>
          </p:nvPr>
        </p:nvSpPr>
        <p:spPr/>
        <p:txBody>
          <a:bodyPr/>
          <a:lstStyle/>
          <a:p>
            <a:fld id="{AA651D14-4802-4943-935E-1E600809C52E}" type="slidenum">
              <a:rPr lang="en-US" smtClean="0"/>
              <a:t>2</a:t>
            </a:fld>
            <a:endParaRPr lang="en-US"/>
          </a:p>
        </p:txBody>
      </p:sp>
    </p:spTree>
    <p:extLst>
      <p:ext uri="{BB962C8B-B14F-4D97-AF65-F5344CB8AC3E}">
        <p14:creationId xmlns:p14="http://schemas.microsoft.com/office/powerpoint/2010/main" val="985826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B13EA-A3FE-4697-BED9-BC28C92E4C22}"/>
              </a:ext>
            </a:extLst>
          </p:cNvPr>
          <p:cNvSpPr>
            <a:spLocks noGrp="1"/>
          </p:cNvSpPr>
          <p:nvPr>
            <p:ph type="title"/>
          </p:nvPr>
        </p:nvSpPr>
        <p:spPr>
          <a:xfrm>
            <a:off x="838200" y="96611"/>
            <a:ext cx="10515600" cy="1325563"/>
          </a:xfrm>
        </p:spPr>
        <p:txBody>
          <a:bodyPr/>
          <a:lstStyle/>
          <a:p>
            <a:r>
              <a:rPr lang="en-AU" dirty="0"/>
              <a:t>Functions (1/4)</a:t>
            </a:r>
            <a:endParaRPr lang="en-US" dirty="0"/>
          </a:p>
        </p:txBody>
      </p:sp>
      <p:sp>
        <p:nvSpPr>
          <p:cNvPr id="3" name="Content Placeholder 2">
            <a:extLst>
              <a:ext uri="{FF2B5EF4-FFF2-40B4-BE49-F238E27FC236}">
                <a16:creationId xmlns:a16="http://schemas.microsoft.com/office/drawing/2014/main" id="{C8BFAA6F-95D7-4306-A8B2-86FE037F24B5}"/>
              </a:ext>
            </a:extLst>
          </p:cNvPr>
          <p:cNvSpPr>
            <a:spLocks noGrp="1"/>
          </p:cNvSpPr>
          <p:nvPr>
            <p:ph idx="1"/>
          </p:nvPr>
        </p:nvSpPr>
        <p:spPr>
          <a:xfrm>
            <a:off x="838200" y="1348104"/>
            <a:ext cx="10515600" cy="5113655"/>
          </a:xfrm>
        </p:spPr>
        <p:txBody>
          <a:bodyPr>
            <a:normAutofit/>
          </a:bodyPr>
          <a:lstStyle/>
          <a:p>
            <a:r>
              <a:rPr lang="en-AU" dirty="0"/>
              <a:t>Functions have the form</a:t>
            </a:r>
          </a:p>
          <a:p>
            <a:pPr marL="0" indent="0">
              <a:buNone/>
            </a:pPr>
            <a:r>
              <a:rPr lang="en-AU" dirty="0">
                <a:solidFill>
                  <a:schemeClr val="accent1"/>
                </a:solidFill>
              </a:rPr>
              <a:t>    return-type function-name(parameters) {</a:t>
            </a:r>
          </a:p>
          <a:p>
            <a:pPr marL="0" indent="0">
              <a:buNone/>
            </a:pPr>
            <a:r>
              <a:rPr lang="en-AU" dirty="0">
                <a:solidFill>
                  <a:schemeClr val="accent1"/>
                </a:solidFill>
              </a:rPr>
              <a:t>    declarations</a:t>
            </a:r>
          </a:p>
          <a:p>
            <a:pPr marL="0" indent="0">
              <a:buNone/>
            </a:pPr>
            <a:r>
              <a:rPr lang="en-AU" dirty="0">
                <a:solidFill>
                  <a:schemeClr val="accent1"/>
                </a:solidFill>
              </a:rPr>
              <a:t>    statements</a:t>
            </a:r>
          </a:p>
          <a:p>
            <a:pPr marL="0" indent="0">
              <a:buNone/>
            </a:pPr>
            <a:r>
              <a:rPr lang="en-AU" dirty="0">
                <a:solidFill>
                  <a:schemeClr val="accent1"/>
                </a:solidFill>
              </a:rPr>
              <a:t>    return;</a:t>
            </a:r>
          </a:p>
          <a:p>
            <a:pPr marL="0" indent="0">
              <a:buNone/>
            </a:pPr>
            <a:r>
              <a:rPr lang="en-AU" dirty="0">
                <a:solidFill>
                  <a:schemeClr val="accent1"/>
                </a:solidFill>
              </a:rPr>
              <a:t>    }</a:t>
            </a:r>
            <a:endParaRPr lang="en-AU" dirty="0"/>
          </a:p>
          <a:p>
            <a:r>
              <a:rPr lang="en-AU" dirty="0"/>
              <a:t>if </a:t>
            </a:r>
            <a:r>
              <a:rPr lang="en-AU" dirty="0" err="1">
                <a:solidFill>
                  <a:schemeClr val="accent1"/>
                </a:solidFill>
              </a:rPr>
              <a:t>return_type</a:t>
            </a:r>
            <a:r>
              <a:rPr lang="en-AU" dirty="0">
                <a:solidFill>
                  <a:schemeClr val="accent1"/>
                </a:solidFill>
              </a:rPr>
              <a:t> </a:t>
            </a:r>
            <a:r>
              <a:rPr lang="en-AU" dirty="0"/>
              <a:t>is void, the function does not return a value</a:t>
            </a:r>
          </a:p>
          <a:p>
            <a:r>
              <a:rPr lang="en-AU" dirty="0"/>
              <a:t>if </a:t>
            </a:r>
            <a:r>
              <a:rPr lang="en-AU" dirty="0">
                <a:solidFill>
                  <a:schemeClr val="accent1"/>
                </a:solidFill>
              </a:rPr>
              <a:t>parameters</a:t>
            </a:r>
            <a:r>
              <a:rPr lang="en-AU" dirty="0"/>
              <a:t> are void, the function has no arguments</a:t>
            </a:r>
          </a:p>
        </p:txBody>
      </p:sp>
      <p:sp>
        <p:nvSpPr>
          <p:cNvPr id="4" name="Date Placeholder 3">
            <a:extLst>
              <a:ext uri="{FF2B5EF4-FFF2-40B4-BE49-F238E27FC236}">
                <a16:creationId xmlns:a16="http://schemas.microsoft.com/office/drawing/2014/main" id="{69ABD3B1-B096-4371-8D2B-4CC57D354713}"/>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1F4C8645-C72A-4DB1-8937-0B4F2F9543CC}"/>
              </a:ext>
            </a:extLst>
          </p:cNvPr>
          <p:cNvSpPr>
            <a:spLocks noGrp="1"/>
          </p:cNvSpPr>
          <p:nvPr>
            <p:ph type="sldNum" sz="quarter" idx="12"/>
          </p:nvPr>
        </p:nvSpPr>
        <p:spPr/>
        <p:txBody>
          <a:bodyPr/>
          <a:lstStyle/>
          <a:p>
            <a:fld id="{AA651D14-4802-4943-935E-1E600809C52E}" type="slidenum">
              <a:rPr lang="en-US" smtClean="0"/>
              <a:t>20</a:t>
            </a:fld>
            <a:endParaRPr lang="en-US"/>
          </a:p>
        </p:txBody>
      </p:sp>
    </p:spTree>
    <p:extLst>
      <p:ext uri="{BB962C8B-B14F-4D97-AF65-F5344CB8AC3E}">
        <p14:creationId xmlns:p14="http://schemas.microsoft.com/office/powerpoint/2010/main" val="109602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3C024-1627-43B1-A15C-7D4781BE912E}"/>
              </a:ext>
            </a:extLst>
          </p:cNvPr>
          <p:cNvSpPr>
            <a:spLocks noGrp="1"/>
          </p:cNvSpPr>
          <p:nvPr>
            <p:ph type="title"/>
          </p:nvPr>
        </p:nvSpPr>
        <p:spPr/>
        <p:txBody>
          <a:bodyPr/>
          <a:lstStyle/>
          <a:p>
            <a:r>
              <a:rPr lang="en-AU" dirty="0"/>
              <a:t>Functions (2/4)</a:t>
            </a:r>
          </a:p>
        </p:txBody>
      </p:sp>
      <p:sp>
        <p:nvSpPr>
          <p:cNvPr id="3" name="Content Placeholder 2">
            <a:extLst>
              <a:ext uri="{FF2B5EF4-FFF2-40B4-BE49-F238E27FC236}">
                <a16:creationId xmlns:a16="http://schemas.microsoft.com/office/drawing/2014/main" id="{84B847BD-C704-4036-A99C-40A0FF308382}"/>
              </a:ext>
            </a:extLst>
          </p:cNvPr>
          <p:cNvSpPr>
            <a:spLocks noGrp="1"/>
          </p:cNvSpPr>
          <p:nvPr>
            <p:ph idx="1"/>
          </p:nvPr>
        </p:nvSpPr>
        <p:spPr/>
        <p:txBody>
          <a:bodyPr/>
          <a:lstStyle/>
          <a:p>
            <a:pPr marL="0" indent="0">
              <a:buNone/>
            </a:pPr>
            <a:r>
              <a:rPr lang="en-US" dirty="0"/>
              <a:t>Parameter passing in C:</a:t>
            </a:r>
          </a:p>
          <a:p>
            <a:pPr marL="0" indent="0">
              <a:buNone/>
            </a:pPr>
            <a:endParaRPr lang="en-US" dirty="0"/>
          </a:p>
          <a:p>
            <a:pPr marL="971550" lvl="1" indent="-514350">
              <a:buFont typeface="+mj-lt"/>
              <a:buAutoNum type="arabicPeriod"/>
            </a:pPr>
            <a:r>
              <a:rPr lang="en-US" dirty="0"/>
              <a:t>Pass by value: pass the value of an actual parameter to the formal parameter</a:t>
            </a:r>
          </a:p>
          <a:p>
            <a:pPr lvl="2"/>
            <a:r>
              <a:rPr lang="en-US" dirty="0"/>
              <a:t>Any change to the formal parameter does not have any effect on the actual parameter</a:t>
            </a:r>
          </a:p>
          <a:p>
            <a:pPr lvl="2"/>
            <a:r>
              <a:rPr lang="en-US" dirty="0"/>
              <a:t>Typically used for single-valued variables</a:t>
            </a:r>
          </a:p>
          <a:p>
            <a:pPr marL="914400" lvl="2" indent="0">
              <a:buNone/>
            </a:pPr>
            <a:r>
              <a:rPr lang="en-US" dirty="0"/>
              <a:t> </a:t>
            </a:r>
          </a:p>
          <a:p>
            <a:pPr marL="971550" lvl="1" indent="-514350">
              <a:buFont typeface="+mj-lt"/>
              <a:buAutoNum type="arabicPeriod"/>
            </a:pPr>
            <a:r>
              <a:rPr lang="en-US" dirty="0"/>
              <a:t>Pass by reference: pass the address of an actual parameter to the formal parameter</a:t>
            </a:r>
          </a:p>
          <a:p>
            <a:pPr lvl="2"/>
            <a:r>
              <a:rPr lang="en-US" dirty="0"/>
              <a:t>Any change to the formal parameter will also be made to the actual parameter</a:t>
            </a:r>
          </a:p>
          <a:p>
            <a:pPr lvl="2"/>
            <a:r>
              <a:rPr lang="en-US" dirty="0"/>
              <a:t>Typically used for multi-valued variables such as arrays and structures </a:t>
            </a:r>
          </a:p>
          <a:p>
            <a:pPr marL="0" indent="0">
              <a:buNone/>
            </a:pPr>
            <a:endParaRPr lang="en-AU" dirty="0"/>
          </a:p>
        </p:txBody>
      </p:sp>
      <p:sp>
        <p:nvSpPr>
          <p:cNvPr id="4" name="Date Placeholder 3">
            <a:extLst>
              <a:ext uri="{FF2B5EF4-FFF2-40B4-BE49-F238E27FC236}">
                <a16:creationId xmlns:a16="http://schemas.microsoft.com/office/drawing/2014/main" id="{143A7BB4-6D72-4AAE-9BA0-232CB1B63F6B}"/>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E6E51C81-2E83-498D-827B-74039E86ADCA}"/>
              </a:ext>
            </a:extLst>
          </p:cNvPr>
          <p:cNvSpPr>
            <a:spLocks noGrp="1"/>
          </p:cNvSpPr>
          <p:nvPr>
            <p:ph type="sldNum" sz="quarter" idx="12"/>
          </p:nvPr>
        </p:nvSpPr>
        <p:spPr/>
        <p:txBody>
          <a:bodyPr/>
          <a:lstStyle/>
          <a:p>
            <a:fld id="{AA651D14-4802-4943-935E-1E600809C52E}" type="slidenum">
              <a:rPr lang="en-US" smtClean="0"/>
              <a:t>21</a:t>
            </a:fld>
            <a:endParaRPr lang="en-US"/>
          </a:p>
        </p:txBody>
      </p:sp>
    </p:spTree>
    <p:extLst>
      <p:ext uri="{BB962C8B-B14F-4D97-AF65-F5344CB8AC3E}">
        <p14:creationId xmlns:p14="http://schemas.microsoft.com/office/powerpoint/2010/main" val="379898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B13EA-A3FE-4697-BED9-BC28C92E4C22}"/>
              </a:ext>
            </a:extLst>
          </p:cNvPr>
          <p:cNvSpPr>
            <a:spLocks noGrp="1"/>
          </p:cNvSpPr>
          <p:nvPr>
            <p:ph type="title"/>
          </p:nvPr>
        </p:nvSpPr>
        <p:spPr>
          <a:xfrm>
            <a:off x="838200" y="96611"/>
            <a:ext cx="10515600" cy="1325563"/>
          </a:xfrm>
        </p:spPr>
        <p:txBody>
          <a:bodyPr/>
          <a:lstStyle/>
          <a:p>
            <a:r>
              <a:rPr lang="en-AU" dirty="0"/>
              <a:t>Functions (3/4) </a:t>
            </a:r>
            <a:endParaRPr lang="en-US" dirty="0"/>
          </a:p>
        </p:txBody>
      </p:sp>
      <p:sp>
        <p:nvSpPr>
          <p:cNvPr id="3" name="Content Placeholder 2">
            <a:extLst>
              <a:ext uri="{FF2B5EF4-FFF2-40B4-BE49-F238E27FC236}">
                <a16:creationId xmlns:a16="http://schemas.microsoft.com/office/drawing/2014/main" id="{C8BFAA6F-95D7-4306-A8B2-86FE037F24B5}"/>
              </a:ext>
            </a:extLst>
          </p:cNvPr>
          <p:cNvSpPr>
            <a:spLocks noGrp="1"/>
          </p:cNvSpPr>
          <p:nvPr>
            <p:ph idx="1"/>
          </p:nvPr>
        </p:nvSpPr>
        <p:spPr>
          <a:xfrm>
            <a:off x="742950" y="1422174"/>
            <a:ext cx="5353050" cy="4660027"/>
          </a:xfrm>
        </p:spPr>
        <p:txBody>
          <a:bodyPr>
            <a:normAutofit lnSpcReduction="10000"/>
          </a:bodyPr>
          <a:lstStyle/>
          <a:p>
            <a:pPr marL="0" indent="0">
              <a:buNone/>
            </a:pPr>
            <a:r>
              <a:rPr lang="en-US" sz="2200" dirty="0"/>
              <a:t>#include &lt;</a:t>
            </a:r>
            <a:r>
              <a:rPr lang="en-US" sz="2200" dirty="0" err="1"/>
              <a:t>stdio.h</a:t>
            </a:r>
            <a:r>
              <a:rPr lang="en-US" sz="2200" dirty="0"/>
              <a:t>&gt;</a:t>
            </a:r>
          </a:p>
          <a:p>
            <a:pPr marL="0" indent="0">
              <a:buNone/>
            </a:pPr>
            <a:r>
              <a:rPr lang="en-US" sz="2200" dirty="0"/>
              <a:t>int </a:t>
            </a:r>
            <a:r>
              <a:rPr lang="en-US" sz="2200" dirty="0" err="1"/>
              <a:t>gcd</a:t>
            </a:r>
            <a:r>
              <a:rPr lang="en-US" sz="2200" dirty="0"/>
              <a:t>(int m, int n);</a:t>
            </a:r>
          </a:p>
          <a:p>
            <a:pPr marL="0" indent="0">
              <a:buNone/>
            </a:pPr>
            <a:r>
              <a:rPr lang="en-US" sz="2200" dirty="0"/>
              <a:t>int main()</a:t>
            </a:r>
          </a:p>
          <a:p>
            <a:pPr marL="0" indent="0">
              <a:buNone/>
            </a:pPr>
            <a:r>
              <a:rPr lang="en-US" sz="2200" dirty="0"/>
              <a:t>{</a:t>
            </a:r>
          </a:p>
          <a:p>
            <a:pPr marL="0" indent="0">
              <a:buNone/>
            </a:pPr>
            <a:r>
              <a:rPr lang="en-US" sz="2200" dirty="0"/>
              <a:t>   int m, n;</a:t>
            </a:r>
          </a:p>
          <a:p>
            <a:pPr marL="0" indent="0">
              <a:buNone/>
            </a:pPr>
            <a:r>
              <a:rPr lang="en-US" sz="2200" dirty="0"/>
              <a:t>   </a:t>
            </a:r>
            <a:r>
              <a:rPr lang="en-US" sz="2200" dirty="0" err="1"/>
              <a:t>printf</a:t>
            </a:r>
            <a:r>
              <a:rPr lang="en-US" sz="2200" dirty="0"/>
              <a:t>("Enter two positive integers: ");</a:t>
            </a:r>
          </a:p>
          <a:p>
            <a:pPr marL="0" indent="0">
              <a:buNone/>
            </a:pPr>
            <a:r>
              <a:rPr lang="en-US" sz="2200" dirty="0"/>
              <a:t>   </a:t>
            </a:r>
            <a:r>
              <a:rPr lang="en-US" sz="2200" dirty="0" err="1"/>
              <a:t>scanf</a:t>
            </a:r>
            <a:r>
              <a:rPr lang="en-US" sz="2200" dirty="0"/>
              <a:t>("%d %d", &amp;m, &amp;n);</a:t>
            </a:r>
          </a:p>
          <a:p>
            <a:pPr marL="0" indent="0">
              <a:buNone/>
            </a:pPr>
            <a:endParaRPr lang="en-US" sz="2200" dirty="0"/>
          </a:p>
          <a:p>
            <a:pPr marL="0" indent="0">
              <a:buNone/>
            </a:pPr>
            <a:r>
              <a:rPr lang="en-US" sz="2200" dirty="0"/>
              <a:t>   </a:t>
            </a:r>
            <a:r>
              <a:rPr lang="en-US" sz="2200" dirty="0" err="1"/>
              <a:t>printf</a:t>
            </a:r>
            <a:r>
              <a:rPr lang="en-US" sz="2200" dirty="0"/>
              <a:t>("The greatest common divisor of %d and %d is %d.", m, n, </a:t>
            </a:r>
            <a:r>
              <a:rPr lang="en-US" sz="2200" dirty="0" err="1"/>
              <a:t>gcd</a:t>
            </a:r>
            <a:r>
              <a:rPr lang="en-US" sz="2200" dirty="0"/>
              <a:t>(</a:t>
            </a:r>
            <a:r>
              <a:rPr lang="en-US" sz="2200" dirty="0" err="1"/>
              <a:t>m,n</a:t>
            </a:r>
            <a:r>
              <a:rPr lang="en-US" sz="2200" dirty="0"/>
              <a:t>));</a:t>
            </a:r>
          </a:p>
          <a:p>
            <a:pPr marL="0" indent="0">
              <a:buNone/>
            </a:pPr>
            <a:r>
              <a:rPr lang="en-US" sz="2200" dirty="0"/>
              <a:t>   return 0;</a:t>
            </a:r>
          </a:p>
          <a:p>
            <a:pPr marL="0" indent="0">
              <a:buNone/>
            </a:pPr>
            <a:r>
              <a:rPr lang="en-US" sz="2200" dirty="0"/>
              <a:t>}</a:t>
            </a:r>
          </a:p>
          <a:p>
            <a:pPr marL="0" indent="0">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7CAA495E-198C-4520-BB63-3C3035B7B36F}"/>
              </a:ext>
            </a:extLst>
          </p:cNvPr>
          <p:cNvSpPr>
            <a:spLocks noGrp="1"/>
          </p:cNvSpPr>
          <p:nvPr>
            <p:ph type="dt" sz="half" idx="10"/>
          </p:nvPr>
        </p:nvSpPr>
        <p:spPr/>
        <p:txBody>
          <a:bodyPr/>
          <a:lstStyle/>
          <a:p>
            <a:endParaRPr lang="en-US"/>
          </a:p>
        </p:txBody>
      </p:sp>
      <p:sp>
        <p:nvSpPr>
          <p:cNvPr id="5" name="TextBox 4">
            <a:extLst>
              <a:ext uri="{FF2B5EF4-FFF2-40B4-BE49-F238E27FC236}">
                <a16:creationId xmlns:a16="http://schemas.microsoft.com/office/drawing/2014/main" id="{DBC12668-681F-4E44-9762-0602FBD1F71B}"/>
              </a:ext>
            </a:extLst>
          </p:cNvPr>
          <p:cNvSpPr txBox="1"/>
          <p:nvPr/>
        </p:nvSpPr>
        <p:spPr>
          <a:xfrm>
            <a:off x="2961580" y="5564172"/>
            <a:ext cx="3932743" cy="430887"/>
          </a:xfrm>
          <a:prstGeom prst="rect">
            <a:avLst/>
          </a:prstGeom>
          <a:noFill/>
        </p:spPr>
        <p:txBody>
          <a:bodyPr wrap="none" rtlCol="0">
            <a:spAutoFit/>
          </a:bodyPr>
          <a:lstStyle/>
          <a:p>
            <a:r>
              <a:rPr lang="en-AU" sz="2200" dirty="0"/>
              <a:t>Actual parameters, pass by value</a:t>
            </a:r>
          </a:p>
        </p:txBody>
      </p:sp>
      <p:sp>
        <p:nvSpPr>
          <p:cNvPr id="9" name="TextBox 8">
            <a:extLst>
              <a:ext uri="{FF2B5EF4-FFF2-40B4-BE49-F238E27FC236}">
                <a16:creationId xmlns:a16="http://schemas.microsoft.com/office/drawing/2014/main" id="{3D8AC136-FC7D-4A7D-8143-65CC6C247481}"/>
              </a:ext>
            </a:extLst>
          </p:cNvPr>
          <p:cNvSpPr txBox="1"/>
          <p:nvPr/>
        </p:nvSpPr>
        <p:spPr>
          <a:xfrm>
            <a:off x="7172325" y="1018535"/>
            <a:ext cx="2356992" cy="430887"/>
          </a:xfrm>
          <a:prstGeom prst="rect">
            <a:avLst/>
          </a:prstGeom>
          <a:noFill/>
        </p:spPr>
        <p:txBody>
          <a:bodyPr wrap="none" rtlCol="0">
            <a:spAutoFit/>
          </a:bodyPr>
          <a:lstStyle/>
          <a:p>
            <a:r>
              <a:rPr lang="en-AU" sz="2200" dirty="0"/>
              <a:t>Formal parameters</a:t>
            </a:r>
          </a:p>
        </p:txBody>
      </p:sp>
      <p:sp>
        <p:nvSpPr>
          <p:cNvPr id="11" name="TextBox 10">
            <a:extLst>
              <a:ext uri="{FF2B5EF4-FFF2-40B4-BE49-F238E27FC236}">
                <a16:creationId xmlns:a16="http://schemas.microsoft.com/office/drawing/2014/main" id="{B68D6751-CE05-438B-AE19-DD6DF2E6E740}"/>
              </a:ext>
            </a:extLst>
          </p:cNvPr>
          <p:cNvSpPr txBox="1"/>
          <p:nvPr/>
        </p:nvSpPr>
        <p:spPr>
          <a:xfrm>
            <a:off x="6657975" y="1715259"/>
            <a:ext cx="4604288" cy="3693319"/>
          </a:xfrm>
          <a:prstGeom prst="rect">
            <a:avLst/>
          </a:prstGeom>
          <a:noFill/>
        </p:spPr>
        <p:txBody>
          <a:bodyPr wrap="square" rtlCol="0">
            <a:spAutoFit/>
          </a:bodyPr>
          <a:lstStyle/>
          <a:p>
            <a:r>
              <a:rPr lang="en-US" sz="2200" dirty="0"/>
              <a:t>int </a:t>
            </a:r>
            <a:r>
              <a:rPr lang="en-US" sz="2200" dirty="0" err="1"/>
              <a:t>gcd</a:t>
            </a:r>
            <a:r>
              <a:rPr lang="en-US" sz="2200" dirty="0"/>
              <a:t>(int m, int n) </a:t>
            </a:r>
          </a:p>
          <a:p>
            <a:r>
              <a:rPr lang="en-US" sz="2200" dirty="0"/>
              <a:t>// compute the GCD of two positive integers</a:t>
            </a:r>
          </a:p>
          <a:p>
            <a:r>
              <a:rPr lang="en-US" sz="2200" dirty="0"/>
              <a:t>{</a:t>
            </a:r>
          </a:p>
          <a:p>
            <a:r>
              <a:rPr lang="en-US" sz="2200" dirty="0"/>
              <a:t>    if (n != 0)</a:t>
            </a:r>
          </a:p>
          <a:p>
            <a:r>
              <a:rPr lang="en-US" sz="2200" dirty="0"/>
              <a:t>       return </a:t>
            </a:r>
            <a:r>
              <a:rPr lang="en-US" sz="2200" dirty="0" err="1"/>
              <a:t>gcd</a:t>
            </a:r>
            <a:r>
              <a:rPr lang="en-US" sz="2200" dirty="0"/>
              <a:t>(n, </a:t>
            </a:r>
            <a:r>
              <a:rPr lang="en-US" sz="2200" dirty="0" err="1"/>
              <a:t>m%n</a:t>
            </a:r>
            <a:r>
              <a:rPr lang="en-US" sz="2200" dirty="0"/>
              <a:t>);</a:t>
            </a:r>
          </a:p>
          <a:p>
            <a:r>
              <a:rPr lang="en-US" sz="2200" dirty="0"/>
              <a:t>    else </a:t>
            </a:r>
          </a:p>
          <a:p>
            <a:r>
              <a:rPr lang="en-US" sz="2200" dirty="0"/>
              <a:t>       return m;</a:t>
            </a:r>
          </a:p>
          <a:p>
            <a:r>
              <a:rPr lang="en-US" sz="2200" dirty="0"/>
              <a:t>}</a:t>
            </a:r>
          </a:p>
          <a:p>
            <a:endParaRPr lang="en-US" dirty="0"/>
          </a:p>
          <a:p>
            <a:endParaRPr lang="en-AU" dirty="0"/>
          </a:p>
        </p:txBody>
      </p:sp>
      <p:cxnSp>
        <p:nvCxnSpPr>
          <p:cNvPr id="13" name="Straight Arrow Connector 12">
            <a:extLst>
              <a:ext uri="{FF2B5EF4-FFF2-40B4-BE49-F238E27FC236}">
                <a16:creationId xmlns:a16="http://schemas.microsoft.com/office/drawing/2014/main" id="{A45E109C-8FE2-4783-AA73-47BD5E6A40D1}"/>
              </a:ext>
            </a:extLst>
          </p:cNvPr>
          <p:cNvCxnSpPr>
            <a:cxnSpLocks/>
          </p:cNvCxnSpPr>
          <p:nvPr/>
        </p:nvCxnSpPr>
        <p:spPr>
          <a:xfrm flipV="1">
            <a:off x="3581400" y="5126187"/>
            <a:ext cx="238125" cy="564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C2CA91F-4F0B-4F8B-9F04-9198424239F9}"/>
              </a:ext>
            </a:extLst>
          </p:cNvPr>
          <p:cNvCxnSpPr>
            <a:cxnSpLocks/>
          </p:cNvCxnSpPr>
          <p:nvPr/>
        </p:nvCxnSpPr>
        <p:spPr>
          <a:xfrm flipH="1" flipV="1">
            <a:off x="4117003" y="5129368"/>
            <a:ext cx="85724" cy="56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0860B77-FDF5-4640-AD51-7532726EC371}"/>
              </a:ext>
            </a:extLst>
          </p:cNvPr>
          <p:cNvCxnSpPr>
            <a:cxnSpLocks/>
          </p:cNvCxnSpPr>
          <p:nvPr/>
        </p:nvCxnSpPr>
        <p:spPr>
          <a:xfrm flipH="1">
            <a:off x="8020050" y="1422174"/>
            <a:ext cx="180975" cy="425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F170DF0-488A-4689-87A6-05ABE0BEC24C}"/>
              </a:ext>
            </a:extLst>
          </p:cNvPr>
          <p:cNvCxnSpPr>
            <a:cxnSpLocks/>
          </p:cNvCxnSpPr>
          <p:nvPr/>
        </p:nvCxnSpPr>
        <p:spPr>
          <a:xfrm>
            <a:off x="8677275" y="1422174"/>
            <a:ext cx="66675" cy="425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Slide Number Placeholder 31">
            <a:extLst>
              <a:ext uri="{FF2B5EF4-FFF2-40B4-BE49-F238E27FC236}">
                <a16:creationId xmlns:a16="http://schemas.microsoft.com/office/drawing/2014/main" id="{35FD7A18-DD4D-4277-B914-B2EF20937742}"/>
              </a:ext>
            </a:extLst>
          </p:cNvPr>
          <p:cNvSpPr>
            <a:spLocks noGrp="1"/>
          </p:cNvSpPr>
          <p:nvPr>
            <p:ph type="sldNum" sz="quarter" idx="12"/>
          </p:nvPr>
        </p:nvSpPr>
        <p:spPr/>
        <p:txBody>
          <a:bodyPr/>
          <a:lstStyle/>
          <a:p>
            <a:fld id="{AA651D14-4802-4943-935E-1E600809C52E}" type="slidenum">
              <a:rPr lang="en-US" smtClean="0"/>
              <a:t>22</a:t>
            </a:fld>
            <a:endParaRPr lang="en-US"/>
          </a:p>
        </p:txBody>
      </p:sp>
    </p:spTree>
    <p:extLst>
      <p:ext uri="{BB962C8B-B14F-4D97-AF65-F5344CB8AC3E}">
        <p14:creationId xmlns:p14="http://schemas.microsoft.com/office/powerpoint/2010/main" val="1749586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B13EA-A3FE-4697-BED9-BC28C92E4C22}"/>
              </a:ext>
            </a:extLst>
          </p:cNvPr>
          <p:cNvSpPr>
            <a:spLocks noGrp="1"/>
          </p:cNvSpPr>
          <p:nvPr>
            <p:ph type="title"/>
          </p:nvPr>
        </p:nvSpPr>
        <p:spPr>
          <a:xfrm>
            <a:off x="838200" y="96611"/>
            <a:ext cx="10515600" cy="1325563"/>
          </a:xfrm>
        </p:spPr>
        <p:txBody>
          <a:bodyPr/>
          <a:lstStyle/>
          <a:p>
            <a:r>
              <a:rPr lang="en-AU" dirty="0"/>
              <a:t>Functions (4/4) </a:t>
            </a:r>
            <a:endParaRPr lang="en-US" dirty="0"/>
          </a:p>
        </p:txBody>
      </p:sp>
      <p:sp>
        <p:nvSpPr>
          <p:cNvPr id="3" name="Content Placeholder 2">
            <a:extLst>
              <a:ext uri="{FF2B5EF4-FFF2-40B4-BE49-F238E27FC236}">
                <a16:creationId xmlns:a16="http://schemas.microsoft.com/office/drawing/2014/main" id="{C8BFAA6F-95D7-4306-A8B2-86FE037F24B5}"/>
              </a:ext>
            </a:extLst>
          </p:cNvPr>
          <p:cNvSpPr>
            <a:spLocks noGrp="1"/>
          </p:cNvSpPr>
          <p:nvPr>
            <p:ph idx="1"/>
          </p:nvPr>
        </p:nvSpPr>
        <p:spPr>
          <a:xfrm>
            <a:off x="742950" y="1422174"/>
            <a:ext cx="5353050" cy="4660027"/>
          </a:xfrm>
        </p:spPr>
        <p:txBody>
          <a:bodyPr>
            <a:normAutofit fontScale="85000" lnSpcReduction="20000"/>
          </a:bodyPr>
          <a:lstStyle/>
          <a:p>
            <a:pPr marL="0" indent="0">
              <a:buNone/>
            </a:pPr>
            <a:r>
              <a:rPr lang="en-US" dirty="0"/>
              <a:t>#include &lt;</a:t>
            </a:r>
            <a:r>
              <a:rPr lang="en-US" dirty="0" err="1"/>
              <a:t>stdio.h</a:t>
            </a:r>
            <a:r>
              <a:rPr lang="en-US" dirty="0"/>
              <a:t>&gt; </a:t>
            </a:r>
          </a:p>
          <a:p>
            <a:pPr marL="0" indent="0">
              <a:buNone/>
            </a:pPr>
            <a:r>
              <a:rPr lang="en-US" dirty="0"/>
              <a:t>  </a:t>
            </a:r>
          </a:p>
          <a:p>
            <a:pPr marL="0" indent="0">
              <a:buNone/>
            </a:pPr>
            <a:r>
              <a:rPr lang="en-US" sz="2600" dirty="0"/>
              <a:t>int main(void) </a:t>
            </a:r>
          </a:p>
          <a:p>
            <a:pPr marL="0" indent="0">
              <a:buNone/>
            </a:pPr>
            <a:r>
              <a:rPr lang="en-US" sz="2600" dirty="0"/>
              <a:t>{ </a:t>
            </a:r>
          </a:p>
          <a:p>
            <a:pPr marL="0" indent="0">
              <a:buNone/>
            </a:pPr>
            <a:r>
              <a:rPr lang="en-US" sz="2600" dirty="0"/>
              <a:t>    int x = 100, y = 50; </a:t>
            </a:r>
          </a:p>
          <a:p>
            <a:pPr marL="0" indent="0">
              <a:buNone/>
            </a:pPr>
            <a:r>
              <a:rPr lang="en-US" sz="2600" dirty="0"/>
              <a:t>  </a:t>
            </a:r>
          </a:p>
          <a:p>
            <a:pPr marL="0" indent="0">
              <a:buNone/>
            </a:pPr>
            <a:r>
              <a:rPr lang="en-US" sz="2600" dirty="0"/>
              <a:t>    // </a:t>
            </a:r>
            <a:r>
              <a:rPr lang="en-US" altLang="zh-CN" sz="2600" dirty="0"/>
              <a:t>p</a:t>
            </a:r>
            <a:r>
              <a:rPr lang="en-US" sz="2600" dirty="0"/>
              <a:t>ass by reference  </a:t>
            </a:r>
          </a:p>
          <a:p>
            <a:pPr marL="0" indent="0">
              <a:buNone/>
            </a:pPr>
            <a:r>
              <a:rPr lang="en-US" sz="2600" dirty="0"/>
              <a:t>    swap(&amp;x, &amp;y); </a:t>
            </a:r>
          </a:p>
          <a:p>
            <a:pPr marL="0" indent="0">
              <a:buNone/>
            </a:pPr>
            <a:r>
              <a:rPr lang="en-US" sz="2600" dirty="0"/>
              <a:t>  </a:t>
            </a:r>
          </a:p>
          <a:p>
            <a:pPr marL="0" indent="0">
              <a:buNone/>
            </a:pPr>
            <a:r>
              <a:rPr lang="en-US" sz="2600" dirty="0"/>
              <a:t>    </a:t>
            </a:r>
            <a:r>
              <a:rPr lang="en-US" sz="2600" dirty="0" err="1"/>
              <a:t>printf</a:t>
            </a:r>
            <a:r>
              <a:rPr lang="en-US" sz="2600" dirty="0"/>
              <a:t>(“x is %d and y is %d\n", x, y); </a:t>
            </a:r>
          </a:p>
          <a:p>
            <a:pPr marL="0" indent="0">
              <a:buNone/>
            </a:pPr>
            <a:r>
              <a:rPr lang="en-US" sz="2600" dirty="0"/>
              <a:t>    return 0; </a:t>
            </a:r>
          </a:p>
          <a:p>
            <a:pPr marL="0" indent="0">
              <a:buNone/>
            </a:pPr>
            <a:r>
              <a:rPr lang="en-US" sz="2600" dirty="0"/>
              <a:t>} </a:t>
            </a:r>
          </a:p>
          <a:p>
            <a:pPr marL="0" indent="0">
              <a:buNone/>
            </a:pPr>
            <a:endParaRPr lang="en-US" dirty="0"/>
          </a:p>
        </p:txBody>
      </p:sp>
      <p:sp>
        <p:nvSpPr>
          <p:cNvPr id="4" name="Date Placeholder 3">
            <a:extLst>
              <a:ext uri="{FF2B5EF4-FFF2-40B4-BE49-F238E27FC236}">
                <a16:creationId xmlns:a16="http://schemas.microsoft.com/office/drawing/2014/main" id="{7CAA495E-198C-4520-BB63-3C3035B7B36F}"/>
              </a:ext>
            </a:extLst>
          </p:cNvPr>
          <p:cNvSpPr>
            <a:spLocks noGrp="1"/>
          </p:cNvSpPr>
          <p:nvPr>
            <p:ph type="dt" sz="half" idx="10"/>
          </p:nvPr>
        </p:nvSpPr>
        <p:spPr/>
        <p:txBody>
          <a:bodyPr/>
          <a:lstStyle/>
          <a:p>
            <a:endParaRPr lang="en-US"/>
          </a:p>
        </p:txBody>
      </p:sp>
      <p:sp>
        <p:nvSpPr>
          <p:cNvPr id="7" name="Rectangle 6">
            <a:extLst>
              <a:ext uri="{FF2B5EF4-FFF2-40B4-BE49-F238E27FC236}">
                <a16:creationId xmlns:a16="http://schemas.microsoft.com/office/drawing/2014/main" id="{E8E5ACBE-0982-498F-99EB-A570E3A81950}"/>
              </a:ext>
            </a:extLst>
          </p:cNvPr>
          <p:cNvSpPr/>
          <p:nvPr/>
        </p:nvSpPr>
        <p:spPr>
          <a:xfrm>
            <a:off x="6677025" y="2127588"/>
            <a:ext cx="3752849" cy="2462213"/>
          </a:xfrm>
          <a:prstGeom prst="rect">
            <a:avLst/>
          </a:prstGeom>
        </p:spPr>
        <p:txBody>
          <a:bodyPr wrap="square">
            <a:spAutoFit/>
          </a:bodyPr>
          <a:lstStyle/>
          <a:p>
            <a:r>
              <a:rPr lang="en-US" sz="2200" dirty="0"/>
              <a:t>void swap(int* </a:t>
            </a:r>
            <a:r>
              <a:rPr lang="en-US" sz="2200" dirty="0" err="1"/>
              <a:t>i</a:t>
            </a:r>
            <a:r>
              <a:rPr lang="en-US" sz="2200" dirty="0"/>
              <a:t>, int* j) </a:t>
            </a:r>
          </a:p>
          <a:p>
            <a:r>
              <a:rPr lang="en-US" sz="2200" dirty="0"/>
              <a:t>{ </a:t>
            </a:r>
          </a:p>
          <a:p>
            <a:r>
              <a:rPr lang="en-US" sz="2200" dirty="0"/>
              <a:t>    int temp = *</a:t>
            </a:r>
            <a:r>
              <a:rPr lang="en-US" sz="2200" dirty="0" err="1"/>
              <a:t>i</a:t>
            </a:r>
            <a:r>
              <a:rPr lang="en-US" sz="2200" dirty="0"/>
              <a:t>; </a:t>
            </a:r>
          </a:p>
          <a:p>
            <a:r>
              <a:rPr lang="en-US" sz="2200" dirty="0"/>
              <a:t>    *</a:t>
            </a:r>
            <a:r>
              <a:rPr lang="en-US" sz="2200" dirty="0" err="1"/>
              <a:t>i</a:t>
            </a:r>
            <a:r>
              <a:rPr lang="en-US" sz="2200" dirty="0"/>
              <a:t> = *j; </a:t>
            </a:r>
          </a:p>
          <a:p>
            <a:r>
              <a:rPr lang="en-US" sz="2200" dirty="0"/>
              <a:t>    *j = temp; </a:t>
            </a:r>
          </a:p>
          <a:p>
            <a:r>
              <a:rPr lang="en-US" sz="2200" dirty="0"/>
              <a:t>} </a:t>
            </a:r>
          </a:p>
          <a:p>
            <a:r>
              <a:rPr lang="en-US" sz="2200" dirty="0"/>
              <a:t>  </a:t>
            </a:r>
          </a:p>
        </p:txBody>
      </p:sp>
      <p:sp>
        <p:nvSpPr>
          <p:cNvPr id="8" name="Slide Number Placeholder 7">
            <a:extLst>
              <a:ext uri="{FF2B5EF4-FFF2-40B4-BE49-F238E27FC236}">
                <a16:creationId xmlns:a16="http://schemas.microsoft.com/office/drawing/2014/main" id="{D209411A-630E-479D-91E9-2AAD1C239D60}"/>
              </a:ext>
            </a:extLst>
          </p:cNvPr>
          <p:cNvSpPr>
            <a:spLocks noGrp="1"/>
          </p:cNvSpPr>
          <p:nvPr>
            <p:ph type="sldNum" sz="quarter" idx="12"/>
          </p:nvPr>
        </p:nvSpPr>
        <p:spPr/>
        <p:txBody>
          <a:bodyPr/>
          <a:lstStyle/>
          <a:p>
            <a:fld id="{AA651D14-4802-4943-935E-1E600809C52E}" type="slidenum">
              <a:rPr lang="en-US" smtClean="0"/>
              <a:t>23</a:t>
            </a:fld>
            <a:endParaRPr lang="en-US"/>
          </a:p>
        </p:txBody>
      </p:sp>
    </p:spTree>
    <p:extLst>
      <p:ext uri="{BB962C8B-B14F-4D97-AF65-F5344CB8AC3E}">
        <p14:creationId xmlns:p14="http://schemas.microsoft.com/office/powerpoint/2010/main" val="336898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D743-6703-41A1-9D3C-51298A378043}"/>
              </a:ext>
            </a:extLst>
          </p:cNvPr>
          <p:cNvSpPr>
            <a:spLocks noGrp="1"/>
          </p:cNvSpPr>
          <p:nvPr>
            <p:ph type="title"/>
          </p:nvPr>
        </p:nvSpPr>
        <p:spPr/>
        <p:txBody>
          <a:bodyPr/>
          <a:lstStyle/>
          <a:p>
            <a:r>
              <a:rPr lang="en-US" dirty="0"/>
              <a:t>C Style Guide</a:t>
            </a:r>
            <a:br>
              <a:rPr lang="en-US" dirty="0"/>
            </a:br>
            <a:endParaRPr lang="en-US" dirty="0"/>
          </a:p>
        </p:txBody>
      </p:sp>
      <p:sp>
        <p:nvSpPr>
          <p:cNvPr id="3" name="Content Placeholder 2">
            <a:extLst>
              <a:ext uri="{FF2B5EF4-FFF2-40B4-BE49-F238E27FC236}">
                <a16:creationId xmlns:a16="http://schemas.microsoft.com/office/drawing/2014/main" id="{1780093F-6F7B-44FF-800D-07E45D263617}"/>
              </a:ext>
            </a:extLst>
          </p:cNvPr>
          <p:cNvSpPr>
            <a:spLocks noGrp="1"/>
          </p:cNvSpPr>
          <p:nvPr>
            <p:ph idx="1"/>
          </p:nvPr>
        </p:nvSpPr>
        <p:spPr/>
        <p:txBody>
          <a:bodyPr>
            <a:normAutofit/>
          </a:bodyPr>
          <a:lstStyle/>
          <a:p>
            <a:r>
              <a:rPr lang="en-AU" dirty="0"/>
              <a:t>UNSW Computing provides a style guide for C programs:</a:t>
            </a:r>
          </a:p>
          <a:p>
            <a:r>
              <a:rPr lang="en-AU" dirty="0"/>
              <a:t>C Coding Style Guide:</a:t>
            </a:r>
          </a:p>
          <a:p>
            <a:pPr lvl="1">
              <a:buFont typeface="Wingdings" panose="05000000000000000000" pitchFamily="2" charset="2"/>
              <a:buChar char="Ø"/>
            </a:pPr>
            <a:r>
              <a:rPr lang="en-AU" dirty="0"/>
              <a:t> Brief guide:  </a:t>
            </a:r>
            <a:r>
              <a:rPr lang="en-AU" dirty="0">
                <a:hlinkClick r:id="rId2"/>
              </a:rPr>
              <a:t>http://www.cse.unsw.edu.au/~huiw/styleguide.pdf</a:t>
            </a:r>
            <a:endParaRPr lang="en-AU" dirty="0"/>
          </a:p>
          <a:p>
            <a:pPr lvl="1">
              <a:buFont typeface="Wingdings" panose="05000000000000000000" pitchFamily="2" charset="2"/>
              <a:buChar char="Ø"/>
            </a:pPr>
            <a:r>
              <a:rPr lang="en-AU" dirty="0"/>
              <a:t> Detailed guide:    </a:t>
            </a:r>
            <a:r>
              <a:rPr lang="en-AU" dirty="0">
                <a:hlinkClick r:id="rId3"/>
              </a:rPr>
              <a:t>https://cgi.cse.unsw.edu.au/~cs1511/20T1/resources/style_guide.html</a:t>
            </a:r>
            <a:endParaRPr lang="en-AU" dirty="0"/>
          </a:p>
          <a:p>
            <a:r>
              <a:rPr lang="en-AU" dirty="0"/>
              <a:t>Not mandatory for COMP9024, but very useful guideline</a:t>
            </a:r>
          </a:p>
          <a:p>
            <a:r>
              <a:rPr lang="en-AU" dirty="0"/>
              <a:t>Use proper layout, including indentation</a:t>
            </a:r>
          </a:p>
          <a:p>
            <a:r>
              <a:rPr lang="en-AU" dirty="0"/>
              <a:t>Keep functions short and break into sub-functions as required</a:t>
            </a:r>
          </a:p>
          <a:p>
            <a:r>
              <a:rPr lang="en-AU" dirty="0"/>
              <a:t>Use meaningful names (for variables, functions etc)</a:t>
            </a:r>
            <a:endParaRPr lang="en-US" dirty="0"/>
          </a:p>
        </p:txBody>
      </p:sp>
      <p:sp>
        <p:nvSpPr>
          <p:cNvPr id="4" name="Date Placeholder 3">
            <a:extLst>
              <a:ext uri="{FF2B5EF4-FFF2-40B4-BE49-F238E27FC236}">
                <a16:creationId xmlns:a16="http://schemas.microsoft.com/office/drawing/2014/main" id="{1BD9A114-E3A2-4C8F-8E2C-AC277C32696E}"/>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584F6DCC-D10C-42D1-B9A4-F72BF91DF41B}"/>
              </a:ext>
            </a:extLst>
          </p:cNvPr>
          <p:cNvSpPr>
            <a:spLocks noGrp="1"/>
          </p:cNvSpPr>
          <p:nvPr>
            <p:ph type="sldNum" sz="quarter" idx="12"/>
          </p:nvPr>
        </p:nvSpPr>
        <p:spPr/>
        <p:txBody>
          <a:bodyPr/>
          <a:lstStyle/>
          <a:p>
            <a:fld id="{AA651D14-4802-4943-935E-1E600809C52E}" type="slidenum">
              <a:rPr lang="en-US" smtClean="0"/>
              <a:t>24</a:t>
            </a:fld>
            <a:endParaRPr lang="en-US"/>
          </a:p>
        </p:txBody>
      </p:sp>
    </p:spTree>
    <p:extLst>
      <p:ext uri="{BB962C8B-B14F-4D97-AF65-F5344CB8AC3E}">
        <p14:creationId xmlns:p14="http://schemas.microsoft.com/office/powerpoint/2010/main" val="721764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3C162-6B9C-4C71-BB48-C1E199FEC7CF}"/>
              </a:ext>
            </a:extLst>
          </p:cNvPr>
          <p:cNvSpPr>
            <a:spLocks noGrp="1"/>
          </p:cNvSpPr>
          <p:nvPr>
            <p:ph type="title"/>
          </p:nvPr>
        </p:nvSpPr>
        <p:spPr/>
        <p:txBody>
          <a:bodyPr/>
          <a:lstStyle/>
          <a:p>
            <a:r>
              <a:rPr lang="en-AU" dirty="0"/>
              <a:t>Basic Data Types (1/2)</a:t>
            </a:r>
            <a:br>
              <a:rPr lang="en-AU" dirty="0"/>
            </a:br>
            <a:endParaRPr lang="en-US" dirty="0"/>
          </a:p>
        </p:txBody>
      </p:sp>
      <p:sp>
        <p:nvSpPr>
          <p:cNvPr id="3" name="Content Placeholder 2">
            <a:extLst>
              <a:ext uri="{FF2B5EF4-FFF2-40B4-BE49-F238E27FC236}">
                <a16:creationId xmlns:a16="http://schemas.microsoft.com/office/drawing/2014/main" id="{1A67CEF8-07C3-4A03-BE42-E2C8DBA46A2D}"/>
              </a:ext>
            </a:extLst>
          </p:cNvPr>
          <p:cNvSpPr>
            <a:spLocks noGrp="1"/>
          </p:cNvSpPr>
          <p:nvPr>
            <p:ph idx="1"/>
          </p:nvPr>
        </p:nvSpPr>
        <p:spPr/>
        <p:txBody>
          <a:bodyPr>
            <a:normAutofit fontScale="77500" lnSpcReduction="20000"/>
          </a:bodyPr>
          <a:lstStyle/>
          <a:p>
            <a:r>
              <a:rPr lang="en-AU" dirty="0"/>
              <a:t>In C each variable must have a type</a:t>
            </a:r>
          </a:p>
          <a:p>
            <a:r>
              <a:rPr lang="en-AU" dirty="0"/>
              <a:t>C has the following generic data types:</a:t>
            </a:r>
          </a:p>
          <a:p>
            <a:pPr marL="0" indent="0">
              <a:buNone/>
            </a:pPr>
            <a:r>
              <a:rPr lang="en-AU" dirty="0"/>
              <a:t>    </a:t>
            </a:r>
            <a:r>
              <a:rPr lang="en-AU" dirty="0">
                <a:solidFill>
                  <a:schemeClr val="accent1"/>
                </a:solidFill>
              </a:rPr>
              <a:t>char</a:t>
            </a:r>
            <a:r>
              <a:rPr lang="en-AU" dirty="0"/>
              <a:t>	   	character     'A', 'e', '#’, … // Characters are encoded using ASCII code </a:t>
            </a:r>
          </a:p>
          <a:p>
            <a:pPr marL="0" indent="0">
              <a:buNone/>
            </a:pPr>
            <a:r>
              <a:rPr lang="en-AU" dirty="0"/>
              <a:t>    </a:t>
            </a:r>
            <a:r>
              <a:rPr lang="en-AU" dirty="0">
                <a:solidFill>
                  <a:schemeClr val="accent1"/>
                </a:solidFill>
              </a:rPr>
              <a:t>int</a:t>
            </a:r>
            <a:r>
              <a:rPr lang="en-AU" dirty="0"/>
              <a:t>	   	integer	     2, 17, -5, …      // 32 bits</a:t>
            </a:r>
          </a:p>
          <a:p>
            <a:pPr marL="0" indent="0">
              <a:buNone/>
            </a:pPr>
            <a:r>
              <a:rPr lang="en-AU" dirty="0">
                <a:solidFill>
                  <a:schemeClr val="accent1"/>
                </a:solidFill>
              </a:rPr>
              <a:t>    float</a:t>
            </a:r>
            <a:r>
              <a:rPr lang="en-AU" dirty="0"/>
              <a:t>	   	32 bit single precision floating-point number	   	3.14159, …</a:t>
            </a:r>
          </a:p>
          <a:p>
            <a:pPr marL="0" indent="0">
              <a:buNone/>
            </a:pPr>
            <a:r>
              <a:rPr lang="en-AU" dirty="0"/>
              <a:t>    </a:t>
            </a:r>
            <a:r>
              <a:rPr lang="en-AU" dirty="0">
                <a:solidFill>
                  <a:schemeClr val="accent1"/>
                </a:solidFill>
              </a:rPr>
              <a:t>double</a:t>
            </a:r>
            <a:r>
              <a:rPr lang="en-AU" dirty="0"/>
              <a:t>	64 bit double precision floating-point	   	3.14159265358979, …</a:t>
            </a:r>
          </a:p>
          <a:p>
            <a:r>
              <a:rPr lang="en-AU" dirty="0"/>
              <a:t>There are other types, which are variations on these</a:t>
            </a:r>
          </a:p>
          <a:p>
            <a:r>
              <a:rPr lang="en-AU" dirty="0"/>
              <a:t>Variable declaration must specify a data type and a name; they can be initialised when they are declared:</a:t>
            </a:r>
          </a:p>
          <a:p>
            <a:pPr marL="0" indent="0">
              <a:buNone/>
            </a:pPr>
            <a:r>
              <a:rPr lang="en-AU" dirty="0"/>
              <a:t>    </a:t>
            </a:r>
            <a:r>
              <a:rPr lang="en-AU" dirty="0">
                <a:solidFill>
                  <a:schemeClr val="accent1"/>
                </a:solidFill>
              </a:rPr>
              <a:t>float x;</a:t>
            </a:r>
          </a:p>
          <a:p>
            <a:pPr marL="0" indent="0">
              <a:buNone/>
            </a:pPr>
            <a:r>
              <a:rPr lang="en-AU" dirty="0">
                <a:solidFill>
                  <a:schemeClr val="accent1"/>
                </a:solidFill>
              </a:rPr>
              <a:t>    char  </a:t>
            </a:r>
            <a:r>
              <a:rPr lang="en-AU" dirty="0" err="1">
                <a:solidFill>
                  <a:schemeClr val="accent1"/>
                </a:solidFill>
              </a:rPr>
              <a:t>ch</a:t>
            </a:r>
            <a:r>
              <a:rPr lang="en-AU" dirty="0">
                <a:solidFill>
                  <a:schemeClr val="accent1"/>
                </a:solidFill>
              </a:rPr>
              <a:t> = 'A’;</a:t>
            </a:r>
          </a:p>
          <a:p>
            <a:pPr marL="0" indent="0">
              <a:buNone/>
            </a:pPr>
            <a:r>
              <a:rPr lang="en-AU" dirty="0">
                <a:solidFill>
                  <a:schemeClr val="accent1"/>
                </a:solidFill>
              </a:rPr>
              <a:t>    int   j = 10;</a:t>
            </a:r>
          </a:p>
        </p:txBody>
      </p:sp>
      <p:sp>
        <p:nvSpPr>
          <p:cNvPr id="4" name="TextBox 3">
            <a:extLst>
              <a:ext uri="{FF2B5EF4-FFF2-40B4-BE49-F238E27FC236}">
                <a16:creationId xmlns:a16="http://schemas.microsoft.com/office/drawing/2014/main" id="{8013DA0B-2081-4CA7-9ABE-0D93AC7DAFCE}"/>
              </a:ext>
            </a:extLst>
          </p:cNvPr>
          <p:cNvSpPr txBox="1"/>
          <p:nvPr/>
        </p:nvSpPr>
        <p:spPr>
          <a:xfrm>
            <a:off x="838200" y="6308209"/>
            <a:ext cx="7669488" cy="369332"/>
          </a:xfrm>
          <a:prstGeom prst="rect">
            <a:avLst/>
          </a:prstGeom>
          <a:noFill/>
        </p:spPr>
        <p:txBody>
          <a:bodyPr wrap="square" rtlCol="0">
            <a:spAutoFit/>
          </a:bodyPr>
          <a:lstStyle/>
          <a:p>
            <a:r>
              <a:rPr lang="en-US" dirty="0"/>
              <a:t>A complete list is available at </a:t>
            </a:r>
            <a:r>
              <a:rPr lang="en-US" dirty="0">
                <a:hlinkClick r:id="rId2"/>
              </a:rPr>
              <a:t>https://en.wikipedia.org/wiki/C_data_types </a:t>
            </a:r>
            <a:endParaRPr lang="en-US" dirty="0"/>
          </a:p>
        </p:txBody>
      </p:sp>
      <p:sp>
        <p:nvSpPr>
          <p:cNvPr id="5" name="Date Placeholder 4">
            <a:extLst>
              <a:ext uri="{FF2B5EF4-FFF2-40B4-BE49-F238E27FC236}">
                <a16:creationId xmlns:a16="http://schemas.microsoft.com/office/drawing/2014/main" id="{714390DE-F861-41DF-A9E6-9A71D98E9F55}"/>
              </a:ext>
            </a:extLst>
          </p:cNvPr>
          <p:cNvSpPr>
            <a:spLocks noGrp="1"/>
          </p:cNvSpPr>
          <p:nvPr>
            <p:ph type="dt" sz="half" idx="10"/>
          </p:nvPr>
        </p:nvSpPr>
        <p:spPr/>
        <p:txBody>
          <a:bodyPr/>
          <a:lstStyle/>
          <a:p>
            <a:endParaRPr lang="en-US"/>
          </a:p>
        </p:txBody>
      </p:sp>
      <p:sp>
        <p:nvSpPr>
          <p:cNvPr id="6" name="Slide Number Placeholder 5">
            <a:extLst>
              <a:ext uri="{FF2B5EF4-FFF2-40B4-BE49-F238E27FC236}">
                <a16:creationId xmlns:a16="http://schemas.microsoft.com/office/drawing/2014/main" id="{B3506373-F21C-44B8-86F0-85A5F27BDD10}"/>
              </a:ext>
            </a:extLst>
          </p:cNvPr>
          <p:cNvSpPr>
            <a:spLocks noGrp="1"/>
          </p:cNvSpPr>
          <p:nvPr>
            <p:ph type="sldNum" sz="quarter" idx="12"/>
          </p:nvPr>
        </p:nvSpPr>
        <p:spPr/>
        <p:txBody>
          <a:bodyPr/>
          <a:lstStyle/>
          <a:p>
            <a:fld id="{AA651D14-4802-4943-935E-1E600809C52E}" type="slidenum">
              <a:rPr lang="en-US" smtClean="0"/>
              <a:t>25</a:t>
            </a:fld>
            <a:endParaRPr lang="en-US"/>
          </a:p>
        </p:txBody>
      </p:sp>
    </p:spTree>
    <p:extLst>
      <p:ext uri="{BB962C8B-B14F-4D97-AF65-F5344CB8AC3E}">
        <p14:creationId xmlns:p14="http://schemas.microsoft.com/office/powerpoint/2010/main" val="1795546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E7301-3A5B-4A0A-9308-1642AAC34AC5}"/>
              </a:ext>
            </a:extLst>
          </p:cNvPr>
          <p:cNvSpPr>
            <a:spLocks noGrp="1"/>
          </p:cNvSpPr>
          <p:nvPr>
            <p:ph type="title"/>
          </p:nvPr>
        </p:nvSpPr>
        <p:spPr/>
        <p:txBody>
          <a:bodyPr/>
          <a:lstStyle/>
          <a:p>
            <a:r>
              <a:rPr lang="en-AU" dirty="0"/>
              <a:t>Symbolic Constants</a:t>
            </a:r>
            <a:endParaRPr lang="en-US" dirty="0"/>
          </a:p>
        </p:txBody>
      </p:sp>
      <p:sp>
        <p:nvSpPr>
          <p:cNvPr id="3" name="Content Placeholder 2">
            <a:extLst>
              <a:ext uri="{FF2B5EF4-FFF2-40B4-BE49-F238E27FC236}">
                <a16:creationId xmlns:a16="http://schemas.microsoft.com/office/drawing/2014/main" id="{719CCB8D-173E-4E33-8FB3-F5D35F757105}"/>
              </a:ext>
            </a:extLst>
          </p:cNvPr>
          <p:cNvSpPr>
            <a:spLocks noGrp="1"/>
          </p:cNvSpPr>
          <p:nvPr>
            <p:ph idx="1"/>
          </p:nvPr>
        </p:nvSpPr>
        <p:spPr/>
        <p:txBody>
          <a:bodyPr>
            <a:normAutofit fontScale="85000" lnSpcReduction="20000"/>
          </a:bodyPr>
          <a:lstStyle/>
          <a:p>
            <a:r>
              <a:rPr lang="en-AU" dirty="0"/>
              <a:t>We can define a symbolic constant at the top of the file</a:t>
            </a:r>
          </a:p>
          <a:p>
            <a:pPr marL="0" indent="0">
              <a:buNone/>
            </a:pPr>
            <a:r>
              <a:rPr lang="en-AU" dirty="0"/>
              <a:t>      </a:t>
            </a:r>
            <a:r>
              <a:rPr lang="en-AU" dirty="0">
                <a:solidFill>
                  <a:schemeClr val="accent1"/>
                </a:solidFill>
              </a:rPr>
              <a:t>#define SPEED_OF_LIGHT 299792458.0</a:t>
            </a:r>
          </a:p>
          <a:p>
            <a:r>
              <a:rPr lang="en-AU" dirty="0"/>
              <a:t>Symbolic constants used to avoid burying "magic numbers" in the code</a:t>
            </a:r>
          </a:p>
          <a:p>
            <a:r>
              <a:rPr lang="en-AU" dirty="0"/>
              <a:t>Symbolic constants make the code easier to understand and maintain</a:t>
            </a:r>
          </a:p>
          <a:p>
            <a:pPr marL="0" indent="0">
              <a:buNone/>
            </a:pPr>
            <a:r>
              <a:rPr lang="en-AU" dirty="0"/>
              <a:t>     </a:t>
            </a:r>
            <a:r>
              <a:rPr lang="en-AU" dirty="0">
                <a:solidFill>
                  <a:schemeClr val="accent1"/>
                </a:solidFill>
              </a:rPr>
              <a:t>#define </a:t>
            </a:r>
            <a:r>
              <a:rPr lang="en-AU" b="1" dirty="0">
                <a:solidFill>
                  <a:schemeClr val="accent1"/>
                </a:solidFill>
              </a:rPr>
              <a:t>name</a:t>
            </a:r>
            <a:r>
              <a:rPr lang="en-AU" dirty="0">
                <a:solidFill>
                  <a:schemeClr val="accent1"/>
                </a:solidFill>
              </a:rPr>
              <a:t> </a:t>
            </a:r>
            <a:r>
              <a:rPr lang="en-AU" b="1" dirty="0" err="1">
                <a:solidFill>
                  <a:schemeClr val="accent1"/>
                </a:solidFill>
              </a:rPr>
              <a:t>replacement_text</a:t>
            </a:r>
            <a:endParaRPr lang="en-AU" b="1" dirty="0">
              <a:solidFill>
                <a:schemeClr val="accent1"/>
              </a:solidFill>
            </a:endParaRPr>
          </a:p>
          <a:p>
            <a:r>
              <a:rPr lang="en-AU" dirty="0"/>
              <a:t>The compiler's pre-processor will replace all occurrences of </a:t>
            </a:r>
            <a:r>
              <a:rPr lang="en-AU" b="1" dirty="0"/>
              <a:t>name</a:t>
            </a:r>
            <a:r>
              <a:rPr lang="en-AU" dirty="0"/>
              <a:t> with </a:t>
            </a:r>
            <a:r>
              <a:rPr lang="en-AU" b="1" dirty="0" err="1"/>
              <a:t>replacement_text</a:t>
            </a:r>
            <a:r>
              <a:rPr lang="en-AU" dirty="0"/>
              <a:t>. It will not make the replacement if name is inside quotes ("…") or part of another name</a:t>
            </a:r>
          </a:p>
          <a:p>
            <a:r>
              <a:rPr lang="en-AU" dirty="0"/>
              <a:t>Example: The constants TRUE and FALSE are often used when a condition with logical value is wanted. They can be defined by:</a:t>
            </a:r>
          </a:p>
          <a:p>
            <a:pPr marL="0" indent="0">
              <a:buNone/>
            </a:pPr>
            <a:r>
              <a:rPr lang="en-AU" dirty="0"/>
              <a:t>    </a:t>
            </a:r>
            <a:r>
              <a:rPr lang="en-AU" dirty="0">
                <a:solidFill>
                  <a:schemeClr val="accent1"/>
                </a:solidFill>
              </a:rPr>
              <a:t>#define TRUE  1</a:t>
            </a:r>
          </a:p>
          <a:p>
            <a:pPr marL="0" indent="0">
              <a:buNone/>
            </a:pPr>
            <a:r>
              <a:rPr lang="en-AU" dirty="0">
                <a:solidFill>
                  <a:schemeClr val="accent1"/>
                </a:solidFill>
              </a:rPr>
              <a:t>    #define FALSE 0</a:t>
            </a:r>
          </a:p>
          <a:p>
            <a:endParaRPr lang="en-US" dirty="0"/>
          </a:p>
        </p:txBody>
      </p:sp>
      <p:sp>
        <p:nvSpPr>
          <p:cNvPr id="4" name="Date Placeholder 3">
            <a:extLst>
              <a:ext uri="{FF2B5EF4-FFF2-40B4-BE49-F238E27FC236}">
                <a16:creationId xmlns:a16="http://schemas.microsoft.com/office/drawing/2014/main" id="{D59075B0-A3AA-4FEC-AB77-3D70E9AD1F3A}"/>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BC2631F5-1BA1-4E41-9DDF-F2559BBE87D2}"/>
              </a:ext>
            </a:extLst>
          </p:cNvPr>
          <p:cNvSpPr>
            <a:spLocks noGrp="1"/>
          </p:cNvSpPr>
          <p:nvPr>
            <p:ph type="sldNum" sz="quarter" idx="12"/>
          </p:nvPr>
        </p:nvSpPr>
        <p:spPr/>
        <p:txBody>
          <a:bodyPr/>
          <a:lstStyle/>
          <a:p>
            <a:fld id="{AA651D14-4802-4943-935E-1E600809C52E}" type="slidenum">
              <a:rPr lang="en-US" smtClean="0"/>
              <a:t>26</a:t>
            </a:fld>
            <a:endParaRPr lang="en-US"/>
          </a:p>
        </p:txBody>
      </p:sp>
    </p:spTree>
    <p:extLst>
      <p:ext uri="{BB962C8B-B14F-4D97-AF65-F5344CB8AC3E}">
        <p14:creationId xmlns:p14="http://schemas.microsoft.com/office/powerpoint/2010/main" val="1387103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9E714-0021-498A-AD14-E000A8E9E7C2}"/>
              </a:ext>
            </a:extLst>
          </p:cNvPr>
          <p:cNvSpPr>
            <a:spLocks noGrp="1"/>
          </p:cNvSpPr>
          <p:nvPr>
            <p:ph type="title"/>
          </p:nvPr>
        </p:nvSpPr>
        <p:spPr/>
        <p:txBody>
          <a:bodyPr/>
          <a:lstStyle/>
          <a:p>
            <a:r>
              <a:rPr lang="en-US" dirty="0"/>
              <a:t>Aggregate Data Types</a:t>
            </a:r>
            <a:br>
              <a:rPr lang="en-US" dirty="0"/>
            </a:br>
            <a:endParaRPr lang="en-US" dirty="0"/>
          </a:p>
        </p:txBody>
      </p:sp>
      <p:sp>
        <p:nvSpPr>
          <p:cNvPr id="3" name="Content Placeholder 2">
            <a:extLst>
              <a:ext uri="{FF2B5EF4-FFF2-40B4-BE49-F238E27FC236}">
                <a16:creationId xmlns:a16="http://schemas.microsoft.com/office/drawing/2014/main" id="{3C8BE634-85D0-4F1A-90E2-A2DD048380ED}"/>
              </a:ext>
            </a:extLst>
          </p:cNvPr>
          <p:cNvSpPr>
            <a:spLocks noGrp="1"/>
          </p:cNvSpPr>
          <p:nvPr>
            <p:ph idx="1"/>
          </p:nvPr>
        </p:nvSpPr>
        <p:spPr/>
        <p:txBody>
          <a:bodyPr/>
          <a:lstStyle/>
          <a:p>
            <a:r>
              <a:rPr lang="en-AU" dirty="0"/>
              <a:t>Families of aggregate data types:</a:t>
            </a:r>
          </a:p>
          <a:p>
            <a:pPr lvl="1">
              <a:buFont typeface="Wingdings" panose="05000000000000000000" pitchFamily="2" charset="2"/>
              <a:buChar char="Ø"/>
            </a:pPr>
            <a:r>
              <a:rPr lang="en-AU" dirty="0"/>
              <a:t> homogenous … all elements have same base type</a:t>
            </a:r>
          </a:p>
          <a:p>
            <a:pPr lvl="2">
              <a:buFont typeface="Wingdings" panose="05000000000000000000" pitchFamily="2" charset="2"/>
              <a:buChar char="q"/>
            </a:pPr>
            <a:r>
              <a:rPr lang="en-AU" dirty="0"/>
              <a:t> arrays (e.g. char s[50], int v[100])</a:t>
            </a:r>
          </a:p>
          <a:p>
            <a:pPr lvl="1">
              <a:buFont typeface="Wingdings" panose="05000000000000000000" pitchFamily="2" charset="2"/>
              <a:buChar char="Ø"/>
            </a:pPr>
            <a:r>
              <a:rPr lang="en-AU" dirty="0"/>
              <a:t> heterogeneous … elements may combine different base types</a:t>
            </a:r>
          </a:p>
          <a:p>
            <a:pPr lvl="2">
              <a:buFont typeface="Wingdings" panose="05000000000000000000" pitchFamily="2" charset="2"/>
              <a:buChar char="q"/>
            </a:pPr>
            <a:r>
              <a:rPr lang="en-AU" dirty="0"/>
              <a:t> structures</a:t>
            </a:r>
            <a:endParaRPr lang="en-US" dirty="0"/>
          </a:p>
        </p:txBody>
      </p:sp>
      <p:sp>
        <p:nvSpPr>
          <p:cNvPr id="4" name="Date Placeholder 3">
            <a:extLst>
              <a:ext uri="{FF2B5EF4-FFF2-40B4-BE49-F238E27FC236}">
                <a16:creationId xmlns:a16="http://schemas.microsoft.com/office/drawing/2014/main" id="{CB9BE6B2-1949-4520-A742-8ED838CF34AB}"/>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D9DCCD60-865C-4BE6-8A37-3951FC8B70FA}"/>
              </a:ext>
            </a:extLst>
          </p:cNvPr>
          <p:cNvSpPr>
            <a:spLocks noGrp="1"/>
          </p:cNvSpPr>
          <p:nvPr>
            <p:ph type="sldNum" sz="quarter" idx="12"/>
          </p:nvPr>
        </p:nvSpPr>
        <p:spPr/>
        <p:txBody>
          <a:bodyPr/>
          <a:lstStyle/>
          <a:p>
            <a:fld id="{AA651D14-4802-4943-935E-1E600809C52E}" type="slidenum">
              <a:rPr lang="en-US" smtClean="0"/>
              <a:t>27</a:t>
            </a:fld>
            <a:endParaRPr lang="en-US"/>
          </a:p>
        </p:txBody>
      </p:sp>
    </p:spTree>
    <p:extLst>
      <p:ext uri="{BB962C8B-B14F-4D97-AF65-F5344CB8AC3E}">
        <p14:creationId xmlns:p14="http://schemas.microsoft.com/office/powerpoint/2010/main" val="26933710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398DC-2071-4D7A-A64B-7284C0BDA841}"/>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D7BEF3D8-307B-44E5-88D7-571B1A395F6D}"/>
              </a:ext>
            </a:extLst>
          </p:cNvPr>
          <p:cNvSpPr>
            <a:spLocks noGrp="1"/>
          </p:cNvSpPr>
          <p:nvPr>
            <p:ph idx="1"/>
          </p:nvPr>
        </p:nvSpPr>
        <p:spPr>
          <a:xfrm>
            <a:off x="838200" y="1492250"/>
            <a:ext cx="10515600" cy="4351338"/>
          </a:xfrm>
        </p:spPr>
        <p:txBody>
          <a:bodyPr>
            <a:normAutofit/>
          </a:bodyPr>
          <a:lstStyle/>
          <a:p>
            <a:endParaRPr lang="en-AU" dirty="0"/>
          </a:p>
          <a:p>
            <a:r>
              <a:rPr lang="en-AU" dirty="0"/>
              <a:t>An array is a collection of same-type variables arranged as a linear sequence accessed using an integer subscript</a:t>
            </a:r>
          </a:p>
          <a:p>
            <a:r>
              <a:rPr lang="en-AU" dirty="0"/>
              <a:t>For an array of size N, valid subscripts are 0..N-1</a:t>
            </a:r>
          </a:p>
          <a:p>
            <a:r>
              <a:rPr lang="en-AU" dirty="0"/>
              <a:t>Examples:</a:t>
            </a:r>
          </a:p>
          <a:p>
            <a:pPr marL="0" indent="0">
              <a:buNone/>
            </a:pPr>
            <a:r>
              <a:rPr lang="en-AU" dirty="0"/>
              <a:t>   </a:t>
            </a:r>
            <a:r>
              <a:rPr lang="en-AU" dirty="0">
                <a:solidFill>
                  <a:schemeClr val="accent1"/>
                </a:solidFill>
              </a:rPr>
              <a:t>int  a[20];    </a:t>
            </a:r>
            <a:r>
              <a:rPr lang="en-AU" dirty="0"/>
              <a:t>// array of 20 integer values/variables</a:t>
            </a:r>
          </a:p>
          <a:p>
            <a:pPr marL="0" indent="0">
              <a:buNone/>
            </a:pPr>
            <a:r>
              <a:rPr lang="en-AU" dirty="0"/>
              <a:t>   </a:t>
            </a:r>
            <a:r>
              <a:rPr lang="en-AU" dirty="0">
                <a:solidFill>
                  <a:schemeClr val="accent1"/>
                </a:solidFill>
              </a:rPr>
              <a:t>char b[10];    </a:t>
            </a:r>
            <a:r>
              <a:rPr lang="en-AU" dirty="0"/>
              <a:t>// array of 10 character values/variables</a:t>
            </a:r>
          </a:p>
          <a:p>
            <a:endParaRPr lang="en-US" dirty="0"/>
          </a:p>
        </p:txBody>
      </p:sp>
      <p:sp>
        <p:nvSpPr>
          <p:cNvPr id="4" name="Date Placeholder 3">
            <a:extLst>
              <a:ext uri="{FF2B5EF4-FFF2-40B4-BE49-F238E27FC236}">
                <a16:creationId xmlns:a16="http://schemas.microsoft.com/office/drawing/2014/main" id="{8E002C39-1683-40AB-A9EB-628DAD9BB615}"/>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7883B007-509E-4727-8234-374E0FE9DA13}"/>
              </a:ext>
            </a:extLst>
          </p:cNvPr>
          <p:cNvSpPr>
            <a:spLocks noGrp="1"/>
          </p:cNvSpPr>
          <p:nvPr>
            <p:ph type="sldNum" sz="quarter" idx="12"/>
          </p:nvPr>
        </p:nvSpPr>
        <p:spPr/>
        <p:txBody>
          <a:bodyPr/>
          <a:lstStyle/>
          <a:p>
            <a:fld id="{AA651D14-4802-4943-935E-1E600809C52E}" type="slidenum">
              <a:rPr lang="en-US" smtClean="0"/>
              <a:t>28</a:t>
            </a:fld>
            <a:endParaRPr lang="en-US"/>
          </a:p>
        </p:txBody>
      </p:sp>
    </p:spTree>
    <p:extLst>
      <p:ext uri="{BB962C8B-B14F-4D97-AF65-F5344CB8AC3E}">
        <p14:creationId xmlns:p14="http://schemas.microsoft.com/office/powerpoint/2010/main" val="35799704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3DAFD-517A-48D5-9933-0444ABC15257}"/>
              </a:ext>
            </a:extLst>
          </p:cNvPr>
          <p:cNvSpPr>
            <a:spLocks noGrp="1"/>
          </p:cNvSpPr>
          <p:nvPr>
            <p:ph type="title"/>
          </p:nvPr>
        </p:nvSpPr>
        <p:spPr/>
        <p:txBody>
          <a:bodyPr/>
          <a:lstStyle/>
          <a:p>
            <a:r>
              <a:rPr lang="en-US" dirty="0"/>
              <a:t>Strings</a:t>
            </a:r>
            <a:br>
              <a:rPr lang="en-US" dirty="0"/>
            </a:br>
            <a:endParaRPr lang="en-US" dirty="0"/>
          </a:p>
        </p:txBody>
      </p:sp>
      <p:sp>
        <p:nvSpPr>
          <p:cNvPr id="3" name="Content Placeholder 2">
            <a:extLst>
              <a:ext uri="{FF2B5EF4-FFF2-40B4-BE49-F238E27FC236}">
                <a16:creationId xmlns:a16="http://schemas.microsoft.com/office/drawing/2014/main" id="{7BA8346E-F1E7-4E78-98EF-712A5829E609}"/>
              </a:ext>
            </a:extLst>
          </p:cNvPr>
          <p:cNvSpPr>
            <a:spLocks noGrp="1"/>
          </p:cNvSpPr>
          <p:nvPr>
            <p:ph idx="1"/>
          </p:nvPr>
        </p:nvSpPr>
        <p:spPr/>
        <p:txBody>
          <a:bodyPr>
            <a:normAutofit fontScale="85000" lnSpcReduction="20000"/>
          </a:bodyPr>
          <a:lstStyle/>
          <a:p>
            <a:r>
              <a:rPr lang="en-AU" dirty="0"/>
              <a:t>"String" is a special word for an array of characters</a:t>
            </a:r>
          </a:p>
          <a:p>
            <a:r>
              <a:rPr lang="en-AU" dirty="0"/>
              <a:t>end-of-string is denoted by '\0' (of type char and always implemented as 0)</a:t>
            </a:r>
          </a:p>
          <a:p>
            <a:r>
              <a:rPr lang="en-AU" dirty="0"/>
              <a:t>Example:</a:t>
            </a:r>
          </a:p>
          <a:p>
            <a:pPr marL="0" indent="0">
              <a:buNone/>
            </a:pPr>
            <a:r>
              <a:rPr lang="en-AU" dirty="0"/>
              <a:t>   If a character array s[11] contains the string "hello", this is how it would      </a:t>
            </a:r>
          </a:p>
          <a:p>
            <a:pPr marL="0" indent="0">
              <a:buNone/>
            </a:pPr>
            <a:r>
              <a:rPr lang="en-AU" dirty="0"/>
              <a:t>   look in memory:</a:t>
            </a:r>
          </a:p>
          <a:p>
            <a:endParaRPr lang="en-AU" dirty="0"/>
          </a:p>
          <a:p>
            <a:pPr marL="0" indent="0">
              <a:buNone/>
            </a:pPr>
            <a:r>
              <a:rPr lang="en-AU" dirty="0"/>
              <a:t>   0   1   2   3   4   5   6   7   8   9   10</a:t>
            </a:r>
          </a:p>
          <a:p>
            <a:pPr marL="0" indent="0">
              <a:buNone/>
            </a:pPr>
            <a:r>
              <a:rPr lang="en-AU" dirty="0"/>
              <a:t>  --------------------------------------------- </a:t>
            </a:r>
          </a:p>
          <a:p>
            <a:pPr marL="0" indent="0">
              <a:buNone/>
            </a:pPr>
            <a:r>
              <a:rPr lang="en-AU" dirty="0"/>
              <a:t> | h | e | l | l | o | \0|   |   |   |   |   |</a:t>
            </a:r>
          </a:p>
          <a:p>
            <a:pPr marL="0" indent="0">
              <a:buNone/>
            </a:pPr>
            <a:r>
              <a:rPr lang="en-AU" dirty="0"/>
              <a:t>  ---------------------------------------------</a:t>
            </a:r>
          </a:p>
          <a:p>
            <a:r>
              <a:rPr lang="en-AU" dirty="0"/>
              <a:t> Characters are encoded using ASCII code  </a:t>
            </a:r>
            <a:endParaRPr lang="en-US" dirty="0"/>
          </a:p>
        </p:txBody>
      </p:sp>
      <p:sp>
        <p:nvSpPr>
          <p:cNvPr id="4" name="Date Placeholder 3">
            <a:extLst>
              <a:ext uri="{FF2B5EF4-FFF2-40B4-BE49-F238E27FC236}">
                <a16:creationId xmlns:a16="http://schemas.microsoft.com/office/drawing/2014/main" id="{83CE8A5B-FA0C-41E3-A55C-5747051C2318}"/>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4A69AAA6-7AF0-4D7A-804E-D72253752875}"/>
              </a:ext>
            </a:extLst>
          </p:cNvPr>
          <p:cNvSpPr>
            <a:spLocks noGrp="1"/>
          </p:cNvSpPr>
          <p:nvPr>
            <p:ph type="sldNum" sz="quarter" idx="12"/>
          </p:nvPr>
        </p:nvSpPr>
        <p:spPr/>
        <p:txBody>
          <a:bodyPr/>
          <a:lstStyle/>
          <a:p>
            <a:fld id="{AA651D14-4802-4943-935E-1E600809C52E}" type="slidenum">
              <a:rPr lang="en-US" smtClean="0"/>
              <a:t>29</a:t>
            </a:fld>
            <a:endParaRPr lang="en-US"/>
          </a:p>
        </p:txBody>
      </p:sp>
    </p:spTree>
    <p:extLst>
      <p:ext uri="{BB962C8B-B14F-4D97-AF65-F5344CB8AC3E}">
        <p14:creationId xmlns:p14="http://schemas.microsoft.com/office/powerpoint/2010/main" val="1457714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4EBA8-08B0-46D9-B64D-3795154346C3}"/>
              </a:ext>
            </a:extLst>
          </p:cNvPr>
          <p:cNvSpPr>
            <a:spLocks noGrp="1"/>
          </p:cNvSpPr>
          <p:nvPr>
            <p:ph type="title"/>
          </p:nvPr>
        </p:nvSpPr>
        <p:spPr/>
        <p:txBody>
          <a:bodyPr/>
          <a:lstStyle/>
          <a:p>
            <a:r>
              <a:rPr lang="en-US" dirty="0"/>
              <a:t>Brief History of C</a:t>
            </a:r>
            <a:br>
              <a:rPr lang="en-US" dirty="0"/>
            </a:br>
            <a:endParaRPr lang="en-US" dirty="0"/>
          </a:p>
        </p:txBody>
      </p:sp>
      <p:sp>
        <p:nvSpPr>
          <p:cNvPr id="3" name="Content Placeholder 2">
            <a:extLst>
              <a:ext uri="{FF2B5EF4-FFF2-40B4-BE49-F238E27FC236}">
                <a16:creationId xmlns:a16="http://schemas.microsoft.com/office/drawing/2014/main" id="{E128E93C-9A8E-4C18-9CF5-27B41E858FB1}"/>
              </a:ext>
            </a:extLst>
          </p:cNvPr>
          <p:cNvSpPr>
            <a:spLocks noGrp="1"/>
          </p:cNvSpPr>
          <p:nvPr>
            <p:ph idx="1"/>
          </p:nvPr>
        </p:nvSpPr>
        <p:spPr/>
        <p:txBody>
          <a:bodyPr/>
          <a:lstStyle/>
          <a:p>
            <a:r>
              <a:rPr lang="en-AU" dirty="0"/>
              <a:t>C and UNIX operating system share a complex history</a:t>
            </a:r>
          </a:p>
          <a:p>
            <a:r>
              <a:rPr lang="en-AU" dirty="0"/>
              <a:t>C was originally designed for and implemented on UNIX on a PDP-11 computer</a:t>
            </a:r>
          </a:p>
          <a:p>
            <a:r>
              <a:rPr lang="en-AU" dirty="0"/>
              <a:t>Dennis Ritchie was the author of C (around 1971)</a:t>
            </a:r>
          </a:p>
          <a:p>
            <a:r>
              <a:rPr lang="en-AU" dirty="0"/>
              <a:t>In 1973, UNIX was rewritten in C by Ken Thompson and Dennis Ritchie</a:t>
            </a:r>
          </a:p>
          <a:p>
            <a:r>
              <a:rPr lang="en-AU" dirty="0"/>
              <a:t>B (author: Ken Thompson, 1970) was the predecessor to C, but there was no A</a:t>
            </a:r>
            <a:endParaRPr lang="en-US" dirty="0"/>
          </a:p>
        </p:txBody>
      </p:sp>
      <p:sp>
        <p:nvSpPr>
          <p:cNvPr id="4" name="Date Placeholder 3">
            <a:extLst>
              <a:ext uri="{FF2B5EF4-FFF2-40B4-BE49-F238E27FC236}">
                <a16:creationId xmlns:a16="http://schemas.microsoft.com/office/drawing/2014/main" id="{C2837306-3F68-45E3-AB4D-4A41734EAFD7}"/>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A7ED8787-048F-4025-A147-C293524DE9CC}"/>
              </a:ext>
            </a:extLst>
          </p:cNvPr>
          <p:cNvSpPr>
            <a:spLocks noGrp="1"/>
          </p:cNvSpPr>
          <p:nvPr>
            <p:ph type="sldNum" sz="quarter" idx="12"/>
          </p:nvPr>
        </p:nvSpPr>
        <p:spPr/>
        <p:txBody>
          <a:bodyPr/>
          <a:lstStyle/>
          <a:p>
            <a:fld id="{AA651D14-4802-4943-935E-1E600809C52E}" type="slidenum">
              <a:rPr lang="en-US" smtClean="0"/>
              <a:t>3</a:t>
            </a:fld>
            <a:endParaRPr lang="en-US"/>
          </a:p>
        </p:txBody>
      </p:sp>
    </p:spTree>
    <p:extLst>
      <p:ext uri="{BB962C8B-B14F-4D97-AF65-F5344CB8AC3E}">
        <p14:creationId xmlns:p14="http://schemas.microsoft.com/office/powerpoint/2010/main" val="19019760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D4CE3-4DD0-407E-B9F4-C09FE592DE97}"/>
              </a:ext>
            </a:extLst>
          </p:cNvPr>
          <p:cNvSpPr>
            <a:spLocks noGrp="1"/>
          </p:cNvSpPr>
          <p:nvPr>
            <p:ph type="title"/>
          </p:nvPr>
        </p:nvSpPr>
        <p:spPr/>
        <p:txBody>
          <a:bodyPr/>
          <a:lstStyle/>
          <a:p>
            <a:r>
              <a:rPr lang="en-US" dirty="0"/>
              <a:t>Array </a:t>
            </a:r>
            <a:r>
              <a:rPr lang="en-US" dirty="0" err="1"/>
              <a:t>Initialisation</a:t>
            </a:r>
            <a:br>
              <a:rPr lang="en-US" dirty="0"/>
            </a:br>
            <a:endParaRPr lang="en-US" dirty="0"/>
          </a:p>
        </p:txBody>
      </p:sp>
      <p:sp>
        <p:nvSpPr>
          <p:cNvPr id="3" name="Content Placeholder 2">
            <a:extLst>
              <a:ext uri="{FF2B5EF4-FFF2-40B4-BE49-F238E27FC236}">
                <a16:creationId xmlns:a16="http://schemas.microsoft.com/office/drawing/2014/main" id="{B40E94EC-B648-40B0-95D3-2A20D7D56CE9}"/>
              </a:ext>
            </a:extLst>
          </p:cNvPr>
          <p:cNvSpPr>
            <a:spLocks noGrp="1"/>
          </p:cNvSpPr>
          <p:nvPr>
            <p:ph idx="1"/>
          </p:nvPr>
        </p:nvSpPr>
        <p:spPr/>
        <p:txBody>
          <a:bodyPr>
            <a:normAutofit fontScale="77500" lnSpcReduction="20000"/>
          </a:bodyPr>
          <a:lstStyle/>
          <a:p>
            <a:r>
              <a:rPr lang="en-AU" dirty="0"/>
              <a:t>Arrays can be initialised by code, or you can specify an initial set of values in declaration.</a:t>
            </a:r>
          </a:p>
          <a:p>
            <a:r>
              <a:rPr lang="en-AU" dirty="0"/>
              <a:t>Examples:</a:t>
            </a:r>
          </a:p>
          <a:p>
            <a:pPr marL="0" indent="0">
              <a:buNone/>
            </a:pPr>
            <a:r>
              <a:rPr lang="en-AU" dirty="0"/>
              <a:t>   </a:t>
            </a:r>
            <a:r>
              <a:rPr lang="en-AU" dirty="0">
                <a:solidFill>
                  <a:schemeClr val="accent1"/>
                </a:solidFill>
              </a:rPr>
              <a:t>char s[6]   = {'h', 'e', 'l', 'l', 'o', '\0’};</a:t>
            </a:r>
          </a:p>
          <a:p>
            <a:pPr marL="0" indent="0">
              <a:buNone/>
            </a:pPr>
            <a:r>
              <a:rPr lang="en-AU" dirty="0">
                <a:solidFill>
                  <a:schemeClr val="accent1"/>
                </a:solidFill>
              </a:rPr>
              <a:t>   char t[6]   = "hello";</a:t>
            </a:r>
          </a:p>
          <a:p>
            <a:pPr marL="0" indent="0">
              <a:buNone/>
            </a:pPr>
            <a:r>
              <a:rPr lang="en-AU" dirty="0">
                <a:solidFill>
                  <a:schemeClr val="accent1"/>
                </a:solidFill>
              </a:rPr>
              <a:t>   int fib[20] = {1, 1};</a:t>
            </a:r>
          </a:p>
          <a:p>
            <a:pPr marL="0" indent="0">
              <a:buNone/>
            </a:pPr>
            <a:r>
              <a:rPr lang="en-AU" dirty="0">
                <a:solidFill>
                  <a:schemeClr val="accent1"/>
                </a:solidFill>
              </a:rPr>
              <a:t>   int </a:t>
            </a:r>
            <a:r>
              <a:rPr lang="en-AU" dirty="0" err="1">
                <a:solidFill>
                  <a:schemeClr val="accent1"/>
                </a:solidFill>
              </a:rPr>
              <a:t>vec</a:t>
            </a:r>
            <a:r>
              <a:rPr lang="en-AU" dirty="0">
                <a:solidFill>
                  <a:schemeClr val="accent1"/>
                </a:solidFill>
              </a:rPr>
              <a:t>[]   = {5, 4, 3, 2, 1};</a:t>
            </a:r>
          </a:p>
          <a:p>
            <a:pPr marL="0" indent="0">
              <a:buNone/>
            </a:pPr>
            <a:r>
              <a:rPr lang="en-AU" dirty="0"/>
              <a:t>  </a:t>
            </a:r>
          </a:p>
          <a:p>
            <a:pPr marL="0" indent="0">
              <a:buNone/>
            </a:pPr>
            <a:r>
              <a:rPr lang="en-AU" dirty="0"/>
              <a:t>  In the third case, fib[0] = fib[1] =1 while the initial values fib[2] .. fib[19] are</a:t>
            </a:r>
          </a:p>
          <a:p>
            <a:pPr marL="0" indent="0">
              <a:buNone/>
            </a:pPr>
            <a:r>
              <a:rPr lang="en-AU" dirty="0"/>
              <a:t>  undefined.</a:t>
            </a:r>
          </a:p>
          <a:p>
            <a:pPr marL="0" indent="0">
              <a:buNone/>
            </a:pPr>
            <a:endParaRPr lang="en-AU" dirty="0"/>
          </a:p>
          <a:p>
            <a:pPr marL="0" indent="0">
              <a:buNone/>
            </a:pPr>
            <a:r>
              <a:rPr lang="en-AU" dirty="0"/>
              <a:t>  In the last case, C infers the array length   (as if we declared </a:t>
            </a:r>
            <a:r>
              <a:rPr lang="en-AU" dirty="0" err="1"/>
              <a:t>vec</a:t>
            </a:r>
            <a:r>
              <a:rPr lang="en-AU" dirty="0"/>
              <a:t>[5]).</a:t>
            </a:r>
            <a:endParaRPr lang="en-US" dirty="0"/>
          </a:p>
        </p:txBody>
      </p:sp>
      <p:sp>
        <p:nvSpPr>
          <p:cNvPr id="4" name="Date Placeholder 3">
            <a:extLst>
              <a:ext uri="{FF2B5EF4-FFF2-40B4-BE49-F238E27FC236}">
                <a16:creationId xmlns:a16="http://schemas.microsoft.com/office/drawing/2014/main" id="{9B30F8A0-4D01-4B27-B646-56239EF79789}"/>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405B2BFD-5931-414B-B942-AEE953B93D53}"/>
              </a:ext>
            </a:extLst>
          </p:cNvPr>
          <p:cNvSpPr>
            <a:spLocks noGrp="1"/>
          </p:cNvSpPr>
          <p:nvPr>
            <p:ph type="sldNum" sz="quarter" idx="12"/>
          </p:nvPr>
        </p:nvSpPr>
        <p:spPr/>
        <p:txBody>
          <a:bodyPr/>
          <a:lstStyle/>
          <a:p>
            <a:fld id="{AA651D14-4802-4943-935E-1E600809C52E}" type="slidenum">
              <a:rPr lang="en-US" smtClean="0"/>
              <a:t>30</a:t>
            </a:fld>
            <a:endParaRPr lang="en-US"/>
          </a:p>
        </p:txBody>
      </p:sp>
    </p:spTree>
    <p:extLst>
      <p:ext uri="{BB962C8B-B14F-4D97-AF65-F5344CB8AC3E}">
        <p14:creationId xmlns:p14="http://schemas.microsoft.com/office/powerpoint/2010/main" val="28209161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3B5F8-5388-4755-8DF2-C6256EC698B3}"/>
              </a:ext>
            </a:extLst>
          </p:cNvPr>
          <p:cNvSpPr>
            <a:spLocks noGrp="1"/>
          </p:cNvSpPr>
          <p:nvPr>
            <p:ph type="title"/>
          </p:nvPr>
        </p:nvSpPr>
        <p:spPr/>
        <p:txBody>
          <a:bodyPr/>
          <a:lstStyle/>
          <a:p>
            <a:r>
              <a:rPr lang="en-US" dirty="0"/>
              <a:t>Arrays and Functions</a:t>
            </a:r>
            <a:br>
              <a:rPr lang="en-US" dirty="0"/>
            </a:br>
            <a:endParaRPr lang="en-US" dirty="0"/>
          </a:p>
        </p:txBody>
      </p:sp>
      <p:sp>
        <p:nvSpPr>
          <p:cNvPr id="3" name="Content Placeholder 2">
            <a:extLst>
              <a:ext uri="{FF2B5EF4-FFF2-40B4-BE49-F238E27FC236}">
                <a16:creationId xmlns:a16="http://schemas.microsoft.com/office/drawing/2014/main" id="{92C9D9DF-1295-4ED8-A942-F61910624B49}"/>
              </a:ext>
            </a:extLst>
          </p:cNvPr>
          <p:cNvSpPr>
            <a:spLocks noGrp="1"/>
          </p:cNvSpPr>
          <p:nvPr>
            <p:ph idx="1"/>
          </p:nvPr>
        </p:nvSpPr>
        <p:spPr/>
        <p:txBody>
          <a:bodyPr>
            <a:normAutofit/>
          </a:bodyPr>
          <a:lstStyle/>
          <a:p>
            <a:r>
              <a:rPr lang="en-AU" dirty="0"/>
              <a:t>When an array is passed as a parameter to a function, the address of the start of the array is actually passed</a:t>
            </a:r>
          </a:p>
          <a:p>
            <a:r>
              <a:rPr lang="en-AU" dirty="0"/>
              <a:t>Example:</a:t>
            </a:r>
          </a:p>
          <a:p>
            <a:pPr marL="0" indent="0">
              <a:buNone/>
            </a:pPr>
            <a:r>
              <a:rPr lang="en-AU" dirty="0"/>
              <a:t>   </a:t>
            </a:r>
            <a:r>
              <a:rPr lang="en-AU" dirty="0">
                <a:solidFill>
                  <a:schemeClr val="accent1"/>
                </a:solidFill>
              </a:rPr>
              <a:t>int total, </a:t>
            </a:r>
            <a:r>
              <a:rPr lang="en-AU" dirty="0" err="1">
                <a:solidFill>
                  <a:schemeClr val="accent1"/>
                </a:solidFill>
              </a:rPr>
              <a:t>vec</a:t>
            </a:r>
            <a:r>
              <a:rPr lang="en-AU" dirty="0">
                <a:solidFill>
                  <a:schemeClr val="accent1"/>
                </a:solidFill>
              </a:rPr>
              <a:t>[20];</a:t>
            </a:r>
          </a:p>
          <a:p>
            <a:pPr marL="0" indent="0">
              <a:buNone/>
            </a:pPr>
            <a:r>
              <a:rPr lang="en-AU" dirty="0"/>
              <a:t>   …</a:t>
            </a:r>
          </a:p>
          <a:p>
            <a:pPr marL="0" indent="0">
              <a:buNone/>
            </a:pPr>
            <a:r>
              <a:rPr lang="en-AU" dirty="0"/>
              <a:t>   </a:t>
            </a:r>
            <a:r>
              <a:rPr lang="en-AU" dirty="0">
                <a:solidFill>
                  <a:schemeClr val="accent1"/>
                </a:solidFill>
              </a:rPr>
              <a:t>total = sum(</a:t>
            </a:r>
            <a:r>
              <a:rPr lang="en-AU" dirty="0" err="1">
                <a:solidFill>
                  <a:schemeClr val="accent1"/>
                </a:solidFill>
              </a:rPr>
              <a:t>vec</a:t>
            </a:r>
            <a:r>
              <a:rPr lang="en-AU" dirty="0">
                <a:solidFill>
                  <a:schemeClr val="accent1"/>
                </a:solidFill>
              </a:rPr>
              <a:t>);</a:t>
            </a:r>
          </a:p>
          <a:p>
            <a:pPr marL="0" indent="0">
              <a:buNone/>
            </a:pPr>
            <a:r>
              <a:rPr lang="en-AU" dirty="0"/>
              <a:t>  </a:t>
            </a:r>
          </a:p>
          <a:p>
            <a:pPr marL="0" indent="0">
              <a:buNone/>
            </a:pPr>
            <a:r>
              <a:rPr lang="en-AU" dirty="0"/>
              <a:t>  Within the function, the types of elements in the array are known, and the size of the array is unknown</a:t>
            </a:r>
            <a:endParaRPr lang="en-US" dirty="0"/>
          </a:p>
        </p:txBody>
      </p:sp>
      <p:sp>
        <p:nvSpPr>
          <p:cNvPr id="4" name="Date Placeholder 3">
            <a:extLst>
              <a:ext uri="{FF2B5EF4-FFF2-40B4-BE49-F238E27FC236}">
                <a16:creationId xmlns:a16="http://schemas.microsoft.com/office/drawing/2014/main" id="{7135D5A6-1B3E-449F-9418-41157C448EB8}"/>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A3269015-16C1-4B70-8865-C89BD4556AB4}"/>
              </a:ext>
            </a:extLst>
          </p:cNvPr>
          <p:cNvSpPr>
            <a:spLocks noGrp="1"/>
          </p:cNvSpPr>
          <p:nvPr>
            <p:ph type="sldNum" sz="quarter" idx="12"/>
          </p:nvPr>
        </p:nvSpPr>
        <p:spPr/>
        <p:txBody>
          <a:bodyPr/>
          <a:lstStyle/>
          <a:p>
            <a:fld id="{AA651D14-4802-4943-935E-1E600809C52E}" type="slidenum">
              <a:rPr lang="en-US" smtClean="0"/>
              <a:t>31</a:t>
            </a:fld>
            <a:endParaRPr lang="en-US"/>
          </a:p>
        </p:txBody>
      </p:sp>
    </p:spTree>
    <p:extLst>
      <p:ext uri="{BB962C8B-B14F-4D97-AF65-F5344CB8AC3E}">
        <p14:creationId xmlns:p14="http://schemas.microsoft.com/office/powerpoint/2010/main" val="18045245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516FC-CC4D-457B-A7E9-6497836AE0A0}"/>
              </a:ext>
            </a:extLst>
          </p:cNvPr>
          <p:cNvSpPr>
            <a:spLocks noGrp="1"/>
          </p:cNvSpPr>
          <p:nvPr>
            <p:ph type="title"/>
          </p:nvPr>
        </p:nvSpPr>
        <p:spPr>
          <a:xfrm>
            <a:off x="838200" y="242094"/>
            <a:ext cx="10515600" cy="1325563"/>
          </a:xfrm>
        </p:spPr>
        <p:txBody>
          <a:bodyPr/>
          <a:lstStyle/>
          <a:p>
            <a:r>
              <a:rPr lang="en-US" dirty="0"/>
              <a:t>Multi-dimensional Arrays</a:t>
            </a:r>
            <a:br>
              <a:rPr lang="en-US" dirty="0"/>
            </a:br>
            <a:endParaRPr lang="en-US" dirty="0"/>
          </a:p>
        </p:txBody>
      </p:sp>
      <p:sp>
        <p:nvSpPr>
          <p:cNvPr id="3" name="Content Placeholder 2">
            <a:extLst>
              <a:ext uri="{FF2B5EF4-FFF2-40B4-BE49-F238E27FC236}">
                <a16:creationId xmlns:a16="http://schemas.microsoft.com/office/drawing/2014/main" id="{46C07CA4-C360-434C-B683-C51243DDF199}"/>
              </a:ext>
            </a:extLst>
          </p:cNvPr>
          <p:cNvSpPr>
            <a:spLocks noGrp="1"/>
          </p:cNvSpPr>
          <p:nvPr>
            <p:ph idx="1"/>
          </p:nvPr>
        </p:nvSpPr>
        <p:spPr>
          <a:xfrm>
            <a:off x="675640" y="1027906"/>
            <a:ext cx="10515600" cy="5588000"/>
          </a:xfrm>
        </p:spPr>
        <p:txBody>
          <a:bodyPr>
            <a:normAutofit fontScale="85000" lnSpcReduction="20000"/>
          </a:bodyPr>
          <a:lstStyle/>
          <a:p>
            <a:endParaRPr lang="en-US" dirty="0"/>
          </a:p>
          <a:p>
            <a:r>
              <a:rPr lang="en-US" dirty="0"/>
              <a:t>Examples:</a:t>
            </a:r>
          </a:p>
          <a:p>
            <a:pPr marL="0" indent="0">
              <a:buNone/>
            </a:pPr>
            <a:endParaRPr lang="en-US" dirty="0"/>
          </a:p>
          <a:p>
            <a:endParaRPr lang="en-US" dirty="0"/>
          </a:p>
          <a:p>
            <a:endParaRPr lang="en-US" dirty="0"/>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r>
              <a:rPr lang="en-US" dirty="0"/>
              <a:t> Note:   q[0][1]==2.7,  r[1][3]==8,  q[1]=={3.1,0.1}.</a:t>
            </a:r>
          </a:p>
          <a:p>
            <a:endParaRPr lang="en-US" dirty="0"/>
          </a:p>
          <a:p>
            <a:r>
              <a:rPr lang="en-US" dirty="0"/>
              <a:t>Multi-dimensional arrays can also be </a:t>
            </a:r>
            <a:r>
              <a:rPr lang="en-US" dirty="0" err="1"/>
              <a:t>initialised</a:t>
            </a:r>
            <a:r>
              <a:rPr lang="en-US" dirty="0"/>
              <a:t>:</a:t>
            </a:r>
          </a:p>
          <a:p>
            <a:endParaRPr lang="en-US" dirty="0"/>
          </a:p>
          <a:p>
            <a:pPr marL="0" indent="0">
              <a:buNone/>
            </a:pPr>
            <a:r>
              <a:rPr lang="en-US" dirty="0"/>
              <a:t>   float q[][] = {{0.5, 2.7}, {3.1, 0.1}};</a:t>
            </a:r>
          </a:p>
          <a:p>
            <a:endParaRPr lang="en-US" dirty="0"/>
          </a:p>
        </p:txBody>
      </p:sp>
      <p:pic>
        <p:nvPicPr>
          <p:cNvPr id="1026" name="Picture 2" descr="[Diagram:Pic/matrices.png]">
            <a:extLst>
              <a:ext uri="{FF2B5EF4-FFF2-40B4-BE49-F238E27FC236}">
                <a16:creationId xmlns:a16="http://schemas.microsoft.com/office/drawing/2014/main" id="{0CA1ADE6-258A-4236-B0A2-331C693046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3720" y="1884998"/>
            <a:ext cx="5943600" cy="2295525"/>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DAE5CDDC-F0ED-4D3D-BE1E-F8A8BFA0781A}"/>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4CB65AB3-7259-4925-83C5-7306E5A5F580}"/>
              </a:ext>
            </a:extLst>
          </p:cNvPr>
          <p:cNvSpPr>
            <a:spLocks noGrp="1"/>
          </p:cNvSpPr>
          <p:nvPr>
            <p:ph type="sldNum" sz="quarter" idx="12"/>
          </p:nvPr>
        </p:nvSpPr>
        <p:spPr/>
        <p:txBody>
          <a:bodyPr/>
          <a:lstStyle/>
          <a:p>
            <a:fld id="{AA651D14-4802-4943-935E-1E600809C52E}" type="slidenum">
              <a:rPr lang="en-US" smtClean="0"/>
              <a:t>32</a:t>
            </a:fld>
            <a:endParaRPr lang="en-US"/>
          </a:p>
        </p:txBody>
      </p:sp>
    </p:spTree>
    <p:extLst>
      <p:ext uri="{BB962C8B-B14F-4D97-AF65-F5344CB8AC3E}">
        <p14:creationId xmlns:p14="http://schemas.microsoft.com/office/powerpoint/2010/main" val="33403215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5A6E9-F186-46E5-914C-A8EF1D560B49}"/>
              </a:ext>
            </a:extLst>
          </p:cNvPr>
          <p:cNvSpPr>
            <a:spLocks noGrp="1"/>
          </p:cNvSpPr>
          <p:nvPr>
            <p:ph type="title"/>
          </p:nvPr>
        </p:nvSpPr>
        <p:spPr/>
        <p:txBody>
          <a:bodyPr/>
          <a:lstStyle/>
          <a:p>
            <a:r>
              <a:rPr lang="en-US" dirty="0"/>
              <a:t>Giving Data Types New Names</a:t>
            </a:r>
            <a:br>
              <a:rPr lang="en-US" dirty="0"/>
            </a:br>
            <a:endParaRPr lang="en-US" dirty="0"/>
          </a:p>
        </p:txBody>
      </p:sp>
      <p:sp>
        <p:nvSpPr>
          <p:cNvPr id="3" name="Content Placeholder 2">
            <a:extLst>
              <a:ext uri="{FF2B5EF4-FFF2-40B4-BE49-F238E27FC236}">
                <a16:creationId xmlns:a16="http://schemas.microsoft.com/office/drawing/2014/main" id="{796E5EA6-74AD-4E43-B394-76FD635D1926}"/>
              </a:ext>
            </a:extLst>
          </p:cNvPr>
          <p:cNvSpPr>
            <a:spLocks noGrp="1"/>
          </p:cNvSpPr>
          <p:nvPr>
            <p:ph idx="1"/>
          </p:nvPr>
        </p:nvSpPr>
        <p:spPr>
          <a:xfrm>
            <a:off x="838200" y="1402080"/>
            <a:ext cx="10515600" cy="5090795"/>
          </a:xfrm>
        </p:spPr>
        <p:txBody>
          <a:bodyPr>
            <a:normAutofit fontScale="92500" lnSpcReduction="20000"/>
          </a:bodyPr>
          <a:lstStyle/>
          <a:p>
            <a:r>
              <a:rPr lang="en-AU" dirty="0"/>
              <a:t>C allows us to give a new name to a data type via typedef:</a:t>
            </a:r>
          </a:p>
          <a:p>
            <a:pPr marL="0" indent="0">
              <a:buNone/>
            </a:pPr>
            <a:r>
              <a:rPr lang="en-AU" dirty="0"/>
              <a:t>   </a:t>
            </a:r>
            <a:r>
              <a:rPr lang="en-AU" dirty="0">
                <a:solidFill>
                  <a:schemeClr val="accent1"/>
                </a:solidFill>
              </a:rPr>
              <a:t>typedef </a:t>
            </a:r>
            <a:r>
              <a:rPr lang="en-AU" dirty="0" err="1">
                <a:solidFill>
                  <a:schemeClr val="accent1"/>
                </a:solidFill>
              </a:rPr>
              <a:t>ExistingDataType</a:t>
            </a:r>
            <a:r>
              <a:rPr lang="en-AU" dirty="0">
                <a:solidFill>
                  <a:schemeClr val="accent1"/>
                </a:solidFill>
              </a:rPr>
              <a:t> </a:t>
            </a:r>
            <a:r>
              <a:rPr lang="en-AU" dirty="0" err="1">
                <a:solidFill>
                  <a:schemeClr val="accent1"/>
                </a:solidFill>
              </a:rPr>
              <a:t>NewTypeName</a:t>
            </a:r>
            <a:r>
              <a:rPr lang="en-AU" dirty="0">
                <a:solidFill>
                  <a:schemeClr val="accent1"/>
                </a:solidFill>
              </a:rPr>
              <a:t>;</a:t>
            </a:r>
          </a:p>
          <a:p>
            <a:pPr marL="0" indent="0">
              <a:buNone/>
            </a:pPr>
            <a:endParaRPr lang="en-AU" dirty="0"/>
          </a:p>
          <a:p>
            <a:r>
              <a:rPr lang="en-AU" dirty="0"/>
              <a:t>Examples:</a:t>
            </a:r>
          </a:p>
          <a:p>
            <a:pPr marL="0" indent="0">
              <a:buNone/>
            </a:pPr>
            <a:r>
              <a:rPr lang="en-AU" dirty="0"/>
              <a:t>   </a:t>
            </a:r>
            <a:r>
              <a:rPr lang="en-AU" dirty="0">
                <a:solidFill>
                  <a:schemeClr val="accent1"/>
                </a:solidFill>
              </a:rPr>
              <a:t>typedef char BYTE;</a:t>
            </a:r>
          </a:p>
          <a:p>
            <a:pPr marL="0" indent="0">
              <a:buNone/>
            </a:pPr>
            <a:r>
              <a:rPr lang="en-AU" dirty="0">
                <a:solidFill>
                  <a:schemeClr val="accent1"/>
                </a:solidFill>
              </a:rPr>
              <a:t>   BYTE  x1, x2;</a:t>
            </a:r>
          </a:p>
          <a:p>
            <a:pPr marL="0" indent="0">
              <a:buNone/>
            </a:pPr>
            <a:r>
              <a:rPr lang="en-AU" dirty="0"/>
              <a:t> </a:t>
            </a:r>
          </a:p>
          <a:p>
            <a:r>
              <a:rPr lang="en-AU" dirty="0"/>
              <a:t>By convention, uppercase letters are used to remind the user that the type name is really a symbolic abbreviation, but you can use lowercase:</a:t>
            </a:r>
          </a:p>
          <a:p>
            <a:pPr marL="0" indent="0">
              <a:buNone/>
            </a:pPr>
            <a:r>
              <a:rPr lang="en-AU" dirty="0"/>
              <a:t>   </a:t>
            </a:r>
          </a:p>
          <a:p>
            <a:pPr marL="0" indent="0">
              <a:buNone/>
            </a:pPr>
            <a:r>
              <a:rPr lang="en-AU" dirty="0"/>
              <a:t>   </a:t>
            </a:r>
            <a:r>
              <a:rPr lang="en-AU" dirty="0">
                <a:solidFill>
                  <a:schemeClr val="accent1"/>
                </a:solidFill>
              </a:rPr>
              <a:t>typedef char byte;</a:t>
            </a:r>
          </a:p>
          <a:p>
            <a:pPr marL="0" indent="0">
              <a:buNone/>
            </a:pPr>
            <a:r>
              <a:rPr lang="en-AU" dirty="0">
                <a:solidFill>
                  <a:schemeClr val="accent1"/>
                </a:solidFill>
              </a:rPr>
              <a:t>   byte x1, x2;</a:t>
            </a:r>
            <a:endParaRPr lang="en-US" dirty="0">
              <a:solidFill>
                <a:schemeClr val="accent1"/>
              </a:solidFill>
            </a:endParaRPr>
          </a:p>
        </p:txBody>
      </p:sp>
      <p:sp>
        <p:nvSpPr>
          <p:cNvPr id="4" name="Date Placeholder 3">
            <a:extLst>
              <a:ext uri="{FF2B5EF4-FFF2-40B4-BE49-F238E27FC236}">
                <a16:creationId xmlns:a16="http://schemas.microsoft.com/office/drawing/2014/main" id="{10A49196-93FD-47BC-B465-85BB9AEAC5A9}"/>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3F7E2573-BCD1-44C9-933E-F3CD34C0438C}"/>
              </a:ext>
            </a:extLst>
          </p:cNvPr>
          <p:cNvSpPr>
            <a:spLocks noGrp="1"/>
          </p:cNvSpPr>
          <p:nvPr>
            <p:ph type="sldNum" sz="quarter" idx="12"/>
          </p:nvPr>
        </p:nvSpPr>
        <p:spPr/>
        <p:txBody>
          <a:bodyPr/>
          <a:lstStyle/>
          <a:p>
            <a:fld id="{AA651D14-4802-4943-935E-1E600809C52E}" type="slidenum">
              <a:rPr lang="en-US" smtClean="0"/>
              <a:t>33</a:t>
            </a:fld>
            <a:endParaRPr lang="en-US"/>
          </a:p>
        </p:txBody>
      </p:sp>
    </p:spTree>
    <p:extLst>
      <p:ext uri="{BB962C8B-B14F-4D97-AF65-F5344CB8AC3E}">
        <p14:creationId xmlns:p14="http://schemas.microsoft.com/office/powerpoint/2010/main" val="35613471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7D9C6-173F-4557-A994-9305C312F01B}"/>
              </a:ext>
            </a:extLst>
          </p:cNvPr>
          <p:cNvSpPr>
            <a:spLocks noGrp="1"/>
          </p:cNvSpPr>
          <p:nvPr>
            <p:ph type="title"/>
          </p:nvPr>
        </p:nvSpPr>
        <p:spPr/>
        <p:txBody>
          <a:bodyPr/>
          <a:lstStyle/>
          <a:p>
            <a:r>
              <a:rPr lang="en-US" dirty="0"/>
              <a:t>Structures</a:t>
            </a:r>
            <a:br>
              <a:rPr lang="en-US" dirty="0"/>
            </a:br>
            <a:endParaRPr lang="en-US" dirty="0"/>
          </a:p>
        </p:txBody>
      </p:sp>
      <p:sp>
        <p:nvSpPr>
          <p:cNvPr id="3" name="Content Placeholder 2">
            <a:extLst>
              <a:ext uri="{FF2B5EF4-FFF2-40B4-BE49-F238E27FC236}">
                <a16:creationId xmlns:a16="http://schemas.microsoft.com/office/drawing/2014/main" id="{A9CD36DF-D959-4098-A626-82113BF55318}"/>
              </a:ext>
            </a:extLst>
          </p:cNvPr>
          <p:cNvSpPr>
            <a:spLocks noGrp="1"/>
          </p:cNvSpPr>
          <p:nvPr>
            <p:ph idx="1"/>
          </p:nvPr>
        </p:nvSpPr>
        <p:spPr>
          <a:xfrm>
            <a:off x="838200" y="1330960"/>
            <a:ext cx="10515600" cy="5527040"/>
          </a:xfrm>
        </p:spPr>
        <p:txBody>
          <a:bodyPr>
            <a:normAutofit/>
          </a:bodyPr>
          <a:lstStyle/>
          <a:p>
            <a:r>
              <a:rPr lang="en-AU" dirty="0"/>
              <a:t>A structure is a collection of variables, perhaps of different types, grouped together under a single name</a:t>
            </a:r>
          </a:p>
          <a:p>
            <a:r>
              <a:rPr lang="en-AU" dirty="0"/>
              <a:t>It helps to organise complicated data into manageable entities</a:t>
            </a:r>
          </a:p>
          <a:p>
            <a:r>
              <a:rPr lang="en-AU" dirty="0"/>
              <a:t>It exposes the connection between data within an entity</a:t>
            </a:r>
          </a:p>
          <a:p>
            <a:r>
              <a:rPr lang="en-AU" dirty="0"/>
              <a:t>It is defined using the </a:t>
            </a:r>
            <a:r>
              <a:rPr lang="en-AU" dirty="0">
                <a:solidFill>
                  <a:schemeClr val="accent1"/>
                </a:solidFill>
              </a:rPr>
              <a:t>struct</a:t>
            </a:r>
            <a:r>
              <a:rPr lang="en-AU" dirty="0"/>
              <a:t> keyword</a:t>
            </a:r>
          </a:p>
          <a:p>
            <a:r>
              <a:rPr lang="en-AU" dirty="0"/>
              <a:t>Example:</a:t>
            </a:r>
          </a:p>
          <a:p>
            <a:pPr marL="0" indent="0">
              <a:buNone/>
            </a:pPr>
            <a:r>
              <a:rPr lang="en-AU" dirty="0"/>
              <a:t>   </a:t>
            </a:r>
            <a:r>
              <a:rPr lang="en-AU" dirty="0">
                <a:solidFill>
                  <a:schemeClr val="accent1"/>
                </a:solidFill>
              </a:rPr>
              <a:t>struct date {</a:t>
            </a:r>
          </a:p>
          <a:p>
            <a:pPr marL="0" indent="0">
              <a:buNone/>
            </a:pPr>
            <a:r>
              <a:rPr lang="en-AU" dirty="0">
                <a:solidFill>
                  <a:schemeClr val="accent1"/>
                </a:solidFill>
              </a:rPr>
              <a:t>        int day;</a:t>
            </a:r>
          </a:p>
          <a:p>
            <a:pPr marL="0" indent="0">
              <a:buNone/>
            </a:pPr>
            <a:r>
              <a:rPr lang="en-AU" dirty="0">
                <a:solidFill>
                  <a:schemeClr val="accent1"/>
                </a:solidFill>
              </a:rPr>
              <a:t>        int month;</a:t>
            </a:r>
          </a:p>
          <a:p>
            <a:pPr marL="0" indent="0">
              <a:buNone/>
            </a:pPr>
            <a:r>
              <a:rPr lang="en-AU" dirty="0">
                <a:solidFill>
                  <a:schemeClr val="accent1"/>
                </a:solidFill>
              </a:rPr>
              <a:t>        int year;</a:t>
            </a:r>
          </a:p>
          <a:p>
            <a:pPr marL="0" indent="0">
              <a:buNone/>
            </a:pPr>
            <a:r>
              <a:rPr lang="en-AU" dirty="0">
                <a:solidFill>
                  <a:schemeClr val="accent1"/>
                </a:solidFill>
              </a:rPr>
              <a:t>                       }; </a:t>
            </a:r>
            <a:r>
              <a:rPr lang="en-AU" dirty="0"/>
              <a:t>// don't forget the semicolon!</a:t>
            </a:r>
          </a:p>
          <a:p>
            <a:endParaRPr lang="en-US" dirty="0"/>
          </a:p>
        </p:txBody>
      </p:sp>
      <p:sp>
        <p:nvSpPr>
          <p:cNvPr id="4" name="Date Placeholder 3">
            <a:extLst>
              <a:ext uri="{FF2B5EF4-FFF2-40B4-BE49-F238E27FC236}">
                <a16:creationId xmlns:a16="http://schemas.microsoft.com/office/drawing/2014/main" id="{70DF1AA9-AD51-4CC7-B8A1-E0A55BAFEF7F}"/>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3D29E94F-8FA9-4C31-8693-D94CA8EF6D7F}"/>
              </a:ext>
            </a:extLst>
          </p:cNvPr>
          <p:cNvSpPr>
            <a:spLocks noGrp="1"/>
          </p:cNvSpPr>
          <p:nvPr>
            <p:ph type="sldNum" sz="quarter" idx="12"/>
          </p:nvPr>
        </p:nvSpPr>
        <p:spPr/>
        <p:txBody>
          <a:bodyPr/>
          <a:lstStyle/>
          <a:p>
            <a:fld id="{AA651D14-4802-4943-935E-1E600809C52E}" type="slidenum">
              <a:rPr lang="en-US" smtClean="0"/>
              <a:t>34</a:t>
            </a:fld>
            <a:endParaRPr lang="en-US"/>
          </a:p>
        </p:txBody>
      </p:sp>
    </p:spTree>
    <p:extLst>
      <p:ext uri="{BB962C8B-B14F-4D97-AF65-F5344CB8AC3E}">
        <p14:creationId xmlns:p14="http://schemas.microsoft.com/office/powerpoint/2010/main" val="22548458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0B4C8-5C53-4AD9-82F3-C77B4352348D}"/>
              </a:ext>
            </a:extLst>
          </p:cNvPr>
          <p:cNvSpPr>
            <a:spLocks noGrp="1"/>
          </p:cNvSpPr>
          <p:nvPr>
            <p:ph type="title"/>
          </p:nvPr>
        </p:nvSpPr>
        <p:spPr/>
        <p:txBody>
          <a:bodyPr/>
          <a:lstStyle/>
          <a:p>
            <a:r>
              <a:rPr lang="en-US" dirty="0"/>
              <a:t>typedef and struct</a:t>
            </a:r>
            <a:br>
              <a:rPr lang="en-US" dirty="0"/>
            </a:br>
            <a:endParaRPr lang="en-US" dirty="0"/>
          </a:p>
        </p:txBody>
      </p:sp>
      <p:sp>
        <p:nvSpPr>
          <p:cNvPr id="3" name="Content Placeholder 2">
            <a:extLst>
              <a:ext uri="{FF2B5EF4-FFF2-40B4-BE49-F238E27FC236}">
                <a16:creationId xmlns:a16="http://schemas.microsoft.com/office/drawing/2014/main" id="{06C8E8E6-1716-4ABE-867F-5A420822EE50}"/>
              </a:ext>
            </a:extLst>
          </p:cNvPr>
          <p:cNvSpPr>
            <a:spLocks noGrp="1"/>
          </p:cNvSpPr>
          <p:nvPr>
            <p:ph idx="1"/>
          </p:nvPr>
        </p:nvSpPr>
        <p:spPr>
          <a:xfrm>
            <a:off x="838200" y="1341120"/>
            <a:ext cx="10515600" cy="5384800"/>
          </a:xfrm>
        </p:spPr>
        <p:txBody>
          <a:bodyPr>
            <a:normAutofit fontScale="47500" lnSpcReduction="20000"/>
          </a:bodyPr>
          <a:lstStyle/>
          <a:p>
            <a:endParaRPr lang="en-US" dirty="0"/>
          </a:p>
          <a:p>
            <a:r>
              <a:rPr lang="en-US" sz="4200" dirty="0"/>
              <a:t>We can also define a structured data type </a:t>
            </a:r>
            <a:r>
              <a:rPr lang="en-US" sz="4200" dirty="0" err="1"/>
              <a:t>TicketT</a:t>
            </a:r>
            <a:r>
              <a:rPr lang="en-US" sz="4200" dirty="0"/>
              <a:t> for speeding ticket objects:</a:t>
            </a:r>
          </a:p>
          <a:p>
            <a:pPr marL="0" indent="0">
              <a:buNone/>
            </a:pPr>
            <a:r>
              <a:rPr lang="en-US" sz="4200" dirty="0"/>
              <a:t>    </a:t>
            </a:r>
            <a:r>
              <a:rPr lang="en-US" sz="4200" dirty="0">
                <a:solidFill>
                  <a:schemeClr val="accent1"/>
                </a:solidFill>
              </a:rPr>
              <a:t>typedef struct {</a:t>
            </a:r>
          </a:p>
          <a:p>
            <a:pPr marL="0" indent="0">
              <a:buNone/>
            </a:pPr>
            <a:r>
              <a:rPr lang="en-US" sz="4200" dirty="0">
                <a:solidFill>
                  <a:schemeClr val="accent1"/>
                </a:solidFill>
              </a:rPr>
              <a:t> 	int day, month, year;</a:t>
            </a:r>
          </a:p>
          <a:p>
            <a:pPr marL="0" indent="0">
              <a:buNone/>
            </a:pPr>
            <a:r>
              <a:rPr lang="en-US" sz="4200" dirty="0">
                <a:solidFill>
                  <a:schemeClr val="accent1"/>
                </a:solidFill>
              </a:rPr>
              <a:t>     } </a:t>
            </a:r>
            <a:r>
              <a:rPr lang="en-US" sz="4200" dirty="0" err="1">
                <a:solidFill>
                  <a:schemeClr val="accent1"/>
                </a:solidFill>
              </a:rPr>
              <a:t>DateT</a:t>
            </a:r>
            <a:r>
              <a:rPr lang="en-US" sz="4200" dirty="0">
                <a:solidFill>
                  <a:schemeClr val="accent1"/>
                </a:solidFill>
              </a:rPr>
              <a:t>;</a:t>
            </a:r>
          </a:p>
          <a:p>
            <a:endParaRPr lang="en-US" sz="4200" dirty="0">
              <a:solidFill>
                <a:schemeClr val="accent1"/>
              </a:solidFill>
            </a:endParaRPr>
          </a:p>
          <a:p>
            <a:pPr marL="0" indent="0">
              <a:buNone/>
            </a:pPr>
            <a:r>
              <a:rPr lang="en-US" sz="4200" dirty="0">
                <a:solidFill>
                  <a:schemeClr val="accent1"/>
                </a:solidFill>
              </a:rPr>
              <a:t>     typedef struct {</a:t>
            </a:r>
          </a:p>
          <a:p>
            <a:pPr marL="0" indent="0">
              <a:buNone/>
            </a:pPr>
            <a:r>
              <a:rPr lang="en-US" sz="4200" dirty="0">
                <a:solidFill>
                  <a:schemeClr val="accent1"/>
                </a:solidFill>
              </a:rPr>
              <a:t> 	int hour, minute;</a:t>
            </a:r>
          </a:p>
          <a:p>
            <a:pPr marL="0" indent="0">
              <a:buNone/>
            </a:pPr>
            <a:r>
              <a:rPr lang="en-US" sz="4200" dirty="0">
                <a:solidFill>
                  <a:schemeClr val="accent1"/>
                </a:solidFill>
              </a:rPr>
              <a:t>     } </a:t>
            </a:r>
            <a:r>
              <a:rPr lang="en-US" sz="4200" dirty="0" err="1">
                <a:solidFill>
                  <a:schemeClr val="accent1"/>
                </a:solidFill>
              </a:rPr>
              <a:t>TimeT</a:t>
            </a:r>
            <a:r>
              <a:rPr lang="en-US" sz="4200" dirty="0">
                <a:solidFill>
                  <a:schemeClr val="accent1"/>
                </a:solidFill>
              </a:rPr>
              <a:t>;</a:t>
            </a:r>
          </a:p>
          <a:p>
            <a:endParaRPr lang="en-US" sz="4200" dirty="0">
              <a:solidFill>
                <a:schemeClr val="accent1"/>
              </a:solidFill>
            </a:endParaRPr>
          </a:p>
          <a:p>
            <a:pPr marL="0" indent="0">
              <a:buNone/>
            </a:pPr>
            <a:r>
              <a:rPr lang="en-US" sz="4200" dirty="0">
                <a:solidFill>
                  <a:schemeClr val="accent1"/>
                </a:solidFill>
              </a:rPr>
              <a:t>    typedef struct {</a:t>
            </a:r>
          </a:p>
          <a:p>
            <a:pPr marL="0" indent="0">
              <a:buNone/>
            </a:pPr>
            <a:r>
              <a:rPr lang="en-US" sz="4200" dirty="0">
                <a:solidFill>
                  <a:schemeClr val="accent1"/>
                </a:solidFill>
              </a:rPr>
              <a:t>	char   plate[7];   // e.g. "DSA42X"</a:t>
            </a:r>
          </a:p>
          <a:p>
            <a:pPr marL="0" indent="0">
              <a:buNone/>
            </a:pPr>
            <a:r>
              <a:rPr lang="en-US" sz="4200" dirty="0">
                <a:solidFill>
                  <a:schemeClr val="accent1"/>
                </a:solidFill>
              </a:rPr>
              <a:t>	double speed;</a:t>
            </a:r>
          </a:p>
          <a:p>
            <a:pPr marL="0" indent="0">
              <a:buNone/>
            </a:pPr>
            <a:r>
              <a:rPr lang="en-US" sz="4200" dirty="0">
                <a:solidFill>
                  <a:schemeClr val="accent1"/>
                </a:solidFill>
              </a:rPr>
              <a:t>                </a:t>
            </a:r>
            <a:r>
              <a:rPr lang="en-US" sz="4200" dirty="0" err="1">
                <a:solidFill>
                  <a:schemeClr val="accent1"/>
                </a:solidFill>
              </a:rPr>
              <a:t>DateT</a:t>
            </a:r>
            <a:r>
              <a:rPr lang="en-US" sz="4200" dirty="0">
                <a:solidFill>
                  <a:schemeClr val="accent1"/>
                </a:solidFill>
              </a:rPr>
              <a:t>  d;</a:t>
            </a:r>
          </a:p>
          <a:p>
            <a:pPr marL="0" indent="0">
              <a:buNone/>
            </a:pPr>
            <a:r>
              <a:rPr lang="en-US" sz="4200" dirty="0">
                <a:solidFill>
                  <a:schemeClr val="accent1"/>
                </a:solidFill>
              </a:rPr>
              <a:t>	</a:t>
            </a:r>
            <a:r>
              <a:rPr lang="en-US" sz="4200" dirty="0" err="1">
                <a:solidFill>
                  <a:schemeClr val="accent1"/>
                </a:solidFill>
              </a:rPr>
              <a:t>TimeT</a:t>
            </a:r>
            <a:r>
              <a:rPr lang="en-US" sz="4200" dirty="0">
                <a:solidFill>
                  <a:schemeClr val="accent1"/>
                </a:solidFill>
              </a:rPr>
              <a:t>  t;</a:t>
            </a:r>
          </a:p>
          <a:p>
            <a:pPr marL="0" indent="0">
              <a:buNone/>
            </a:pPr>
            <a:r>
              <a:rPr lang="en-US" sz="4200" dirty="0">
                <a:solidFill>
                  <a:schemeClr val="accent1"/>
                </a:solidFill>
              </a:rPr>
              <a:t>    } </a:t>
            </a:r>
            <a:r>
              <a:rPr lang="en-US" sz="4200" dirty="0" err="1">
                <a:solidFill>
                  <a:schemeClr val="accent1"/>
                </a:solidFill>
              </a:rPr>
              <a:t>TicketT</a:t>
            </a:r>
            <a:r>
              <a:rPr lang="en-US" sz="4200" dirty="0">
                <a:solidFill>
                  <a:schemeClr val="accent1"/>
                </a:solidFill>
              </a:rPr>
              <a:t>;</a:t>
            </a:r>
          </a:p>
        </p:txBody>
      </p:sp>
      <p:sp>
        <p:nvSpPr>
          <p:cNvPr id="4" name="Date Placeholder 3">
            <a:extLst>
              <a:ext uri="{FF2B5EF4-FFF2-40B4-BE49-F238E27FC236}">
                <a16:creationId xmlns:a16="http://schemas.microsoft.com/office/drawing/2014/main" id="{C5D1533C-CA1E-45AE-B96C-48AF784DDD86}"/>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49A1F0B6-3B5A-48FC-BE0C-6B9A2CC9D2BB}"/>
              </a:ext>
            </a:extLst>
          </p:cNvPr>
          <p:cNvSpPr>
            <a:spLocks noGrp="1"/>
          </p:cNvSpPr>
          <p:nvPr>
            <p:ph type="sldNum" sz="quarter" idx="12"/>
          </p:nvPr>
        </p:nvSpPr>
        <p:spPr/>
        <p:txBody>
          <a:bodyPr/>
          <a:lstStyle/>
          <a:p>
            <a:fld id="{AA651D14-4802-4943-935E-1E600809C52E}" type="slidenum">
              <a:rPr lang="en-US" smtClean="0"/>
              <a:t>35</a:t>
            </a:fld>
            <a:endParaRPr lang="en-US"/>
          </a:p>
        </p:txBody>
      </p:sp>
    </p:spTree>
    <p:extLst>
      <p:ext uri="{BB962C8B-B14F-4D97-AF65-F5344CB8AC3E}">
        <p14:creationId xmlns:p14="http://schemas.microsoft.com/office/powerpoint/2010/main" val="2501751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543E4-4371-45F9-8E19-A4808F400438}"/>
              </a:ext>
            </a:extLst>
          </p:cNvPr>
          <p:cNvSpPr>
            <a:spLocks noGrp="1"/>
          </p:cNvSpPr>
          <p:nvPr>
            <p:ph type="title"/>
          </p:nvPr>
        </p:nvSpPr>
        <p:spPr>
          <a:xfrm>
            <a:off x="695960" y="0"/>
            <a:ext cx="10515600" cy="1325563"/>
          </a:xfrm>
        </p:spPr>
        <p:txBody>
          <a:bodyPr/>
          <a:lstStyle/>
          <a:p>
            <a:r>
              <a:rPr lang="en-US" dirty="0"/>
              <a:t>Basic I/O in C</a:t>
            </a:r>
          </a:p>
        </p:txBody>
      </p:sp>
      <p:sp>
        <p:nvSpPr>
          <p:cNvPr id="3" name="Content Placeholder 2">
            <a:extLst>
              <a:ext uri="{FF2B5EF4-FFF2-40B4-BE49-F238E27FC236}">
                <a16:creationId xmlns:a16="http://schemas.microsoft.com/office/drawing/2014/main" id="{6343D7FA-03A9-42FB-B9A9-DA7E7ABD5966}"/>
              </a:ext>
            </a:extLst>
          </p:cNvPr>
          <p:cNvSpPr>
            <a:spLocks noGrp="1"/>
          </p:cNvSpPr>
          <p:nvPr>
            <p:ph idx="1"/>
          </p:nvPr>
        </p:nvSpPr>
        <p:spPr>
          <a:xfrm>
            <a:off x="695960" y="1398905"/>
            <a:ext cx="10515600" cy="4351338"/>
          </a:xfrm>
        </p:spPr>
        <p:txBody>
          <a:bodyPr>
            <a:normAutofit/>
          </a:bodyPr>
          <a:lstStyle/>
          <a:p>
            <a:r>
              <a:rPr lang="en-AU" dirty="0"/>
              <a:t>C programming treats all the I/O devices as files. So I/O devices such as the display are handled in the same way as files.</a:t>
            </a:r>
          </a:p>
          <a:p>
            <a:r>
              <a:rPr lang="en-AU" dirty="0"/>
              <a:t>The following three files are automatically opened when a program executes to provide access to the keyboard and screen:</a:t>
            </a:r>
          </a:p>
          <a:p>
            <a:pPr lvl="1">
              <a:buFont typeface="Wingdings" panose="05000000000000000000" pitchFamily="2" charset="2"/>
              <a:buChar char="Ø"/>
            </a:pPr>
            <a:r>
              <a:rPr lang="en-AU" dirty="0"/>
              <a:t> Standard input	</a:t>
            </a:r>
            <a:r>
              <a:rPr lang="en-AU" dirty="0">
                <a:solidFill>
                  <a:schemeClr val="accent1"/>
                </a:solidFill>
              </a:rPr>
              <a:t>stdin</a:t>
            </a:r>
            <a:r>
              <a:rPr lang="en-AU" dirty="0"/>
              <a:t> for keyboard</a:t>
            </a:r>
          </a:p>
          <a:p>
            <a:pPr lvl="1">
              <a:buFont typeface="Wingdings" panose="05000000000000000000" pitchFamily="2" charset="2"/>
              <a:buChar char="Ø"/>
            </a:pPr>
            <a:r>
              <a:rPr lang="en-AU" dirty="0"/>
              <a:t> Standard output </a:t>
            </a:r>
            <a:r>
              <a:rPr lang="en-AU" dirty="0" err="1">
                <a:solidFill>
                  <a:schemeClr val="accent1"/>
                </a:solidFill>
              </a:rPr>
              <a:t>stdout</a:t>
            </a:r>
            <a:r>
              <a:rPr lang="en-AU" dirty="0">
                <a:solidFill>
                  <a:schemeClr val="accent1"/>
                </a:solidFill>
              </a:rPr>
              <a:t> </a:t>
            </a:r>
            <a:r>
              <a:rPr lang="en-AU" dirty="0"/>
              <a:t>for screen</a:t>
            </a:r>
          </a:p>
          <a:p>
            <a:pPr lvl="1">
              <a:buFont typeface="Wingdings" panose="05000000000000000000" pitchFamily="2" charset="2"/>
              <a:buChar char="Ø"/>
            </a:pPr>
            <a:r>
              <a:rPr lang="en-AU" dirty="0"/>
              <a:t> Standard error	</a:t>
            </a:r>
            <a:r>
              <a:rPr lang="en-AU" dirty="0">
                <a:solidFill>
                  <a:schemeClr val="accent1"/>
                </a:solidFill>
              </a:rPr>
              <a:t>stderr</a:t>
            </a:r>
            <a:r>
              <a:rPr lang="en-AU" dirty="0"/>
              <a:t> for screen</a:t>
            </a:r>
            <a:endParaRPr lang="en-US" dirty="0"/>
          </a:p>
        </p:txBody>
      </p:sp>
      <p:sp>
        <p:nvSpPr>
          <p:cNvPr id="4" name="Date Placeholder 3">
            <a:extLst>
              <a:ext uri="{FF2B5EF4-FFF2-40B4-BE49-F238E27FC236}">
                <a16:creationId xmlns:a16="http://schemas.microsoft.com/office/drawing/2014/main" id="{2B717756-95E1-49ED-B5EE-608D53D539D1}"/>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7F494F1D-5058-43C1-B79B-2D336FE247F3}"/>
              </a:ext>
            </a:extLst>
          </p:cNvPr>
          <p:cNvSpPr>
            <a:spLocks noGrp="1"/>
          </p:cNvSpPr>
          <p:nvPr>
            <p:ph type="sldNum" sz="quarter" idx="12"/>
          </p:nvPr>
        </p:nvSpPr>
        <p:spPr/>
        <p:txBody>
          <a:bodyPr/>
          <a:lstStyle/>
          <a:p>
            <a:fld id="{AA651D14-4802-4943-935E-1E600809C52E}" type="slidenum">
              <a:rPr lang="en-US" smtClean="0"/>
              <a:t>36</a:t>
            </a:fld>
            <a:endParaRPr lang="en-US"/>
          </a:p>
        </p:txBody>
      </p:sp>
    </p:spTree>
    <p:extLst>
      <p:ext uri="{BB962C8B-B14F-4D97-AF65-F5344CB8AC3E}">
        <p14:creationId xmlns:p14="http://schemas.microsoft.com/office/powerpoint/2010/main" val="42747436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543E4-4371-45F9-8E19-A4808F400438}"/>
              </a:ext>
            </a:extLst>
          </p:cNvPr>
          <p:cNvSpPr>
            <a:spLocks noGrp="1"/>
          </p:cNvSpPr>
          <p:nvPr>
            <p:ph type="title"/>
          </p:nvPr>
        </p:nvSpPr>
        <p:spPr>
          <a:xfrm>
            <a:off x="695960" y="0"/>
            <a:ext cx="10515600" cy="1325563"/>
          </a:xfrm>
        </p:spPr>
        <p:txBody>
          <a:bodyPr/>
          <a:lstStyle/>
          <a:p>
            <a:r>
              <a:rPr lang="en-US" dirty="0" err="1">
                <a:solidFill>
                  <a:schemeClr val="accent1"/>
                </a:solidFill>
              </a:rPr>
              <a:t>getchar</a:t>
            </a:r>
            <a:r>
              <a:rPr lang="en-US" dirty="0">
                <a:solidFill>
                  <a:schemeClr val="accent1"/>
                </a:solidFill>
              </a:rPr>
              <a:t>() </a:t>
            </a:r>
            <a:r>
              <a:rPr lang="en-US" dirty="0"/>
              <a:t>and </a:t>
            </a:r>
            <a:r>
              <a:rPr lang="en-US" dirty="0" err="1">
                <a:solidFill>
                  <a:schemeClr val="accent1"/>
                </a:solidFill>
              </a:rPr>
              <a:t>putchar</a:t>
            </a:r>
            <a:r>
              <a:rPr lang="en-US" dirty="0">
                <a:solidFill>
                  <a:schemeClr val="accent1"/>
                </a:solidFill>
              </a:rPr>
              <a:t>()</a:t>
            </a:r>
          </a:p>
        </p:txBody>
      </p:sp>
      <p:sp>
        <p:nvSpPr>
          <p:cNvPr id="3" name="Content Placeholder 2">
            <a:extLst>
              <a:ext uri="{FF2B5EF4-FFF2-40B4-BE49-F238E27FC236}">
                <a16:creationId xmlns:a16="http://schemas.microsoft.com/office/drawing/2014/main" id="{6343D7FA-03A9-42FB-B9A9-DA7E7ABD5966}"/>
              </a:ext>
            </a:extLst>
          </p:cNvPr>
          <p:cNvSpPr>
            <a:spLocks noGrp="1"/>
          </p:cNvSpPr>
          <p:nvPr>
            <p:ph idx="1"/>
          </p:nvPr>
        </p:nvSpPr>
        <p:spPr>
          <a:xfrm>
            <a:off x="695960" y="1398904"/>
            <a:ext cx="10515600" cy="5286375"/>
          </a:xfrm>
        </p:spPr>
        <p:txBody>
          <a:bodyPr>
            <a:normAutofit fontScale="70000" lnSpcReduction="20000"/>
          </a:bodyPr>
          <a:lstStyle/>
          <a:p>
            <a:pPr marL="0" indent="0">
              <a:buNone/>
            </a:pPr>
            <a:r>
              <a:rPr lang="en-AU" sz="3100" dirty="0">
                <a:solidFill>
                  <a:schemeClr val="accent1"/>
                </a:solidFill>
              </a:rPr>
              <a:t>int </a:t>
            </a:r>
            <a:r>
              <a:rPr lang="en-AU" sz="3100" dirty="0" err="1">
                <a:solidFill>
                  <a:schemeClr val="accent1"/>
                </a:solidFill>
              </a:rPr>
              <a:t>getchar</a:t>
            </a:r>
            <a:r>
              <a:rPr lang="en-AU" sz="3100" dirty="0">
                <a:solidFill>
                  <a:schemeClr val="accent1"/>
                </a:solidFill>
              </a:rPr>
              <a:t>(void)</a:t>
            </a:r>
          </a:p>
          <a:p>
            <a:pPr lvl="1">
              <a:buFont typeface="Wingdings" panose="05000000000000000000" pitchFamily="2" charset="2"/>
              <a:buChar char="Ø"/>
            </a:pPr>
            <a:r>
              <a:rPr lang="en-AU" sz="3100" dirty="0"/>
              <a:t> Reads the next available character from keyboard and returns it as an integer </a:t>
            </a:r>
          </a:p>
          <a:p>
            <a:pPr marL="0" indent="0">
              <a:buNone/>
            </a:pPr>
            <a:r>
              <a:rPr lang="en-AU" sz="3100" dirty="0">
                <a:solidFill>
                  <a:schemeClr val="accent1"/>
                </a:solidFill>
              </a:rPr>
              <a:t>int </a:t>
            </a:r>
            <a:r>
              <a:rPr lang="en-AU" sz="3100" dirty="0" err="1">
                <a:solidFill>
                  <a:schemeClr val="accent1"/>
                </a:solidFill>
              </a:rPr>
              <a:t>putchar</a:t>
            </a:r>
            <a:r>
              <a:rPr lang="en-AU" sz="3100" dirty="0">
                <a:solidFill>
                  <a:schemeClr val="accent1"/>
                </a:solidFill>
              </a:rPr>
              <a:t>(int c) </a:t>
            </a:r>
          </a:p>
          <a:p>
            <a:pPr lvl="1">
              <a:buFont typeface="Wingdings" panose="05000000000000000000" pitchFamily="2" charset="2"/>
              <a:buChar char="Ø"/>
            </a:pPr>
            <a:r>
              <a:rPr lang="en-AU" sz="3100" dirty="0"/>
              <a:t> Puts the passed character on the screen and returns the same character</a:t>
            </a:r>
          </a:p>
          <a:p>
            <a:pPr marL="457200" lvl="1" indent="0">
              <a:buNone/>
            </a:pPr>
            <a:endParaRPr lang="en-AU" dirty="0"/>
          </a:p>
          <a:p>
            <a:pPr marL="457200" lvl="1" indent="0">
              <a:buNone/>
            </a:pPr>
            <a:r>
              <a:rPr lang="en-AU" sz="2900" dirty="0">
                <a:solidFill>
                  <a:schemeClr val="accent1"/>
                </a:solidFill>
              </a:rPr>
              <a:t>#include &lt;</a:t>
            </a:r>
            <a:r>
              <a:rPr lang="en-AU" sz="2900" dirty="0" err="1">
                <a:solidFill>
                  <a:schemeClr val="accent1"/>
                </a:solidFill>
              </a:rPr>
              <a:t>stdio.h</a:t>
            </a:r>
            <a:r>
              <a:rPr lang="en-AU" sz="2900" dirty="0">
                <a:solidFill>
                  <a:schemeClr val="accent1"/>
                </a:solidFill>
              </a:rPr>
              <a:t>&gt;</a:t>
            </a:r>
          </a:p>
          <a:p>
            <a:pPr marL="457200" lvl="1" indent="0">
              <a:buNone/>
            </a:pPr>
            <a:r>
              <a:rPr lang="en-AU" sz="2900" dirty="0">
                <a:solidFill>
                  <a:schemeClr val="accent1"/>
                </a:solidFill>
              </a:rPr>
              <a:t>int main( ) {</a:t>
            </a:r>
          </a:p>
          <a:p>
            <a:pPr marL="457200" lvl="1" indent="0">
              <a:buNone/>
            </a:pPr>
            <a:endParaRPr lang="en-AU" sz="2900" dirty="0">
              <a:solidFill>
                <a:schemeClr val="accent1"/>
              </a:solidFill>
            </a:endParaRPr>
          </a:p>
          <a:p>
            <a:pPr marL="457200" lvl="1" indent="0">
              <a:buNone/>
            </a:pPr>
            <a:r>
              <a:rPr lang="en-AU" sz="2900" dirty="0">
                <a:solidFill>
                  <a:schemeClr val="accent1"/>
                </a:solidFill>
              </a:rPr>
              <a:t>   int c;</a:t>
            </a:r>
          </a:p>
          <a:p>
            <a:pPr marL="457200" lvl="1" indent="0">
              <a:buNone/>
            </a:pPr>
            <a:endParaRPr lang="en-AU" sz="2900" dirty="0">
              <a:solidFill>
                <a:schemeClr val="accent1"/>
              </a:solidFill>
            </a:endParaRPr>
          </a:p>
          <a:p>
            <a:pPr marL="457200" lvl="1" indent="0">
              <a:buNone/>
            </a:pPr>
            <a:r>
              <a:rPr lang="en-AU" sz="2900" dirty="0">
                <a:solidFill>
                  <a:schemeClr val="accent1"/>
                </a:solidFill>
              </a:rPr>
              <a:t>   </a:t>
            </a:r>
            <a:r>
              <a:rPr lang="en-AU" sz="2900" dirty="0" err="1">
                <a:solidFill>
                  <a:schemeClr val="accent1"/>
                </a:solidFill>
              </a:rPr>
              <a:t>printf</a:t>
            </a:r>
            <a:r>
              <a:rPr lang="en-AU" sz="2900" dirty="0">
                <a:solidFill>
                  <a:schemeClr val="accent1"/>
                </a:solidFill>
              </a:rPr>
              <a:t>( "Enter a value :");</a:t>
            </a:r>
          </a:p>
          <a:p>
            <a:pPr marL="457200" lvl="1" indent="0">
              <a:buNone/>
            </a:pPr>
            <a:r>
              <a:rPr lang="en-AU" sz="2900" dirty="0">
                <a:solidFill>
                  <a:schemeClr val="accent1"/>
                </a:solidFill>
              </a:rPr>
              <a:t>   c = </a:t>
            </a:r>
            <a:r>
              <a:rPr lang="en-AU" sz="2900" dirty="0" err="1">
                <a:solidFill>
                  <a:schemeClr val="accent1"/>
                </a:solidFill>
              </a:rPr>
              <a:t>getchar</a:t>
            </a:r>
            <a:r>
              <a:rPr lang="en-AU" sz="2900" dirty="0">
                <a:solidFill>
                  <a:schemeClr val="accent1"/>
                </a:solidFill>
              </a:rPr>
              <a:t>( );</a:t>
            </a:r>
          </a:p>
          <a:p>
            <a:pPr marL="457200" lvl="1" indent="0">
              <a:buNone/>
            </a:pPr>
            <a:endParaRPr lang="en-AU" sz="2900" dirty="0">
              <a:solidFill>
                <a:schemeClr val="accent1"/>
              </a:solidFill>
            </a:endParaRPr>
          </a:p>
          <a:p>
            <a:pPr marL="457200" lvl="1" indent="0">
              <a:buNone/>
            </a:pPr>
            <a:r>
              <a:rPr lang="en-AU" sz="2900" dirty="0">
                <a:solidFill>
                  <a:schemeClr val="accent1"/>
                </a:solidFill>
              </a:rPr>
              <a:t>   </a:t>
            </a:r>
            <a:r>
              <a:rPr lang="en-AU" sz="2900" dirty="0" err="1">
                <a:solidFill>
                  <a:schemeClr val="accent1"/>
                </a:solidFill>
              </a:rPr>
              <a:t>printf</a:t>
            </a:r>
            <a:r>
              <a:rPr lang="en-AU" sz="2900" dirty="0">
                <a:solidFill>
                  <a:schemeClr val="accent1"/>
                </a:solidFill>
              </a:rPr>
              <a:t>( "\n You just entered: ");</a:t>
            </a:r>
          </a:p>
          <a:p>
            <a:pPr marL="457200" lvl="1" indent="0">
              <a:buNone/>
            </a:pPr>
            <a:r>
              <a:rPr lang="en-AU" sz="2900" dirty="0">
                <a:solidFill>
                  <a:schemeClr val="accent1"/>
                </a:solidFill>
              </a:rPr>
              <a:t>   </a:t>
            </a:r>
            <a:r>
              <a:rPr lang="en-AU" sz="2900" dirty="0" err="1">
                <a:solidFill>
                  <a:schemeClr val="accent1"/>
                </a:solidFill>
              </a:rPr>
              <a:t>putchar</a:t>
            </a:r>
            <a:r>
              <a:rPr lang="en-AU" sz="2900" dirty="0">
                <a:solidFill>
                  <a:schemeClr val="accent1"/>
                </a:solidFill>
              </a:rPr>
              <a:t>( c );</a:t>
            </a:r>
          </a:p>
          <a:p>
            <a:pPr marL="457200" lvl="1" indent="0">
              <a:buNone/>
            </a:pPr>
            <a:endParaRPr lang="en-AU" sz="2900" dirty="0">
              <a:solidFill>
                <a:schemeClr val="accent1"/>
              </a:solidFill>
            </a:endParaRPr>
          </a:p>
          <a:p>
            <a:pPr marL="457200" lvl="1" indent="0">
              <a:buNone/>
            </a:pPr>
            <a:r>
              <a:rPr lang="en-AU" sz="2900" dirty="0">
                <a:solidFill>
                  <a:schemeClr val="accent1"/>
                </a:solidFill>
              </a:rPr>
              <a:t>   return 0;</a:t>
            </a:r>
          </a:p>
          <a:p>
            <a:pPr marL="457200" lvl="1" indent="0">
              <a:buNone/>
            </a:pPr>
            <a:r>
              <a:rPr lang="en-AU" sz="2900" dirty="0">
                <a:solidFill>
                  <a:schemeClr val="accent1"/>
                </a:solidFill>
              </a:rPr>
              <a:t>}</a:t>
            </a:r>
          </a:p>
        </p:txBody>
      </p:sp>
      <p:sp>
        <p:nvSpPr>
          <p:cNvPr id="4" name="Date Placeholder 3">
            <a:extLst>
              <a:ext uri="{FF2B5EF4-FFF2-40B4-BE49-F238E27FC236}">
                <a16:creationId xmlns:a16="http://schemas.microsoft.com/office/drawing/2014/main" id="{B488C20B-CBA6-4C17-9298-591E14B23A49}"/>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AFC9CFF9-5641-437E-938F-5BD3EF583217}"/>
              </a:ext>
            </a:extLst>
          </p:cNvPr>
          <p:cNvSpPr>
            <a:spLocks noGrp="1"/>
          </p:cNvSpPr>
          <p:nvPr>
            <p:ph type="sldNum" sz="quarter" idx="12"/>
          </p:nvPr>
        </p:nvSpPr>
        <p:spPr/>
        <p:txBody>
          <a:bodyPr/>
          <a:lstStyle/>
          <a:p>
            <a:fld id="{AA651D14-4802-4943-935E-1E600809C52E}" type="slidenum">
              <a:rPr lang="en-US" smtClean="0"/>
              <a:t>37</a:t>
            </a:fld>
            <a:endParaRPr lang="en-US"/>
          </a:p>
        </p:txBody>
      </p:sp>
    </p:spTree>
    <p:extLst>
      <p:ext uri="{BB962C8B-B14F-4D97-AF65-F5344CB8AC3E}">
        <p14:creationId xmlns:p14="http://schemas.microsoft.com/office/powerpoint/2010/main" val="24048093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543E4-4371-45F9-8E19-A4808F400438}"/>
              </a:ext>
            </a:extLst>
          </p:cNvPr>
          <p:cNvSpPr>
            <a:spLocks noGrp="1"/>
          </p:cNvSpPr>
          <p:nvPr>
            <p:ph type="title"/>
          </p:nvPr>
        </p:nvSpPr>
        <p:spPr>
          <a:xfrm>
            <a:off x="695960" y="0"/>
            <a:ext cx="10515600" cy="1325563"/>
          </a:xfrm>
        </p:spPr>
        <p:txBody>
          <a:bodyPr/>
          <a:lstStyle/>
          <a:p>
            <a:r>
              <a:rPr lang="en-US" dirty="0">
                <a:solidFill>
                  <a:schemeClr val="accent1"/>
                </a:solidFill>
              </a:rPr>
              <a:t>gets() </a:t>
            </a:r>
            <a:r>
              <a:rPr lang="en-US" dirty="0"/>
              <a:t>and </a:t>
            </a:r>
            <a:r>
              <a:rPr lang="en-US" dirty="0">
                <a:solidFill>
                  <a:schemeClr val="accent1"/>
                </a:solidFill>
              </a:rPr>
              <a:t>puts() </a:t>
            </a:r>
          </a:p>
        </p:txBody>
      </p:sp>
      <p:sp>
        <p:nvSpPr>
          <p:cNvPr id="3" name="Content Placeholder 2">
            <a:extLst>
              <a:ext uri="{FF2B5EF4-FFF2-40B4-BE49-F238E27FC236}">
                <a16:creationId xmlns:a16="http://schemas.microsoft.com/office/drawing/2014/main" id="{6343D7FA-03A9-42FB-B9A9-DA7E7ABD5966}"/>
              </a:ext>
            </a:extLst>
          </p:cNvPr>
          <p:cNvSpPr>
            <a:spLocks noGrp="1"/>
          </p:cNvSpPr>
          <p:nvPr>
            <p:ph idx="1"/>
          </p:nvPr>
        </p:nvSpPr>
        <p:spPr>
          <a:xfrm>
            <a:off x="695960" y="1325563"/>
            <a:ext cx="10515600" cy="5516879"/>
          </a:xfrm>
        </p:spPr>
        <p:txBody>
          <a:bodyPr>
            <a:normAutofit fontScale="40000" lnSpcReduction="20000"/>
          </a:bodyPr>
          <a:lstStyle/>
          <a:p>
            <a:pPr marL="0" indent="0">
              <a:buNone/>
            </a:pPr>
            <a:r>
              <a:rPr lang="en-AU" sz="6200" dirty="0">
                <a:solidFill>
                  <a:schemeClr val="accent1"/>
                </a:solidFill>
              </a:rPr>
              <a:t>char *gets(char *s) </a:t>
            </a:r>
          </a:p>
          <a:p>
            <a:pPr>
              <a:buFont typeface="Wingdings" panose="05000000000000000000" pitchFamily="2" charset="2"/>
              <a:buChar char="Ø"/>
            </a:pPr>
            <a:r>
              <a:rPr lang="en-AU" sz="6200" dirty="0"/>
              <a:t> Reads a line from stdin into the buffer pointed to by s until either a terminating newline</a:t>
            </a:r>
          </a:p>
          <a:p>
            <a:pPr marL="0" indent="0">
              <a:buNone/>
            </a:pPr>
            <a:endParaRPr lang="en-AU" sz="6200" dirty="0">
              <a:solidFill>
                <a:schemeClr val="accent1"/>
              </a:solidFill>
            </a:endParaRPr>
          </a:p>
          <a:p>
            <a:pPr marL="0" indent="0">
              <a:buNone/>
            </a:pPr>
            <a:r>
              <a:rPr lang="en-AU" sz="6200" dirty="0">
                <a:solidFill>
                  <a:schemeClr val="accent1"/>
                </a:solidFill>
              </a:rPr>
              <a:t>int puts(</a:t>
            </a:r>
            <a:r>
              <a:rPr lang="en-AU" sz="6200" dirty="0" err="1">
                <a:solidFill>
                  <a:schemeClr val="accent1"/>
                </a:solidFill>
              </a:rPr>
              <a:t>const</a:t>
            </a:r>
            <a:r>
              <a:rPr lang="en-AU" sz="6200" dirty="0">
                <a:solidFill>
                  <a:schemeClr val="accent1"/>
                </a:solidFill>
              </a:rPr>
              <a:t> char *s) </a:t>
            </a:r>
          </a:p>
          <a:p>
            <a:pPr>
              <a:buFont typeface="Wingdings" panose="05000000000000000000" pitchFamily="2" charset="2"/>
              <a:buChar char="Ø"/>
            </a:pPr>
            <a:r>
              <a:rPr lang="en-AU" sz="6200" dirty="0"/>
              <a:t> Writes the string s and a trailing newline to </a:t>
            </a:r>
            <a:r>
              <a:rPr lang="en-AU" sz="6200" dirty="0" err="1"/>
              <a:t>stdout</a:t>
            </a:r>
            <a:endParaRPr lang="en-AU" sz="6200" dirty="0"/>
          </a:p>
          <a:p>
            <a:pPr marL="0" indent="0">
              <a:buNone/>
            </a:pPr>
            <a:endParaRPr lang="en-AU" sz="6200" dirty="0">
              <a:solidFill>
                <a:schemeClr val="accent1"/>
              </a:solidFill>
            </a:endParaRPr>
          </a:p>
          <a:p>
            <a:pPr marL="0" indent="0">
              <a:buNone/>
            </a:pPr>
            <a:r>
              <a:rPr lang="en-AU" sz="4500" dirty="0">
                <a:solidFill>
                  <a:schemeClr val="accent1"/>
                </a:solidFill>
              </a:rPr>
              <a:t>   #include &lt;</a:t>
            </a:r>
            <a:r>
              <a:rPr lang="en-AU" sz="4500" dirty="0" err="1">
                <a:solidFill>
                  <a:schemeClr val="accent1"/>
                </a:solidFill>
              </a:rPr>
              <a:t>stdio.h</a:t>
            </a:r>
            <a:r>
              <a:rPr lang="en-AU" sz="4500" dirty="0">
                <a:solidFill>
                  <a:schemeClr val="accent1"/>
                </a:solidFill>
              </a:rPr>
              <a:t>&gt;</a:t>
            </a:r>
          </a:p>
          <a:p>
            <a:pPr marL="0" indent="0">
              <a:buNone/>
            </a:pPr>
            <a:r>
              <a:rPr lang="en-AU" sz="4500" dirty="0">
                <a:solidFill>
                  <a:schemeClr val="accent1"/>
                </a:solidFill>
              </a:rPr>
              <a:t>   int main( ) {</a:t>
            </a:r>
          </a:p>
          <a:p>
            <a:pPr marL="0" indent="0">
              <a:buNone/>
            </a:pPr>
            <a:r>
              <a:rPr lang="en-AU" sz="4500" dirty="0">
                <a:solidFill>
                  <a:schemeClr val="accent1"/>
                </a:solidFill>
              </a:rPr>
              <a:t>   char </a:t>
            </a:r>
            <a:r>
              <a:rPr lang="en-AU" sz="4500" dirty="0" err="1">
                <a:solidFill>
                  <a:schemeClr val="accent1"/>
                </a:solidFill>
              </a:rPr>
              <a:t>str</a:t>
            </a:r>
            <a:r>
              <a:rPr lang="en-AU" sz="4500" dirty="0">
                <a:solidFill>
                  <a:schemeClr val="accent1"/>
                </a:solidFill>
              </a:rPr>
              <a:t>[30];</a:t>
            </a:r>
          </a:p>
          <a:p>
            <a:pPr marL="0" indent="0">
              <a:buNone/>
            </a:pPr>
            <a:r>
              <a:rPr lang="en-AU" sz="4500" dirty="0">
                <a:solidFill>
                  <a:schemeClr val="accent1"/>
                </a:solidFill>
              </a:rPr>
              <a:t>   </a:t>
            </a:r>
            <a:r>
              <a:rPr lang="en-AU" sz="4500" dirty="0" err="1">
                <a:solidFill>
                  <a:schemeClr val="accent1"/>
                </a:solidFill>
              </a:rPr>
              <a:t>printf</a:t>
            </a:r>
            <a:r>
              <a:rPr lang="en-AU" sz="4500" dirty="0">
                <a:solidFill>
                  <a:schemeClr val="accent1"/>
                </a:solidFill>
              </a:rPr>
              <a:t>( “Please enter a value :");</a:t>
            </a:r>
          </a:p>
          <a:p>
            <a:pPr marL="0" indent="0">
              <a:buNone/>
            </a:pPr>
            <a:r>
              <a:rPr lang="en-AU" sz="4500" dirty="0">
                <a:solidFill>
                  <a:schemeClr val="accent1"/>
                </a:solidFill>
              </a:rPr>
              <a:t>   gets( </a:t>
            </a:r>
            <a:r>
              <a:rPr lang="en-AU" sz="4500" dirty="0" err="1">
                <a:solidFill>
                  <a:schemeClr val="accent1"/>
                </a:solidFill>
              </a:rPr>
              <a:t>str</a:t>
            </a:r>
            <a:r>
              <a:rPr lang="en-AU" sz="4500" dirty="0">
                <a:solidFill>
                  <a:schemeClr val="accent1"/>
                </a:solidFill>
              </a:rPr>
              <a:t> );</a:t>
            </a:r>
          </a:p>
          <a:p>
            <a:pPr marL="0" indent="0">
              <a:buNone/>
            </a:pPr>
            <a:r>
              <a:rPr lang="en-AU" sz="4500" dirty="0">
                <a:solidFill>
                  <a:schemeClr val="accent1"/>
                </a:solidFill>
              </a:rPr>
              <a:t>   </a:t>
            </a:r>
            <a:r>
              <a:rPr lang="en-AU" sz="4500" dirty="0" err="1">
                <a:solidFill>
                  <a:schemeClr val="accent1"/>
                </a:solidFill>
              </a:rPr>
              <a:t>printf</a:t>
            </a:r>
            <a:r>
              <a:rPr lang="en-AU" sz="4500" dirty="0">
                <a:solidFill>
                  <a:schemeClr val="accent1"/>
                </a:solidFill>
              </a:rPr>
              <a:t>( "\</a:t>
            </a:r>
            <a:r>
              <a:rPr lang="en-AU" sz="4500" dirty="0" err="1">
                <a:solidFill>
                  <a:schemeClr val="accent1"/>
                </a:solidFill>
              </a:rPr>
              <a:t>nYou</a:t>
            </a:r>
            <a:r>
              <a:rPr lang="en-AU" sz="4500" dirty="0">
                <a:solidFill>
                  <a:schemeClr val="accent1"/>
                </a:solidFill>
              </a:rPr>
              <a:t> just entered: ");</a:t>
            </a:r>
          </a:p>
          <a:p>
            <a:pPr marL="0" indent="0">
              <a:buNone/>
            </a:pPr>
            <a:r>
              <a:rPr lang="en-AU" sz="4500" dirty="0">
                <a:solidFill>
                  <a:schemeClr val="accent1"/>
                </a:solidFill>
              </a:rPr>
              <a:t>   puts( </a:t>
            </a:r>
            <a:r>
              <a:rPr lang="en-AU" sz="4500" dirty="0" err="1">
                <a:solidFill>
                  <a:schemeClr val="accent1"/>
                </a:solidFill>
              </a:rPr>
              <a:t>str</a:t>
            </a:r>
            <a:r>
              <a:rPr lang="en-AU" sz="4500" dirty="0">
                <a:solidFill>
                  <a:schemeClr val="accent1"/>
                </a:solidFill>
              </a:rPr>
              <a:t> );</a:t>
            </a:r>
          </a:p>
          <a:p>
            <a:pPr marL="0" indent="0">
              <a:buNone/>
            </a:pPr>
            <a:r>
              <a:rPr lang="en-AU" sz="4500" dirty="0">
                <a:solidFill>
                  <a:schemeClr val="accent1"/>
                </a:solidFill>
              </a:rPr>
              <a:t>   return 0;</a:t>
            </a:r>
          </a:p>
          <a:p>
            <a:pPr marL="0" indent="0">
              <a:buNone/>
            </a:pPr>
            <a:r>
              <a:rPr lang="en-AU" sz="4500" dirty="0">
                <a:solidFill>
                  <a:schemeClr val="accent1"/>
                </a:solidFill>
              </a:rPr>
              <a:t>   }</a:t>
            </a:r>
          </a:p>
        </p:txBody>
      </p:sp>
      <p:sp>
        <p:nvSpPr>
          <p:cNvPr id="4" name="Date Placeholder 3">
            <a:extLst>
              <a:ext uri="{FF2B5EF4-FFF2-40B4-BE49-F238E27FC236}">
                <a16:creationId xmlns:a16="http://schemas.microsoft.com/office/drawing/2014/main" id="{E6BF476E-6AD7-458B-A00B-D2404AE1399C}"/>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D8BB0D99-C255-4822-ADEC-DAB66FB978B2}"/>
              </a:ext>
            </a:extLst>
          </p:cNvPr>
          <p:cNvSpPr>
            <a:spLocks noGrp="1"/>
          </p:cNvSpPr>
          <p:nvPr>
            <p:ph type="sldNum" sz="quarter" idx="12"/>
          </p:nvPr>
        </p:nvSpPr>
        <p:spPr/>
        <p:txBody>
          <a:bodyPr/>
          <a:lstStyle/>
          <a:p>
            <a:fld id="{AA651D14-4802-4943-935E-1E600809C52E}" type="slidenum">
              <a:rPr lang="en-US" smtClean="0"/>
              <a:t>38</a:t>
            </a:fld>
            <a:endParaRPr lang="en-US"/>
          </a:p>
        </p:txBody>
      </p:sp>
    </p:spTree>
    <p:extLst>
      <p:ext uri="{BB962C8B-B14F-4D97-AF65-F5344CB8AC3E}">
        <p14:creationId xmlns:p14="http://schemas.microsoft.com/office/powerpoint/2010/main" val="98290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543E4-4371-45F9-8E19-A4808F400438}"/>
              </a:ext>
            </a:extLst>
          </p:cNvPr>
          <p:cNvSpPr>
            <a:spLocks noGrp="1"/>
          </p:cNvSpPr>
          <p:nvPr>
            <p:ph type="title"/>
          </p:nvPr>
        </p:nvSpPr>
        <p:spPr>
          <a:xfrm>
            <a:off x="695960" y="0"/>
            <a:ext cx="10515600" cy="1325563"/>
          </a:xfrm>
        </p:spPr>
        <p:txBody>
          <a:bodyPr/>
          <a:lstStyle/>
          <a:p>
            <a:r>
              <a:rPr lang="en-US" dirty="0" err="1">
                <a:solidFill>
                  <a:schemeClr val="accent1"/>
                </a:solidFill>
              </a:rPr>
              <a:t>scanf</a:t>
            </a:r>
            <a:r>
              <a:rPr lang="en-US" dirty="0">
                <a:solidFill>
                  <a:schemeClr val="accent1"/>
                </a:solidFill>
              </a:rPr>
              <a:t>() </a:t>
            </a:r>
            <a:r>
              <a:rPr lang="en-US" dirty="0"/>
              <a:t>and</a:t>
            </a:r>
            <a:r>
              <a:rPr lang="en-US" dirty="0">
                <a:solidFill>
                  <a:schemeClr val="accent1"/>
                </a:solidFill>
              </a:rPr>
              <a:t> </a:t>
            </a:r>
            <a:r>
              <a:rPr lang="en-US" dirty="0" err="1">
                <a:solidFill>
                  <a:schemeClr val="accent1"/>
                </a:solidFill>
              </a:rPr>
              <a:t>printf</a:t>
            </a:r>
            <a:r>
              <a:rPr lang="en-US" dirty="0">
                <a:solidFill>
                  <a:schemeClr val="accent1"/>
                </a:solidFill>
              </a:rPr>
              <a:t>()  </a:t>
            </a:r>
          </a:p>
        </p:txBody>
      </p:sp>
      <p:sp>
        <p:nvSpPr>
          <p:cNvPr id="3" name="Content Placeholder 2">
            <a:extLst>
              <a:ext uri="{FF2B5EF4-FFF2-40B4-BE49-F238E27FC236}">
                <a16:creationId xmlns:a16="http://schemas.microsoft.com/office/drawing/2014/main" id="{6343D7FA-03A9-42FB-B9A9-DA7E7ABD5966}"/>
              </a:ext>
            </a:extLst>
          </p:cNvPr>
          <p:cNvSpPr>
            <a:spLocks noGrp="1"/>
          </p:cNvSpPr>
          <p:nvPr>
            <p:ph idx="1"/>
          </p:nvPr>
        </p:nvSpPr>
        <p:spPr>
          <a:xfrm>
            <a:off x="695960" y="1148081"/>
            <a:ext cx="10515600" cy="5694362"/>
          </a:xfrm>
        </p:spPr>
        <p:txBody>
          <a:bodyPr>
            <a:normAutofit fontScale="77500" lnSpcReduction="20000"/>
          </a:bodyPr>
          <a:lstStyle/>
          <a:p>
            <a:pPr marL="0" indent="0">
              <a:buNone/>
            </a:pPr>
            <a:r>
              <a:rPr lang="en-AU" dirty="0">
                <a:solidFill>
                  <a:schemeClr val="accent1"/>
                </a:solidFill>
              </a:rPr>
              <a:t>int </a:t>
            </a:r>
            <a:r>
              <a:rPr lang="en-AU" dirty="0" err="1">
                <a:solidFill>
                  <a:schemeClr val="accent1"/>
                </a:solidFill>
              </a:rPr>
              <a:t>scanf</a:t>
            </a:r>
            <a:r>
              <a:rPr lang="en-AU" dirty="0">
                <a:solidFill>
                  <a:schemeClr val="accent1"/>
                </a:solidFill>
              </a:rPr>
              <a:t>(</a:t>
            </a:r>
            <a:r>
              <a:rPr lang="en-AU" dirty="0" err="1">
                <a:solidFill>
                  <a:schemeClr val="accent1"/>
                </a:solidFill>
              </a:rPr>
              <a:t>const</a:t>
            </a:r>
            <a:r>
              <a:rPr lang="en-AU" dirty="0">
                <a:solidFill>
                  <a:schemeClr val="accent1"/>
                </a:solidFill>
              </a:rPr>
              <a:t> char *format, ...) </a:t>
            </a:r>
          </a:p>
          <a:p>
            <a:pPr>
              <a:buFont typeface="Wingdings" panose="05000000000000000000" pitchFamily="2" charset="2"/>
              <a:buChar char="Ø"/>
            </a:pPr>
            <a:r>
              <a:rPr lang="en-AU" dirty="0"/>
              <a:t> Reads the input from the standard input stream </a:t>
            </a:r>
            <a:r>
              <a:rPr lang="en-AU" dirty="0">
                <a:solidFill>
                  <a:schemeClr val="accent1"/>
                </a:solidFill>
              </a:rPr>
              <a:t>stdin</a:t>
            </a:r>
            <a:r>
              <a:rPr lang="en-AU" dirty="0"/>
              <a:t> and scans it according to the format provided</a:t>
            </a:r>
          </a:p>
          <a:p>
            <a:pPr>
              <a:buFont typeface="Wingdings" panose="05000000000000000000" pitchFamily="2" charset="2"/>
              <a:buChar char="Ø"/>
            </a:pPr>
            <a:endParaRPr lang="en-AU" dirty="0">
              <a:solidFill>
                <a:schemeClr val="accent1"/>
              </a:solidFill>
            </a:endParaRPr>
          </a:p>
          <a:p>
            <a:pPr marL="0" indent="0">
              <a:buNone/>
            </a:pPr>
            <a:r>
              <a:rPr lang="en-AU" dirty="0">
                <a:solidFill>
                  <a:schemeClr val="accent1"/>
                </a:solidFill>
              </a:rPr>
              <a:t>int </a:t>
            </a:r>
            <a:r>
              <a:rPr lang="en-AU" dirty="0" err="1">
                <a:solidFill>
                  <a:schemeClr val="accent1"/>
                </a:solidFill>
              </a:rPr>
              <a:t>printf</a:t>
            </a:r>
            <a:r>
              <a:rPr lang="en-AU" dirty="0">
                <a:solidFill>
                  <a:schemeClr val="accent1"/>
                </a:solidFill>
              </a:rPr>
              <a:t>(const char *format, ...) </a:t>
            </a:r>
          </a:p>
          <a:p>
            <a:pPr>
              <a:buFont typeface="Wingdings" panose="05000000000000000000" pitchFamily="2" charset="2"/>
              <a:buChar char="Ø"/>
            </a:pPr>
            <a:r>
              <a:rPr lang="en-AU" dirty="0"/>
              <a:t> Writes the output to the standard output stream </a:t>
            </a:r>
            <a:r>
              <a:rPr lang="en-AU" dirty="0" err="1">
                <a:solidFill>
                  <a:schemeClr val="accent1"/>
                </a:solidFill>
              </a:rPr>
              <a:t>stdout</a:t>
            </a:r>
            <a:r>
              <a:rPr lang="en-AU" dirty="0"/>
              <a:t> and produces the output according to the format provided</a:t>
            </a:r>
          </a:p>
          <a:p>
            <a:pPr>
              <a:buFont typeface="Wingdings" panose="05000000000000000000" pitchFamily="2" charset="2"/>
              <a:buChar char="Ø"/>
            </a:pPr>
            <a:endParaRPr lang="en-AU" sz="2400" dirty="0"/>
          </a:p>
          <a:p>
            <a:pPr marL="0" indent="0">
              <a:buNone/>
            </a:pPr>
            <a:r>
              <a:rPr lang="en-AU" sz="2400" dirty="0">
                <a:solidFill>
                  <a:schemeClr val="accent1"/>
                </a:solidFill>
              </a:rPr>
              <a:t> #include &lt;</a:t>
            </a:r>
            <a:r>
              <a:rPr lang="en-AU" sz="2400" dirty="0" err="1">
                <a:solidFill>
                  <a:schemeClr val="accent1"/>
                </a:solidFill>
              </a:rPr>
              <a:t>stdio.h</a:t>
            </a:r>
            <a:r>
              <a:rPr lang="en-AU" sz="2400" dirty="0">
                <a:solidFill>
                  <a:schemeClr val="accent1"/>
                </a:solidFill>
              </a:rPr>
              <a:t>&gt;</a:t>
            </a:r>
          </a:p>
          <a:p>
            <a:pPr marL="0" indent="0">
              <a:buNone/>
            </a:pPr>
            <a:r>
              <a:rPr lang="en-AU" sz="2400" dirty="0">
                <a:solidFill>
                  <a:schemeClr val="accent1"/>
                </a:solidFill>
              </a:rPr>
              <a:t> int main( ) {</a:t>
            </a:r>
          </a:p>
          <a:p>
            <a:pPr marL="0" indent="0">
              <a:buNone/>
            </a:pPr>
            <a:r>
              <a:rPr lang="en-AU" sz="2400" dirty="0">
                <a:solidFill>
                  <a:schemeClr val="accent1"/>
                </a:solidFill>
              </a:rPr>
              <a:t>   char </a:t>
            </a:r>
            <a:r>
              <a:rPr lang="en-AU" sz="2400" dirty="0" err="1">
                <a:solidFill>
                  <a:schemeClr val="accent1"/>
                </a:solidFill>
              </a:rPr>
              <a:t>str</a:t>
            </a:r>
            <a:r>
              <a:rPr lang="en-AU" sz="2400" dirty="0">
                <a:solidFill>
                  <a:schemeClr val="accent1"/>
                </a:solidFill>
              </a:rPr>
              <a:t>[30];</a:t>
            </a:r>
          </a:p>
          <a:p>
            <a:pPr marL="0" indent="0">
              <a:buNone/>
            </a:pPr>
            <a:r>
              <a:rPr lang="en-AU" sz="2400" dirty="0">
                <a:solidFill>
                  <a:schemeClr val="accent1"/>
                </a:solidFill>
              </a:rPr>
              <a:t>   int </a:t>
            </a:r>
            <a:r>
              <a:rPr lang="en-AU" sz="2400" dirty="0" err="1">
                <a:solidFill>
                  <a:schemeClr val="accent1"/>
                </a:solidFill>
              </a:rPr>
              <a:t>i</a:t>
            </a:r>
            <a:r>
              <a:rPr lang="en-AU" sz="2400" dirty="0">
                <a:solidFill>
                  <a:schemeClr val="accent1"/>
                </a:solidFill>
              </a:rPr>
              <a:t>;</a:t>
            </a:r>
          </a:p>
          <a:p>
            <a:pPr marL="0" indent="0">
              <a:buNone/>
            </a:pPr>
            <a:r>
              <a:rPr lang="en-AU" sz="2400" dirty="0">
                <a:solidFill>
                  <a:schemeClr val="accent1"/>
                </a:solidFill>
              </a:rPr>
              <a:t>   </a:t>
            </a:r>
            <a:r>
              <a:rPr lang="en-AU" sz="2400" dirty="0" err="1">
                <a:solidFill>
                  <a:schemeClr val="accent1"/>
                </a:solidFill>
              </a:rPr>
              <a:t>printf</a:t>
            </a:r>
            <a:r>
              <a:rPr lang="en-AU" sz="2400" dirty="0">
                <a:solidFill>
                  <a:schemeClr val="accent1"/>
                </a:solidFill>
              </a:rPr>
              <a:t>( “Please enter a value :");</a:t>
            </a:r>
          </a:p>
          <a:p>
            <a:pPr marL="0" indent="0">
              <a:buNone/>
            </a:pPr>
            <a:r>
              <a:rPr lang="en-AU" sz="2400" dirty="0">
                <a:solidFill>
                  <a:schemeClr val="accent1"/>
                </a:solidFill>
              </a:rPr>
              <a:t>   </a:t>
            </a:r>
            <a:r>
              <a:rPr lang="en-AU" sz="2400" dirty="0" err="1">
                <a:solidFill>
                  <a:schemeClr val="accent1"/>
                </a:solidFill>
              </a:rPr>
              <a:t>scanf</a:t>
            </a:r>
            <a:r>
              <a:rPr lang="en-AU" sz="2400" dirty="0">
                <a:solidFill>
                  <a:schemeClr val="accent1"/>
                </a:solidFill>
              </a:rPr>
              <a:t>("%s %d", </a:t>
            </a:r>
            <a:r>
              <a:rPr lang="en-AU" sz="2400" dirty="0" err="1">
                <a:solidFill>
                  <a:schemeClr val="accent1"/>
                </a:solidFill>
              </a:rPr>
              <a:t>str</a:t>
            </a:r>
            <a:r>
              <a:rPr lang="en-AU" sz="2400" dirty="0">
                <a:solidFill>
                  <a:schemeClr val="accent1"/>
                </a:solidFill>
              </a:rPr>
              <a:t>, &amp;</a:t>
            </a:r>
            <a:r>
              <a:rPr lang="en-AU" sz="2400" dirty="0" err="1">
                <a:solidFill>
                  <a:schemeClr val="accent1"/>
                </a:solidFill>
              </a:rPr>
              <a:t>i</a:t>
            </a:r>
            <a:r>
              <a:rPr lang="en-AU" sz="2400" dirty="0">
                <a:solidFill>
                  <a:schemeClr val="accent1"/>
                </a:solidFill>
              </a:rPr>
              <a:t>);</a:t>
            </a:r>
          </a:p>
          <a:p>
            <a:pPr marL="0" indent="0">
              <a:buNone/>
            </a:pPr>
            <a:r>
              <a:rPr lang="en-AU" sz="2400" dirty="0">
                <a:solidFill>
                  <a:schemeClr val="accent1"/>
                </a:solidFill>
              </a:rPr>
              <a:t>   </a:t>
            </a:r>
            <a:r>
              <a:rPr lang="en-AU" sz="2400" dirty="0" err="1">
                <a:solidFill>
                  <a:schemeClr val="accent1"/>
                </a:solidFill>
              </a:rPr>
              <a:t>printf</a:t>
            </a:r>
            <a:r>
              <a:rPr lang="en-AU" sz="2400" dirty="0">
                <a:solidFill>
                  <a:schemeClr val="accent1"/>
                </a:solidFill>
              </a:rPr>
              <a:t>( "\</a:t>
            </a:r>
            <a:r>
              <a:rPr lang="en-AU" sz="2400" dirty="0" err="1">
                <a:solidFill>
                  <a:schemeClr val="accent1"/>
                </a:solidFill>
              </a:rPr>
              <a:t>nYou</a:t>
            </a:r>
            <a:r>
              <a:rPr lang="en-AU" sz="2400" dirty="0">
                <a:solidFill>
                  <a:schemeClr val="accent1"/>
                </a:solidFill>
              </a:rPr>
              <a:t> just entered: %s %d ", </a:t>
            </a:r>
            <a:r>
              <a:rPr lang="en-AU" sz="2400" dirty="0" err="1">
                <a:solidFill>
                  <a:schemeClr val="accent1"/>
                </a:solidFill>
              </a:rPr>
              <a:t>str</a:t>
            </a:r>
            <a:r>
              <a:rPr lang="en-AU" sz="2400" dirty="0">
                <a:solidFill>
                  <a:schemeClr val="accent1"/>
                </a:solidFill>
              </a:rPr>
              <a:t>, </a:t>
            </a:r>
            <a:r>
              <a:rPr lang="en-AU" sz="2400" dirty="0" err="1">
                <a:solidFill>
                  <a:schemeClr val="accent1"/>
                </a:solidFill>
              </a:rPr>
              <a:t>i</a:t>
            </a:r>
            <a:r>
              <a:rPr lang="en-AU" sz="2400" dirty="0">
                <a:solidFill>
                  <a:schemeClr val="accent1"/>
                </a:solidFill>
              </a:rPr>
              <a:t>);</a:t>
            </a:r>
          </a:p>
          <a:p>
            <a:pPr marL="0" indent="0">
              <a:buNone/>
            </a:pPr>
            <a:r>
              <a:rPr lang="en-AU" sz="2400" dirty="0">
                <a:solidFill>
                  <a:schemeClr val="accent1"/>
                </a:solidFill>
              </a:rPr>
              <a:t>   return 0;</a:t>
            </a:r>
          </a:p>
          <a:p>
            <a:pPr marL="0" indent="0">
              <a:buNone/>
            </a:pPr>
            <a:r>
              <a:rPr lang="en-AU" sz="2400" dirty="0">
                <a:solidFill>
                  <a:schemeClr val="accent1"/>
                </a:solidFill>
              </a:rPr>
              <a:t> }</a:t>
            </a:r>
          </a:p>
        </p:txBody>
      </p:sp>
      <p:sp>
        <p:nvSpPr>
          <p:cNvPr id="4" name="Date Placeholder 3">
            <a:extLst>
              <a:ext uri="{FF2B5EF4-FFF2-40B4-BE49-F238E27FC236}">
                <a16:creationId xmlns:a16="http://schemas.microsoft.com/office/drawing/2014/main" id="{69B5370B-D7E3-4317-831C-2F651A3EEB98}"/>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F269A3EE-42B1-4B99-A3A2-51AD6DA14941}"/>
              </a:ext>
            </a:extLst>
          </p:cNvPr>
          <p:cNvSpPr>
            <a:spLocks noGrp="1"/>
          </p:cNvSpPr>
          <p:nvPr>
            <p:ph type="sldNum" sz="quarter" idx="12"/>
          </p:nvPr>
        </p:nvSpPr>
        <p:spPr/>
        <p:txBody>
          <a:bodyPr/>
          <a:lstStyle/>
          <a:p>
            <a:fld id="{AA651D14-4802-4943-935E-1E600809C52E}" type="slidenum">
              <a:rPr lang="en-US" smtClean="0"/>
              <a:t>39</a:t>
            </a:fld>
            <a:endParaRPr lang="en-US"/>
          </a:p>
        </p:txBody>
      </p:sp>
    </p:spTree>
    <p:extLst>
      <p:ext uri="{BB962C8B-B14F-4D97-AF65-F5344CB8AC3E}">
        <p14:creationId xmlns:p14="http://schemas.microsoft.com/office/powerpoint/2010/main" val="3201252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3E131-2A35-48D1-ADB1-5FBE6A8E5CC4}"/>
              </a:ext>
            </a:extLst>
          </p:cNvPr>
          <p:cNvSpPr>
            <a:spLocks noGrp="1"/>
          </p:cNvSpPr>
          <p:nvPr>
            <p:ph type="title"/>
          </p:nvPr>
        </p:nvSpPr>
        <p:spPr/>
        <p:txBody>
          <a:bodyPr/>
          <a:lstStyle/>
          <a:p>
            <a:r>
              <a:rPr lang="en-AU" dirty="0"/>
              <a:t>Basic Structure of a C Program</a:t>
            </a:r>
            <a:endParaRPr lang="en-US" dirty="0"/>
          </a:p>
        </p:txBody>
      </p:sp>
      <p:sp>
        <p:nvSpPr>
          <p:cNvPr id="3" name="Content Placeholder 2">
            <a:extLst>
              <a:ext uri="{FF2B5EF4-FFF2-40B4-BE49-F238E27FC236}">
                <a16:creationId xmlns:a16="http://schemas.microsoft.com/office/drawing/2014/main" id="{848BC54D-C632-4A8D-90BC-84F6443C96DB}"/>
              </a:ext>
            </a:extLst>
          </p:cNvPr>
          <p:cNvSpPr>
            <a:spLocks noGrp="1"/>
          </p:cNvSpPr>
          <p:nvPr>
            <p:ph sz="half" idx="1"/>
          </p:nvPr>
        </p:nvSpPr>
        <p:spPr/>
        <p:txBody>
          <a:bodyPr>
            <a:normAutofit lnSpcReduction="10000"/>
          </a:bodyPr>
          <a:lstStyle/>
          <a:p>
            <a:pPr marL="0" indent="0">
              <a:buNone/>
            </a:pPr>
            <a:r>
              <a:rPr lang="en-AU" sz="2200" dirty="0"/>
              <a:t> </a:t>
            </a:r>
            <a:r>
              <a:rPr lang="en-AU" sz="2200" dirty="0">
                <a:solidFill>
                  <a:schemeClr val="accent1"/>
                </a:solidFill>
              </a:rPr>
              <a:t>// include files</a:t>
            </a:r>
          </a:p>
          <a:p>
            <a:pPr marL="0" indent="0">
              <a:buNone/>
            </a:pPr>
            <a:r>
              <a:rPr lang="en-AU" sz="2200" dirty="0">
                <a:solidFill>
                  <a:schemeClr val="accent1"/>
                </a:solidFill>
              </a:rPr>
              <a:t> // global variable definitions</a:t>
            </a:r>
          </a:p>
          <a:p>
            <a:pPr marL="0" indent="0">
              <a:buNone/>
            </a:pPr>
            <a:r>
              <a:rPr lang="en-AU" sz="2200" dirty="0">
                <a:solidFill>
                  <a:schemeClr val="accent1"/>
                </a:solidFill>
              </a:rPr>
              <a:t> // function definitions</a:t>
            </a:r>
          </a:p>
          <a:p>
            <a:pPr marL="0" indent="0">
              <a:buNone/>
            </a:pPr>
            <a:r>
              <a:rPr lang="en-AU" sz="2200" dirty="0" err="1">
                <a:solidFill>
                  <a:schemeClr val="accent1"/>
                </a:solidFill>
              </a:rPr>
              <a:t>function_type</a:t>
            </a:r>
            <a:r>
              <a:rPr lang="en-AU" sz="2200" dirty="0">
                <a:solidFill>
                  <a:schemeClr val="accent1"/>
                </a:solidFill>
              </a:rPr>
              <a:t> </a:t>
            </a:r>
            <a:r>
              <a:rPr lang="en-AU" sz="2200" dirty="0" err="1">
                <a:solidFill>
                  <a:schemeClr val="accent1"/>
                </a:solidFill>
              </a:rPr>
              <a:t>function_name</a:t>
            </a:r>
            <a:r>
              <a:rPr lang="en-AU" sz="2200" dirty="0">
                <a:solidFill>
                  <a:schemeClr val="accent1"/>
                </a:solidFill>
              </a:rPr>
              <a:t>(arguments) </a:t>
            </a:r>
          </a:p>
          <a:p>
            <a:pPr marL="0" indent="0">
              <a:buNone/>
            </a:pPr>
            <a:r>
              <a:rPr lang="en-AU" sz="2200" dirty="0">
                <a:solidFill>
                  <a:schemeClr val="accent1"/>
                </a:solidFill>
              </a:rPr>
              <a:t>{</a:t>
            </a:r>
          </a:p>
          <a:p>
            <a:pPr marL="0" indent="0">
              <a:buNone/>
            </a:pPr>
            <a:r>
              <a:rPr lang="en-AU" sz="2200" dirty="0">
                <a:solidFill>
                  <a:schemeClr val="accent1"/>
                </a:solidFill>
              </a:rPr>
              <a:t>   // local variables</a:t>
            </a:r>
          </a:p>
          <a:p>
            <a:pPr marL="0" indent="0">
              <a:buNone/>
            </a:pPr>
            <a:r>
              <a:rPr lang="en-AU" sz="2200" dirty="0">
                <a:solidFill>
                  <a:schemeClr val="accent1"/>
                </a:solidFill>
              </a:rPr>
              <a:t>   // body of function</a:t>
            </a:r>
          </a:p>
          <a:p>
            <a:pPr marL="0" indent="0">
              <a:buNone/>
            </a:pPr>
            <a:r>
              <a:rPr lang="en-AU" sz="2200" dirty="0">
                <a:solidFill>
                  <a:schemeClr val="accent1"/>
                </a:solidFill>
              </a:rPr>
              <a:t>   …</a:t>
            </a:r>
          </a:p>
          <a:p>
            <a:pPr marL="0" indent="0">
              <a:buNone/>
            </a:pPr>
            <a:r>
              <a:rPr lang="en-AU" sz="2200" dirty="0">
                <a:solidFill>
                  <a:schemeClr val="accent1"/>
                </a:solidFill>
              </a:rPr>
              <a:t>  return </a:t>
            </a:r>
            <a:r>
              <a:rPr lang="en-US" altLang="zh-CN" sz="2200" dirty="0">
                <a:solidFill>
                  <a:schemeClr val="accent1"/>
                </a:solidFill>
              </a:rPr>
              <a:t>x</a:t>
            </a:r>
            <a:r>
              <a:rPr lang="en-AU" sz="2200" dirty="0">
                <a:solidFill>
                  <a:schemeClr val="accent1"/>
                </a:solidFill>
              </a:rPr>
              <a:t>;  //return a value</a:t>
            </a:r>
          </a:p>
          <a:p>
            <a:pPr marL="0" indent="0">
              <a:buNone/>
            </a:pPr>
            <a:r>
              <a:rPr lang="en-AU" sz="2200" dirty="0">
                <a:solidFill>
                  <a:schemeClr val="accent1"/>
                </a:solidFill>
              </a:rPr>
              <a:t>   }</a:t>
            </a:r>
          </a:p>
          <a:p>
            <a:pPr marL="0" indent="0">
              <a:buNone/>
            </a:pPr>
            <a:r>
              <a:rPr lang="en-AU" sz="2200" dirty="0">
                <a:solidFill>
                  <a:schemeClr val="accent1"/>
                </a:solidFill>
              </a:rPr>
              <a:t> …</a:t>
            </a:r>
          </a:p>
          <a:p>
            <a:pPr marL="0" indent="0">
              <a:buNone/>
            </a:pPr>
            <a:endParaRPr lang="en-US" dirty="0"/>
          </a:p>
        </p:txBody>
      </p:sp>
      <p:sp>
        <p:nvSpPr>
          <p:cNvPr id="4" name="Content Placeholder 3">
            <a:extLst>
              <a:ext uri="{FF2B5EF4-FFF2-40B4-BE49-F238E27FC236}">
                <a16:creationId xmlns:a16="http://schemas.microsoft.com/office/drawing/2014/main" id="{DA88D7E6-AE51-4FCD-B626-E7A8EEDC0C60}"/>
              </a:ext>
            </a:extLst>
          </p:cNvPr>
          <p:cNvSpPr>
            <a:spLocks noGrp="1"/>
          </p:cNvSpPr>
          <p:nvPr>
            <p:ph sz="half" idx="2"/>
          </p:nvPr>
        </p:nvSpPr>
        <p:spPr>
          <a:xfrm>
            <a:off x="6677025" y="1706563"/>
            <a:ext cx="5181600" cy="4351338"/>
          </a:xfrm>
        </p:spPr>
        <p:txBody>
          <a:bodyPr>
            <a:normAutofit lnSpcReduction="10000"/>
          </a:bodyPr>
          <a:lstStyle/>
          <a:p>
            <a:pPr marL="0" lvl="0" indent="0">
              <a:buNone/>
            </a:pPr>
            <a:r>
              <a:rPr lang="en-AU" sz="2000" dirty="0">
                <a:solidFill>
                  <a:schemeClr val="accent1"/>
                </a:solidFill>
              </a:rPr>
              <a:t>// main function</a:t>
            </a:r>
          </a:p>
          <a:p>
            <a:pPr marL="0" lvl="0" indent="0">
              <a:buNone/>
            </a:pPr>
            <a:r>
              <a:rPr lang="en-AU" sz="2000" dirty="0">
                <a:solidFill>
                  <a:schemeClr val="accent1"/>
                </a:solidFill>
              </a:rPr>
              <a:t>int main(arguments) </a:t>
            </a:r>
          </a:p>
          <a:p>
            <a:pPr marL="0" lvl="0" indent="0">
              <a:buNone/>
            </a:pPr>
            <a:r>
              <a:rPr lang="en-US" altLang="zh-CN" sz="2000" dirty="0">
                <a:solidFill>
                  <a:schemeClr val="accent1"/>
                </a:solidFill>
              </a:rPr>
              <a:t> { </a:t>
            </a:r>
            <a:r>
              <a:rPr lang="en-AU" sz="2000" dirty="0">
                <a:solidFill>
                  <a:schemeClr val="accent1"/>
                </a:solidFill>
              </a:rPr>
              <a:t> // local variables</a:t>
            </a:r>
          </a:p>
          <a:p>
            <a:pPr marL="0" lvl="0" indent="0">
              <a:buNone/>
            </a:pPr>
            <a:r>
              <a:rPr lang="en-AU" sz="2000" dirty="0">
                <a:solidFill>
                  <a:schemeClr val="accent1"/>
                </a:solidFill>
              </a:rPr>
              <a:t>    // body of main function</a:t>
            </a:r>
          </a:p>
          <a:p>
            <a:pPr marL="0" lvl="0" indent="0">
              <a:buNone/>
            </a:pPr>
            <a:r>
              <a:rPr lang="en-AU" sz="2000" dirty="0">
                <a:solidFill>
                  <a:schemeClr val="accent1"/>
                </a:solidFill>
              </a:rPr>
              <a:t>    …</a:t>
            </a:r>
          </a:p>
          <a:p>
            <a:pPr marL="0" lvl="0" indent="0">
              <a:buNone/>
            </a:pPr>
            <a:r>
              <a:rPr lang="en-AU" sz="2000" dirty="0">
                <a:solidFill>
                  <a:schemeClr val="accent1"/>
                </a:solidFill>
              </a:rPr>
              <a:t>    return 0;</a:t>
            </a:r>
          </a:p>
          <a:p>
            <a:pPr marL="0" lvl="0" indent="0">
              <a:buNone/>
            </a:pPr>
            <a:r>
              <a:rPr lang="en-AU" sz="2000" dirty="0">
                <a:solidFill>
                  <a:schemeClr val="accent1"/>
                </a:solidFill>
              </a:rPr>
              <a:t>  }</a:t>
            </a:r>
            <a:endParaRPr lang="en-US" sz="2000" dirty="0">
              <a:solidFill>
                <a:schemeClr val="accent1"/>
              </a:solidFill>
            </a:endParaRPr>
          </a:p>
        </p:txBody>
      </p:sp>
      <p:sp>
        <p:nvSpPr>
          <p:cNvPr id="5" name="Date Placeholder 4">
            <a:extLst>
              <a:ext uri="{FF2B5EF4-FFF2-40B4-BE49-F238E27FC236}">
                <a16:creationId xmlns:a16="http://schemas.microsoft.com/office/drawing/2014/main" id="{227F286D-63D3-42DC-95BB-7320DF0C2CF0}"/>
              </a:ext>
            </a:extLst>
          </p:cNvPr>
          <p:cNvSpPr>
            <a:spLocks noGrp="1"/>
          </p:cNvSpPr>
          <p:nvPr>
            <p:ph type="dt" sz="half" idx="10"/>
          </p:nvPr>
        </p:nvSpPr>
        <p:spPr/>
        <p:txBody>
          <a:bodyPr/>
          <a:lstStyle/>
          <a:p>
            <a:endParaRPr lang="en-US"/>
          </a:p>
        </p:txBody>
      </p:sp>
      <p:sp>
        <p:nvSpPr>
          <p:cNvPr id="6" name="Slide Number Placeholder 5">
            <a:extLst>
              <a:ext uri="{FF2B5EF4-FFF2-40B4-BE49-F238E27FC236}">
                <a16:creationId xmlns:a16="http://schemas.microsoft.com/office/drawing/2014/main" id="{AE7C4E39-3388-4F20-8AA1-0103E45C69EE}"/>
              </a:ext>
            </a:extLst>
          </p:cNvPr>
          <p:cNvSpPr>
            <a:spLocks noGrp="1"/>
          </p:cNvSpPr>
          <p:nvPr>
            <p:ph type="sldNum" sz="quarter" idx="12"/>
          </p:nvPr>
        </p:nvSpPr>
        <p:spPr/>
        <p:txBody>
          <a:bodyPr/>
          <a:lstStyle/>
          <a:p>
            <a:fld id="{AA651D14-4802-4943-935E-1E600809C52E}" type="slidenum">
              <a:rPr lang="en-US" smtClean="0"/>
              <a:t>4</a:t>
            </a:fld>
            <a:endParaRPr lang="en-US"/>
          </a:p>
        </p:txBody>
      </p:sp>
    </p:spTree>
    <p:extLst>
      <p:ext uri="{BB962C8B-B14F-4D97-AF65-F5344CB8AC3E}">
        <p14:creationId xmlns:p14="http://schemas.microsoft.com/office/powerpoint/2010/main" val="36758743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543E4-4371-45F9-8E19-A4808F400438}"/>
              </a:ext>
            </a:extLst>
          </p:cNvPr>
          <p:cNvSpPr>
            <a:spLocks noGrp="1"/>
          </p:cNvSpPr>
          <p:nvPr>
            <p:ph type="title"/>
          </p:nvPr>
        </p:nvSpPr>
        <p:spPr>
          <a:xfrm>
            <a:off x="695960" y="0"/>
            <a:ext cx="10515600" cy="1325563"/>
          </a:xfrm>
        </p:spPr>
        <p:txBody>
          <a:bodyPr/>
          <a:lstStyle/>
          <a:p>
            <a:r>
              <a:rPr lang="en-US" dirty="0" err="1">
                <a:solidFill>
                  <a:schemeClr val="accent1"/>
                </a:solidFill>
              </a:rPr>
              <a:t>fopen</a:t>
            </a:r>
            <a:r>
              <a:rPr lang="en-US" dirty="0">
                <a:solidFill>
                  <a:schemeClr val="accent1"/>
                </a:solidFill>
              </a:rPr>
              <a:t>( ) </a:t>
            </a:r>
          </a:p>
        </p:txBody>
      </p:sp>
      <p:sp>
        <p:nvSpPr>
          <p:cNvPr id="3" name="Content Placeholder 2">
            <a:extLst>
              <a:ext uri="{FF2B5EF4-FFF2-40B4-BE49-F238E27FC236}">
                <a16:creationId xmlns:a16="http://schemas.microsoft.com/office/drawing/2014/main" id="{6343D7FA-03A9-42FB-B9A9-DA7E7ABD5966}"/>
              </a:ext>
            </a:extLst>
          </p:cNvPr>
          <p:cNvSpPr>
            <a:spLocks noGrp="1"/>
          </p:cNvSpPr>
          <p:nvPr>
            <p:ph idx="1"/>
          </p:nvPr>
        </p:nvSpPr>
        <p:spPr>
          <a:xfrm>
            <a:off x="695960" y="1148081"/>
            <a:ext cx="10515600" cy="5694362"/>
          </a:xfrm>
        </p:spPr>
        <p:txBody>
          <a:bodyPr>
            <a:normAutofit lnSpcReduction="10000"/>
          </a:bodyPr>
          <a:lstStyle/>
          <a:p>
            <a:pPr marL="0" indent="0">
              <a:buNone/>
            </a:pPr>
            <a:r>
              <a:rPr lang="en-AU" sz="2400" dirty="0" err="1">
                <a:solidFill>
                  <a:schemeClr val="accent1"/>
                </a:solidFill>
              </a:rPr>
              <a:t>fopen</a:t>
            </a:r>
            <a:r>
              <a:rPr lang="en-AU" sz="2400" dirty="0">
                <a:solidFill>
                  <a:schemeClr val="accent1"/>
                </a:solidFill>
              </a:rPr>
              <a:t>( ) </a:t>
            </a:r>
            <a:r>
              <a:rPr lang="en-AU" sz="2400" dirty="0"/>
              <a:t>creates a new file or to open an existing file.</a:t>
            </a:r>
          </a:p>
          <a:p>
            <a:pPr marL="0" indent="0">
              <a:buNone/>
            </a:pPr>
            <a:r>
              <a:rPr lang="en-AU" sz="2400" dirty="0">
                <a:solidFill>
                  <a:schemeClr val="accent1"/>
                </a:solidFill>
              </a:rPr>
              <a:t>FILE *</a:t>
            </a:r>
            <a:r>
              <a:rPr lang="en-AU" sz="2400" dirty="0" err="1">
                <a:solidFill>
                  <a:schemeClr val="accent1"/>
                </a:solidFill>
              </a:rPr>
              <a:t>fopen</a:t>
            </a:r>
            <a:r>
              <a:rPr lang="en-AU" sz="2400" dirty="0">
                <a:solidFill>
                  <a:schemeClr val="accent1"/>
                </a:solidFill>
              </a:rPr>
              <a:t>( </a:t>
            </a:r>
            <a:r>
              <a:rPr lang="en-AU" sz="2400" dirty="0" err="1">
                <a:solidFill>
                  <a:schemeClr val="accent1"/>
                </a:solidFill>
              </a:rPr>
              <a:t>const</a:t>
            </a:r>
            <a:r>
              <a:rPr lang="en-AU" sz="2400" dirty="0">
                <a:solidFill>
                  <a:schemeClr val="accent1"/>
                </a:solidFill>
              </a:rPr>
              <a:t> char * filename, </a:t>
            </a:r>
            <a:r>
              <a:rPr lang="en-AU" sz="2400" dirty="0" err="1">
                <a:solidFill>
                  <a:schemeClr val="accent1"/>
                </a:solidFill>
              </a:rPr>
              <a:t>const</a:t>
            </a:r>
            <a:r>
              <a:rPr lang="en-AU" sz="2400" dirty="0">
                <a:solidFill>
                  <a:schemeClr val="accent1"/>
                </a:solidFill>
              </a:rPr>
              <a:t> char * mode );</a:t>
            </a:r>
          </a:p>
          <a:p>
            <a:pPr marL="0" indent="0">
              <a:buNone/>
            </a:pPr>
            <a:endParaRPr lang="en-AU" sz="2400" dirty="0">
              <a:solidFill>
                <a:schemeClr val="accent1"/>
              </a:solidFill>
            </a:endParaRPr>
          </a:p>
          <a:p>
            <a:pPr marL="0" indent="0">
              <a:buNone/>
            </a:pPr>
            <a:r>
              <a:rPr lang="en-AU" sz="2400" dirty="0"/>
              <a:t>where the access mode can have one of the following values:</a:t>
            </a:r>
          </a:p>
          <a:p>
            <a:pPr marL="0" indent="0">
              <a:buNone/>
            </a:pPr>
            <a:endParaRPr lang="en-AU" sz="2400" dirty="0">
              <a:solidFill>
                <a:schemeClr val="accent1"/>
              </a:solidFill>
            </a:endParaRPr>
          </a:p>
          <a:p>
            <a:pPr marL="0" indent="0">
              <a:buNone/>
            </a:pPr>
            <a:r>
              <a:rPr lang="en-AU" sz="2400" dirty="0"/>
              <a:t>r: Opens an existing text file for reading.	</a:t>
            </a:r>
          </a:p>
          <a:p>
            <a:pPr marL="0" indent="0">
              <a:buNone/>
            </a:pPr>
            <a:r>
              <a:rPr lang="en-AU" sz="2400" dirty="0"/>
              <a:t>w: Opens a text file for writing. If it does not exist, then a new file is created. </a:t>
            </a:r>
          </a:p>
          <a:p>
            <a:pPr marL="0" indent="0">
              <a:buNone/>
            </a:pPr>
            <a:r>
              <a:rPr lang="en-AU" sz="2400" dirty="0"/>
              <a:t>a: Opens a text file for writing in appending mode. If it does not exist, then a new file is created. </a:t>
            </a:r>
          </a:p>
          <a:p>
            <a:pPr marL="0" indent="0">
              <a:buNone/>
            </a:pPr>
            <a:r>
              <a:rPr lang="en-AU" sz="2400" dirty="0"/>
              <a:t>r+: Opens a text file for both reading and writing.</a:t>
            </a:r>
          </a:p>
          <a:p>
            <a:pPr marL="0" indent="0">
              <a:buNone/>
            </a:pPr>
            <a:r>
              <a:rPr lang="en-AU" sz="2400" dirty="0"/>
              <a:t>w+: Opens a text file for both reading and writing. It first truncates the file to zero length if it exists, otherwise creates a file if it does not exist.</a:t>
            </a:r>
          </a:p>
          <a:p>
            <a:pPr marL="0" indent="0">
              <a:buNone/>
            </a:pPr>
            <a:r>
              <a:rPr lang="en-AU" sz="2400" dirty="0"/>
              <a:t>a+: Opens a text file for both reading and writing. It creates the file if it does not exist. The reading will start from the beginning but writing can only be appended.</a:t>
            </a:r>
          </a:p>
        </p:txBody>
      </p:sp>
      <p:sp>
        <p:nvSpPr>
          <p:cNvPr id="4" name="Date Placeholder 3">
            <a:extLst>
              <a:ext uri="{FF2B5EF4-FFF2-40B4-BE49-F238E27FC236}">
                <a16:creationId xmlns:a16="http://schemas.microsoft.com/office/drawing/2014/main" id="{2DBF3F99-FC82-432C-8CE1-515BE5D0E8F3}"/>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F16B9327-1CDE-49CC-8021-1730163B4141}"/>
              </a:ext>
            </a:extLst>
          </p:cNvPr>
          <p:cNvSpPr>
            <a:spLocks noGrp="1"/>
          </p:cNvSpPr>
          <p:nvPr>
            <p:ph type="sldNum" sz="quarter" idx="12"/>
          </p:nvPr>
        </p:nvSpPr>
        <p:spPr/>
        <p:txBody>
          <a:bodyPr/>
          <a:lstStyle/>
          <a:p>
            <a:fld id="{AA651D14-4802-4943-935E-1E600809C52E}" type="slidenum">
              <a:rPr lang="en-US" smtClean="0"/>
              <a:t>40</a:t>
            </a:fld>
            <a:endParaRPr lang="en-US"/>
          </a:p>
        </p:txBody>
      </p:sp>
    </p:spTree>
    <p:extLst>
      <p:ext uri="{BB962C8B-B14F-4D97-AF65-F5344CB8AC3E}">
        <p14:creationId xmlns:p14="http://schemas.microsoft.com/office/powerpoint/2010/main" val="14908851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24BD8-324F-41F6-A84E-10FCE34D2A2D}"/>
              </a:ext>
            </a:extLst>
          </p:cNvPr>
          <p:cNvSpPr>
            <a:spLocks noGrp="1"/>
          </p:cNvSpPr>
          <p:nvPr>
            <p:ph type="title"/>
          </p:nvPr>
        </p:nvSpPr>
        <p:spPr/>
        <p:txBody>
          <a:bodyPr/>
          <a:lstStyle/>
          <a:p>
            <a:r>
              <a:rPr lang="en-US" dirty="0" err="1">
                <a:solidFill>
                  <a:schemeClr val="accent1"/>
                </a:solidFill>
              </a:rPr>
              <a:t>fclose</a:t>
            </a:r>
            <a:r>
              <a:rPr lang="en-US" dirty="0">
                <a:solidFill>
                  <a:schemeClr val="accent1"/>
                </a:solidFill>
              </a:rPr>
              <a:t>()</a:t>
            </a:r>
          </a:p>
        </p:txBody>
      </p:sp>
      <p:sp>
        <p:nvSpPr>
          <p:cNvPr id="3" name="Content Placeholder 2">
            <a:extLst>
              <a:ext uri="{FF2B5EF4-FFF2-40B4-BE49-F238E27FC236}">
                <a16:creationId xmlns:a16="http://schemas.microsoft.com/office/drawing/2014/main" id="{A796363A-CF18-4CF7-B535-7143055AE675}"/>
              </a:ext>
            </a:extLst>
          </p:cNvPr>
          <p:cNvSpPr>
            <a:spLocks noGrp="1"/>
          </p:cNvSpPr>
          <p:nvPr>
            <p:ph idx="1"/>
          </p:nvPr>
        </p:nvSpPr>
        <p:spPr/>
        <p:txBody>
          <a:bodyPr/>
          <a:lstStyle/>
          <a:p>
            <a:pPr marL="0" indent="0">
              <a:buNone/>
            </a:pPr>
            <a:r>
              <a:rPr lang="en-AU" dirty="0">
                <a:solidFill>
                  <a:schemeClr val="accent1"/>
                </a:solidFill>
              </a:rPr>
              <a:t>int </a:t>
            </a:r>
            <a:r>
              <a:rPr lang="en-AU" dirty="0" err="1">
                <a:solidFill>
                  <a:schemeClr val="accent1"/>
                </a:solidFill>
              </a:rPr>
              <a:t>fclose</a:t>
            </a:r>
            <a:r>
              <a:rPr lang="en-AU" dirty="0">
                <a:solidFill>
                  <a:schemeClr val="accent1"/>
                </a:solidFill>
              </a:rPr>
              <a:t>( FILE *</a:t>
            </a:r>
            <a:r>
              <a:rPr lang="en-AU" dirty="0" err="1">
                <a:solidFill>
                  <a:schemeClr val="accent1"/>
                </a:solidFill>
              </a:rPr>
              <a:t>fp</a:t>
            </a:r>
            <a:r>
              <a:rPr lang="en-AU" dirty="0">
                <a:solidFill>
                  <a:schemeClr val="accent1"/>
                </a:solidFill>
              </a:rPr>
              <a:t> );</a:t>
            </a:r>
          </a:p>
          <a:p>
            <a:r>
              <a:rPr lang="en-AU" dirty="0" err="1">
                <a:solidFill>
                  <a:schemeClr val="accent1"/>
                </a:solidFill>
              </a:rPr>
              <a:t>fclose</a:t>
            </a:r>
            <a:r>
              <a:rPr lang="en-AU" dirty="0">
                <a:solidFill>
                  <a:schemeClr val="accent1"/>
                </a:solidFill>
              </a:rPr>
              <a:t>() </a:t>
            </a:r>
            <a:r>
              <a:rPr lang="en-AU" dirty="0"/>
              <a:t>returns zero on success, or EOF if there is an error in closing the file. It flushes any data still pending in the buffer to the file, closes the file, and releases any memory used for the file. The EOF is a constant defined in the header file </a:t>
            </a:r>
            <a:r>
              <a:rPr lang="en-AU" dirty="0" err="1"/>
              <a:t>stdio.h</a:t>
            </a:r>
            <a:r>
              <a:rPr lang="en-AU" dirty="0"/>
              <a:t>.</a:t>
            </a:r>
            <a:endParaRPr lang="en-US" dirty="0"/>
          </a:p>
        </p:txBody>
      </p:sp>
      <p:sp>
        <p:nvSpPr>
          <p:cNvPr id="4" name="Date Placeholder 3">
            <a:extLst>
              <a:ext uri="{FF2B5EF4-FFF2-40B4-BE49-F238E27FC236}">
                <a16:creationId xmlns:a16="http://schemas.microsoft.com/office/drawing/2014/main" id="{32FFB8EF-F10D-42E7-99B2-D85A41A39591}"/>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D134D5C5-D3BA-4D96-BAB2-B971A32AAB4C}"/>
              </a:ext>
            </a:extLst>
          </p:cNvPr>
          <p:cNvSpPr>
            <a:spLocks noGrp="1"/>
          </p:cNvSpPr>
          <p:nvPr>
            <p:ph type="sldNum" sz="quarter" idx="12"/>
          </p:nvPr>
        </p:nvSpPr>
        <p:spPr/>
        <p:txBody>
          <a:bodyPr/>
          <a:lstStyle/>
          <a:p>
            <a:fld id="{AA651D14-4802-4943-935E-1E600809C52E}" type="slidenum">
              <a:rPr lang="en-US" smtClean="0"/>
              <a:t>41</a:t>
            </a:fld>
            <a:endParaRPr lang="en-US"/>
          </a:p>
        </p:txBody>
      </p:sp>
    </p:spTree>
    <p:extLst>
      <p:ext uri="{BB962C8B-B14F-4D97-AF65-F5344CB8AC3E}">
        <p14:creationId xmlns:p14="http://schemas.microsoft.com/office/powerpoint/2010/main" val="35905166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F5888-4B49-48B7-93A3-7253902B643B}"/>
              </a:ext>
            </a:extLst>
          </p:cNvPr>
          <p:cNvSpPr>
            <a:spLocks noGrp="1"/>
          </p:cNvSpPr>
          <p:nvPr>
            <p:ph type="title"/>
          </p:nvPr>
        </p:nvSpPr>
        <p:spPr/>
        <p:txBody>
          <a:bodyPr/>
          <a:lstStyle/>
          <a:p>
            <a:r>
              <a:rPr lang="en-US" dirty="0" err="1">
                <a:solidFill>
                  <a:schemeClr val="accent1"/>
                </a:solidFill>
              </a:rPr>
              <a:t>fgetc</a:t>
            </a:r>
            <a:r>
              <a:rPr lang="en-US" dirty="0">
                <a:solidFill>
                  <a:schemeClr val="accent1"/>
                </a:solidFill>
              </a:rPr>
              <a:t>() </a:t>
            </a:r>
            <a:r>
              <a:rPr lang="en-US" dirty="0"/>
              <a:t>and</a:t>
            </a:r>
            <a:r>
              <a:rPr lang="en-US" dirty="0">
                <a:solidFill>
                  <a:schemeClr val="accent1"/>
                </a:solidFill>
              </a:rPr>
              <a:t> </a:t>
            </a:r>
            <a:r>
              <a:rPr lang="en-US" dirty="0" err="1">
                <a:solidFill>
                  <a:schemeClr val="accent1"/>
                </a:solidFill>
              </a:rPr>
              <a:t>fgets</a:t>
            </a:r>
            <a:r>
              <a:rPr lang="en-US" dirty="0">
                <a:solidFill>
                  <a:schemeClr val="accent1"/>
                </a:solidFill>
              </a:rPr>
              <a:t>()</a:t>
            </a:r>
          </a:p>
        </p:txBody>
      </p:sp>
      <p:sp>
        <p:nvSpPr>
          <p:cNvPr id="3" name="Content Placeholder 2">
            <a:extLst>
              <a:ext uri="{FF2B5EF4-FFF2-40B4-BE49-F238E27FC236}">
                <a16:creationId xmlns:a16="http://schemas.microsoft.com/office/drawing/2014/main" id="{EED17982-5C0D-4E78-BF09-48D9B2944EB6}"/>
              </a:ext>
            </a:extLst>
          </p:cNvPr>
          <p:cNvSpPr>
            <a:spLocks noGrp="1"/>
          </p:cNvSpPr>
          <p:nvPr>
            <p:ph idx="1"/>
          </p:nvPr>
        </p:nvSpPr>
        <p:spPr/>
        <p:txBody>
          <a:bodyPr>
            <a:normAutofit/>
          </a:bodyPr>
          <a:lstStyle/>
          <a:p>
            <a:pPr marL="0" indent="0">
              <a:buNone/>
            </a:pPr>
            <a:r>
              <a:rPr lang="fr-FR" dirty="0" err="1">
                <a:solidFill>
                  <a:schemeClr val="accent1"/>
                </a:solidFill>
              </a:rPr>
              <a:t>int</a:t>
            </a:r>
            <a:r>
              <a:rPr lang="fr-FR" dirty="0">
                <a:solidFill>
                  <a:schemeClr val="accent1"/>
                </a:solidFill>
              </a:rPr>
              <a:t> </a:t>
            </a:r>
            <a:r>
              <a:rPr lang="fr-FR" dirty="0" err="1">
                <a:solidFill>
                  <a:schemeClr val="accent1"/>
                </a:solidFill>
              </a:rPr>
              <a:t>fgetc</a:t>
            </a:r>
            <a:r>
              <a:rPr lang="fr-FR" dirty="0">
                <a:solidFill>
                  <a:schemeClr val="accent1"/>
                </a:solidFill>
              </a:rPr>
              <a:t>(FILE *pointer);</a:t>
            </a:r>
            <a:endParaRPr lang="en-AU" dirty="0">
              <a:solidFill>
                <a:schemeClr val="accent1"/>
              </a:solidFill>
            </a:endParaRPr>
          </a:p>
          <a:p>
            <a:pPr marL="0" indent="0">
              <a:buNone/>
            </a:pPr>
            <a:r>
              <a:rPr lang="en-AU" dirty="0"/>
              <a:t>It returns the character at the position indicated by file pointer. After reading the character, the file pointer is advanced to next character. If the pointer is at the end of file or if an error occurs, EOF is returned.</a:t>
            </a:r>
          </a:p>
          <a:p>
            <a:pPr marL="0" indent="0">
              <a:buNone/>
            </a:pPr>
            <a:endParaRPr lang="en-AU" dirty="0"/>
          </a:p>
          <a:p>
            <a:pPr marL="0" indent="0">
              <a:buNone/>
            </a:pPr>
            <a:r>
              <a:rPr lang="en-AU" dirty="0">
                <a:solidFill>
                  <a:schemeClr val="accent1"/>
                </a:solidFill>
              </a:rPr>
              <a:t>char *</a:t>
            </a:r>
            <a:r>
              <a:rPr lang="en-AU" dirty="0" err="1">
                <a:solidFill>
                  <a:schemeClr val="accent1"/>
                </a:solidFill>
              </a:rPr>
              <a:t>fgets</a:t>
            </a:r>
            <a:r>
              <a:rPr lang="en-AU" dirty="0">
                <a:solidFill>
                  <a:schemeClr val="accent1"/>
                </a:solidFill>
              </a:rPr>
              <a:t>( char *</a:t>
            </a:r>
            <a:r>
              <a:rPr lang="en-AU" dirty="0" err="1">
                <a:solidFill>
                  <a:schemeClr val="accent1"/>
                </a:solidFill>
              </a:rPr>
              <a:t>buf</a:t>
            </a:r>
            <a:r>
              <a:rPr lang="en-AU" dirty="0">
                <a:solidFill>
                  <a:schemeClr val="accent1"/>
                </a:solidFill>
              </a:rPr>
              <a:t>, int n, FILE *</a:t>
            </a:r>
            <a:r>
              <a:rPr lang="en-AU" dirty="0" err="1">
                <a:solidFill>
                  <a:schemeClr val="accent1"/>
                </a:solidFill>
              </a:rPr>
              <a:t>fp</a:t>
            </a:r>
            <a:r>
              <a:rPr lang="en-AU" dirty="0">
                <a:solidFill>
                  <a:schemeClr val="accent1"/>
                </a:solidFill>
              </a:rPr>
              <a:t> );</a:t>
            </a:r>
          </a:p>
          <a:p>
            <a:pPr marL="0" indent="0">
              <a:buNone/>
            </a:pPr>
            <a:r>
              <a:rPr lang="en-AU" dirty="0"/>
              <a:t>It reads up to n-1 characters from the input stream referenced by </a:t>
            </a:r>
            <a:r>
              <a:rPr lang="en-AU" dirty="0" err="1"/>
              <a:t>fp</a:t>
            </a:r>
            <a:r>
              <a:rPr lang="en-AU" dirty="0"/>
              <a:t> and copies the read string into the buffer </a:t>
            </a:r>
            <a:r>
              <a:rPr lang="en-AU" dirty="0" err="1"/>
              <a:t>buf</a:t>
            </a:r>
            <a:r>
              <a:rPr lang="en-AU" dirty="0"/>
              <a:t>, appending a null character to terminate the string.</a:t>
            </a:r>
          </a:p>
        </p:txBody>
      </p:sp>
      <p:sp>
        <p:nvSpPr>
          <p:cNvPr id="4" name="Date Placeholder 3">
            <a:extLst>
              <a:ext uri="{FF2B5EF4-FFF2-40B4-BE49-F238E27FC236}">
                <a16:creationId xmlns:a16="http://schemas.microsoft.com/office/drawing/2014/main" id="{FB594163-C731-47C4-B0DF-F5A116E7AE04}"/>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EBAD8A70-5E5F-4891-8AA7-81AA42DBB9A7}"/>
              </a:ext>
            </a:extLst>
          </p:cNvPr>
          <p:cNvSpPr>
            <a:spLocks noGrp="1"/>
          </p:cNvSpPr>
          <p:nvPr>
            <p:ph type="sldNum" sz="quarter" idx="12"/>
          </p:nvPr>
        </p:nvSpPr>
        <p:spPr/>
        <p:txBody>
          <a:bodyPr/>
          <a:lstStyle/>
          <a:p>
            <a:fld id="{AA651D14-4802-4943-935E-1E600809C52E}" type="slidenum">
              <a:rPr lang="en-US" smtClean="0"/>
              <a:t>42</a:t>
            </a:fld>
            <a:endParaRPr lang="en-US"/>
          </a:p>
        </p:txBody>
      </p:sp>
    </p:spTree>
    <p:extLst>
      <p:ext uri="{BB962C8B-B14F-4D97-AF65-F5344CB8AC3E}">
        <p14:creationId xmlns:p14="http://schemas.microsoft.com/office/powerpoint/2010/main" val="3252073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F5888-4B49-48B7-93A3-7253902B643B}"/>
              </a:ext>
            </a:extLst>
          </p:cNvPr>
          <p:cNvSpPr>
            <a:spLocks noGrp="1"/>
          </p:cNvSpPr>
          <p:nvPr>
            <p:ph type="title"/>
          </p:nvPr>
        </p:nvSpPr>
        <p:spPr/>
        <p:txBody>
          <a:bodyPr/>
          <a:lstStyle/>
          <a:p>
            <a:r>
              <a:rPr lang="fr-FR" dirty="0" err="1">
                <a:solidFill>
                  <a:schemeClr val="accent1"/>
                </a:solidFill>
              </a:rPr>
              <a:t>fputc</a:t>
            </a:r>
            <a:r>
              <a:rPr lang="fr-FR" dirty="0">
                <a:solidFill>
                  <a:schemeClr val="accent1"/>
                </a:solidFill>
              </a:rPr>
              <a:t>() </a:t>
            </a:r>
            <a:r>
              <a:rPr lang="fr-FR" dirty="0"/>
              <a:t>and</a:t>
            </a:r>
            <a:r>
              <a:rPr lang="fr-FR" dirty="0">
                <a:solidFill>
                  <a:schemeClr val="accent1"/>
                </a:solidFill>
              </a:rPr>
              <a:t> </a:t>
            </a:r>
            <a:r>
              <a:rPr lang="fr-FR" dirty="0" err="1">
                <a:solidFill>
                  <a:schemeClr val="accent1"/>
                </a:solidFill>
              </a:rPr>
              <a:t>fputs</a:t>
            </a:r>
            <a:r>
              <a:rPr lang="fr-FR" dirty="0">
                <a:solidFill>
                  <a:schemeClr val="accent1"/>
                </a:solidFill>
              </a:rPr>
              <a:t>()</a:t>
            </a:r>
            <a:endParaRPr lang="en-US" dirty="0">
              <a:solidFill>
                <a:schemeClr val="accent1"/>
              </a:solidFill>
            </a:endParaRPr>
          </a:p>
        </p:txBody>
      </p:sp>
      <p:sp>
        <p:nvSpPr>
          <p:cNvPr id="3" name="Content Placeholder 2">
            <a:extLst>
              <a:ext uri="{FF2B5EF4-FFF2-40B4-BE49-F238E27FC236}">
                <a16:creationId xmlns:a16="http://schemas.microsoft.com/office/drawing/2014/main" id="{EED17982-5C0D-4E78-BF09-48D9B2944EB6}"/>
              </a:ext>
            </a:extLst>
          </p:cNvPr>
          <p:cNvSpPr>
            <a:spLocks noGrp="1"/>
          </p:cNvSpPr>
          <p:nvPr>
            <p:ph idx="1"/>
          </p:nvPr>
        </p:nvSpPr>
        <p:spPr/>
        <p:txBody>
          <a:bodyPr>
            <a:normAutofit lnSpcReduction="10000"/>
          </a:bodyPr>
          <a:lstStyle/>
          <a:p>
            <a:pPr marL="0" indent="0">
              <a:buNone/>
            </a:pPr>
            <a:r>
              <a:rPr lang="fr-FR" dirty="0" err="1">
                <a:solidFill>
                  <a:schemeClr val="accent1"/>
                </a:solidFill>
              </a:rPr>
              <a:t>int</a:t>
            </a:r>
            <a:r>
              <a:rPr lang="fr-FR" dirty="0">
                <a:solidFill>
                  <a:schemeClr val="accent1"/>
                </a:solidFill>
              </a:rPr>
              <a:t> </a:t>
            </a:r>
            <a:r>
              <a:rPr lang="fr-FR" dirty="0" err="1">
                <a:solidFill>
                  <a:schemeClr val="accent1"/>
                </a:solidFill>
              </a:rPr>
              <a:t>fputc</a:t>
            </a:r>
            <a:r>
              <a:rPr lang="fr-FR" dirty="0">
                <a:solidFill>
                  <a:schemeClr val="accent1"/>
                </a:solidFill>
              </a:rPr>
              <a:t>( </a:t>
            </a:r>
            <a:r>
              <a:rPr lang="fr-FR" dirty="0" err="1">
                <a:solidFill>
                  <a:schemeClr val="accent1"/>
                </a:solidFill>
              </a:rPr>
              <a:t>int</a:t>
            </a:r>
            <a:r>
              <a:rPr lang="fr-FR" dirty="0">
                <a:solidFill>
                  <a:schemeClr val="accent1"/>
                </a:solidFill>
              </a:rPr>
              <a:t> c, FILE *</a:t>
            </a:r>
            <a:r>
              <a:rPr lang="fr-FR" dirty="0" err="1">
                <a:solidFill>
                  <a:schemeClr val="accent1"/>
                </a:solidFill>
              </a:rPr>
              <a:t>fp</a:t>
            </a:r>
            <a:r>
              <a:rPr lang="fr-FR" dirty="0">
                <a:solidFill>
                  <a:schemeClr val="accent1"/>
                </a:solidFill>
              </a:rPr>
              <a:t> );</a:t>
            </a:r>
            <a:endParaRPr lang="en-AU" dirty="0">
              <a:solidFill>
                <a:schemeClr val="accent1"/>
              </a:solidFill>
            </a:endParaRPr>
          </a:p>
          <a:p>
            <a:pPr marL="0" indent="0">
              <a:buNone/>
            </a:pPr>
            <a:r>
              <a:rPr lang="en-AU" dirty="0"/>
              <a:t>It writes the given character at the position denoted by the file pointer and then advances the file pointer. This function returns the character written in case of successful write operation, or EOF is returned in case of error.</a:t>
            </a:r>
          </a:p>
          <a:p>
            <a:pPr marL="0" indent="0">
              <a:buNone/>
            </a:pPr>
            <a:endParaRPr lang="en-AU" dirty="0"/>
          </a:p>
          <a:p>
            <a:pPr marL="0" indent="0">
              <a:buNone/>
            </a:pPr>
            <a:r>
              <a:rPr lang="en-AU" dirty="0">
                <a:solidFill>
                  <a:schemeClr val="accent1"/>
                </a:solidFill>
              </a:rPr>
              <a:t>int </a:t>
            </a:r>
            <a:r>
              <a:rPr lang="en-AU" dirty="0" err="1">
                <a:solidFill>
                  <a:schemeClr val="accent1"/>
                </a:solidFill>
              </a:rPr>
              <a:t>fputs</a:t>
            </a:r>
            <a:r>
              <a:rPr lang="en-AU" dirty="0">
                <a:solidFill>
                  <a:schemeClr val="accent1"/>
                </a:solidFill>
              </a:rPr>
              <a:t>( </a:t>
            </a:r>
            <a:r>
              <a:rPr lang="en-AU" dirty="0" err="1">
                <a:solidFill>
                  <a:schemeClr val="accent1"/>
                </a:solidFill>
              </a:rPr>
              <a:t>const</a:t>
            </a:r>
            <a:r>
              <a:rPr lang="en-AU" dirty="0">
                <a:solidFill>
                  <a:schemeClr val="accent1"/>
                </a:solidFill>
              </a:rPr>
              <a:t> char *s, FILE *</a:t>
            </a:r>
            <a:r>
              <a:rPr lang="en-AU" dirty="0" err="1">
                <a:solidFill>
                  <a:schemeClr val="accent1"/>
                </a:solidFill>
              </a:rPr>
              <a:t>fp</a:t>
            </a:r>
            <a:r>
              <a:rPr lang="en-AU" dirty="0">
                <a:solidFill>
                  <a:schemeClr val="accent1"/>
                </a:solidFill>
              </a:rPr>
              <a:t> );</a:t>
            </a:r>
          </a:p>
          <a:p>
            <a:pPr marL="0" indent="0">
              <a:buNone/>
            </a:pPr>
            <a:r>
              <a:rPr lang="en-AU" dirty="0"/>
              <a:t>It writes the string s to the output stream referenced by fp. It returns a non-negative value on success; otherwise EOF is returned in case of any error.</a:t>
            </a:r>
            <a:endParaRPr lang="en-US" dirty="0"/>
          </a:p>
        </p:txBody>
      </p:sp>
      <p:sp>
        <p:nvSpPr>
          <p:cNvPr id="4" name="Date Placeholder 3">
            <a:extLst>
              <a:ext uri="{FF2B5EF4-FFF2-40B4-BE49-F238E27FC236}">
                <a16:creationId xmlns:a16="http://schemas.microsoft.com/office/drawing/2014/main" id="{8A621470-1388-4AA8-B6A7-DCCC763DD8FC}"/>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BDEFF3AB-283B-4BF8-83F6-9E9C7C2402B4}"/>
              </a:ext>
            </a:extLst>
          </p:cNvPr>
          <p:cNvSpPr>
            <a:spLocks noGrp="1"/>
          </p:cNvSpPr>
          <p:nvPr>
            <p:ph type="sldNum" sz="quarter" idx="12"/>
          </p:nvPr>
        </p:nvSpPr>
        <p:spPr/>
        <p:txBody>
          <a:bodyPr/>
          <a:lstStyle/>
          <a:p>
            <a:fld id="{AA651D14-4802-4943-935E-1E600809C52E}" type="slidenum">
              <a:rPr lang="en-US" smtClean="0"/>
              <a:t>43</a:t>
            </a:fld>
            <a:endParaRPr lang="en-US"/>
          </a:p>
        </p:txBody>
      </p:sp>
    </p:spTree>
    <p:extLst>
      <p:ext uri="{BB962C8B-B14F-4D97-AF65-F5344CB8AC3E}">
        <p14:creationId xmlns:p14="http://schemas.microsoft.com/office/powerpoint/2010/main" val="42010490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89039-6468-4207-9ACA-29F36D182F13}"/>
              </a:ext>
            </a:extLst>
          </p:cNvPr>
          <p:cNvSpPr>
            <a:spLocks noGrp="1"/>
          </p:cNvSpPr>
          <p:nvPr>
            <p:ph type="title"/>
          </p:nvPr>
        </p:nvSpPr>
        <p:spPr>
          <a:xfrm>
            <a:off x="762000" y="18255"/>
            <a:ext cx="10515600" cy="1325563"/>
          </a:xfrm>
        </p:spPr>
        <p:txBody>
          <a:bodyPr/>
          <a:lstStyle/>
          <a:p>
            <a:r>
              <a:rPr lang="en-US" dirty="0"/>
              <a:t>Examples</a:t>
            </a:r>
          </a:p>
        </p:txBody>
      </p:sp>
      <p:sp>
        <p:nvSpPr>
          <p:cNvPr id="3" name="Content Placeholder 2">
            <a:extLst>
              <a:ext uri="{FF2B5EF4-FFF2-40B4-BE49-F238E27FC236}">
                <a16:creationId xmlns:a16="http://schemas.microsoft.com/office/drawing/2014/main" id="{A75CED84-82C4-43E4-BAAA-62A5339F9834}"/>
              </a:ext>
            </a:extLst>
          </p:cNvPr>
          <p:cNvSpPr>
            <a:spLocks noGrp="1"/>
          </p:cNvSpPr>
          <p:nvPr>
            <p:ph sz="half" idx="1"/>
          </p:nvPr>
        </p:nvSpPr>
        <p:spPr>
          <a:xfrm>
            <a:off x="599440" y="1899919"/>
            <a:ext cx="4663440" cy="4277043"/>
          </a:xfrm>
        </p:spPr>
        <p:txBody>
          <a:bodyPr>
            <a:normAutofit/>
          </a:bodyPr>
          <a:lstStyle/>
          <a:p>
            <a:pPr marL="0" indent="0">
              <a:buNone/>
            </a:pPr>
            <a:r>
              <a:rPr lang="en-US" sz="2200" dirty="0">
                <a:solidFill>
                  <a:schemeClr val="accent1"/>
                </a:solidFill>
              </a:rPr>
              <a:t>#include &lt;</a:t>
            </a:r>
            <a:r>
              <a:rPr lang="en-US" sz="2200" dirty="0" err="1">
                <a:solidFill>
                  <a:schemeClr val="accent1"/>
                </a:solidFill>
              </a:rPr>
              <a:t>stdio.h</a:t>
            </a:r>
            <a:r>
              <a:rPr lang="en-US" sz="2200" dirty="0">
                <a:solidFill>
                  <a:schemeClr val="accent1"/>
                </a:solidFill>
              </a:rPr>
              <a:t>&gt;</a:t>
            </a:r>
          </a:p>
          <a:p>
            <a:pPr marL="0" indent="0">
              <a:buNone/>
            </a:pPr>
            <a:endParaRPr lang="en-US" sz="2200" dirty="0">
              <a:solidFill>
                <a:schemeClr val="accent1"/>
              </a:solidFill>
            </a:endParaRPr>
          </a:p>
          <a:p>
            <a:pPr marL="0" indent="0">
              <a:buNone/>
            </a:pPr>
            <a:r>
              <a:rPr lang="en-US" sz="2200" dirty="0">
                <a:solidFill>
                  <a:schemeClr val="accent1"/>
                </a:solidFill>
              </a:rPr>
              <a:t>main() {</a:t>
            </a:r>
          </a:p>
          <a:p>
            <a:pPr marL="0" indent="0">
              <a:buNone/>
            </a:pPr>
            <a:r>
              <a:rPr lang="en-US" sz="2200" dirty="0">
                <a:solidFill>
                  <a:schemeClr val="accent1"/>
                </a:solidFill>
              </a:rPr>
              <a:t>   FILE *</a:t>
            </a:r>
            <a:r>
              <a:rPr lang="en-US" sz="2200" dirty="0" err="1">
                <a:solidFill>
                  <a:schemeClr val="accent1"/>
                </a:solidFill>
              </a:rPr>
              <a:t>fp</a:t>
            </a:r>
            <a:r>
              <a:rPr lang="en-US" sz="2200" dirty="0">
                <a:solidFill>
                  <a:schemeClr val="accent1"/>
                </a:solidFill>
              </a:rPr>
              <a:t>;</a:t>
            </a:r>
          </a:p>
          <a:p>
            <a:pPr marL="0" indent="0">
              <a:buNone/>
            </a:pPr>
            <a:endParaRPr lang="en-US" sz="2200" dirty="0">
              <a:solidFill>
                <a:schemeClr val="accent1"/>
              </a:solidFill>
            </a:endParaRPr>
          </a:p>
          <a:p>
            <a:pPr marL="0" indent="0">
              <a:buNone/>
            </a:pPr>
            <a:r>
              <a:rPr lang="en-US" sz="2200" dirty="0">
                <a:solidFill>
                  <a:schemeClr val="accent1"/>
                </a:solidFill>
              </a:rPr>
              <a:t>   </a:t>
            </a:r>
            <a:r>
              <a:rPr lang="en-US" sz="2200" dirty="0" err="1">
                <a:solidFill>
                  <a:schemeClr val="accent1"/>
                </a:solidFill>
              </a:rPr>
              <a:t>fp</a:t>
            </a:r>
            <a:r>
              <a:rPr lang="en-US" sz="2200" dirty="0">
                <a:solidFill>
                  <a:schemeClr val="accent1"/>
                </a:solidFill>
              </a:rPr>
              <a:t> = </a:t>
            </a:r>
            <a:r>
              <a:rPr lang="en-US" sz="2200" dirty="0" err="1">
                <a:solidFill>
                  <a:schemeClr val="accent1"/>
                </a:solidFill>
              </a:rPr>
              <a:t>fopen</a:t>
            </a:r>
            <a:r>
              <a:rPr lang="en-US" sz="2200" dirty="0">
                <a:solidFill>
                  <a:schemeClr val="accent1"/>
                </a:solidFill>
              </a:rPr>
              <a:t>("test.txt", "w+");</a:t>
            </a:r>
          </a:p>
          <a:p>
            <a:pPr marL="0" indent="0">
              <a:buNone/>
            </a:pPr>
            <a:r>
              <a:rPr lang="en-US" sz="2200" dirty="0">
                <a:solidFill>
                  <a:schemeClr val="accent1"/>
                </a:solidFill>
              </a:rPr>
              <a:t>   </a:t>
            </a:r>
            <a:r>
              <a:rPr lang="en-US" sz="2200" dirty="0" err="1">
                <a:solidFill>
                  <a:schemeClr val="accent1"/>
                </a:solidFill>
              </a:rPr>
              <a:t>fputs</a:t>
            </a:r>
            <a:r>
              <a:rPr lang="en-US" sz="2200" dirty="0">
                <a:solidFill>
                  <a:schemeClr val="accent1"/>
                </a:solidFill>
              </a:rPr>
              <a:t>("This is testing for </a:t>
            </a:r>
            <a:r>
              <a:rPr lang="en-US" sz="2200" dirty="0" err="1">
                <a:solidFill>
                  <a:schemeClr val="accent1"/>
                </a:solidFill>
              </a:rPr>
              <a:t>fputs</a:t>
            </a:r>
            <a:r>
              <a:rPr lang="en-US" sz="2200" dirty="0">
                <a:solidFill>
                  <a:schemeClr val="accent1"/>
                </a:solidFill>
              </a:rPr>
              <a:t>\n", </a:t>
            </a:r>
            <a:r>
              <a:rPr lang="en-US" sz="2200" dirty="0" err="1">
                <a:solidFill>
                  <a:schemeClr val="accent1"/>
                </a:solidFill>
              </a:rPr>
              <a:t>fp</a:t>
            </a:r>
            <a:r>
              <a:rPr lang="en-US" sz="2200" dirty="0">
                <a:solidFill>
                  <a:schemeClr val="accent1"/>
                </a:solidFill>
              </a:rPr>
              <a:t>);</a:t>
            </a:r>
          </a:p>
          <a:p>
            <a:pPr marL="0" indent="0">
              <a:buNone/>
            </a:pPr>
            <a:r>
              <a:rPr lang="en-US" sz="2200" dirty="0">
                <a:solidFill>
                  <a:schemeClr val="accent1"/>
                </a:solidFill>
              </a:rPr>
              <a:t>   </a:t>
            </a:r>
            <a:r>
              <a:rPr lang="en-US" sz="2200" dirty="0" err="1">
                <a:solidFill>
                  <a:schemeClr val="accent1"/>
                </a:solidFill>
              </a:rPr>
              <a:t>fclose</a:t>
            </a:r>
            <a:r>
              <a:rPr lang="en-US" sz="2200" dirty="0">
                <a:solidFill>
                  <a:schemeClr val="accent1"/>
                </a:solidFill>
              </a:rPr>
              <a:t>(</a:t>
            </a:r>
            <a:r>
              <a:rPr lang="en-US" sz="2200" dirty="0" err="1">
                <a:solidFill>
                  <a:schemeClr val="accent1"/>
                </a:solidFill>
              </a:rPr>
              <a:t>fp</a:t>
            </a:r>
            <a:r>
              <a:rPr lang="en-US" sz="2200" dirty="0">
                <a:solidFill>
                  <a:schemeClr val="accent1"/>
                </a:solidFill>
              </a:rPr>
              <a:t>);</a:t>
            </a:r>
          </a:p>
          <a:p>
            <a:pPr marL="0" indent="0">
              <a:buNone/>
            </a:pPr>
            <a:r>
              <a:rPr lang="en-US" sz="2200" dirty="0">
                <a:solidFill>
                  <a:schemeClr val="accent1"/>
                </a:solidFill>
              </a:rPr>
              <a:t>}</a:t>
            </a:r>
          </a:p>
          <a:p>
            <a:pPr marL="0" indent="0">
              <a:buNone/>
            </a:pPr>
            <a:endParaRPr lang="en-US" sz="2000" dirty="0"/>
          </a:p>
        </p:txBody>
      </p:sp>
      <p:sp>
        <p:nvSpPr>
          <p:cNvPr id="4" name="Content Placeholder 3">
            <a:extLst>
              <a:ext uri="{FF2B5EF4-FFF2-40B4-BE49-F238E27FC236}">
                <a16:creationId xmlns:a16="http://schemas.microsoft.com/office/drawing/2014/main" id="{7C4ABF30-7A91-48E9-9CF4-CD9905E94BEE}"/>
              </a:ext>
            </a:extLst>
          </p:cNvPr>
          <p:cNvSpPr>
            <a:spLocks noGrp="1"/>
          </p:cNvSpPr>
          <p:nvPr>
            <p:ph sz="half" idx="2"/>
          </p:nvPr>
        </p:nvSpPr>
        <p:spPr>
          <a:xfrm>
            <a:off x="6096000" y="1249680"/>
            <a:ext cx="4704080" cy="4927283"/>
          </a:xfrm>
        </p:spPr>
        <p:txBody>
          <a:bodyPr>
            <a:noAutofit/>
          </a:bodyPr>
          <a:lstStyle/>
          <a:p>
            <a:pPr marL="0" indent="0">
              <a:buNone/>
            </a:pPr>
            <a:r>
              <a:rPr lang="en-US" sz="2000" dirty="0">
                <a:solidFill>
                  <a:schemeClr val="accent1"/>
                </a:solidFill>
              </a:rPr>
              <a:t>#include &lt;</a:t>
            </a:r>
            <a:r>
              <a:rPr lang="en-US" sz="2000" dirty="0" err="1">
                <a:solidFill>
                  <a:schemeClr val="accent1"/>
                </a:solidFill>
              </a:rPr>
              <a:t>stdio.h</a:t>
            </a:r>
            <a:r>
              <a:rPr lang="en-US" sz="2000" dirty="0">
                <a:solidFill>
                  <a:schemeClr val="accent1"/>
                </a:solidFill>
              </a:rPr>
              <a:t>&gt;</a:t>
            </a:r>
          </a:p>
          <a:p>
            <a:pPr marL="0" indent="0">
              <a:buNone/>
            </a:pPr>
            <a:endParaRPr lang="en-US" sz="2000" dirty="0">
              <a:solidFill>
                <a:schemeClr val="accent1"/>
              </a:solidFill>
            </a:endParaRPr>
          </a:p>
          <a:p>
            <a:pPr marL="0" indent="0">
              <a:buNone/>
            </a:pPr>
            <a:r>
              <a:rPr lang="en-US" sz="2000" dirty="0">
                <a:solidFill>
                  <a:schemeClr val="accent1"/>
                </a:solidFill>
              </a:rPr>
              <a:t>main() {</a:t>
            </a:r>
          </a:p>
          <a:p>
            <a:pPr marL="0" indent="0">
              <a:buNone/>
            </a:pPr>
            <a:endParaRPr lang="en-US" sz="2000" dirty="0">
              <a:solidFill>
                <a:schemeClr val="accent1"/>
              </a:solidFill>
            </a:endParaRPr>
          </a:p>
          <a:p>
            <a:pPr marL="0" indent="0">
              <a:buNone/>
            </a:pPr>
            <a:r>
              <a:rPr lang="en-US" sz="2000" dirty="0">
                <a:solidFill>
                  <a:schemeClr val="accent1"/>
                </a:solidFill>
              </a:rPr>
              <a:t>   FILE *</a:t>
            </a:r>
            <a:r>
              <a:rPr lang="en-US" sz="2000" dirty="0" err="1">
                <a:solidFill>
                  <a:schemeClr val="accent1"/>
                </a:solidFill>
              </a:rPr>
              <a:t>fp</a:t>
            </a:r>
            <a:r>
              <a:rPr lang="en-US" sz="2000" dirty="0">
                <a:solidFill>
                  <a:schemeClr val="accent1"/>
                </a:solidFill>
              </a:rPr>
              <a:t>;</a:t>
            </a:r>
          </a:p>
          <a:p>
            <a:pPr marL="0" indent="0">
              <a:buNone/>
            </a:pPr>
            <a:r>
              <a:rPr lang="en-US" sz="2000" dirty="0">
                <a:solidFill>
                  <a:schemeClr val="accent1"/>
                </a:solidFill>
              </a:rPr>
              <a:t>   char buff[50];</a:t>
            </a:r>
          </a:p>
          <a:p>
            <a:pPr marL="0" indent="0">
              <a:buNone/>
            </a:pPr>
            <a:endParaRPr lang="en-US" sz="2000" dirty="0">
              <a:solidFill>
                <a:schemeClr val="accent1"/>
              </a:solidFill>
            </a:endParaRPr>
          </a:p>
          <a:p>
            <a:pPr marL="0" indent="0">
              <a:buNone/>
            </a:pPr>
            <a:r>
              <a:rPr lang="en-US" sz="2000" dirty="0">
                <a:solidFill>
                  <a:schemeClr val="accent1"/>
                </a:solidFill>
              </a:rPr>
              <a:t>   </a:t>
            </a:r>
            <a:r>
              <a:rPr lang="en-US" sz="2000" dirty="0" err="1">
                <a:solidFill>
                  <a:schemeClr val="accent1"/>
                </a:solidFill>
              </a:rPr>
              <a:t>fp</a:t>
            </a:r>
            <a:r>
              <a:rPr lang="en-US" sz="2000" dirty="0">
                <a:solidFill>
                  <a:schemeClr val="accent1"/>
                </a:solidFill>
              </a:rPr>
              <a:t> = </a:t>
            </a:r>
            <a:r>
              <a:rPr lang="en-US" sz="2000" dirty="0" err="1">
                <a:solidFill>
                  <a:schemeClr val="accent1"/>
                </a:solidFill>
              </a:rPr>
              <a:t>fopen</a:t>
            </a:r>
            <a:r>
              <a:rPr lang="en-US" sz="2000" dirty="0">
                <a:solidFill>
                  <a:schemeClr val="accent1"/>
                </a:solidFill>
              </a:rPr>
              <a:t>("test.txt", "r");</a:t>
            </a:r>
          </a:p>
          <a:p>
            <a:pPr marL="0" indent="0">
              <a:buNone/>
            </a:pPr>
            <a:r>
              <a:rPr lang="en-US" sz="2000" dirty="0">
                <a:solidFill>
                  <a:schemeClr val="accent1"/>
                </a:solidFill>
              </a:rPr>
              <a:t>   </a:t>
            </a:r>
            <a:r>
              <a:rPr lang="en-US" sz="2000" dirty="0" err="1">
                <a:solidFill>
                  <a:schemeClr val="accent1"/>
                </a:solidFill>
              </a:rPr>
              <a:t>fgets</a:t>
            </a:r>
            <a:r>
              <a:rPr lang="en-US" sz="2000" dirty="0">
                <a:solidFill>
                  <a:schemeClr val="accent1"/>
                </a:solidFill>
              </a:rPr>
              <a:t>(buff, 50, (FILE*)</a:t>
            </a:r>
            <a:r>
              <a:rPr lang="en-US" sz="2000" dirty="0" err="1">
                <a:solidFill>
                  <a:schemeClr val="accent1"/>
                </a:solidFill>
              </a:rPr>
              <a:t>fp</a:t>
            </a:r>
            <a:r>
              <a:rPr lang="en-US" sz="2000" dirty="0">
                <a:solidFill>
                  <a:schemeClr val="accent1"/>
                </a:solidFill>
              </a:rPr>
              <a:t>);</a:t>
            </a:r>
          </a:p>
          <a:p>
            <a:pPr marL="0" indent="0">
              <a:buNone/>
            </a:pPr>
            <a:r>
              <a:rPr lang="en-US" sz="2000" dirty="0">
                <a:solidFill>
                  <a:schemeClr val="accent1"/>
                </a:solidFill>
              </a:rPr>
              <a:t>   </a:t>
            </a:r>
            <a:r>
              <a:rPr lang="en-US" sz="2000" dirty="0" err="1">
                <a:solidFill>
                  <a:schemeClr val="accent1"/>
                </a:solidFill>
              </a:rPr>
              <a:t>printf</a:t>
            </a:r>
            <a:r>
              <a:rPr lang="en-US" sz="2000" dirty="0">
                <a:solidFill>
                  <a:schemeClr val="accent1"/>
                </a:solidFill>
              </a:rPr>
              <a:t>("%s\n", buff );</a:t>
            </a:r>
          </a:p>
          <a:p>
            <a:pPr marL="0" indent="0">
              <a:buNone/>
            </a:pPr>
            <a:r>
              <a:rPr lang="en-US" sz="2000" dirty="0">
                <a:solidFill>
                  <a:schemeClr val="accent1"/>
                </a:solidFill>
              </a:rPr>
              <a:t>   </a:t>
            </a:r>
            <a:r>
              <a:rPr lang="en-US" sz="2000" dirty="0" err="1">
                <a:solidFill>
                  <a:schemeClr val="accent1"/>
                </a:solidFill>
              </a:rPr>
              <a:t>fclose</a:t>
            </a:r>
            <a:r>
              <a:rPr lang="en-US" sz="2000" dirty="0">
                <a:solidFill>
                  <a:schemeClr val="accent1"/>
                </a:solidFill>
              </a:rPr>
              <a:t>(</a:t>
            </a:r>
            <a:r>
              <a:rPr lang="en-US" sz="2000" dirty="0" err="1">
                <a:solidFill>
                  <a:schemeClr val="accent1"/>
                </a:solidFill>
              </a:rPr>
              <a:t>fp</a:t>
            </a:r>
            <a:r>
              <a:rPr lang="en-US" sz="2000" dirty="0">
                <a:solidFill>
                  <a:schemeClr val="accent1"/>
                </a:solidFill>
              </a:rPr>
              <a:t>);</a:t>
            </a:r>
          </a:p>
          <a:p>
            <a:pPr marL="0" indent="0">
              <a:buNone/>
            </a:pPr>
            <a:r>
              <a:rPr lang="en-US" sz="2000" dirty="0">
                <a:solidFill>
                  <a:schemeClr val="accent1"/>
                </a:solidFill>
              </a:rPr>
              <a:t>}</a:t>
            </a:r>
          </a:p>
        </p:txBody>
      </p:sp>
      <p:sp>
        <p:nvSpPr>
          <p:cNvPr id="5" name="Date Placeholder 4">
            <a:extLst>
              <a:ext uri="{FF2B5EF4-FFF2-40B4-BE49-F238E27FC236}">
                <a16:creationId xmlns:a16="http://schemas.microsoft.com/office/drawing/2014/main" id="{F095578E-50AE-43BC-BC58-AB4817275A10}"/>
              </a:ext>
            </a:extLst>
          </p:cNvPr>
          <p:cNvSpPr>
            <a:spLocks noGrp="1"/>
          </p:cNvSpPr>
          <p:nvPr>
            <p:ph type="dt" sz="half" idx="10"/>
          </p:nvPr>
        </p:nvSpPr>
        <p:spPr/>
        <p:txBody>
          <a:bodyPr/>
          <a:lstStyle/>
          <a:p>
            <a:endParaRPr lang="en-US"/>
          </a:p>
        </p:txBody>
      </p:sp>
      <p:sp>
        <p:nvSpPr>
          <p:cNvPr id="6" name="Slide Number Placeholder 5">
            <a:extLst>
              <a:ext uri="{FF2B5EF4-FFF2-40B4-BE49-F238E27FC236}">
                <a16:creationId xmlns:a16="http://schemas.microsoft.com/office/drawing/2014/main" id="{196D4D5D-94DB-4204-B19B-48722ECB2FDF}"/>
              </a:ext>
            </a:extLst>
          </p:cNvPr>
          <p:cNvSpPr>
            <a:spLocks noGrp="1"/>
          </p:cNvSpPr>
          <p:nvPr>
            <p:ph type="sldNum" sz="quarter" idx="12"/>
          </p:nvPr>
        </p:nvSpPr>
        <p:spPr/>
        <p:txBody>
          <a:bodyPr/>
          <a:lstStyle/>
          <a:p>
            <a:fld id="{AA651D14-4802-4943-935E-1E600809C52E}" type="slidenum">
              <a:rPr lang="en-US" smtClean="0"/>
              <a:t>44</a:t>
            </a:fld>
            <a:endParaRPr lang="en-US"/>
          </a:p>
        </p:txBody>
      </p:sp>
    </p:spTree>
    <p:extLst>
      <p:ext uri="{BB962C8B-B14F-4D97-AF65-F5344CB8AC3E}">
        <p14:creationId xmlns:p14="http://schemas.microsoft.com/office/powerpoint/2010/main" val="40172286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ABB2-6473-4E73-9C5E-1DCFDC094488}"/>
              </a:ext>
            </a:extLst>
          </p:cNvPr>
          <p:cNvSpPr>
            <a:spLocks noGrp="1"/>
          </p:cNvSpPr>
          <p:nvPr>
            <p:ph type="title"/>
          </p:nvPr>
        </p:nvSpPr>
        <p:spPr>
          <a:xfrm>
            <a:off x="838200" y="86677"/>
            <a:ext cx="10515600" cy="1325563"/>
          </a:xfrm>
        </p:spPr>
        <p:txBody>
          <a:bodyPr/>
          <a:lstStyle/>
          <a:p>
            <a:r>
              <a:rPr lang="en-US" dirty="0" err="1">
                <a:solidFill>
                  <a:schemeClr val="accent1"/>
                </a:solidFill>
              </a:rPr>
              <a:t>fread</a:t>
            </a:r>
            <a:r>
              <a:rPr lang="en-US" dirty="0">
                <a:solidFill>
                  <a:schemeClr val="accent1"/>
                </a:solidFill>
              </a:rPr>
              <a:t>()</a:t>
            </a:r>
          </a:p>
        </p:txBody>
      </p:sp>
      <p:sp>
        <p:nvSpPr>
          <p:cNvPr id="3" name="Content Placeholder 2">
            <a:extLst>
              <a:ext uri="{FF2B5EF4-FFF2-40B4-BE49-F238E27FC236}">
                <a16:creationId xmlns:a16="http://schemas.microsoft.com/office/drawing/2014/main" id="{62E1492C-D807-4D5E-8191-ECA68D923F3E}"/>
              </a:ext>
            </a:extLst>
          </p:cNvPr>
          <p:cNvSpPr>
            <a:spLocks noGrp="1"/>
          </p:cNvSpPr>
          <p:nvPr>
            <p:ph idx="1"/>
          </p:nvPr>
        </p:nvSpPr>
        <p:spPr>
          <a:xfrm>
            <a:off x="838200" y="1412240"/>
            <a:ext cx="10515600" cy="5283200"/>
          </a:xfrm>
        </p:spPr>
        <p:txBody>
          <a:bodyPr>
            <a:normAutofit fontScale="92500" lnSpcReduction="20000"/>
          </a:bodyPr>
          <a:lstStyle/>
          <a:p>
            <a:pPr marL="0" indent="0">
              <a:buNone/>
            </a:pPr>
            <a:r>
              <a:rPr lang="en-AU" dirty="0">
                <a:solidFill>
                  <a:schemeClr val="accent1"/>
                </a:solidFill>
              </a:rPr>
              <a:t> size_t </a:t>
            </a:r>
            <a:r>
              <a:rPr lang="en-AU" dirty="0" err="1">
                <a:solidFill>
                  <a:schemeClr val="accent1"/>
                </a:solidFill>
              </a:rPr>
              <a:t>fread</a:t>
            </a:r>
            <a:r>
              <a:rPr lang="en-AU" dirty="0">
                <a:solidFill>
                  <a:schemeClr val="accent1"/>
                </a:solidFill>
              </a:rPr>
              <a:t>(void *ptr, size_t size, size_t </a:t>
            </a:r>
            <a:r>
              <a:rPr lang="en-AU" dirty="0" err="1">
                <a:solidFill>
                  <a:schemeClr val="accent1"/>
                </a:solidFill>
              </a:rPr>
              <a:t>nmemb</a:t>
            </a:r>
            <a:r>
              <a:rPr lang="en-AU" dirty="0">
                <a:solidFill>
                  <a:schemeClr val="accent1"/>
                </a:solidFill>
              </a:rPr>
              <a:t>, FILE *stream);</a:t>
            </a:r>
          </a:p>
          <a:p>
            <a:pPr marL="0" indent="0">
              <a:buNone/>
            </a:pPr>
            <a:endParaRPr lang="en-AU" dirty="0"/>
          </a:p>
          <a:p>
            <a:pPr marL="0" indent="0">
              <a:buNone/>
            </a:pPr>
            <a:r>
              <a:rPr lang="en-AU" dirty="0"/>
              <a:t>It reads data from the given stream into the array pointed to, by ptr.</a:t>
            </a:r>
          </a:p>
          <a:p>
            <a:endParaRPr lang="en-AU" dirty="0"/>
          </a:p>
          <a:p>
            <a:pPr marL="0" indent="0">
              <a:buNone/>
            </a:pPr>
            <a:r>
              <a:rPr lang="en-AU" dirty="0"/>
              <a:t>Parameters</a:t>
            </a:r>
          </a:p>
          <a:p>
            <a:pPr>
              <a:buFont typeface="Wingdings" panose="05000000000000000000" pitchFamily="2" charset="2"/>
              <a:buChar char="§"/>
            </a:pPr>
            <a:r>
              <a:rPr lang="en-AU" sz="2400" dirty="0"/>
              <a:t>ptr − The pointer to a block of memory with a minimum size of size*</a:t>
            </a:r>
            <a:r>
              <a:rPr lang="en-AU" sz="2400" dirty="0" err="1"/>
              <a:t>nmemb</a:t>
            </a:r>
            <a:r>
              <a:rPr lang="en-AU" sz="2400" dirty="0"/>
              <a:t> bytes.</a:t>
            </a:r>
          </a:p>
          <a:p>
            <a:pPr>
              <a:buFont typeface="Wingdings" panose="05000000000000000000" pitchFamily="2" charset="2"/>
              <a:buChar char="§"/>
            </a:pPr>
            <a:r>
              <a:rPr lang="en-AU" sz="2400" dirty="0"/>
              <a:t>size − The size in bytes of each element to be read.</a:t>
            </a:r>
          </a:p>
          <a:p>
            <a:pPr>
              <a:buFont typeface="Wingdings" panose="05000000000000000000" pitchFamily="2" charset="2"/>
              <a:buChar char="§"/>
            </a:pPr>
            <a:r>
              <a:rPr lang="en-AU" sz="2400" dirty="0" err="1"/>
              <a:t>nmemb</a:t>
            </a:r>
            <a:r>
              <a:rPr lang="en-AU" sz="2400" dirty="0"/>
              <a:t> − The number of elements, each one with a size of size bytes.</a:t>
            </a:r>
          </a:p>
          <a:p>
            <a:pPr>
              <a:buFont typeface="Wingdings" panose="05000000000000000000" pitchFamily="2" charset="2"/>
              <a:buChar char="§"/>
            </a:pPr>
            <a:r>
              <a:rPr lang="en-AU" sz="2400" dirty="0"/>
              <a:t>stream − The pointer to a FILE object that specifies an input stream.</a:t>
            </a:r>
          </a:p>
          <a:p>
            <a:endParaRPr lang="en-AU" dirty="0"/>
          </a:p>
          <a:p>
            <a:pPr marL="0" indent="0">
              <a:buNone/>
            </a:pPr>
            <a:r>
              <a:rPr lang="en-AU" dirty="0"/>
              <a:t>Return Value</a:t>
            </a:r>
          </a:p>
          <a:p>
            <a:pPr>
              <a:buFont typeface="Wingdings" panose="05000000000000000000" pitchFamily="2" charset="2"/>
              <a:buChar char="§"/>
            </a:pPr>
            <a:r>
              <a:rPr lang="en-AU" sz="2400" dirty="0"/>
              <a:t>The total number of elements successfully </a:t>
            </a:r>
            <a:r>
              <a:rPr lang="en-AU" sz="2400"/>
              <a:t>read is </a:t>
            </a:r>
            <a:r>
              <a:rPr lang="en-AU" sz="2400" dirty="0"/>
              <a:t>returned as a size_t object, which is an integral data type. If this number differs from the </a:t>
            </a:r>
            <a:r>
              <a:rPr lang="en-AU" sz="2400" dirty="0" err="1"/>
              <a:t>nmemb</a:t>
            </a:r>
            <a:r>
              <a:rPr lang="en-AU" sz="2400" dirty="0"/>
              <a:t> parameter, then either an error has occurred or the End Of File was reached.</a:t>
            </a:r>
            <a:endParaRPr lang="en-US" sz="2400" dirty="0"/>
          </a:p>
        </p:txBody>
      </p:sp>
      <p:sp>
        <p:nvSpPr>
          <p:cNvPr id="4" name="Date Placeholder 3">
            <a:extLst>
              <a:ext uri="{FF2B5EF4-FFF2-40B4-BE49-F238E27FC236}">
                <a16:creationId xmlns:a16="http://schemas.microsoft.com/office/drawing/2014/main" id="{B3FC30EC-49E1-4070-8C15-0535ED35F5BE}"/>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86BB8765-E8D3-4F8D-B789-6FA04202F737}"/>
              </a:ext>
            </a:extLst>
          </p:cNvPr>
          <p:cNvSpPr>
            <a:spLocks noGrp="1"/>
          </p:cNvSpPr>
          <p:nvPr>
            <p:ph type="sldNum" sz="quarter" idx="12"/>
          </p:nvPr>
        </p:nvSpPr>
        <p:spPr/>
        <p:txBody>
          <a:bodyPr/>
          <a:lstStyle/>
          <a:p>
            <a:fld id="{AA651D14-4802-4943-935E-1E600809C52E}" type="slidenum">
              <a:rPr lang="en-US" smtClean="0"/>
              <a:t>45</a:t>
            </a:fld>
            <a:endParaRPr lang="en-US"/>
          </a:p>
        </p:txBody>
      </p:sp>
    </p:spTree>
    <p:extLst>
      <p:ext uri="{BB962C8B-B14F-4D97-AF65-F5344CB8AC3E}">
        <p14:creationId xmlns:p14="http://schemas.microsoft.com/office/powerpoint/2010/main" val="3041743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ABB2-6473-4E73-9C5E-1DCFDC094488}"/>
              </a:ext>
            </a:extLst>
          </p:cNvPr>
          <p:cNvSpPr>
            <a:spLocks noGrp="1"/>
          </p:cNvSpPr>
          <p:nvPr>
            <p:ph type="title"/>
          </p:nvPr>
        </p:nvSpPr>
        <p:spPr/>
        <p:txBody>
          <a:bodyPr/>
          <a:lstStyle/>
          <a:p>
            <a:r>
              <a:rPr lang="en-US" dirty="0" err="1">
                <a:solidFill>
                  <a:schemeClr val="accent1"/>
                </a:solidFill>
              </a:rPr>
              <a:t>fwrite</a:t>
            </a:r>
            <a:r>
              <a:rPr lang="en-US" dirty="0">
                <a:solidFill>
                  <a:schemeClr val="accent1"/>
                </a:solidFill>
              </a:rPr>
              <a:t>()</a:t>
            </a:r>
          </a:p>
        </p:txBody>
      </p:sp>
      <p:sp>
        <p:nvSpPr>
          <p:cNvPr id="3" name="Content Placeholder 2">
            <a:extLst>
              <a:ext uri="{FF2B5EF4-FFF2-40B4-BE49-F238E27FC236}">
                <a16:creationId xmlns:a16="http://schemas.microsoft.com/office/drawing/2014/main" id="{62E1492C-D807-4D5E-8191-ECA68D923F3E}"/>
              </a:ext>
            </a:extLst>
          </p:cNvPr>
          <p:cNvSpPr>
            <a:spLocks noGrp="1"/>
          </p:cNvSpPr>
          <p:nvPr>
            <p:ph idx="1"/>
          </p:nvPr>
        </p:nvSpPr>
        <p:spPr>
          <a:xfrm>
            <a:off x="838200" y="1534160"/>
            <a:ext cx="10515600" cy="4642803"/>
          </a:xfrm>
        </p:spPr>
        <p:txBody>
          <a:bodyPr>
            <a:normAutofit fontScale="85000" lnSpcReduction="20000"/>
          </a:bodyPr>
          <a:lstStyle/>
          <a:p>
            <a:pPr marL="0" indent="0">
              <a:buNone/>
            </a:pPr>
            <a:r>
              <a:rPr lang="en-AU" dirty="0">
                <a:solidFill>
                  <a:schemeClr val="accent1"/>
                </a:solidFill>
              </a:rPr>
              <a:t>size_t </a:t>
            </a:r>
            <a:r>
              <a:rPr lang="en-AU" dirty="0" err="1">
                <a:solidFill>
                  <a:schemeClr val="accent1"/>
                </a:solidFill>
              </a:rPr>
              <a:t>fwrite</a:t>
            </a:r>
            <a:r>
              <a:rPr lang="en-AU" dirty="0">
                <a:solidFill>
                  <a:schemeClr val="accent1"/>
                </a:solidFill>
              </a:rPr>
              <a:t>(</a:t>
            </a:r>
            <a:r>
              <a:rPr lang="en-AU" dirty="0" err="1">
                <a:solidFill>
                  <a:schemeClr val="accent1"/>
                </a:solidFill>
              </a:rPr>
              <a:t>const</a:t>
            </a:r>
            <a:r>
              <a:rPr lang="en-AU" dirty="0">
                <a:solidFill>
                  <a:schemeClr val="accent1"/>
                </a:solidFill>
              </a:rPr>
              <a:t> void *ptr, size_t size, size_t </a:t>
            </a:r>
            <a:r>
              <a:rPr lang="en-AU" dirty="0" err="1">
                <a:solidFill>
                  <a:schemeClr val="accent1"/>
                </a:solidFill>
              </a:rPr>
              <a:t>nmemb</a:t>
            </a:r>
            <a:r>
              <a:rPr lang="en-AU" dirty="0">
                <a:solidFill>
                  <a:schemeClr val="accent1"/>
                </a:solidFill>
              </a:rPr>
              <a:t>, FILE *stream);</a:t>
            </a:r>
          </a:p>
          <a:p>
            <a:pPr marL="0" indent="0">
              <a:buNone/>
            </a:pPr>
            <a:r>
              <a:rPr lang="en-AU" dirty="0"/>
              <a:t>It writes data from the array pointed to, by ptr to the given stream.</a:t>
            </a:r>
          </a:p>
          <a:p>
            <a:pPr marL="0" indent="0">
              <a:buNone/>
            </a:pPr>
            <a:endParaRPr lang="en-AU" dirty="0"/>
          </a:p>
          <a:p>
            <a:pPr marL="0" indent="0">
              <a:buNone/>
            </a:pPr>
            <a:r>
              <a:rPr lang="en-AU" dirty="0"/>
              <a:t>Parameters</a:t>
            </a:r>
          </a:p>
          <a:p>
            <a:pPr>
              <a:buFont typeface="Wingdings" panose="05000000000000000000" pitchFamily="2" charset="2"/>
              <a:buChar char="§"/>
            </a:pPr>
            <a:r>
              <a:rPr lang="en-AU" dirty="0"/>
              <a:t>ptr − This is the pointer to the array of elements to be written.</a:t>
            </a:r>
          </a:p>
          <a:p>
            <a:pPr>
              <a:buFont typeface="Wingdings" panose="05000000000000000000" pitchFamily="2" charset="2"/>
              <a:buChar char="§"/>
            </a:pPr>
            <a:r>
              <a:rPr lang="en-AU" dirty="0"/>
              <a:t>size − This is the size in bytes of each element to be written.</a:t>
            </a:r>
          </a:p>
          <a:p>
            <a:pPr>
              <a:buFont typeface="Wingdings" panose="05000000000000000000" pitchFamily="2" charset="2"/>
              <a:buChar char="§"/>
            </a:pPr>
            <a:r>
              <a:rPr lang="en-AU" dirty="0" err="1"/>
              <a:t>nmemb</a:t>
            </a:r>
            <a:r>
              <a:rPr lang="en-AU" dirty="0"/>
              <a:t> − This is the number of elements, each one with a size of size bytes.</a:t>
            </a:r>
          </a:p>
          <a:p>
            <a:pPr>
              <a:buFont typeface="Wingdings" panose="05000000000000000000" pitchFamily="2" charset="2"/>
              <a:buChar char="§"/>
            </a:pPr>
            <a:r>
              <a:rPr lang="en-AU" dirty="0"/>
              <a:t>stream − This is the pointer to a FILE object that specifies an output stream.</a:t>
            </a:r>
          </a:p>
          <a:p>
            <a:pPr marL="0" indent="0">
              <a:buNone/>
            </a:pPr>
            <a:endParaRPr lang="en-AU" dirty="0"/>
          </a:p>
          <a:p>
            <a:pPr marL="0" indent="0">
              <a:buNone/>
            </a:pPr>
            <a:r>
              <a:rPr lang="en-AU" dirty="0"/>
              <a:t>Return Value</a:t>
            </a:r>
          </a:p>
          <a:p>
            <a:pPr>
              <a:buFont typeface="Wingdings" panose="05000000000000000000" pitchFamily="2" charset="2"/>
              <a:buChar char="§"/>
            </a:pPr>
            <a:r>
              <a:rPr lang="en-AU" dirty="0"/>
              <a:t>On success, it returns the count of the number of elements successfully written to the file. On error, it returns a number less than </a:t>
            </a:r>
            <a:r>
              <a:rPr lang="en-AU" dirty="0" err="1"/>
              <a:t>nmemb</a:t>
            </a:r>
            <a:r>
              <a:rPr lang="en-AU" dirty="0"/>
              <a:t>. </a:t>
            </a:r>
          </a:p>
        </p:txBody>
      </p:sp>
      <p:sp>
        <p:nvSpPr>
          <p:cNvPr id="4" name="Date Placeholder 3">
            <a:extLst>
              <a:ext uri="{FF2B5EF4-FFF2-40B4-BE49-F238E27FC236}">
                <a16:creationId xmlns:a16="http://schemas.microsoft.com/office/drawing/2014/main" id="{97A53317-9CDE-4EE0-94C4-2A290DD3B7CE}"/>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3679D41A-72EB-457B-871F-32AEF24E573D}"/>
              </a:ext>
            </a:extLst>
          </p:cNvPr>
          <p:cNvSpPr>
            <a:spLocks noGrp="1"/>
          </p:cNvSpPr>
          <p:nvPr>
            <p:ph type="sldNum" sz="quarter" idx="12"/>
          </p:nvPr>
        </p:nvSpPr>
        <p:spPr/>
        <p:txBody>
          <a:bodyPr/>
          <a:lstStyle/>
          <a:p>
            <a:fld id="{AA651D14-4802-4943-935E-1E600809C52E}" type="slidenum">
              <a:rPr lang="en-US" smtClean="0"/>
              <a:t>46</a:t>
            </a:fld>
            <a:endParaRPr lang="en-US"/>
          </a:p>
        </p:txBody>
      </p:sp>
    </p:spTree>
    <p:extLst>
      <p:ext uri="{BB962C8B-B14F-4D97-AF65-F5344CB8AC3E}">
        <p14:creationId xmlns:p14="http://schemas.microsoft.com/office/powerpoint/2010/main" val="1132997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32EE4-C38E-4F7F-9032-C446A5AFA271}"/>
              </a:ext>
            </a:extLst>
          </p:cNvPr>
          <p:cNvSpPr>
            <a:spLocks noGrp="1"/>
          </p:cNvSpPr>
          <p:nvPr>
            <p:ph type="title"/>
          </p:nvPr>
        </p:nvSpPr>
        <p:spPr>
          <a:xfrm>
            <a:off x="762000" y="18255"/>
            <a:ext cx="10515600" cy="1325563"/>
          </a:xfrm>
        </p:spPr>
        <p:txBody>
          <a:bodyPr/>
          <a:lstStyle/>
          <a:p>
            <a:r>
              <a:rPr lang="en-US" dirty="0"/>
              <a:t>Example 1</a:t>
            </a:r>
          </a:p>
        </p:txBody>
      </p:sp>
      <p:sp>
        <p:nvSpPr>
          <p:cNvPr id="3" name="Content Placeholder 2">
            <a:extLst>
              <a:ext uri="{FF2B5EF4-FFF2-40B4-BE49-F238E27FC236}">
                <a16:creationId xmlns:a16="http://schemas.microsoft.com/office/drawing/2014/main" id="{2E2D3CAB-4FAA-461F-820D-8508DB8EADEA}"/>
              </a:ext>
            </a:extLst>
          </p:cNvPr>
          <p:cNvSpPr>
            <a:spLocks noGrp="1"/>
          </p:cNvSpPr>
          <p:nvPr>
            <p:ph sz="half" idx="1"/>
          </p:nvPr>
        </p:nvSpPr>
        <p:spPr>
          <a:xfrm>
            <a:off x="685800" y="1236028"/>
            <a:ext cx="5334000" cy="5459412"/>
          </a:xfrm>
        </p:spPr>
        <p:txBody>
          <a:bodyPr>
            <a:normAutofit fontScale="47500" lnSpcReduction="20000"/>
          </a:bodyPr>
          <a:lstStyle/>
          <a:p>
            <a:pPr marL="0" indent="0">
              <a:buNone/>
            </a:pPr>
            <a:r>
              <a:rPr lang="en-US" sz="3400" dirty="0"/>
              <a:t>       </a:t>
            </a:r>
            <a:r>
              <a:rPr lang="en-US" sz="3400" dirty="0">
                <a:solidFill>
                  <a:schemeClr val="accent1"/>
                </a:solidFill>
              </a:rPr>
              <a:t>#include&lt;</a:t>
            </a:r>
            <a:r>
              <a:rPr lang="en-US" sz="3400" dirty="0" err="1">
                <a:solidFill>
                  <a:schemeClr val="accent1"/>
                </a:solidFill>
              </a:rPr>
              <a:t>stdio.h</a:t>
            </a:r>
            <a:r>
              <a:rPr lang="en-US" sz="3400" dirty="0">
                <a:solidFill>
                  <a:schemeClr val="accent1"/>
                </a:solidFill>
              </a:rPr>
              <a:t>&gt;</a:t>
            </a:r>
          </a:p>
          <a:p>
            <a:pPr marL="0" indent="0">
              <a:buNone/>
            </a:pPr>
            <a:r>
              <a:rPr lang="en-US" sz="3400" dirty="0">
                <a:solidFill>
                  <a:schemeClr val="accent1"/>
                </a:solidFill>
              </a:rPr>
              <a:t>       struct Student</a:t>
            </a:r>
          </a:p>
          <a:p>
            <a:pPr marL="0" indent="0">
              <a:buNone/>
            </a:pPr>
            <a:r>
              <a:rPr lang="en-US" sz="3400" dirty="0">
                <a:solidFill>
                  <a:schemeClr val="accent1"/>
                </a:solidFill>
              </a:rPr>
              <a:t>       {</a:t>
            </a:r>
          </a:p>
          <a:p>
            <a:pPr marL="0" indent="0">
              <a:buNone/>
            </a:pPr>
            <a:r>
              <a:rPr lang="en-US" sz="3400" dirty="0">
                <a:solidFill>
                  <a:schemeClr val="accent1"/>
                </a:solidFill>
              </a:rPr>
              <a:t>              int roll;</a:t>
            </a:r>
          </a:p>
          <a:p>
            <a:pPr marL="0" indent="0">
              <a:buNone/>
            </a:pPr>
            <a:r>
              <a:rPr lang="en-US" sz="3400" dirty="0">
                <a:solidFill>
                  <a:schemeClr val="accent1"/>
                </a:solidFill>
              </a:rPr>
              <a:t>              char name[30];</a:t>
            </a:r>
          </a:p>
          <a:p>
            <a:pPr marL="0" indent="0">
              <a:buNone/>
            </a:pPr>
            <a:r>
              <a:rPr lang="en-US" sz="3400" dirty="0">
                <a:solidFill>
                  <a:schemeClr val="accent1"/>
                </a:solidFill>
              </a:rPr>
              <a:t>              float marks;</a:t>
            </a:r>
          </a:p>
          <a:p>
            <a:pPr marL="0" indent="0">
              <a:buNone/>
            </a:pPr>
            <a:r>
              <a:rPr lang="en-US" sz="3400" dirty="0">
                <a:solidFill>
                  <a:schemeClr val="accent1"/>
                </a:solidFill>
              </a:rPr>
              <a:t>       };</a:t>
            </a:r>
          </a:p>
          <a:p>
            <a:pPr marL="0" indent="0">
              <a:buNone/>
            </a:pPr>
            <a:r>
              <a:rPr lang="en-US" sz="3400" dirty="0">
                <a:solidFill>
                  <a:schemeClr val="accent1"/>
                </a:solidFill>
              </a:rPr>
              <a:t>       int main()</a:t>
            </a:r>
          </a:p>
          <a:p>
            <a:pPr marL="0" indent="0">
              <a:buNone/>
            </a:pPr>
            <a:r>
              <a:rPr lang="en-US" sz="3400" dirty="0">
                <a:solidFill>
                  <a:schemeClr val="accent1"/>
                </a:solidFill>
              </a:rPr>
              <a:t>       {</a:t>
            </a:r>
          </a:p>
          <a:p>
            <a:pPr marL="0" indent="0">
              <a:buNone/>
            </a:pPr>
            <a:r>
              <a:rPr lang="en-US" sz="3400" dirty="0">
                <a:solidFill>
                  <a:schemeClr val="accent1"/>
                </a:solidFill>
              </a:rPr>
              <a:t>              FILE *</a:t>
            </a:r>
            <a:r>
              <a:rPr lang="en-US" sz="3400" dirty="0" err="1">
                <a:solidFill>
                  <a:schemeClr val="accent1"/>
                </a:solidFill>
              </a:rPr>
              <a:t>fp</a:t>
            </a:r>
            <a:r>
              <a:rPr lang="en-US" sz="3400" dirty="0">
                <a:solidFill>
                  <a:schemeClr val="accent1"/>
                </a:solidFill>
              </a:rPr>
              <a:t>;</a:t>
            </a:r>
          </a:p>
          <a:p>
            <a:pPr marL="0" indent="0">
              <a:buNone/>
            </a:pPr>
            <a:r>
              <a:rPr lang="en-US" sz="3400" dirty="0">
                <a:solidFill>
                  <a:schemeClr val="accent1"/>
                </a:solidFill>
              </a:rPr>
              <a:t>              char </a:t>
            </a:r>
            <a:r>
              <a:rPr lang="en-US" sz="3400" dirty="0" err="1">
                <a:solidFill>
                  <a:schemeClr val="accent1"/>
                </a:solidFill>
              </a:rPr>
              <a:t>ch</a:t>
            </a:r>
            <a:r>
              <a:rPr lang="en-US" sz="3400" dirty="0">
                <a:solidFill>
                  <a:schemeClr val="accent1"/>
                </a:solidFill>
              </a:rPr>
              <a:t>;</a:t>
            </a:r>
          </a:p>
          <a:p>
            <a:pPr marL="0" indent="0">
              <a:buNone/>
            </a:pPr>
            <a:r>
              <a:rPr lang="en-US" sz="3400" dirty="0">
                <a:solidFill>
                  <a:schemeClr val="accent1"/>
                </a:solidFill>
              </a:rPr>
              <a:t>              struct Student S;</a:t>
            </a:r>
          </a:p>
          <a:p>
            <a:pPr marL="0" indent="0">
              <a:buNone/>
            </a:pPr>
            <a:r>
              <a:rPr lang="en-US" sz="3400" dirty="0">
                <a:solidFill>
                  <a:schemeClr val="accent1"/>
                </a:solidFill>
              </a:rPr>
              <a:t>              </a:t>
            </a:r>
            <a:r>
              <a:rPr lang="en-US" sz="3400" dirty="0" err="1">
                <a:solidFill>
                  <a:schemeClr val="accent1"/>
                </a:solidFill>
              </a:rPr>
              <a:t>fp</a:t>
            </a:r>
            <a:r>
              <a:rPr lang="en-US" sz="3400" dirty="0">
                <a:solidFill>
                  <a:schemeClr val="accent1"/>
                </a:solidFill>
              </a:rPr>
              <a:t> = </a:t>
            </a:r>
            <a:r>
              <a:rPr lang="en-US" sz="3400" dirty="0" err="1">
                <a:solidFill>
                  <a:schemeClr val="accent1"/>
                </a:solidFill>
              </a:rPr>
              <a:t>fopen</a:t>
            </a:r>
            <a:r>
              <a:rPr lang="en-US" sz="3400" dirty="0">
                <a:solidFill>
                  <a:schemeClr val="accent1"/>
                </a:solidFill>
              </a:rPr>
              <a:t>("Student.</a:t>
            </a:r>
            <a:r>
              <a:rPr lang="en-US" sz="3400" dirty="0" err="1">
                <a:solidFill>
                  <a:schemeClr val="accent1"/>
                </a:solidFill>
              </a:rPr>
              <a:t>dat</a:t>
            </a:r>
            <a:r>
              <a:rPr lang="en-US" sz="3400" dirty="0">
                <a:solidFill>
                  <a:schemeClr val="accent1"/>
                </a:solidFill>
              </a:rPr>
              <a:t>","r");           </a:t>
            </a:r>
          </a:p>
          <a:p>
            <a:pPr marL="0" indent="0">
              <a:buNone/>
            </a:pPr>
            <a:r>
              <a:rPr lang="en-US" sz="3400" dirty="0">
                <a:solidFill>
                  <a:schemeClr val="accent1"/>
                </a:solidFill>
              </a:rPr>
              <a:t>              if(</a:t>
            </a:r>
            <a:r>
              <a:rPr lang="en-US" sz="3400" dirty="0" err="1">
                <a:solidFill>
                  <a:schemeClr val="accent1"/>
                </a:solidFill>
              </a:rPr>
              <a:t>fp</a:t>
            </a:r>
            <a:r>
              <a:rPr lang="en-US" sz="3400" dirty="0">
                <a:solidFill>
                  <a:schemeClr val="accent1"/>
                </a:solidFill>
              </a:rPr>
              <a:t> == NULL)</a:t>
            </a:r>
          </a:p>
          <a:p>
            <a:pPr marL="0" indent="0">
              <a:buNone/>
            </a:pPr>
            <a:r>
              <a:rPr lang="en-US" sz="3400" dirty="0">
                <a:solidFill>
                  <a:schemeClr val="accent1"/>
                </a:solidFill>
              </a:rPr>
              <a:t>                {</a:t>
            </a:r>
          </a:p>
          <a:p>
            <a:pPr marL="0" indent="0">
              <a:buNone/>
            </a:pPr>
            <a:r>
              <a:rPr lang="en-US" sz="3400" dirty="0">
                <a:solidFill>
                  <a:schemeClr val="accent1"/>
                </a:solidFill>
              </a:rPr>
              <a:t>                     </a:t>
            </a:r>
            <a:r>
              <a:rPr lang="en-US" sz="3400" dirty="0" err="1">
                <a:solidFill>
                  <a:schemeClr val="accent1"/>
                </a:solidFill>
              </a:rPr>
              <a:t>printf</a:t>
            </a:r>
            <a:r>
              <a:rPr lang="en-US" sz="3400" dirty="0">
                <a:solidFill>
                  <a:schemeClr val="accent1"/>
                </a:solidFill>
              </a:rPr>
              <a:t>("\</a:t>
            </a:r>
            <a:r>
              <a:rPr lang="en-US" sz="3400" dirty="0" err="1">
                <a:solidFill>
                  <a:schemeClr val="accent1"/>
                </a:solidFill>
              </a:rPr>
              <a:t>nCan't</a:t>
            </a:r>
            <a:r>
              <a:rPr lang="en-US" sz="3400" dirty="0">
                <a:solidFill>
                  <a:schemeClr val="accent1"/>
                </a:solidFill>
              </a:rPr>
              <a:t> open file or file doesn't exist.");</a:t>
            </a:r>
          </a:p>
          <a:p>
            <a:pPr marL="0" indent="0">
              <a:buNone/>
            </a:pPr>
            <a:r>
              <a:rPr lang="en-US" sz="3400" dirty="0">
                <a:solidFill>
                  <a:schemeClr val="accent1"/>
                </a:solidFill>
              </a:rPr>
              <a:t>                     exit(0);</a:t>
            </a:r>
          </a:p>
          <a:p>
            <a:pPr marL="0" indent="0">
              <a:buNone/>
            </a:pPr>
            <a:r>
              <a:rPr lang="en-US" sz="3400" dirty="0">
                <a:solidFill>
                  <a:schemeClr val="accent1"/>
                </a:solidFill>
              </a:rPr>
              <a:t>                }</a:t>
            </a:r>
          </a:p>
          <a:p>
            <a:pPr marL="0" indent="0">
              <a:buNone/>
            </a:pPr>
            <a:endParaRPr lang="en-US" dirty="0"/>
          </a:p>
        </p:txBody>
      </p:sp>
      <p:sp>
        <p:nvSpPr>
          <p:cNvPr id="4" name="Content Placeholder 3">
            <a:extLst>
              <a:ext uri="{FF2B5EF4-FFF2-40B4-BE49-F238E27FC236}">
                <a16:creationId xmlns:a16="http://schemas.microsoft.com/office/drawing/2014/main" id="{01749941-BC89-47BC-ADF2-662CFF470598}"/>
              </a:ext>
            </a:extLst>
          </p:cNvPr>
          <p:cNvSpPr>
            <a:spLocks noGrp="1"/>
          </p:cNvSpPr>
          <p:nvPr>
            <p:ph sz="half" idx="2"/>
          </p:nvPr>
        </p:nvSpPr>
        <p:spPr>
          <a:xfrm>
            <a:off x="6664960" y="1236028"/>
            <a:ext cx="5212082" cy="4351338"/>
          </a:xfrm>
        </p:spPr>
        <p:txBody>
          <a:bodyPr>
            <a:normAutofit fontScale="47500" lnSpcReduction="20000"/>
          </a:bodyPr>
          <a:lstStyle/>
          <a:p>
            <a:pPr marL="0" indent="0">
              <a:buNone/>
            </a:pPr>
            <a:r>
              <a:rPr lang="en-US" sz="3400" dirty="0" err="1">
                <a:solidFill>
                  <a:schemeClr val="accent1"/>
                </a:solidFill>
              </a:rPr>
              <a:t>printf</a:t>
            </a:r>
            <a:r>
              <a:rPr lang="en-US" sz="3400" dirty="0">
                <a:solidFill>
                  <a:schemeClr val="accent1"/>
                </a:solidFill>
              </a:rPr>
              <a:t>("\n\</a:t>
            </a:r>
            <a:r>
              <a:rPr lang="en-US" sz="3400" dirty="0" err="1">
                <a:solidFill>
                  <a:schemeClr val="accent1"/>
                </a:solidFill>
              </a:rPr>
              <a:t>tRoll</a:t>
            </a:r>
            <a:r>
              <a:rPr lang="en-US" sz="3400" dirty="0">
                <a:solidFill>
                  <a:schemeClr val="accent1"/>
                </a:solidFill>
              </a:rPr>
              <a:t>\</a:t>
            </a:r>
            <a:r>
              <a:rPr lang="en-US" sz="3400" dirty="0" err="1">
                <a:solidFill>
                  <a:schemeClr val="accent1"/>
                </a:solidFill>
              </a:rPr>
              <a:t>tName</a:t>
            </a:r>
            <a:r>
              <a:rPr lang="en-US" sz="3400" dirty="0">
                <a:solidFill>
                  <a:schemeClr val="accent1"/>
                </a:solidFill>
              </a:rPr>
              <a:t>\</a:t>
            </a:r>
            <a:r>
              <a:rPr lang="en-US" sz="3400" dirty="0" err="1">
                <a:solidFill>
                  <a:schemeClr val="accent1"/>
                </a:solidFill>
              </a:rPr>
              <a:t>tMarks</a:t>
            </a:r>
            <a:r>
              <a:rPr lang="en-US" sz="3400" dirty="0">
                <a:solidFill>
                  <a:schemeClr val="accent1"/>
                </a:solidFill>
              </a:rPr>
              <a:t>\n");</a:t>
            </a:r>
          </a:p>
          <a:p>
            <a:pPr marL="0" indent="0">
              <a:buNone/>
            </a:pPr>
            <a:r>
              <a:rPr lang="en-US" sz="3400" dirty="0">
                <a:solidFill>
                  <a:schemeClr val="accent1"/>
                </a:solidFill>
              </a:rPr>
              <a:t>while (</a:t>
            </a:r>
            <a:r>
              <a:rPr lang="en-US" sz="3400" dirty="0" err="1">
                <a:solidFill>
                  <a:schemeClr val="accent1"/>
                </a:solidFill>
              </a:rPr>
              <a:t>fread</a:t>
            </a:r>
            <a:r>
              <a:rPr lang="en-US" sz="3400" dirty="0">
                <a:solidFill>
                  <a:schemeClr val="accent1"/>
                </a:solidFill>
              </a:rPr>
              <a:t>(&amp;S, </a:t>
            </a:r>
            <a:r>
              <a:rPr lang="en-US" sz="3400" dirty="0" err="1">
                <a:solidFill>
                  <a:schemeClr val="accent1"/>
                </a:solidFill>
              </a:rPr>
              <a:t>sizeof</a:t>
            </a:r>
            <a:r>
              <a:rPr lang="en-US" sz="3400" dirty="0">
                <a:solidFill>
                  <a:schemeClr val="accent1"/>
                </a:solidFill>
              </a:rPr>
              <a:t>(S),1,fp)&gt;0)</a:t>
            </a:r>
          </a:p>
          <a:p>
            <a:pPr marL="0" indent="0">
              <a:buNone/>
            </a:pPr>
            <a:r>
              <a:rPr lang="en-US" sz="3400" dirty="0">
                <a:solidFill>
                  <a:schemeClr val="accent1"/>
                </a:solidFill>
              </a:rPr>
              <a:t>      </a:t>
            </a:r>
            <a:r>
              <a:rPr lang="en-US" sz="3400" dirty="0" err="1">
                <a:solidFill>
                  <a:schemeClr val="accent1"/>
                </a:solidFill>
              </a:rPr>
              <a:t>printf</a:t>
            </a:r>
            <a:r>
              <a:rPr lang="en-US" sz="3400" dirty="0">
                <a:solidFill>
                  <a:schemeClr val="accent1"/>
                </a:solidFill>
              </a:rPr>
              <a:t>("\n\</a:t>
            </a:r>
            <a:r>
              <a:rPr lang="en-US" sz="3400" dirty="0" err="1">
                <a:solidFill>
                  <a:schemeClr val="accent1"/>
                </a:solidFill>
              </a:rPr>
              <a:t>t%d</a:t>
            </a:r>
            <a:r>
              <a:rPr lang="en-US" sz="3400" dirty="0">
                <a:solidFill>
                  <a:schemeClr val="accent1"/>
                </a:solidFill>
              </a:rPr>
              <a:t>\</a:t>
            </a:r>
            <a:r>
              <a:rPr lang="en-US" sz="3400" dirty="0" err="1">
                <a:solidFill>
                  <a:schemeClr val="accent1"/>
                </a:solidFill>
              </a:rPr>
              <a:t>t%s</a:t>
            </a:r>
            <a:r>
              <a:rPr lang="en-US" sz="3400" dirty="0">
                <a:solidFill>
                  <a:schemeClr val="accent1"/>
                </a:solidFill>
              </a:rPr>
              <a:t>\</a:t>
            </a:r>
            <a:r>
              <a:rPr lang="en-US" sz="3400" dirty="0" err="1">
                <a:solidFill>
                  <a:schemeClr val="accent1"/>
                </a:solidFill>
              </a:rPr>
              <a:t>t%f</a:t>
            </a:r>
            <a:r>
              <a:rPr lang="en-US" sz="3400" dirty="0">
                <a:solidFill>
                  <a:schemeClr val="accent1"/>
                </a:solidFill>
              </a:rPr>
              <a:t>",</a:t>
            </a:r>
            <a:r>
              <a:rPr lang="en-US" sz="3400" dirty="0" err="1">
                <a:solidFill>
                  <a:schemeClr val="accent1"/>
                </a:solidFill>
              </a:rPr>
              <a:t>S.roll,S.name,S.marks</a:t>
            </a:r>
            <a:r>
              <a:rPr lang="en-US" sz="3400" dirty="0">
                <a:solidFill>
                  <a:schemeClr val="accent1"/>
                </a:solidFill>
              </a:rPr>
              <a:t>);</a:t>
            </a:r>
          </a:p>
          <a:p>
            <a:pPr marL="0" indent="0">
              <a:buNone/>
            </a:pPr>
            <a:r>
              <a:rPr lang="en-US" sz="3400" dirty="0" err="1">
                <a:solidFill>
                  <a:schemeClr val="accent1"/>
                </a:solidFill>
              </a:rPr>
              <a:t>fclose</a:t>
            </a:r>
            <a:r>
              <a:rPr lang="en-US" sz="3400" dirty="0">
                <a:solidFill>
                  <a:schemeClr val="accent1"/>
                </a:solidFill>
              </a:rPr>
              <a:t>(</a:t>
            </a:r>
            <a:r>
              <a:rPr lang="en-US" sz="3400" dirty="0" err="1">
                <a:solidFill>
                  <a:schemeClr val="accent1"/>
                </a:solidFill>
              </a:rPr>
              <a:t>fp</a:t>
            </a:r>
            <a:r>
              <a:rPr lang="en-US" sz="3400" dirty="0">
                <a:solidFill>
                  <a:schemeClr val="accent1"/>
                </a:solidFill>
              </a:rPr>
              <a:t>);</a:t>
            </a:r>
          </a:p>
          <a:p>
            <a:pPr marL="0" indent="0">
              <a:buNone/>
            </a:pPr>
            <a:r>
              <a:rPr lang="en-US" sz="3400" dirty="0">
                <a:solidFill>
                  <a:schemeClr val="accent1"/>
                </a:solidFill>
              </a:rPr>
              <a:t>Return 0;</a:t>
            </a:r>
          </a:p>
          <a:p>
            <a:pPr marL="0" indent="0">
              <a:buNone/>
            </a:pPr>
            <a:r>
              <a:rPr lang="en-US" sz="3400" dirty="0">
                <a:solidFill>
                  <a:schemeClr val="accent1"/>
                </a:solidFill>
              </a:rPr>
              <a:t>}</a:t>
            </a:r>
          </a:p>
          <a:p>
            <a:pPr marL="0" indent="0">
              <a:buNone/>
            </a:pPr>
            <a:endParaRPr lang="en-US" sz="3400" dirty="0">
              <a:solidFill>
                <a:schemeClr val="accent1"/>
              </a:solidFill>
            </a:endParaRPr>
          </a:p>
          <a:p>
            <a:pPr marL="0" indent="0">
              <a:buNone/>
            </a:pPr>
            <a:endParaRPr lang="en-US" sz="1600" dirty="0">
              <a:solidFill>
                <a:schemeClr val="accent1"/>
              </a:solidFill>
            </a:endParaRPr>
          </a:p>
        </p:txBody>
      </p:sp>
      <p:sp>
        <p:nvSpPr>
          <p:cNvPr id="5" name="Date Placeholder 4">
            <a:extLst>
              <a:ext uri="{FF2B5EF4-FFF2-40B4-BE49-F238E27FC236}">
                <a16:creationId xmlns:a16="http://schemas.microsoft.com/office/drawing/2014/main" id="{DB89A7C6-7F4A-4FC6-AC8F-F4908007134C}"/>
              </a:ext>
            </a:extLst>
          </p:cNvPr>
          <p:cNvSpPr>
            <a:spLocks noGrp="1"/>
          </p:cNvSpPr>
          <p:nvPr>
            <p:ph type="dt" sz="half" idx="10"/>
          </p:nvPr>
        </p:nvSpPr>
        <p:spPr/>
        <p:txBody>
          <a:bodyPr/>
          <a:lstStyle/>
          <a:p>
            <a:endParaRPr lang="en-US"/>
          </a:p>
        </p:txBody>
      </p:sp>
      <p:sp>
        <p:nvSpPr>
          <p:cNvPr id="6" name="Slide Number Placeholder 5">
            <a:extLst>
              <a:ext uri="{FF2B5EF4-FFF2-40B4-BE49-F238E27FC236}">
                <a16:creationId xmlns:a16="http://schemas.microsoft.com/office/drawing/2014/main" id="{EA3F5338-A089-4907-A93E-4643EFDC5376}"/>
              </a:ext>
            </a:extLst>
          </p:cNvPr>
          <p:cNvSpPr>
            <a:spLocks noGrp="1"/>
          </p:cNvSpPr>
          <p:nvPr>
            <p:ph type="sldNum" sz="quarter" idx="12"/>
          </p:nvPr>
        </p:nvSpPr>
        <p:spPr/>
        <p:txBody>
          <a:bodyPr/>
          <a:lstStyle/>
          <a:p>
            <a:fld id="{AA651D14-4802-4943-935E-1E600809C52E}" type="slidenum">
              <a:rPr lang="en-US" smtClean="0"/>
              <a:t>47</a:t>
            </a:fld>
            <a:endParaRPr lang="en-US"/>
          </a:p>
        </p:txBody>
      </p:sp>
    </p:spTree>
    <p:extLst>
      <p:ext uri="{BB962C8B-B14F-4D97-AF65-F5344CB8AC3E}">
        <p14:creationId xmlns:p14="http://schemas.microsoft.com/office/powerpoint/2010/main" val="21082084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32EE4-C38E-4F7F-9032-C446A5AFA271}"/>
              </a:ext>
            </a:extLst>
          </p:cNvPr>
          <p:cNvSpPr>
            <a:spLocks noGrp="1"/>
          </p:cNvSpPr>
          <p:nvPr>
            <p:ph type="title"/>
          </p:nvPr>
        </p:nvSpPr>
        <p:spPr>
          <a:xfrm>
            <a:off x="762000" y="18255"/>
            <a:ext cx="10515600" cy="1325563"/>
          </a:xfrm>
        </p:spPr>
        <p:txBody>
          <a:bodyPr/>
          <a:lstStyle/>
          <a:p>
            <a:r>
              <a:rPr lang="en-US" dirty="0"/>
              <a:t>Example 2</a:t>
            </a:r>
          </a:p>
        </p:txBody>
      </p:sp>
      <p:sp>
        <p:nvSpPr>
          <p:cNvPr id="3" name="Content Placeholder 2">
            <a:extLst>
              <a:ext uri="{FF2B5EF4-FFF2-40B4-BE49-F238E27FC236}">
                <a16:creationId xmlns:a16="http://schemas.microsoft.com/office/drawing/2014/main" id="{2E2D3CAB-4FAA-461F-820D-8508DB8EADEA}"/>
              </a:ext>
            </a:extLst>
          </p:cNvPr>
          <p:cNvSpPr>
            <a:spLocks noGrp="1"/>
          </p:cNvSpPr>
          <p:nvPr>
            <p:ph sz="half" idx="1"/>
          </p:nvPr>
        </p:nvSpPr>
        <p:spPr>
          <a:xfrm>
            <a:off x="238125" y="1120378"/>
            <a:ext cx="5334000" cy="5459412"/>
          </a:xfrm>
        </p:spPr>
        <p:txBody>
          <a:bodyPr>
            <a:normAutofit fontScale="25000" lnSpcReduction="20000"/>
          </a:bodyPr>
          <a:lstStyle/>
          <a:p>
            <a:pPr marL="0" indent="0">
              <a:buNone/>
            </a:pPr>
            <a:r>
              <a:rPr lang="en-US" sz="6400" dirty="0">
                <a:solidFill>
                  <a:schemeClr val="accent1"/>
                </a:solidFill>
              </a:rPr>
              <a:t>       #include&lt;</a:t>
            </a:r>
            <a:r>
              <a:rPr lang="en-US" sz="6400" dirty="0" err="1">
                <a:solidFill>
                  <a:schemeClr val="accent1"/>
                </a:solidFill>
              </a:rPr>
              <a:t>stdio.h</a:t>
            </a:r>
            <a:r>
              <a:rPr lang="en-US" sz="6400" dirty="0">
                <a:solidFill>
                  <a:schemeClr val="accent1"/>
                </a:solidFill>
              </a:rPr>
              <a:t>&gt;</a:t>
            </a:r>
          </a:p>
          <a:p>
            <a:pPr marL="0" indent="0">
              <a:buNone/>
            </a:pPr>
            <a:r>
              <a:rPr lang="en-US" sz="6400" dirty="0">
                <a:solidFill>
                  <a:schemeClr val="accent1"/>
                </a:solidFill>
              </a:rPr>
              <a:t>       #include&lt;</a:t>
            </a:r>
            <a:r>
              <a:rPr lang="en-US" sz="6400" dirty="0" err="1">
                <a:solidFill>
                  <a:schemeClr val="accent1"/>
                </a:solidFill>
              </a:rPr>
              <a:t>stdlib.h</a:t>
            </a:r>
            <a:r>
              <a:rPr lang="en-US" sz="6400" dirty="0">
                <a:solidFill>
                  <a:schemeClr val="accent1"/>
                </a:solidFill>
              </a:rPr>
              <a:t>&gt;</a:t>
            </a:r>
          </a:p>
          <a:p>
            <a:pPr marL="0" indent="0">
              <a:buNone/>
            </a:pPr>
            <a:r>
              <a:rPr lang="en-US" sz="6400" dirty="0">
                <a:solidFill>
                  <a:schemeClr val="accent1"/>
                </a:solidFill>
              </a:rPr>
              <a:t>       struct Student</a:t>
            </a:r>
          </a:p>
          <a:p>
            <a:pPr marL="0" indent="0">
              <a:buNone/>
            </a:pPr>
            <a:r>
              <a:rPr lang="en-US" sz="6400" dirty="0">
                <a:solidFill>
                  <a:schemeClr val="accent1"/>
                </a:solidFill>
              </a:rPr>
              <a:t>       {</a:t>
            </a:r>
          </a:p>
          <a:p>
            <a:pPr marL="0" indent="0">
              <a:buNone/>
            </a:pPr>
            <a:r>
              <a:rPr lang="en-US" sz="6400" dirty="0">
                <a:solidFill>
                  <a:schemeClr val="accent1"/>
                </a:solidFill>
              </a:rPr>
              <a:t>           int roll, temp;</a:t>
            </a:r>
          </a:p>
          <a:p>
            <a:pPr marL="0" indent="0">
              <a:buNone/>
            </a:pPr>
            <a:r>
              <a:rPr lang="en-US" sz="6400" dirty="0">
                <a:solidFill>
                  <a:schemeClr val="accent1"/>
                </a:solidFill>
              </a:rPr>
              <a:t>           char name[30];</a:t>
            </a:r>
          </a:p>
          <a:p>
            <a:pPr marL="0" indent="0">
              <a:buNone/>
            </a:pPr>
            <a:r>
              <a:rPr lang="en-US" sz="6400" dirty="0">
                <a:solidFill>
                  <a:schemeClr val="accent1"/>
                </a:solidFill>
              </a:rPr>
              <a:t>           float marks;</a:t>
            </a:r>
          </a:p>
          <a:p>
            <a:pPr marL="0" indent="0">
              <a:buNone/>
            </a:pPr>
            <a:r>
              <a:rPr lang="en-US" sz="6400" dirty="0">
                <a:solidFill>
                  <a:schemeClr val="accent1"/>
                </a:solidFill>
              </a:rPr>
              <a:t>       };</a:t>
            </a:r>
          </a:p>
          <a:p>
            <a:pPr marL="0" indent="0">
              <a:buNone/>
            </a:pPr>
            <a:r>
              <a:rPr lang="en-US" sz="6400" dirty="0">
                <a:solidFill>
                  <a:schemeClr val="accent1"/>
                </a:solidFill>
              </a:rPr>
              <a:t>       int main()</a:t>
            </a:r>
          </a:p>
          <a:p>
            <a:pPr marL="0" indent="0">
              <a:buNone/>
            </a:pPr>
            <a:r>
              <a:rPr lang="en-US" sz="6400" dirty="0">
                <a:solidFill>
                  <a:schemeClr val="accent1"/>
                </a:solidFill>
              </a:rPr>
              <a:t>       {</a:t>
            </a:r>
          </a:p>
          <a:p>
            <a:pPr marL="0" indent="0">
              <a:buNone/>
            </a:pPr>
            <a:r>
              <a:rPr lang="en-US" sz="6400" dirty="0">
                <a:solidFill>
                  <a:schemeClr val="accent1"/>
                </a:solidFill>
              </a:rPr>
              <a:t>           FILE *</a:t>
            </a:r>
            <a:r>
              <a:rPr lang="en-US" sz="6400" dirty="0" err="1">
                <a:solidFill>
                  <a:schemeClr val="accent1"/>
                </a:solidFill>
              </a:rPr>
              <a:t>fp</a:t>
            </a:r>
            <a:r>
              <a:rPr lang="en-US" sz="6400" dirty="0">
                <a:solidFill>
                  <a:schemeClr val="accent1"/>
                </a:solidFill>
              </a:rPr>
              <a:t>;</a:t>
            </a:r>
          </a:p>
          <a:p>
            <a:pPr marL="0" indent="0">
              <a:buNone/>
            </a:pPr>
            <a:r>
              <a:rPr lang="en-US" sz="6400" dirty="0">
                <a:solidFill>
                  <a:schemeClr val="accent1"/>
                </a:solidFill>
              </a:rPr>
              <a:t>           char </a:t>
            </a:r>
            <a:r>
              <a:rPr lang="en-US" sz="6400" dirty="0" err="1">
                <a:solidFill>
                  <a:schemeClr val="accent1"/>
                </a:solidFill>
              </a:rPr>
              <a:t>ch</a:t>
            </a:r>
            <a:r>
              <a:rPr lang="en-US" sz="6400" dirty="0">
                <a:solidFill>
                  <a:schemeClr val="accent1"/>
                </a:solidFill>
              </a:rPr>
              <a:t>;</a:t>
            </a:r>
          </a:p>
          <a:p>
            <a:pPr marL="0" indent="0">
              <a:buNone/>
            </a:pPr>
            <a:r>
              <a:rPr lang="en-US" sz="6400" dirty="0">
                <a:solidFill>
                  <a:schemeClr val="accent1"/>
                </a:solidFill>
              </a:rPr>
              <a:t>           struct Student S;</a:t>
            </a:r>
          </a:p>
          <a:p>
            <a:pPr marL="0" indent="0">
              <a:buNone/>
            </a:pPr>
            <a:r>
              <a:rPr lang="en-US" sz="6400" dirty="0">
                <a:solidFill>
                  <a:schemeClr val="accent1"/>
                </a:solidFill>
              </a:rPr>
              <a:t>           </a:t>
            </a:r>
            <a:r>
              <a:rPr lang="en-US" sz="6400" dirty="0" err="1">
                <a:solidFill>
                  <a:schemeClr val="accent1"/>
                </a:solidFill>
              </a:rPr>
              <a:t>fp</a:t>
            </a:r>
            <a:r>
              <a:rPr lang="en-US" sz="6400" dirty="0">
                <a:solidFill>
                  <a:schemeClr val="accent1"/>
                </a:solidFill>
              </a:rPr>
              <a:t> = </a:t>
            </a:r>
            <a:r>
              <a:rPr lang="en-US" sz="6400" dirty="0" err="1">
                <a:solidFill>
                  <a:schemeClr val="accent1"/>
                </a:solidFill>
              </a:rPr>
              <a:t>fopen</a:t>
            </a:r>
            <a:r>
              <a:rPr lang="en-US" sz="6400" dirty="0">
                <a:solidFill>
                  <a:schemeClr val="accent1"/>
                </a:solidFill>
              </a:rPr>
              <a:t>("Student.</a:t>
            </a:r>
            <a:r>
              <a:rPr lang="en-US" sz="6400" dirty="0" err="1">
                <a:solidFill>
                  <a:schemeClr val="accent1"/>
                </a:solidFill>
              </a:rPr>
              <a:t>dat</a:t>
            </a:r>
            <a:r>
              <a:rPr lang="en-US" sz="6400" dirty="0">
                <a:solidFill>
                  <a:schemeClr val="accent1"/>
                </a:solidFill>
              </a:rPr>
              <a:t>","w");           </a:t>
            </a:r>
          </a:p>
          <a:p>
            <a:pPr marL="0" indent="0">
              <a:buNone/>
            </a:pPr>
            <a:r>
              <a:rPr lang="en-US" sz="6400" dirty="0">
                <a:solidFill>
                  <a:schemeClr val="accent1"/>
                </a:solidFill>
              </a:rPr>
              <a:t>           if (</a:t>
            </a:r>
            <a:r>
              <a:rPr lang="en-US" sz="6400" dirty="0" err="1">
                <a:solidFill>
                  <a:schemeClr val="accent1"/>
                </a:solidFill>
              </a:rPr>
              <a:t>fp</a:t>
            </a:r>
            <a:r>
              <a:rPr lang="en-US" sz="6400" dirty="0">
                <a:solidFill>
                  <a:schemeClr val="accent1"/>
                </a:solidFill>
              </a:rPr>
              <a:t> == NULL)</a:t>
            </a:r>
          </a:p>
          <a:p>
            <a:pPr marL="0" indent="0">
              <a:buNone/>
            </a:pPr>
            <a:r>
              <a:rPr lang="en-US" sz="6400" dirty="0">
                <a:solidFill>
                  <a:schemeClr val="accent1"/>
                </a:solidFill>
              </a:rPr>
              <a:t>              {</a:t>
            </a:r>
          </a:p>
          <a:p>
            <a:pPr marL="0" indent="0">
              <a:buNone/>
            </a:pPr>
            <a:r>
              <a:rPr lang="en-US" sz="6400" dirty="0">
                <a:solidFill>
                  <a:schemeClr val="accent1"/>
                </a:solidFill>
              </a:rPr>
              <a:t>                  </a:t>
            </a:r>
            <a:r>
              <a:rPr lang="en-US" sz="6400" dirty="0" err="1">
                <a:solidFill>
                  <a:schemeClr val="accent1"/>
                </a:solidFill>
              </a:rPr>
              <a:t>printf</a:t>
            </a:r>
            <a:r>
              <a:rPr lang="en-US" sz="6400" dirty="0">
                <a:solidFill>
                  <a:schemeClr val="accent1"/>
                </a:solidFill>
              </a:rPr>
              <a:t>("\</a:t>
            </a:r>
            <a:r>
              <a:rPr lang="en-US" sz="6400" dirty="0" err="1">
                <a:solidFill>
                  <a:schemeClr val="accent1"/>
                </a:solidFill>
              </a:rPr>
              <a:t>nCan't</a:t>
            </a:r>
            <a:r>
              <a:rPr lang="en-US" sz="6400" dirty="0">
                <a:solidFill>
                  <a:schemeClr val="accent1"/>
                </a:solidFill>
              </a:rPr>
              <a:t> open file or file doesn't exist.");</a:t>
            </a:r>
          </a:p>
          <a:p>
            <a:pPr marL="0" indent="0">
              <a:buNone/>
            </a:pPr>
            <a:r>
              <a:rPr lang="en-US" sz="6400" dirty="0">
                <a:solidFill>
                  <a:schemeClr val="accent1"/>
                </a:solidFill>
              </a:rPr>
              <a:t>                  exit(0);</a:t>
            </a:r>
          </a:p>
          <a:p>
            <a:pPr marL="0" indent="0">
              <a:buNone/>
            </a:pPr>
            <a:r>
              <a:rPr lang="en-US" sz="6400" dirty="0">
                <a:solidFill>
                  <a:schemeClr val="accent1"/>
                </a:solidFill>
              </a:rPr>
              <a:t>              }</a:t>
            </a:r>
          </a:p>
          <a:p>
            <a:pPr marL="0" indent="0">
              <a:buNone/>
            </a:pPr>
            <a:endParaRPr lang="en-US" sz="5600" dirty="0"/>
          </a:p>
          <a:p>
            <a:pPr marL="0" indent="0">
              <a:buNone/>
            </a:pPr>
            <a:endParaRPr lang="en-US" dirty="0"/>
          </a:p>
        </p:txBody>
      </p:sp>
      <p:sp>
        <p:nvSpPr>
          <p:cNvPr id="4" name="Content Placeholder 3">
            <a:extLst>
              <a:ext uri="{FF2B5EF4-FFF2-40B4-BE49-F238E27FC236}">
                <a16:creationId xmlns:a16="http://schemas.microsoft.com/office/drawing/2014/main" id="{01749941-BC89-47BC-ADF2-662CFF470598}"/>
              </a:ext>
            </a:extLst>
          </p:cNvPr>
          <p:cNvSpPr>
            <a:spLocks noGrp="1"/>
          </p:cNvSpPr>
          <p:nvPr>
            <p:ph sz="half" idx="2"/>
          </p:nvPr>
        </p:nvSpPr>
        <p:spPr>
          <a:xfrm>
            <a:off x="6217922" y="412590"/>
            <a:ext cx="5735953" cy="6308885"/>
          </a:xfrm>
        </p:spPr>
        <p:txBody>
          <a:bodyPr>
            <a:normAutofit fontScale="25000" lnSpcReduction="20000"/>
          </a:bodyPr>
          <a:lstStyle/>
          <a:p>
            <a:pPr marL="0" indent="0">
              <a:buNone/>
            </a:pPr>
            <a:endParaRPr lang="en-US" sz="3400" dirty="0"/>
          </a:p>
          <a:p>
            <a:pPr marL="0" indent="0">
              <a:buNone/>
            </a:pPr>
            <a:r>
              <a:rPr lang="en-US" sz="5600" dirty="0"/>
              <a:t> </a:t>
            </a:r>
            <a:r>
              <a:rPr lang="en-US" sz="6400" dirty="0">
                <a:solidFill>
                  <a:schemeClr val="accent1"/>
                </a:solidFill>
              </a:rPr>
              <a:t>do</a:t>
            </a:r>
          </a:p>
          <a:p>
            <a:pPr marL="0" indent="0">
              <a:buNone/>
            </a:pPr>
            <a:r>
              <a:rPr lang="en-US" sz="6400" dirty="0">
                <a:solidFill>
                  <a:schemeClr val="accent1"/>
                </a:solidFill>
              </a:rPr>
              <a:t>       {</a:t>
            </a:r>
          </a:p>
          <a:p>
            <a:pPr marL="0" indent="0">
              <a:buNone/>
            </a:pPr>
            <a:r>
              <a:rPr lang="en-US" sz="6400" dirty="0">
                <a:solidFill>
                  <a:schemeClr val="accent1"/>
                </a:solidFill>
              </a:rPr>
              <a:t>            </a:t>
            </a:r>
            <a:r>
              <a:rPr lang="en-US" sz="6400" dirty="0" err="1">
                <a:solidFill>
                  <a:schemeClr val="accent1"/>
                </a:solidFill>
              </a:rPr>
              <a:t>printf</a:t>
            </a:r>
            <a:r>
              <a:rPr lang="en-US" sz="6400" dirty="0">
                <a:solidFill>
                  <a:schemeClr val="accent1"/>
                </a:solidFill>
              </a:rPr>
              <a:t>("\</a:t>
            </a:r>
            <a:r>
              <a:rPr lang="en-US" sz="6400" dirty="0" err="1">
                <a:solidFill>
                  <a:schemeClr val="accent1"/>
                </a:solidFill>
              </a:rPr>
              <a:t>nEnter</a:t>
            </a:r>
            <a:r>
              <a:rPr lang="en-US" sz="6400" dirty="0">
                <a:solidFill>
                  <a:schemeClr val="accent1"/>
                </a:solidFill>
              </a:rPr>
              <a:t> Roll : ");</a:t>
            </a:r>
          </a:p>
          <a:p>
            <a:pPr marL="0" indent="0">
              <a:buNone/>
            </a:pPr>
            <a:r>
              <a:rPr lang="en-US" sz="6400" dirty="0">
                <a:solidFill>
                  <a:schemeClr val="accent1"/>
                </a:solidFill>
              </a:rPr>
              <a:t>            </a:t>
            </a:r>
            <a:r>
              <a:rPr lang="en-US" sz="6400" dirty="0" err="1">
                <a:solidFill>
                  <a:schemeClr val="accent1"/>
                </a:solidFill>
              </a:rPr>
              <a:t>scanf</a:t>
            </a:r>
            <a:r>
              <a:rPr lang="en-US" sz="6400" dirty="0">
                <a:solidFill>
                  <a:schemeClr val="accent1"/>
                </a:solidFill>
              </a:rPr>
              <a:t>("%d",&amp;</a:t>
            </a:r>
            <a:r>
              <a:rPr lang="en-US" sz="6400" dirty="0" err="1">
                <a:solidFill>
                  <a:schemeClr val="accent1"/>
                </a:solidFill>
              </a:rPr>
              <a:t>S.roll</a:t>
            </a:r>
            <a:r>
              <a:rPr lang="en-US" sz="6400" dirty="0">
                <a:solidFill>
                  <a:schemeClr val="accent1"/>
                </a:solidFill>
              </a:rPr>
              <a:t>);</a:t>
            </a:r>
          </a:p>
          <a:p>
            <a:pPr marL="0" indent="0">
              <a:buNone/>
            </a:pPr>
            <a:r>
              <a:rPr lang="en-US" sz="6400" dirty="0">
                <a:solidFill>
                  <a:schemeClr val="accent1"/>
                </a:solidFill>
              </a:rPr>
              <a:t>            </a:t>
            </a:r>
            <a:r>
              <a:rPr lang="en-US" sz="6400" dirty="0" err="1">
                <a:solidFill>
                  <a:schemeClr val="accent1"/>
                </a:solidFill>
              </a:rPr>
              <a:t>printf</a:t>
            </a:r>
            <a:r>
              <a:rPr lang="en-US" sz="6400" dirty="0">
                <a:solidFill>
                  <a:schemeClr val="accent1"/>
                </a:solidFill>
              </a:rPr>
              <a:t>("Enter Name : ");</a:t>
            </a:r>
          </a:p>
          <a:p>
            <a:pPr marL="0" indent="0">
              <a:buNone/>
            </a:pPr>
            <a:r>
              <a:rPr lang="en-US" sz="6400" dirty="0">
                <a:solidFill>
                  <a:schemeClr val="accent1"/>
                </a:solidFill>
              </a:rPr>
              <a:t>            </a:t>
            </a:r>
            <a:r>
              <a:rPr lang="en-US" sz="6400" dirty="0" err="1">
                <a:solidFill>
                  <a:schemeClr val="accent1"/>
                </a:solidFill>
              </a:rPr>
              <a:t>scanf</a:t>
            </a:r>
            <a:r>
              <a:rPr lang="en-US" sz="6400" dirty="0">
                <a:solidFill>
                  <a:schemeClr val="accent1"/>
                </a:solidFill>
              </a:rPr>
              <a:t>("%</a:t>
            </a:r>
            <a:r>
              <a:rPr lang="en-US" sz="6400" dirty="0" err="1">
                <a:solidFill>
                  <a:schemeClr val="accent1"/>
                </a:solidFill>
              </a:rPr>
              <a:t>s",S.name</a:t>
            </a:r>
            <a:r>
              <a:rPr lang="en-US" sz="6400" dirty="0">
                <a:solidFill>
                  <a:schemeClr val="accent1"/>
                </a:solidFill>
              </a:rPr>
              <a:t>);</a:t>
            </a:r>
          </a:p>
          <a:p>
            <a:pPr marL="0" indent="0">
              <a:buNone/>
            </a:pPr>
            <a:r>
              <a:rPr lang="en-US" sz="6400" dirty="0">
                <a:solidFill>
                  <a:schemeClr val="accent1"/>
                </a:solidFill>
              </a:rPr>
              <a:t>            </a:t>
            </a:r>
            <a:r>
              <a:rPr lang="en-US" sz="6400" dirty="0" err="1">
                <a:solidFill>
                  <a:schemeClr val="accent1"/>
                </a:solidFill>
              </a:rPr>
              <a:t>printf</a:t>
            </a:r>
            <a:r>
              <a:rPr lang="en-US" sz="6400" dirty="0">
                <a:solidFill>
                  <a:schemeClr val="accent1"/>
                </a:solidFill>
              </a:rPr>
              <a:t>("Enter Marks : ");</a:t>
            </a:r>
          </a:p>
          <a:p>
            <a:pPr marL="0" indent="0">
              <a:buNone/>
            </a:pPr>
            <a:r>
              <a:rPr lang="en-US" sz="6400" dirty="0">
                <a:solidFill>
                  <a:schemeClr val="accent1"/>
                </a:solidFill>
              </a:rPr>
              <a:t>            </a:t>
            </a:r>
            <a:r>
              <a:rPr lang="en-US" sz="6400" dirty="0" err="1">
                <a:solidFill>
                  <a:schemeClr val="accent1"/>
                </a:solidFill>
              </a:rPr>
              <a:t>scanf</a:t>
            </a:r>
            <a:r>
              <a:rPr lang="en-US" sz="6400" dirty="0">
                <a:solidFill>
                  <a:schemeClr val="accent1"/>
                </a:solidFill>
              </a:rPr>
              <a:t>("%f",&amp;</a:t>
            </a:r>
            <a:r>
              <a:rPr lang="en-US" sz="6400" dirty="0" err="1">
                <a:solidFill>
                  <a:schemeClr val="accent1"/>
                </a:solidFill>
              </a:rPr>
              <a:t>S.marks</a:t>
            </a:r>
            <a:r>
              <a:rPr lang="en-US" sz="6400" dirty="0">
                <a:solidFill>
                  <a:schemeClr val="accent1"/>
                </a:solidFill>
              </a:rPr>
              <a:t>);</a:t>
            </a:r>
          </a:p>
          <a:p>
            <a:pPr marL="0" indent="0">
              <a:buNone/>
            </a:pPr>
            <a:r>
              <a:rPr lang="en-US" sz="6400" dirty="0">
                <a:solidFill>
                  <a:schemeClr val="accent1"/>
                </a:solidFill>
              </a:rPr>
              <a:t>            </a:t>
            </a:r>
            <a:r>
              <a:rPr lang="en-US" sz="6400" dirty="0" err="1">
                <a:solidFill>
                  <a:schemeClr val="accent1"/>
                </a:solidFill>
              </a:rPr>
              <a:t>fwrite</a:t>
            </a:r>
            <a:r>
              <a:rPr lang="en-US" sz="6400" dirty="0">
                <a:solidFill>
                  <a:schemeClr val="accent1"/>
                </a:solidFill>
              </a:rPr>
              <a:t>(&amp;</a:t>
            </a:r>
            <a:r>
              <a:rPr lang="en-US" sz="6400" dirty="0" err="1">
                <a:solidFill>
                  <a:schemeClr val="accent1"/>
                </a:solidFill>
              </a:rPr>
              <a:t>S,sizeof</a:t>
            </a:r>
            <a:r>
              <a:rPr lang="en-US" sz="6400" dirty="0">
                <a:solidFill>
                  <a:schemeClr val="accent1"/>
                </a:solidFill>
              </a:rPr>
              <a:t>(S),1,fp);</a:t>
            </a:r>
          </a:p>
          <a:p>
            <a:pPr marL="0" indent="0">
              <a:buNone/>
            </a:pPr>
            <a:r>
              <a:rPr lang="en-US" sz="6400" dirty="0">
                <a:solidFill>
                  <a:schemeClr val="accent1"/>
                </a:solidFill>
              </a:rPr>
              <a:t>            </a:t>
            </a:r>
            <a:r>
              <a:rPr lang="en-US" sz="6400" dirty="0" err="1">
                <a:solidFill>
                  <a:schemeClr val="accent1"/>
                </a:solidFill>
              </a:rPr>
              <a:t>printf</a:t>
            </a:r>
            <a:r>
              <a:rPr lang="en-US" sz="6400" dirty="0">
                <a:solidFill>
                  <a:schemeClr val="accent1"/>
                </a:solidFill>
              </a:rPr>
              <a:t>("\</a:t>
            </a:r>
            <a:r>
              <a:rPr lang="en-US" sz="6400" dirty="0" err="1">
                <a:solidFill>
                  <a:schemeClr val="accent1"/>
                </a:solidFill>
              </a:rPr>
              <a:t>nDo</a:t>
            </a:r>
            <a:r>
              <a:rPr lang="en-US" sz="6400" dirty="0">
                <a:solidFill>
                  <a:schemeClr val="accent1"/>
                </a:solidFill>
              </a:rPr>
              <a:t> you want to add another data (y/n) : ");</a:t>
            </a:r>
          </a:p>
          <a:p>
            <a:pPr marL="0" indent="0">
              <a:buNone/>
            </a:pPr>
            <a:r>
              <a:rPr lang="pt-BR" sz="6400" dirty="0">
                <a:solidFill>
                  <a:schemeClr val="accent1"/>
                </a:solidFill>
              </a:rPr>
              <a:t>            while( (ch=getchar()) == EOF ); </a:t>
            </a:r>
          </a:p>
          <a:p>
            <a:pPr marL="0" indent="0">
              <a:buNone/>
            </a:pPr>
            <a:r>
              <a:rPr lang="pt-BR" sz="6400" dirty="0">
                <a:solidFill>
                  <a:schemeClr val="accent1"/>
                </a:solidFill>
              </a:rPr>
              <a:t>          /* this while </a:t>
            </a:r>
            <a:r>
              <a:rPr lang="en-US" altLang="zh-CN" sz="6400" dirty="0">
                <a:solidFill>
                  <a:schemeClr val="accent1"/>
                </a:solidFill>
              </a:rPr>
              <a:t>is used to remove the new line character in the</a:t>
            </a:r>
          </a:p>
          <a:p>
            <a:pPr marL="0" indent="0">
              <a:buNone/>
            </a:pPr>
            <a:r>
              <a:rPr lang="en-US" altLang="zh-CN" sz="6400" dirty="0">
                <a:solidFill>
                  <a:schemeClr val="accent1"/>
                </a:solidFill>
              </a:rPr>
              <a:t>              input buffer */ </a:t>
            </a:r>
          </a:p>
          <a:p>
            <a:pPr marL="0" indent="0">
              <a:buNone/>
            </a:pPr>
            <a:r>
              <a:rPr lang="en-US" sz="6400" dirty="0">
                <a:solidFill>
                  <a:schemeClr val="accent1"/>
                </a:solidFill>
              </a:rPr>
              <a:t>             </a:t>
            </a:r>
            <a:r>
              <a:rPr lang="en-US" sz="6400" dirty="0" err="1">
                <a:solidFill>
                  <a:schemeClr val="accent1"/>
                </a:solidFill>
              </a:rPr>
              <a:t>ch</a:t>
            </a:r>
            <a:r>
              <a:rPr lang="en-US" sz="6400" dirty="0">
                <a:solidFill>
                  <a:schemeClr val="accent1"/>
                </a:solidFill>
              </a:rPr>
              <a:t> = </a:t>
            </a:r>
            <a:r>
              <a:rPr lang="en-US" sz="6400" dirty="0" err="1">
                <a:solidFill>
                  <a:schemeClr val="accent1"/>
                </a:solidFill>
              </a:rPr>
              <a:t>getchar</a:t>
            </a:r>
            <a:r>
              <a:rPr lang="en-US" sz="6400" dirty="0">
                <a:solidFill>
                  <a:schemeClr val="accent1"/>
                </a:solidFill>
              </a:rPr>
              <a:t>();</a:t>
            </a:r>
          </a:p>
          <a:p>
            <a:pPr marL="0" indent="0">
              <a:buNone/>
            </a:pPr>
            <a:r>
              <a:rPr lang="en-US" sz="6400" dirty="0">
                <a:solidFill>
                  <a:schemeClr val="accent1"/>
                </a:solidFill>
              </a:rPr>
              <a:t>          } while(</a:t>
            </a:r>
            <a:r>
              <a:rPr lang="en-US" sz="6400" dirty="0" err="1">
                <a:solidFill>
                  <a:schemeClr val="accent1"/>
                </a:solidFill>
              </a:rPr>
              <a:t>ch</a:t>
            </a:r>
            <a:r>
              <a:rPr lang="en-US" sz="6400" dirty="0">
                <a:solidFill>
                  <a:schemeClr val="accent1"/>
                </a:solidFill>
              </a:rPr>
              <a:t>=='y' || </a:t>
            </a:r>
            <a:r>
              <a:rPr lang="en-US" sz="6400" dirty="0" err="1">
                <a:solidFill>
                  <a:schemeClr val="accent1"/>
                </a:solidFill>
              </a:rPr>
              <a:t>ch</a:t>
            </a:r>
            <a:r>
              <a:rPr lang="en-US" sz="6400" dirty="0">
                <a:solidFill>
                  <a:schemeClr val="accent1"/>
                </a:solidFill>
              </a:rPr>
              <a:t>=='Y');</a:t>
            </a:r>
          </a:p>
          <a:p>
            <a:pPr marL="0" indent="0">
              <a:buNone/>
            </a:pPr>
            <a:r>
              <a:rPr lang="en-US" sz="6400" dirty="0">
                <a:solidFill>
                  <a:schemeClr val="accent1"/>
                </a:solidFill>
              </a:rPr>
              <a:t>    </a:t>
            </a:r>
            <a:r>
              <a:rPr lang="en-US" sz="6400" dirty="0" err="1">
                <a:solidFill>
                  <a:schemeClr val="accent1"/>
                </a:solidFill>
              </a:rPr>
              <a:t>printf</a:t>
            </a:r>
            <a:r>
              <a:rPr lang="en-US" sz="6400" dirty="0">
                <a:solidFill>
                  <a:schemeClr val="accent1"/>
                </a:solidFill>
              </a:rPr>
              <a:t>("\</a:t>
            </a:r>
            <a:r>
              <a:rPr lang="en-US" sz="6400" dirty="0" err="1">
                <a:solidFill>
                  <a:schemeClr val="accent1"/>
                </a:solidFill>
              </a:rPr>
              <a:t>nData</a:t>
            </a:r>
            <a:r>
              <a:rPr lang="en-US" sz="6400" dirty="0">
                <a:solidFill>
                  <a:schemeClr val="accent1"/>
                </a:solidFill>
              </a:rPr>
              <a:t> have been written successfully.");</a:t>
            </a:r>
          </a:p>
          <a:p>
            <a:pPr marL="0" indent="0">
              <a:buNone/>
            </a:pPr>
            <a:r>
              <a:rPr lang="en-US" sz="6400" dirty="0">
                <a:solidFill>
                  <a:schemeClr val="accent1"/>
                </a:solidFill>
              </a:rPr>
              <a:t>    </a:t>
            </a:r>
            <a:r>
              <a:rPr lang="en-US" sz="6400" dirty="0" err="1">
                <a:solidFill>
                  <a:schemeClr val="accent1"/>
                </a:solidFill>
              </a:rPr>
              <a:t>fclose</a:t>
            </a:r>
            <a:r>
              <a:rPr lang="en-US" sz="6400" dirty="0">
                <a:solidFill>
                  <a:schemeClr val="accent1"/>
                </a:solidFill>
              </a:rPr>
              <a:t>(</a:t>
            </a:r>
            <a:r>
              <a:rPr lang="en-US" sz="6400" dirty="0" err="1">
                <a:solidFill>
                  <a:schemeClr val="accent1"/>
                </a:solidFill>
              </a:rPr>
              <a:t>fp</a:t>
            </a:r>
            <a:r>
              <a:rPr lang="en-US" sz="6400" dirty="0">
                <a:solidFill>
                  <a:schemeClr val="accent1"/>
                </a:solidFill>
              </a:rPr>
              <a:t>);</a:t>
            </a:r>
          </a:p>
          <a:p>
            <a:pPr marL="0" indent="0">
              <a:buNone/>
            </a:pPr>
            <a:r>
              <a:rPr lang="en-US" sz="6400" dirty="0">
                <a:solidFill>
                  <a:schemeClr val="accent1"/>
                </a:solidFill>
              </a:rPr>
              <a:t>    return 0;</a:t>
            </a:r>
          </a:p>
          <a:p>
            <a:pPr marL="0" indent="0">
              <a:buNone/>
            </a:pPr>
            <a:r>
              <a:rPr lang="en-US" sz="6400" dirty="0">
                <a:solidFill>
                  <a:schemeClr val="accent1"/>
                </a:solidFill>
              </a:rPr>
              <a:t>  }</a:t>
            </a:r>
          </a:p>
        </p:txBody>
      </p:sp>
      <p:sp>
        <p:nvSpPr>
          <p:cNvPr id="5" name="Date Placeholder 4">
            <a:extLst>
              <a:ext uri="{FF2B5EF4-FFF2-40B4-BE49-F238E27FC236}">
                <a16:creationId xmlns:a16="http://schemas.microsoft.com/office/drawing/2014/main" id="{D82FF44C-C4B8-4F3A-A3C9-8D1A8AB8D205}"/>
              </a:ext>
            </a:extLst>
          </p:cNvPr>
          <p:cNvSpPr>
            <a:spLocks noGrp="1"/>
          </p:cNvSpPr>
          <p:nvPr>
            <p:ph type="dt" sz="half" idx="10"/>
          </p:nvPr>
        </p:nvSpPr>
        <p:spPr/>
        <p:txBody>
          <a:bodyPr/>
          <a:lstStyle/>
          <a:p>
            <a:endParaRPr lang="en-US"/>
          </a:p>
        </p:txBody>
      </p:sp>
      <p:sp>
        <p:nvSpPr>
          <p:cNvPr id="6" name="Slide Number Placeholder 5">
            <a:extLst>
              <a:ext uri="{FF2B5EF4-FFF2-40B4-BE49-F238E27FC236}">
                <a16:creationId xmlns:a16="http://schemas.microsoft.com/office/drawing/2014/main" id="{12920193-25C6-40D0-BB07-8962214F7E03}"/>
              </a:ext>
            </a:extLst>
          </p:cNvPr>
          <p:cNvSpPr>
            <a:spLocks noGrp="1"/>
          </p:cNvSpPr>
          <p:nvPr>
            <p:ph type="sldNum" sz="quarter" idx="12"/>
          </p:nvPr>
        </p:nvSpPr>
        <p:spPr/>
        <p:txBody>
          <a:bodyPr/>
          <a:lstStyle/>
          <a:p>
            <a:fld id="{AA651D14-4802-4943-935E-1E600809C52E}" type="slidenum">
              <a:rPr lang="en-US" smtClean="0"/>
              <a:t>48</a:t>
            </a:fld>
            <a:endParaRPr lang="en-US"/>
          </a:p>
        </p:txBody>
      </p:sp>
    </p:spTree>
    <p:extLst>
      <p:ext uri="{BB962C8B-B14F-4D97-AF65-F5344CB8AC3E}">
        <p14:creationId xmlns:p14="http://schemas.microsoft.com/office/powerpoint/2010/main" val="34408915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1136D-46CC-4FE9-9455-7E91DE978363}"/>
              </a:ext>
            </a:extLst>
          </p:cNvPr>
          <p:cNvSpPr>
            <a:spLocks noGrp="1"/>
          </p:cNvSpPr>
          <p:nvPr>
            <p:ph type="title"/>
          </p:nvPr>
        </p:nvSpPr>
        <p:spPr/>
        <p:txBody>
          <a:bodyPr/>
          <a:lstStyle/>
          <a:p>
            <a:r>
              <a:rPr lang="en-US" dirty="0"/>
              <a:t>Summary</a:t>
            </a:r>
            <a:br>
              <a:rPr lang="en-US" dirty="0"/>
            </a:br>
            <a:endParaRPr lang="en-US" dirty="0"/>
          </a:p>
        </p:txBody>
      </p:sp>
      <p:sp>
        <p:nvSpPr>
          <p:cNvPr id="3" name="Content Placeholder 2">
            <a:extLst>
              <a:ext uri="{FF2B5EF4-FFF2-40B4-BE49-F238E27FC236}">
                <a16:creationId xmlns:a16="http://schemas.microsoft.com/office/drawing/2014/main" id="{0B2E503B-D22C-4185-A56D-169F9301A534}"/>
              </a:ext>
            </a:extLst>
          </p:cNvPr>
          <p:cNvSpPr>
            <a:spLocks noGrp="1"/>
          </p:cNvSpPr>
          <p:nvPr>
            <p:ph idx="1"/>
          </p:nvPr>
        </p:nvSpPr>
        <p:spPr>
          <a:xfrm>
            <a:off x="736600" y="954722"/>
            <a:ext cx="10515600" cy="4948555"/>
          </a:xfrm>
        </p:spPr>
        <p:txBody>
          <a:bodyPr>
            <a:normAutofit fontScale="92500" lnSpcReduction="10000"/>
          </a:bodyPr>
          <a:lstStyle/>
          <a:p>
            <a:endParaRPr lang="en-AU" dirty="0"/>
          </a:p>
          <a:p>
            <a:r>
              <a:rPr lang="en-AU" dirty="0"/>
              <a:t>Introduction to C programming language, compiling with </a:t>
            </a:r>
            <a:r>
              <a:rPr lang="en-AU" dirty="0" err="1"/>
              <a:t>gcc</a:t>
            </a:r>
            <a:endParaRPr lang="en-AU" dirty="0"/>
          </a:p>
          <a:p>
            <a:pPr lvl="1">
              <a:buFont typeface="Wingdings" panose="05000000000000000000" pitchFamily="2" charset="2"/>
              <a:buChar char="Ø"/>
            </a:pPr>
            <a:r>
              <a:rPr lang="en-AU" dirty="0"/>
              <a:t> Basic data types (char, int, float)</a:t>
            </a:r>
          </a:p>
          <a:p>
            <a:pPr lvl="1">
              <a:buFont typeface="Wingdings" panose="05000000000000000000" pitchFamily="2" charset="2"/>
              <a:buChar char="Ø"/>
            </a:pPr>
            <a:r>
              <a:rPr lang="en-AU" dirty="0"/>
              <a:t> Basic programming constructs (if … else conditionals, while loops, for loops)</a:t>
            </a:r>
          </a:p>
          <a:p>
            <a:pPr lvl="1">
              <a:buFont typeface="Wingdings" panose="05000000000000000000" pitchFamily="2" charset="2"/>
              <a:buChar char="Ø"/>
            </a:pPr>
            <a:r>
              <a:rPr lang="en-AU" dirty="0"/>
              <a:t> Basic data structures (atomic data types, arrays, structures)</a:t>
            </a:r>
          </a:p>
          <a:p>
            <a:pPr lvl="1">
              <a:buFont typeface="Wingdings" panose="05000000000000000000" pitchFamily="2" charset="2"/>
              <a:buChar char="Ø"/>
            </a:pPr>
            <a:r>
              <a:rPr lang="en-AU" dirty="0"/>
              <a:t> Functions</a:t>
            </a:r>
          </a:p>
          <a:p>
            <a:pPr lvl="1">
              <a:buFont typeface="Wingdings" panose="05000000000000000000" pitchFamily="2" charset="2"/>
              <a:buChar char="Ø"/>
            </a:pPr>
            <a:r>
              <a:rPr lang="en-AU" dirty="0"/>
              <a:t> Basic I/O</a:t>
            </a:r>
          </a:p>
          <a:p>
            <a:r>
              <a:rPr lang="en-AU" dirty="0"/>
              <a:t>Suggested reading (</a:t>
            </a:r>
            <a:r>
              <a:rPr lang="en-AU" dirty="0" err="1"/>
              <a:t>Moffat</a:t>
            </a:r>
            <a:r>
              <a:rPr lang="en-AU" dirty="0"/>
              <a:t>):</a:t>
            </a:r>
          </a:p>
          <a:p>
            <a:pPr lvl="1">
              <a:buFont typeface="Wingdings" panose="05000000000000000000" pitchFamily="2" charset="2"/>
              <a:buChar char="Ø"/>
            </a:pPr>
            <a:r>
              <a:rPr lang="en-AU" dirty="0"/>
              <a:t> Introduction to C … Ch.1; Ch.2.1-2.3, 2.5-2.6;</a:t>
            </a:r>
          </a:p>
          <a:p>
            <a:pPr lvl="1">
              <a:buFont typeface="Wingdings" panose="05000000000000000000" pitchFamily="2" charset="2"/>
              <a:buChar char="Ø"/>
            </a:pPr>
            <a:r>
              <a:rPr lang="en-AU" dirty="0"/>
              <a:t> Conditionals and loops … Ch.3.1-3.3; Ch.4.1-4.4</a:t>
            </a:r>
          </a:p>
          <a:p>
            <a:pPr lvl="1">
              <a:buFont typeface="Wingdings" panose="05000000000000000000" pitchFamily="2" charset="2"/>
              <a:buChar char="Ø"/>
            </a:pPr>
            <a:r>
              <a:rPr lang="en-AU" dirty="0"/>
              <a:t> Functions Ch. 5</a:t>
            </a:r>
          </a:p>
          <a:p>
            <a:pPr lvl="1">
              <a:buFont typeface="Wingdings" panose="05000000000000000000" pitchFamily="2" charset="2"/>
              <a:buChar char="Ø"/>
            </a:pPr>
            <a:r>
              <a:rPr lang="en-AU" dirty="0"/>
              <a:t> Arrays … Ch.7.1,7.5-7.6</a:t>
            </a:r>
          </a:p>
          <a:p>
            <a:pPr lvl="1">
              <a:buFont typeface="Wingdings" panose="05000000000000000000" pitchFamily="2" charset="2"/>
              <a:buChar char="Ø"/>
            </a:pPr>
            <a:r>
              <a:rPr lang="en-AU" dirty="0"/>
              <a:t> Structures … Ch.8.1</a:t>
            </a:r>
          </a:p>
          <a:p>
            <a:pPr lvl="1">
              <a:buFont typeface="Wingdings" panose="05000000000000000000" pitchFamily="2" charset="2"/>
              <a:buChar char="Ø"/>
            </a:pPr>
            <a:r>
              <a:rPr lang="en-AU" dirty="0"/>
              <a:t>File Operations Ch. 11</a:t>
            </a:r>
          </a:p>
          <a:p>
            <a:pPr lvl="1">
              <a:buFont typeface="Wingdings" panose="05000000000000000000" pitchFamily="2" charset="2"/>
              <a:buChar char="Ø"/>
            </a:pPr>
            <a:endParaRPr lang="en-US" dirty="0"/>
          </a:p>
        </p:txBody>
      </p:sp>
      <p:sp>
        <p:nvSpPr>
          <p:cNvPr id="4" name="Date Placeholder 3">
            <a:extLst>
              <a:ext uri="{FF2B5EF4-FFF2-40B4-BE49-F238E27FC236}">
                <a16:creationId xmlns:a16="http://schemas.microsoft.com/office/drawing/2014/main" id="{38871266-0C74-4514-9FC7-08C3F7DA9627}"/>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35622C18-D11C-49BF-B5B5-70A7123816A4}"/>
              </a:ext>
            </a:extLst>
          </p:cNvPr>
          <p:cNvSpPr>
            <a:spLocks noGrp="1"/>
          </p:cNvSpPr>
          <p:nvPr>
            <p:ph type="sldNum" sz="quarter" idx="12"/>
          </p:nvPr>
        </p:nvSpPr>
        <p:spPr/>
        <p:txBody>
          <a:bodyPr/>
          <a:lstStyle/>
          <a:p>
            <a:fld id="{AA651D14-4802-4943-935E-1E600809C52E}" type="slidenum">
              <a:rPr lang="en-US" smtClean="0"/>
              <a:t>49</a:t>
            </a:fld>
            <a:endParaRPr lang="en-US"/>
          </a:p>
        </p:txBody>
      </p:sp>
    </p:spTree>
    <p:extLst>
      <p:ext uri="{BB962C8B-B14F-4D97-AF65-F5344CB8AC3E}">
        <p14:creationId xmlns:p14="http://schemas.microsoft.com/office/powerpoint/2010/main" val="2809617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C0277-E1E1-4A45-A621-1889E4D3DAA5}"/>
              </a:ext>
            </a:extLst>
          </p:cNvPr>
          <p:cNvSpPr>
            <a:spLocks noGrp="1"/>
          </p:cNvSpPr>
          <p:nvPr>
            <p:ph type="title"/>
          </p:nvPr>
        </p:nvSpPr>
        <p:spPr>
          <a:xfrm>
            <a:off x="675640" y="-81915"/>
            <a:ext cx="10515600" cy="1325563"/>
          </a:xfrm>
        </p:spPr>
        <p:txBody>
          <a:bodyPr/>
          <a:lstStyle/>
          <a:p>
            <a:r>
              <a:rPr lang="en-US" dirty="0"/>
              <a:t>Example 1: Insertion Sort in C</a:t>
            </a:r>
          </a:p>
        </p:txBody>
      </p:sp>
      <p:sp>
        <p:nvSpPr>
          <p:cNvPr id="3" name="Content Placeholder 2">
            <a:extLst>
              <a:ext uri="{FF2B5EF4-FFF2-40B4-BE49-F238E27FC236}">
                <a16:creationId xmlns:a16="http://schemas.microsoft.com/office/drawing/2014/main" id="{16E34C65-12D4-4A0F-8BBC-7C3B204A69DD}"/>
              </a:ext>
            </a:extLst>
          </p:cNvPr>
          <p:cNvSpPr>
            <a:spLocks noGrp="1"/>
          </p:cNvSpPr>
          <p:nvPr>
            <p:ph sz="half" idx="1"/>
          </p:nvPr>
        </p:nvSpPr>
        <p:spPr>
          <a:xfrm>
            <a:off x="589279" y="1135017"/>
            <a:ext cx="5763895" cy="5656308"/>
          </a:xfrm>
        </p:spPr>
        <p:txBody>
          <a:bodyPr>
            <a:normAutofit fontScale="62500" lnSpcReduction="20000"/>
          </a:bodyPr>
          <a:lstStyle/>
          <a:p>
            <a:pPr marL="0" indent="0">
              <a:buNone/>
            </a:pPr>
            <a:r>
              <a:rPr lang="en-US" dirty="0">
                <a:solidFill>
                  <a:schemeClr val="accent1"/>
                </a:solidFill>
              </a:rPr>
              <a:t>#include &lt;</a:t>
            </a:r>
            <a:r>
              <a:rPr lang="en-US" dirty="0" err="1">
                <a:solidFill>
                  <a:schemeClr val="accent1"/>
                </a:solidFill>
              </a:rPr>
              <a:t>stdio.h</a:t>
            </a:r>
            <a:r>
              <a:rPr lang="en-US" dirty="0">
                <a:solidFill>
                  <a:schemeClr val="accent1"/>
                </a:solidFill>
              </a:rPr>
              <a:t>&gt;</a:t>
            </a:r>
          </a:p>
          <a:p>
            <a:pPr marL="0" indent="0">
              <a:buNone/>
            </a:pPr>
            <a:r>
              <a:rPr lang="en-US" dirty="0">
                <a:solidFill>
                  <a:schemeClr val="accent1"/>
                </a:solidFill>
              </a:rPr>
              <a:t>#define SIZE 6</a:t>
            </a:r>
          </a:p>
          <a:p>
            <a:pPr marL="0" indent="0">
              <a:buNone/>
            </a:pPr>
            <a:endParaRPr lang="en-US" dirty="0">
              <a:solidFill>
                <a:schemeClr val="accent1"/>
              </a:solidFill>
            </a:endParaRPr>
          </a:p>
          <a:p>
            <a:pPr marL="0" indent="0">
              <a:buNone/>
            </a:pPr>
            <a:r>
              <a:rPr lang="en-US" dirty="0">
                <a:solidFill>
                  <a:schemeClr val="accent1"/>
                </a:solidFill>
              </a:rPr>
              <a:t>void </a:t>
            </a:r>
            <a:r>
              <a:rPr lang="en-US" dirty="0" err="1">
                <a:solidFill>
                  <a:schemeClr val="accent1"/>
                </a:solidFill>
              </a:rPr>
              <a:t>insertionSort</a:t>
            </a:r>
            <a:r>
              <a:rPr lang="en-US" dirty="0">
                <a:solidFill>
                  <a:schemeClr val="accent1"/>
                </a:solidFill>
              </a:rPr>
              <a:t>(int array[], int n) {</a:t>
            </a:r>
          </a:p>
          <a:p>
            <a:pPr marL="0" indent="0">
              <a:buNone/>
            </a:pPr>
            <a:r>
              <a:rPr lang="en-US" dirty="0">
                <a:solidFill>
                  <a:schemeClr val="accent1"/>
                </a:solidFill>
              </a:rPr>
              <a:t>   int </a:t>
            </a:r>
            <a:r>
              <a:rPr lang="en-US" dirty="0" err="1">
                <a:solidFill>
                  <a:schemeClr val="accent1"/>
                </a:solidFill>
              </a:rPr>
              <a:t>i</a:t>
            </a:r>
            <a:r>
              <a:rPr lang="en-US" dirty="0">
                <a:solidFill>
                  <a:schemeClr val="accent1"/>
                </a:solidFill>
              </a:rPr>
              <a:t>;</a:t>
            </a:r>
          </a:p>
          <a:p>
            <a:pPr marL="0" indent="0">
              <a:buNone/>
            </a:pPr>
            <a:r>
              <a:rPr lang="en-US" dirty="0">
                <a:solidFill>
                  <a:schemeClr val="accent1"/>
                </a:solidFill>
              </a:rPr>
              <a:t>   for (</a:t>
            </a:r>
            <a:r>
              <a:rPr lang="en-US" dirty="0" err="1">
                <a:solidFill>
                  <a:schemeClr val="accent1"/>
                </a:solidFill>
              </a:rPr>
              <a:t>i</a:t>
            </a:r>
            <a:r>
              <a:rPr lang="en-US" dirty="0">
                <a:solidFill>
                  <a:schemeClr val="accent1"/>
                </a:solidFill>
              </a:rPr>
              <a:t> = 1; </a:t>
            </a:r>
            <a:r>
              <a:rPr lang="en-US" dirty="0" err="1">
                <a:solidFill>
                  <a:schemeClr val="accent1"/>
                </a:solidFill>
              </a:rPr>
              <a:t>i</a:t>
            </a:r>
            <a:r>
              <a:rPr lang="en-US" dirty="0">
                <a:solidFill>
                  <a:schemeClr val="accent1"/>
                </a:solidFill>
              </a:rPr>
              <a:t> &lt; n; </a:t>
            </a:r>
            <a:r>
              <a:rPr lang="en-US" dirty="0" err="1">
                <a:solidFill>
                  <a:schemeClr val="accent1"/>
                </a:solidFill>
              </a:rPr>
              <a:t>i</a:t>
            </a:r>
            <a:r>
              <a:rPr lang="en-US" dirty="0">
                <a:solidFill>
                  <a:schemeClr val="accent1"/>
                </a:solidFill>
              </a:rPr>
              <a:t>++) {</a:t>
            </a:r>
          </a:p>
          <a:p>
            <a:pPr marL="0" indent="0">
              <a:buNone/>
            </a:pPr>
            <a:r>
              <a:rPr lang="en-US" dirty="0">
                <a:solidFill>
                  <a:schemeClr val="accent1"/>
                </a:solidFill>
              </a:rPr>
              <a:t>      int element = array[</a:t>
            </a:r>
            <a:r>
              <a:rPr lang="en-US" dirty="0" err="1">
                <a:solidFill>
                  <a:schemeClr val="accent1"/>
                </a:solidFill>
              </a:rPr>
              <a:t>i</a:t>
            </a:r>
            <a:r>
              <a:rPr lang="en-US" dirty="0">
                <a:solidFill>
                  <a:schemeClr val="accent1"/>
                </a:solidFill>
              </a:rPr>
              <a:t>];                 // for this element ...</a:t>
            </a:r>
          </a:p>
          <a:p>
            <a:pPr marL="0" indent="0">
              <a:buNone/>
            </a:pPr>
            <a:r>
              <a:rPr lang="en-US" dirty="0">
                <a:solidFill>
                  <a:schemeClr val="accent1"/>
                </a:solidFill>
              </a:rPr>
              <a:t>      int j = i-1;</a:t>
            </a:r>
          </a:p>
          <a:p>
            <a:pPr marL="0" indent="0">
              <a:buNone/>
            </a:pPr>
            <a:r>
              <a:rPr lang="en-US" dirty="0">
                <a:solidFill>
                  <a:schemeClr val="accent1"/>
                </a:solidFill>
              </a:rPr>
              <a:t>      while (j &gt;= 0 &amp;&amp; array[j] &gt; element) { </a:t>
            </a:r>
          </a:p>
          <a:p>
            <a:pPr marL="0" indent="0">
              <a:buNone/>
            </a:pPr>
            <a:r>
              <a:rPr lang="en-US" dirty="0">
                <a:solidFill>
                  <a:schemeClr val="accent1"/>
                </a:solidFill>
              </a:rPr>
              <a:t>           // work down the ordered list</a:t>
            </a:r>
          </a:p>
          <a:p>
            <a:pPr marL="0" indent="0">
              <a:buNone/>
            </a:pPr>
            <a:r>
              <a:rPr lang="en-US" dirty="0">
                <a:solidFill>
                  <a:schemeClr val="accent1"/>
                </a:solidFill>
              </a:rPr>
              <a:t>         array[j+1] = array[j];       // move elements up</a:t>
            </a:r>
          </a:p>
          <a:p>
            <a:pPr marL="0" indent="0">
              <a:buNone/>
            </a:pPr>
            <a:r>
              <a:rPr lang="en-US" dirty="0">
                <a:solidFill>
                  <a:schemeClr val="accent1"/>
                </a:solidFill>
              </a:rPr>
              <a:t>         j--;</a:t>
            </a:r>
          </a:p>
          <a:p>
            <a:pPr marL="0" indent="0">
              <a:buNone/>
            </a:pPr>
            <a:r>
              <a:rPr lang="en-US" dirty="0">
                <a:solidFill>
                  <a:schemeClr val="accent1"/>
                </a:solidFill>
              </a:rPr>
              <a:t>      }</a:t>
            </a:r>
          </a:p>
          <a:p>
            <a:pPr marL="0" indent="0">
              <a:buNone/>
            </a:pPr>
            <a:r>
              <a:rPr lang="en-US" dirty="0">
                <a:solidFill>
                  <a:schemeClr val="accent1"/>
                </a:solidFill>
              </a:rPr>
              <a:t>      array[j+1] = element;   // and insert in correct position</a:t>
            </a:r>
          </a:p>
          <a:p>
            <a:pPr marL="0" indent="0">
              <a:buNone/>
            </a:pPr>
            <a:r>
              <a:rPr lang="en-US" dirty="0">
                <a:solidFill>
                  <a:schemeClr val="accent1"/>
                </a:solidFill>
              </a:rPr>
              <a:t>   }</a:t>
            </a:r>
          </a:p>
          <a:p>
            <a:pPr marL="0" indent="0">
              <a:buNone/>
            </a:pPr>
            <a:r>
              <a:rPr lang="en-US" dirty="0">
                <a:solidFill>
                  <a:schemeClr val="accent1"/>
                </a:solidFill>
              </a:rPr>
              <a:t>} </a:t>
            </a:r>
          </a:p>
        </p:txBody>
      </p:sp>
      <p:sp>
        <p:nvSpPr>
          <p:cNvPr id="4" name="Content Placeholder 3">
            <a:extLst>
              <a:ext uri="{FF2B5EF4-FFF2-40B4-BE49-F238E27FC236}">
                <a16:creationId xmlns:a16="http://schemas.microsoft.com/office/drawing/2014/main" id="{ECF656D9-E790-40C3-9698-8A336A3C1AAD}"/>
              </a:ext>
            </a:extLst>
          </p:cNvPr>
          <p:cNvSpPr>
            <a:spLocks noGrp="1"/>
          </p:cNvSpPr>
          <p:nvPr>
            <p:ph sz="half" idx="2"/>
          </p:nvPr>
        </p:nvSpPr>
        <p:spPr>
          <a:xfrm>
            <a:off x="6944360" y="1449977"/>
            <a:ext cx="4780280" cy="5133703"/>
          </a:xfrm>
        </p:spPr>
        <p:txBody>
          <a:bodyPr>
            <a:normAutofit fontScale="62500" lnSpcReduction="20000"/>
          </a:bodyPr>
          <a:lstStyle/>
          <a:p>
            <a:pPr marL="0" indent="0">
              <a:buNone/>
            </a:pPr>
            <a:r>
              <a:rPr lang="en-US" dirty="0"/>
              <a:t> </a:t>
            </a:r>
            <a:r>
              <a:rPr lang="en-AU" sz="2900" dirty="0">
                <a:solidFill>
                  <a:schemeClr val="accent1"/>
                </a:solidFill>
              </a:rPr>
              <a:t>int main(void) {</a:t>
            </a:r>
          </a:p>
          <a:p>
            <a:pPr marL="0" indent="0">
              <a:buNone/>
            </a:pPr>
            <a:r>
              <a:rPr lang="en-AU" sz="2900" dirty="0">
                <a:solidFill>
                  <a:schemeClr val="accent1"/>
                </a:solidFill>
              </a:rPr>
              <a:t>   int numbers[SIZE] = { 3, 6, 5, 2, 4, 1 };</a:t>
            </a:r>
          </a:p>
          <a:p>
            <a:pPr marL="0" indent="0">
              <a:buNone/>
            </a:pPr>
            <a:r>
              <a:rPr lang="en-AU" sz="2900" dirty="0">
                <a:solidFill>
                  <a:schemeClr val="accent1"/>
                </a:solidFill>
              </a:rPr>
              <a:t>   int </a:t>
            </a:r>
            <a:r>
              <a:rPr lang="en-AU" sz="2900" dirty="0" err="1">
                <a:solidFill>
                  <a:schemeClr val="accent1"/>
                </a:solidFill>
              </a:rPr>
              <a:t>i</a:t>
            </a:r>
            <a:r>
              <a:rPr lang="en-AU" sz="2900" dirty="0">
                <a:solidFill>
                  <a:schemeClr val="accent1"/>
                </a:solidFill>
              </a:rPr>
              <a:t>;</a:t>
            </a:r>
          </a:p>
          <a:p>
            <a:pPr marL="0" indent="0">
              <a:buNone/>
            </a:pPr>
            <a:r>
              <a:rPr lang="en-AU" sz="2900" dirty="0">
                <a:solidFill>
                  <a:schemeClr val="accent1"/>
                </a:solidFill>
              </a:rPr>
              <a:t>   </a:t>
            </a:r>
          </a:p>
          <a:p>
            <a:pPr marL="0" indent="0">
              <a:buNone/>
            </a:pPr>
            <a:r>
              <a:rPr lang="en-AU" sz="2900" dirty="0">
                <a:solidFill>
                  <a:schemeClr val="accent1"/>
                </a:solidFill>
              </a:rPr>
              <a:t>   </a:t>
            </a:r>
            <a:r>
              <a:rPr lang="en-AU" sz="2900" dirty="0" err="1">
                <a:solidFill>
                  <a:schemeClr val="accent1"/>
                </a:solidFill>
              </a:rPr>
              <a:t>insertionSort</a:t>
            </a:r>
            <a:r>
              <a:rPr lang="en-AU" sz="2900" dirty="0">
                <a:solidFill>
                  <a:schemeClr val="accent1"/>
                </a:solidFill>
              </a:rPr>
              <a:t>(numbers, SIZE);</a:t>
            </a:r>
          </a:p>
          <a:p>
            <a:pPr marL="0" indent="0">
              <a:buNone/>
            </a:pPr>
            <a:r>
              <a:rPr lang="en-AU" sz="2900" dirty="0">
                <a:solidFill>
                  <a:schemeClr val="accent1"/>
                </a:solidFill>
              </a:rPr>
              <a:t>   for (</a:t>
            </a:r>
            <a:r>
              <a:rPr lang="en-AU" sz="2900" dirty="0" err="1">
                <a:solidFill>
                  <a:schemeClr val="accent1"/>
                </a:solidFill>
              </a:rPr>
              <a:t>i</a:t>
            </a:r>
            <a:r>
              <a:rPr lang="en-AU" sz="2900" dirty="0">
                <a:solidFill>
                  <a:schemeClr val="accent1"/>
                </a:solidFill>
              </a:rPr>
              <a:t> = 0; </a:t>
            </a:r>
            <a:r>
              <a:rPr lang="en-AU" sz="2900" dirty="0" err="1">
                <a:solidFill>
                  <a:schemeClr val="accent1"/>
                </a:solidFill>
              </a:rPr>
              <a:t>i</a:t>
            </a:r>
            <a:r>
              <a:rPr lang="en-AU" sz="2900" dirty="0">
                <a:solidFill>
                  <a:schemeClr val="accent1"/>
                </a:solidFill>
              </a:rPr>
              <a:t> &lt; SIZE; </a:t>
            </a:r>
            <a:r>
              <a:rPr lang="en-AU" sz="2900" dirty="0" err="1">
                <a:solidFill>
                  <a:schemeClr val="accent1"/>
                </a:solidFill>
              </a:rPr>
              <a:t>i</a:t>
            </a:r>
            <a:r>
              <a:rPr lang="en-AU" sz="2900" dirty="0">
                <a:solidFill>
                  <a:schemeClr val="accent1"/>
                </a:solidFill>
              </a:rPr>
              <a:t>++)</a:t>
            </a:r>
          </a:p>
          <a:p>
            <a:pPr marL="0" indent="0">
              <a:buNone/>
            </a:pPr>
            <a:r>
              <a:rPr lang="en-AU" sz="2900" dirty="0">
                <a:solidFill>
                  <a:schemeClr val="accent1"/>
                </a:solidFill>
              </a:rPr>
              <a:t>      </a:t>
            </a:r>
            <a:r>
              <a:rPr lang="en-AU" sz="2900" dirty="0" err="1">
                <a:solidFill>
                  <a:schemeClr val="accent1"/>
                </a:solidFill>
              </a:rPr>
              <a:t>printf</a:t>
            </a:r>
            <a:r>
              <a:rPr lang="en-AU" sz="2900" dirty="0">
                <a:solidFill>
                  <a:schemeClr val="accent1"/>
                </a:solidFill>
              </a:rPr>
              <a:t>("%d\n", numbers[</a:t>
            </a:r>
            <a:r>
              <a:rPr lang="en-AU" sz="2900" dirty="0" err="1">
                <a:solidFill>
                  <a:schemeClr val="accent1"/>
                </a:solidFill>
              </a:rPr>
              <a:t>i</a:t>
            </a:r>
            <a:r>
              <a:rPr lang="en-AU" sz="2900" dirty="0">
                <a:solidFill>
                  <a:schemeClr val="accent1"/>
                </a:solidFill>
              </a:rPr>
              <a:t>]);</a:t>
            </a:r>
          </a:p>
          <a:p>
            <a:pPr marL="0" indent="0">
              <a:buNone/>
            </a:pPr>
            <a:endParaRPr lang="en-AU" sz="2900" dirty="0">
              <a:solidFill>
                <a:schemeClr val="accent1"/>
              </a:solidFill>
            </a:endParaRPr>
          </a:p>
          <a:p>
            <a:pPr marL="0" indent="0">
              <a:buNone/>
            </a:pPr>
            <a:r>
              <a:rPr lang="en-AU" sz="2900" dirty="0">
                <a:solidFill>
                  <a:schemeClr val="accent1"/>
                </a:solidFill>
              </a:rPr>
              <a:t>   return 0;</a:t>
            </a:r>
          </a:p>
          <a:p>
            <a:pPr marL="0" indent="0">
              <a:buNone/>
            </a:pPr>
            <a:r>
              <a:rPr lang="en-AU" sz="2900" dirty="0">
                <a:solidFill>
                  <a:schemeClr val="accent1"/>
                </a:solidFill>
              </a:rPr>
              <a:t>}</a:t>
            </a:r>
            <a:endParaRPr lang="en-US" sz="2900" dirty="0">
              <a:solidFill>
                <a:schemeClr val="accent1"/>
              </a:solidFill>
            </a:endParaRPr>
          </a:p>
        </p:txBody>
      </p:sp>
      <p:sp>
        <p:nvSpPr>
          <p:cNvPr id="5" name="Date Placeholder 4">
            <a:extLst>
              <a:ext uri="{FF2B5EF4-FFF2-40B4-BE49-F238E27FC236}">
                <a16:creationId xmlns:a16="http://schemas.microsoft.com/office/drawing/2014/main" id="{83B9EAA8-C9A1-44B0-AF96-321003F8E368}"/>
              </a:ext>
            </a:extLst>
          </p:cNvPr>
          <p:cNvSpPr>
            <a:spLocks noGrp="1"/>
          </p:cNvSpPr>
          <p:nvPr>
            <p:ph type="dt" sz="half" idx="10"/>
          </p:nvPr>
        </p:nvSpPr>
        <p:spPr/>
        <p:txBody>
          <a:bodyPr/>
          <a:lstStyle/>
          <a:p>
            <a:endParaRPr lang="en-US"/>
          </a:p>
        </p:txBody>
      </p:sp>
      <p:sp>
        <p:nvSpPr>
          <p:cNvPr id="6" name="Slide Number Placeholder 5">
            <a:extLst>
              <a:ext uri="{FF2B5EF4-FFF2-40B4-BE49-F238E27FC236}">
                <a16:creationId xmlns:a16="http://schemas.microsoft.com/office/drawing/2014/main" id="{C2814A6B-7BA1-4EE6-8DAD-F9EB8C396B2A}"/>
              </a:ext>
            </a:extLst>
          </p:cNvPr>
          <p:cNvSpPr>
            <a:spLocks noGrp="1"/>
          </p:cNvSpPr>
          <p:nvPr>
            <p:ph type="sldNum" sz="quarter" idx="12"/>
          </p:nvPr>
        </p:nvSpPr>
        <p:spPr/>
        <p:txBody>
          <a:bodyPr/>
          <a:lstStyle/>
          <a:p>
            <a:fld id="{AA651D14-4802-4943-935E-1E600809C52E}" type="slidenum">
              <a:rPr lang="en-US" smtClean="0"/>
              <a:t>5</a:t>
            </a:fld>
            <a:endParaRPr lang="en-US"/>
          </a:p>
        </p:txBody>
      </p:sp>
    </p:spTree>
    <p:extLst>
      <p:ext uri="{BB962C8B-B14F-4D97-AF65-F5344CB8AC3E}">
        <p14:creationId xmlns:p14="http://schemas.microsoft.com/office/powerpoint/2010/main" val="10505192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4823-6C2C-4D96-A5C4-0AAF9F9AA333}"/>
              </a:ext>
            </a:extLst>
          </p:cNvPr>
          <p:cNvSpPr>
            <a:spLocks noGrp="1"/>
          </p:cNvSpPr>
          <p:nvPr>
            <p:ph type="title"/>
          </p:nvPr>
        </p:nvSpPr>
        <p:spPr/>
        <p:txBody>
          <a:bodyPr/>
          <a:lstStyle/>
          <a:p>
            <a:r>
              <a:rPr lang="en-US" dirty="0"/>
              <a:t>Useful Links</a:t>
            </a:r>
          </a:p>
        </p:txBody>
      </p:sp>
      <p:sp>
        <p:nvSpPr>
          <p:cNvPr id="3" name="Content Placeholder 2">
            <a:extLst>
              <a:ext uri="{FF2B5EF4-FFF2-40B4-BE49-F238E27FC236}">
                <a16:creationId xmlns:a16="http://schemas.microsoft.com/office/drawing/2014/main" id="{4B5C514F-3434-4235-AD83-2FBB8853FB5C}"/>
              </a:ext>
            </a:extLst>
          </p:cNvPr>
          <p:cNvSpPr>
            <a:spLocks noGrp="1"/>
          </p:cNvSpPr>
          <p:nvPr>
            <p:ph idx="1"/>
          </p:nvPr>
        </p:nvSpPr>
        <p:spPr/>
        <p:txBody>
          <a:bodyPr>
            <a:normAutofit/>
          </a:bodyPr>
          <a:lstStyle/>
          <a:p>
            <a:r>
              <a:rPr lang="en-US" dirty="0"/>
              <a:t>GCC compiler </a:t>
            </a:r>
            <a:r>
              <a:rPr lang="en-US" dirty="0">
                <a:hlinkClick r:id="rId2"/>
              </a:rPr>
              <a:t>https://gcc.gnu.org/install/download.html</a:t>
            </a:r>
            <a:r>
              <a:rPr lang="en-US" dirty="0"/>
              <a:t>.</a:t>
            </a:r>
          </a:p>
          <a:p>
            <a:r>
              <a:rPr lang="en-US" dirty="0"/>
              <a:t>Eclipse C/C++ IDE </a:t>
            </a:r>
            <a:r>
              <a:rPr lang="en-US" dirty="0">
                <a:hlinkClick r:id="rId3"/>
              </a:rPr>
              <a:t>https://www.eclipse.org/downloads/packages/</a:t>
            </a:r>
            <a:endParaRPr lang="en-US" dirty="0"/>
          </a:p>
          <a:p>
            <a:r>
              <a:rPr lang="en-US" dirty="0"/>
              <a:t>How to Install Eclipse C on Windows? </a:t>
            </a:r>
            <a:r>
              <a:rPr lang="en-US" dirty="0">
                <a:hlinkClick r:id="rId4"/>
              </a:rPr>
              <a:t>https://www3.ntu.edu.sg/home/ehchua/programming/howto/EclipseCpp_HowTo.html</a:t>
            </a:r>
            <a:endParaRPr lang="en-US" dirty="0">
              <a:hlinkClick r:id="rId5"/>
            </a:endParaRPr>
          </a:p>
          <a:p>
            <a:r>
              <a:rPr lang="en-US" dirty="0">
                <a:hlinkClick r:id="rId5"/>
              </a:rPr>
              <a:t>https://www.onlinegdb.com/online_c_compiler</a:t>
            </a:r>
            <a:r>
              <a:rPr lang="en-US" dirty="0"/>
              <a:t> </a:t>
            </a:r>
          </a:p>
          <a:p>
            <a:pPr marL="0" indent="0">
              <a:buNone/>
            </a:pPr>
            <a:r>
              <a:rPr lang="en-US" dirty="0"/>
              <a:t>   This link provides an online editor and compiler for C </a:t>
            </a:r>
          </a:p>
          <a:p>
            <a:r>
              <a:rPr lang="en-US" dirty="0"/>
              <a:t>C tutorials </a:t>
            </a:r>
            <a:r>
              <a:rPr lang="en-US" dirty="0">
                <a:hlinkClick r:id="rId6"/>
              </a:rPr>
              <a:t>https://www.tutorialspoint.com/cprogramming/index.htm</a:t>
            </a:r>
            <a:endParaRPr lang="en-US" dirty="0"/>
          </a:p>
          <a:p>
            <a:pPr marL="0" indent="0">
              <a:buNone/>
            </a:pPr>
            <a:endParaRPr lang="en-US" dirty="0"/>
          </a:p>
        </p:txBody>
      </p:sp>
      <p:sp>
        <p:nvSpPr>
          <p:cNvPr id="4" name="Date Placeholder 3">
            <a:extLst>
              <a:ext uri="{FF2B5EF4-FFF2-40B4-BE49-F238E27FC236}">
                <a16:creationId xmlns:a16="http://schemas.microsoft.com/office/drawing/2014/main" id="{CBEEB80C-2ABC-476A-8C4F-7EED57C60CCE}"/>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156E74A2-45F3-440D-9112-7F8794C89F2A}"/>
              </a:ext>
            </a:extLst>
          </p:cNvPr>
          <p:cNvSpPr>
            <a:spLocks noGrp="1"/>
          </p:cNvSpPr>
          <p:nvPr>
            <p:ph type="sldNum" sz="quarter" idx="12"/>
          </p:nvPr>
        </p:nvSpPr>
        <p:spPr/>
        <p:txBody>
          <a:bodyPr/>
          <a:lstStyle/>
          <a:p>
            <a:fld id="{AA651D14-4802-4943-935E-1E600809C52E}" type="slidenum">
              <a:rPr lang="en-US" smtClean="0"/>
              <a:t>50</a:t>
            </a:fld>
            <a:endParaRPr lang="en-US"/>
          </a:p>
        </p:txBody>
      </p:sp>
    </p:spTree>
    <p:extLst>
      <p:ext uri="{BB962C8B-B14F-4D97-AF65-F5344CB8AC3E}">
        <p14:creationId xmlns:p14="http://schemas.microsoft.com/office/powerpoint/2010/main" val="3481552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EA654-6A7C-43A6-BA87-7BEC557C4596}"/>
              </a:ext>
            </a:extLst>
          </p:cNvPr>
          <p:cNvSpPr>
            <a:spLocks noGrp="1"/>
          </p:cNvSpPr>
          <p:nvPr>
            <p:ph type="title"/>
          </p:nvPr>
        </p:nvSpPr>
        <p:spPr>
          <a:xfrm>
            <a:off x="505460" y="0"/>
            <a:ext cx="11181080" cy="1325563"/>
          </a:xfrm>
        </p:spPr>
        <p:txBody>
          <a:bodyPr/>
          <a:lstStyle/>
          <a:p>
            <a:r>
              <a:rPr lang="en-US" dirty="0"/>
              <a:t>Example 2: Computing Greatest Common Divisor</a:t>
            </a:r>
          </a:p>
        </p:txBody>
      </p:sp>
      <p:sp>
        <p:nvSpPr>
          <p:cNvPr id="3" name="Content Placeholder 2">
            <a:extLst>
              <a:ext uri="{FF2B5EF4-FFF2-40B4-BE49-F238E27FC236}">
                <a16:creationId xmlns:a16="http://schemas.microsoft.com/office/drawing/2014/main" id="{7EAF37A2-6599-4F80-A4C5-A83880B3B875}"/>
              </a:ext>
            </a:extLst>
          </p:cNvPr>
          <p:cNvSpPr>
            <a:spLocks noGrp="1"/>
          </p:cNvSpPr>
          <p:nvPr>
            <p:ph sz="half" idx="1"/>
          </p:nvPr>
        </p:nvSpPr>
        <p:spPr>
          <a:xfrm>
            <a:off x="807720" y="1320166"/>
            <a:ext cx="7381240" cy="5448936"/>
          </a:xfrm>
        </p:spPr>
        <p:txBody>
          <a:bodyPr>
            <a:noAutofit/>
          </a:bodyPr>
          <a:lstStyle/>
          <a:p>
            <a:pPr marL="0" indent="0">
              <a:buNone/>
            </a:pPr>
            <a:r>
              <a:rPr lang="en-US" sz="1800" dirty="0">
                <a:solidFill>
                  <a:schemeClr val="accent1"/>
                </a:solidFill>
              </a:rPr>
              <a:t>#include &lt;</a:t>
            </a:r>
            <a:r>
              <a:rPr lang="en-US" sz="1800" dirty="0" err="1">
                <a:solidFill>
                  <a:schemeClr val="accent1"/>
                </a:solidFill>
              </a:rPr>
              <a:t>stdio.h</a:t>
            </a:r>
            <a:r>
              <a:rPr lang="en-US" sz="1800" dirty="0">
                <a:solidFill>
                  <a:schemeClr val="accent1"/>
                </a:solidFill>
              </a:rPr>
              <a:t>&gt;</a:t>
            </a:r>
          </a:p>
          <a:p>
            <a:pPr marL="0" indent="0">
              <a:buNone/>
            </a:pPr>
            <a:r>
              <a:rPr lang="en-US" sz="1800" dirty="0">
                <a:solidFill>
                  <a:schemeClr val="accent1"/>
                </a:solidFill>
              </a:rPr>
              <a:t>int f(int m, int n) {       /* compute the greatest common divisor of m and n */</a:t>
            </a:r>
          </a:p>
          <a:p>
            <a:pPr marL="0" indent="0">
              <a:buNone/>
            </a:pPr>
            <a:r>
              <a:rPr lang="en-US" sz="1800" dirty="0">
                <a:solidFill>
                  <a:schemeClr val="accent1"/>
                </a:solidFill>
              </a:rPr>
              <a:t>   while (m != n) {</a:t>
            </a:r>
          </a:p>
          <a:p>
            <a:pPr marL="0" indent="0">
              <a:buNone/>
            </a:pPr>
            <a:r>
              <a:rPr lang="en-US" sz="1800" dirty="0">
                <a:solidFill>
                  <a:schemeClr val="accent1"/>
                </a:solidFill>
              </a:rPr>
              <a:t>      if (m &gt; n)</a:t>
            </a:r>
          </a:p>
          <a:p>
            <a:pPr marL="0" indent="0">
              <a:buNone/>
            </a:pPr>
            <a:r>
              <a:rPr lang="en-US" sz="1800" dirty="0">
                <a:solidFill>
                  <a:schemeClr val="accent1"/>
                </a:solidFill>
              </a:rPr>
              <a:t>	 m = m-n;</a:t>
            </a:r>
          </a:p>
          <a:p>
            <a:pPr marL="0" indent="0">
              <a:buNone/>
            </a:pPr>
            <a:r>
              <a:rPr lang="en-US" sz="1800" dirty="0">
                <a:solidFill>
                  <a:schemeClr val="accent1"/>
                </a:solidFill>
              </a:rPr>
              <a:t>      else</a:t>
            </a:r>
          </a:p>
          <a:p>
            <a:pPr marL="0" indent="0">
              <a:buNone/>
            </a:pPr>
            <a:r>
              <a:rPr lang="en-US" sz="1800" dirty="0">
                <a:solidFill>
                  <a:schemeClr val="accent1"/>
                </a:solidFill>
              </a:rPr>
              <a:t>	 n = n-m;</a:t>
            </a:r>
          </a:p>
          <a:p>
            <a:pPr marL="0" indent="0">
              <a:buNone/>
            </a:pPr>
            <a:r>
              <a:rPr lang="en-US" sz="1800" dirty="0">
                <a:solidFill>
                  <a:schemeClr val="accent1"/>
                </a:solidFill>
              </a:rPr>
              <a:t>   }</a:t>
            </a:r>
          </a:p>
          <a:p>
            <a:pPr marL="0" indent="0">
              <a:buNone/>
            </a:pPr>
            <a:r>
              <a:rPr lang="en-US" sz="1800" dirty="0">
                <a:solidFill>
                  <a:schemeClr val="accent1"/>
                </a:solidFill>
              </a:rPr>
              <a:t>   return m;</a:t>
            </a:r>
          </a:p>
          <a:p>
            <a:pPr marL="0" indent="0">
              <a:buNone/>
            </a:pPr>
            <a:r>
              <a:rPr lang="en-US" sz="1800" dirty="0">
                <a:solidFill>
                  <a:schemeClr val="accent1"/>
                </a:solidFill>
              </a:rPr>
              <a:t>}</a:t>
            </a:r>
          </a:p>
          <a:p>
            <a:pPr marL="0" indent="0">
              <a:buNone/>
            </a:pPr>
            <a:r>
              <a:rPr lang="en-US" sz="1800" dirty="0">
                <a:solidFill>
                  <a:schemeClr val="accent1"/>
                </a:solidFill>
              </a:rPr>
              <a:t>int main(void) {</a:t>
            </a:r>
          </a:p>
          <a:p>
            <a:pPr marL="0" indent="0">
              <a:buNone/>
            </a:pPr>
            <a:r>
              <a:rPr lang="en-US" sz="1800" dirty="0">
                <a:solidFill>
                  <a:schemeClr val="accent1"/>
                </a:solidFill>
              </a:rPr>
              <a:t>   </a:t>
            </a:r>
            <a:r>
              <a:rPr lang="en-US" sz="1800" dirty="0" err="1">
                <a:solidFill>
                  <a:schemeClr val="accent1"/>
                </a:solidFill>
              </a:rPr>
              <a:t>printf</a:t>
            </a:r>
            <a:r>
              <a:rPr lang="en-US" sz="1800" dirty="0">
                <a:solidFill>
                  <a:schemeClr val="accent1"/>
                </a:solidFill>
              </a:rPr>
              <a:t>("%d\n", f(30,18));</a:t>
            </a:r>
          </a:p>
          <a:p>
            <a:pPr marL="0" indent="0">
              <a:buNone/>
            </a:pPr>
            <a:r>
              <a:rPr lang="en-US" sz="1800" dirty="0">
                <a:solidFill>
                  <a:schemeClr val="accent1"/>
                </a:solidFill>
              </a:rPr>
              <a:t>   return 0;</a:t>
            </a:r>
          </a:p>
          <a:p>
            <a:pPr marL="0" indent="0">
              <a:buNone/>
            </a:pPr>
            <a:r>
              <a:rPr lang="en-US" sz="1800" dirty="0">
                <a:solidFill>
                  <a:schemeClr val="accent1"/>
                </a:solidFill>
              </a:rPr>
              <a:t>}</a:t>
            </a:r>
          </a:p>
        </p:txBody>
      </p:sp>
      <p:sp>
        <p:nvSpPr>
          <p:cNvPr id="4" name="Date Placeholder 3">
            <a:extLst>
              <a:ext uri="{FF2B5EF4-FFF2-40B4-BE49-F238E27FC236}">
                <a16:creationId xmlns:a16="http://schemas.microsoft.com/office/drawing/2014/main" id="{0D6CD958-C993-4906-BC45-BAAA601A4959}"/>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698DEDA3-BD31-4DEC-AD8C-423B80C35A6C}"/>
              </a:ext>
            </a:extLst>
          </p:cNvPr>
          <p:cNvSpPr>
            <a:spLocks noGrp="1"/>
          </p:cNvSpPr>
          <p:nvPr>
            <p:ph type="sldNum" sz="quarter" idx="12"/>
          </p:nvPr>
        </p:nvSpPr>
        <p:spPr/>
        <p:txBody>
          <a:bodyPr/>
          <a:lstStyle/>
          <a:p>
            <a:fld id="{AA651D14-4802-4943-935E-1E600809C52E}" type="slidenum">
              <a:rPr lang="en-US" smtClean="0"/>
              <a:t>6</a:t>
            </a:fld>
            <a:endParaRPr lang="en-US"/>
          </a:p>
        </p:txBody>
      </p:sp>
    </p:spTree>
    <p:extLst>
      <p:ext uri="{BB962C8B-B14F-4D97-AF65-F5344CB8AC3E}">
        <p14:creationId xmlns:p14="http://schemas.microsoft.com/office/powerpoint/2010/main" val="1716776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4E7C-3D0E-4801-A359-CB5B3FE3E888}"/>
              </a:ext>
            </a:extLst>
          </p:cNvPr>
          <p:cNvSpPr>
            <a:spLocks noGrp="1"/>
          </p:cNvSpPr>
          <p:nvPr>
            <p:ph type="title"/>
          </p:nvPr>
        </p:nvSpPr>
        <p:spPr>
          <a:xfrm>
            <a:off x="736600" y="18255"/>
            <a:ext cx="10515600" cy="1325563"/>
          </a:xfrm>
        </p:spPr>
        <p:txBody>
          <a:bodyPr/>
          <a:lstStyle/>
          <a:p>
            <a:r>
              <a:rPr lang="en-US" dirty="0"/>
              <a:t>Compiling with </a:t>
            </a:r>
            <a:r>
              <a:rPr lang="en-US" dirty="0" err="1"/>
              <a:t>gcc</a:t>
            </a:r>
            <a:endParaRPr lang="en-US" dirty="0"/>
          </a:p>
        </p:txBody>
      </p:sp>
      <p:sp>
        <p:nvSpPr>
          <p:cNvPr id="3" name="Content Placeholder 2">
            <a:extLst>
              <a:ext uri="{FF2B5EF4-FFF2-40B4-BE49-F238E27FC236}">
                <a16:creationId xmlns:a16="http://schemas.microsoft.com/office/drawing/2014/main" id="{9440747F-400D-4883-A297-50EFFF0700D5}"/>
              </a:ext>
            </a:extLst>
          </p:cNvPr>
          <p:cNvSpPr>
            <a:spLocks noGrp="1"/>
          </p:cNvSpPr>
          <p:nvPr>
            <p:ph idx="1"/>
          </p:nvPr>
        </p:nvSpPr>
        <p:spPr/>
        <p:txBody>
          <a:bodyPr>
            <a:normAutofit/>
          </a:bodyPr>
          <a:lstStyle/>
          <a:p>
            <a:r>
              <a:rPr lang="en-AU" dirty="0"/>
              <a:t>C source code:	   </a:t>
            </a:r>
            <a:r>
              <a:rPr lang="en-AU" dirty="0" err="1"/>
              <a:t>prog.c</a:t>
            </a:r>
            <a:endParaRPr lang="en-AU" dirty="0"/>
          </a:p>
          <a:p>
            <a:pPr marL="0" indent="0">
              <a:buNone/>
            </a:pPr>
            <a:r>
              <a:rPr lang="en-AU" dirty="0"/>
              <a:t>                                        ↓</a:t>
            </a:r>
          </a:p>
          <a:p>
            <a:pPr marL="0" indent="0">
              <a:buNone/>
            </a:pPr>
            <a:r>
              <a:rPr lang="en-AU" dirty="0"/>
              <a:t>                                     prog.exe   (executable program)</a:t>
            </a:r>
          </a:p>
          <a:p>
            <a:r>
              <a:rPr lang="en-AU" dirty="0"/>
              <a:t>To compile a program </a:t>
            </a:r>
            <a:r>
              <a:rPr lang="en-AU" dirty="0" err="1"/>
              <a:t>prog.c</a:t>
            </a:r>
            <a:r>
              <a:rPr lang="en-AU" dirty="0"/>
              <a:t>, type the following command:</a:t>
            </a:r>
          </a:p>
          <a:p>
            <a:pPr marL="0" indent="0">
              <a:buNone/>
            </a:pPr>
            <a:r>
              <a:rPr lang="en-AU" dirty="0">
                <a:solidFill>
                  <a:schemeClr val="accent1"/>
                </a:solidFill>
              </a:rPr>
              <a:t>       prompt$ </a:t>
            </a:r>
            <a:r>
              <a:rPr lang="en-AU" dirty="0" err="1">
                <a:solidFill>
                  <a:schemeClr val="accent1"/>
                </a:solidFill>
              </a:rPr>
              <a:t>gcc</a:t>
            </a:r>
            <a:r>
              <a:rPr lang="en-AU" dirty="0">
                <a:solidFill>
                  <a:schemeClr val="accent1"/>
                </a:solidFill>
              </a:rPr>
              <a:t> </a:t>
            </a:r>
            <a:r>
              <a:rPr lang="en-AU" dirty="0" err="1">
                <a:solidFill>
                  <a:schemeClr val="accent1"/>
                </a:solidFill>
              </a:rPr>
              <a:t>prog.c</a:t>
            </a:r>
            <a:r>
              <a:rPr lang="en-AU" dirty="0">
                <a:solidFill>
                  <a:schemeClr val="accent1"/>
                </a:solidFill>
              </a:rPr>
              <a:t> -o prog.exe</a:t>
            </a:r>
          </a:p>
          <a:p>
            <a:endParaRPr lang="en-AU" dirty="0"/>
          </a:p>
          <a:p>
            <a:r>
              <a:rPr lang="en-AU" dirty="0"/>
              <a:t>To run the program, type:</a:t>
            </a:r>
          </a:p>
          <a:p>
            <a:pPr marL="0" indent="0">
              <a:buNone/>
            </a:pPr>
            <a:r>
              <a:rPr lang="en-AU" dirty="0"/>
              <a:t>       </a:t>
            </a:r>
            <a:r>
              <a:rPr lang="en-AU" dirty="0">
                <a:solidFill>
                  <a:schemeClr val="accent1"/>
                </a:solidFill>
              </a:rPr>
              <a:t>prompt$ prog.exe</a:t>
            </a:r>
          </a:p>
          <a:p>
            <a:endParaRPr lang="en-US" dirty="0"/>
          </a:p>
        </p:txBody>
      </p:sp>
      <p:sp>
        <p:nvSpPr>
          <p:cNvPr id="4" name="Date Placeholder 3">
            <a:extLst>
              <a:ext uri="{FF2B5EF4-FFF2-40B4-BE49-F238E27FC236}">
                <a16:creationId xmlns:a16="http://schemas.microsoft.com/office/drawing/2014/main" id="{FE7698A0-568B-4D64-96A0-A38848749A0D}"/>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4478DCF8-737C-4C5F-8E5B-594D017E91CF}"/>
              </a:ext>
            </a:extLst>
          </p:cNvPr>
          <p:cNvSpPr>
            <a:spLocks noGrp="1"/>
          </p:cNvSpPr>
          <p:nvPr>
            <p:ph type="sldNum" sz="quarter" idx="12"/>
          </p:nvPr>
        </p:nvSpPr>
        <p:spPr/>
        <p:txBody>
          <a:bodyPr/>
          <a:lstStyle/>
          <a:p>
            <a:fld id="{AA651D14-4802-4943-935E-1E600809C52E}" type="slidenum">
              <a:rPr lang="en-US" smtClean="0"/>
              <a:t>7</a:t>
            </a:fld>
            <a:endParaRPr lang="en-US"/>
          </a:p>
        </p:txBody>
      </p:sp>
    </p:spTree>
    <p:extLst>
      <p:ext uri="{BB962C8B-B14F-4D97-AF65-F5344CB8AC3E}">
        <p14:creationId xmlns:p14="http://schemas.microsoft.com/office/powerpoint/2010/main" val="1541507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A2BEC-2B27-4EB3-AFC7-8DBBA048C8E5}"/>
              </a:ext>
            </a:extLst>
          </p:cNvPr>
          <p:cNvSpPr>
            <a:spLocks noGrp="1"/>
          </p:cNvSpPr>
          <p:nvPr>
            <p:ph type="title"/>
          </p:nvPr>
        </p:nvSpPr>
        <p:spPr/>
        <p:txBody>
          <a:bodyPr/>
          <a:lstStyle/>
          <a:p>
            <a:r>
              <a:rPr lang="en-US" dirty="0"/>
              <a:t>Basic Elements</a:t>
            </a:r>
            <a:br>
              <a:rPr lang="en-US" dirty="0"/>
            </a:br>
            <a:endParaRPr lang="en-US" dirty="0"/>
          </a:p>
        </p:txBody>
      </p:sp>
      <p:sp>
        <p:nvSpPr>
          <p:cNvPr id="3" name="Content Placeholder 2">
            <a:extLst>
              <a:ext uri="{FF2B5EF4-FFF2-40B4-BE49-F238E27FC236}">
                <a16:creationId xmlns:a16="http://schemas.microsoft.com/office/drawing/2014/main" id="{E5E75BE4-44E3-4936-B00F-9890AB754868}"/>
              </a:ext>
            </a:extLst>
          </p:cNvPr>
          <p:cNvSpPr>
            <a:spLocks noGrp="1"/>
          </p:cNvSpPr>
          <p:nvPr>
            <p:ph idx="1"/>
          </p:nvPr>
        </p:nvSpPr>
        <p:spPr/>
        <p:txBody>
          <a:bodyPr/>
          <a:lstStyle/>
          <a:p>
            <a:endParaRPr lang="en-AU" dirty="0">
              <a:solidFill>
                <a:srgbClr val="000000"/>
              </a:solidFill>
              <a:latin typeface="Arial" panose="020B0604020202020204" pitchFamily="34" charset="0"/>
            </a:endParaRPr>
          </a:p>
          <a:p>
            <a:r>
              <a:rPr lang="en-AU" dirty="0">
                <a:solidFill>
                  <a:srgbClr val="000000"/>
                </a:solidFill>
                <a:latin typeface="Arial" panose="020B0604020202020204" pitchFamily="34" charset="0"/>
              </a:rPr>
              <a:t>Operators</a:t>
            </a:r>
          </a:p>
          <a:p>
            <a:r>
              <a:rPr lang="en-AU" dirty="0">
                <a:solidFill>
                  <a:srgbClr val="000000"/>
                </a:solidFill>
                <a:latin typeface="Arial" panose="020B0604020202020204" pitchFamily="34" charset="0"/>
              </a:rPr>
              <a:t>A</a:t>
            </a:r>
            <a:r>
              <a:rPr lang="en-AU" b="0" i="0" dirty="0">
                <a:solidFill>
                  <a:srgbClr val="000000"/>
                </a:solidFill>
                <a:effectLst/>
                <a:latin typeface="Arial" panose="020B0604020202020204" pitchFamily="34" charset="0"/>
              </a:rPr>
              <a:t>ssignment </a:t>
            </a:r>
            <a:r>
              <a:rPr lang="en-US" altLang="zh-CN" b="0" i="0" dirty="0">
                <a:solidFill>
                  <a:srgbClr val="000000"/>
                </a:solidFill>
                <a:effectLst/>
                <a:latin typeface="Arial" panose="020B0604020202020204" pitchFamily="34" charset="0"/>
              </a:rPr>
              <a:t>statements</a:t>
            </a:r>
            <a:endParaRPr lang="en-AU" b="0" i="0" dirty="0">
              <a:solidFill>
                <a:srgbClr val="000000"/>
              </a:solidFill>
              <a:effectLst/>
              <a:latin typeface="Arial" panose="020B0604020202020204" pitchFamily="34" charset="0"/>
            </a:endParaRPr>
          </a:p>
          <a:p>
            <a:r>
              <a:rPr lang="en-AU" dirty="0">
                <a:solidFill>
                  <a:srgbClr val="000000"/>
                </a:solidFill>
                <a:latin typeface="Arial" panose="020B0604020202020204" pitchFamily="34" charset="0"/>
              </a:rPr>
              <a:t>C</a:t>
            </a:r>
            <a:r>
              <a:rPr lang="en-AU" b="0" i="0" dirty="0">
                <a:solidFill>
                  <a:srgbClr val="000000"/>
                </a:solidFill>
                <a:effectLst/>
                <a:latin typeface="Arial" panose="020B0604020202020204" pitchFamily="34" charset="0"/>
              </a:rPr>
              <a:t>onditionals</a:t>
            </a:r>
          </a:p>
          <a:p>
            <a:r>
              <a:rPr lang="en-AU" dirty="0">
                <a:solidFill>
                  <a:srgbClr val="000000"/>
                </a:solidFill>
                <a:latin typeface="Arial" panose="020B0604020202020204" pitchFamily="34" charset="0"/>
              </a:rPr>
              <a:t>L</a:t>
            </a:r>
            <a:r>
              <a:rPr lang="en-AU" b="0" i="0" dirty="0">
                <a:solidFill>
                  <a:srgbClr val="000000"/>
                </a:solidFill>
                <a:effectLst/>
                <a:latin typeface="Arial" panose="020B0604020202020204" pitchFamily="34" charset="0"/>
              </a:rPr>
              <a:t>oops</a:t>
            </a:r>
          </a:p>
          <a:p>
            <a:r>
              <a:rPr lang="en-AU" dirty="0">
                <a:solidFill>
                  <a:srgbClr val="000000"/>
                </a:solidFill>
                <a:latin typeface="Arial" panose="020B0604020202020204" pitchFamily="34" charset="0"/>
              </a:rPr>
              <a:t>F</a:t>
            </a:r>
            <a:r>
              <a:rPr lang="en-AU" b="0" i="0" dirty="0">
                <a:solidFill>
                  <a:srgbClr val="000000"/>
                </a:solidFill>
                <a:effectLst/>
                <a:latin typeface="Arial" panose="020B0604020202020204" pitchFamily="34" charset="0"/>
              </a:rPr>
              <a:t>unctions</a:t>
            </a:r>
          </a:p>
          <a:p>
            <a:pPr marL="0" indent="0">
              <a:buNone/>
            </a:pPr>
            <a:endParaRPr lang="en-US" dirty="0"/>
          </a:p>
        </p:txBody>
      </p:sp>
      <p:sp>
        <p:nvSpPr>
          <p:cNvPr id="4" name="Date Placeholder 3">
            <a:extLst>
              <a:ext uri="{FF2B5EF4-FFF2-40B4-BE49-F238E27FC236}">
                <a16:creationId xmlns:a16="http://schemas.microsoft.com/office/drawing/2014/main" id="{0DD24C91-63EB-4C2B-A9B2-CC1D40460C65}"/>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86895F11-A92E-458D-A310-84CB628C9C7F}"/>
              </a:ext>
            </a:extLst>
          </p:cNvPr>
          <p:cNvSpPr>
            <a:spLocks noGrp="1"/>
          </p:cNvSpPr>
          <p:nvPr>
            <p:ph type="sldNum" sz="quarter" idx="12"/>
          </p:nvPr>
        </p:nvSpPr>
        <p:spPr/>
        <p:txBody>
          <a:bodyPr/>
          <a:lstStyle/>
          <a:p>
            <a:fld id="{AA651D14-4802-4943-935E-1E600809C52E}" type="slidenum">
              <a:rPr lang="en-US" smtClean="0"/>
              <a:t>8</a:t>
            </a:fld>
            <a:endParaRPr lang="en-US"/>
          </a:p>
        </p:txBody>
      </p:sp>
    </p:spTree>
    <p:extLst>
      <p:ext uri="{BB962C8B-B14F-4D97-AF65-F5344CB8AC3E}">
        <p14:creationId xmlns:p14="http://schemas.microsoft.com/office/powerpoint/2010/main" val="3823894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A2BEC-2B27-4EB3-AFC7-8DBBA048C8E5}"/>
              </a:ext>
            </a:extLst>
          </p:cNvPr>
          <p:cNvSpPr>
            <a:spLocks noGrp="1"/>
          </p:cNvSpPr>
          <p:nvPr>
            <p:ph type="title"/>
          </p:nvPr>
        </p:nvSpPr>
        <p:spPr/>
        <p:txBody>
          <a:bodyPr/>
          <a:lstStyle/>
          <a:p>
            <a:r>
              <a:rPr lang="en-US" dirty="0"/>
              <a:t>Operators</a:t>
            </a:r>
            <a:br>
              <a:rPr lang="en-US" dirty="0"/>
            </a:br>
            <a:endParaRPr lang="en-US" dirty="0"/>
          </a:p>
        </p:txBody>
      </p:sp>
      <p:sp>
        <p:nvSpPr>
          <p:cNvPr id="3" name="Content Placeholder 2">
            <a:extLst>
              <a:ext uri="{FF2B5EF4-FFF2-40B4-BE49-F238E27FC236}">
                <a16:creationId xmlns:a16="http://schemas.microsoft.com/office/drawing/2014/main" id="{E5E75BE4-44E3-4936-B00F-9890AB754868}"/>
              </a:ext>
            </a:extLst>
          </p:cNvPr>
          <p:cNvSpPr>
            <a:spLocks noGrp="1"/>
          </p:cNvSpPr>
          <p:nvPr>
            <p:ph idx="1"/>
          </p:nvPr>
        </p:nvSpPr>
        <p:spPr>
          <a:xfrm>
            <a:off x="838200" y="1116806"/>
            <a:ext cx="10515600" cy="5239544"/>
          </a:xfrm>
        </p:spPr>
        <p:txBody>
          <a:bodyPr>
            <a:normAutofit fontScale="92500" lnSpcReduction="20000"/>
          </a:bodyPr>
          <a:lstStyle/>
          <a:p>
            <a:endParaRPr lang="en-AU" sz="2400" dirty="0">
              <a:solidFill>
                <a:srgbClr val="000000"/>
              </a:solidFill>
              <a:latin typeface="Arial" panose="020B0604020202020204" pitchFamily="34" charset="0"/>
            </a:endParaRPr>
          </a:p>
          <a:p>
            <a:r>
              <a:rPr lang="en-AU" dirty="0">
                <a:solidFill>
                  <a:srgbClr val="000000"/>
                </a:solidFill>
                <a:latin typeface="Arial" panose="020B0604020202020204" pitchFamily="34" charset="0"/>
                <a:cs typeface="Arial" panose="020B0604020202020204" pitchFamily="34" charset="0"/>
              </a:rPr>
              <a:t>Arithmetic operators (+, -, *, /, %)</a:t>
            </a:r>
          </a:p>
          <a:p>
            <a:r>
              <a:rPr lang="en-AU" dirty="0">
                <a:solidFill>
                  <a:srgbClr val="000000"/>
                </a:solidFill>
                <a:latin typeface="Arial" panose="020B0604020202020204" pitchFamily="34" charset="0"/>
                <a:cs typeface="Arial" panose="020B0604020202020204" pitchFamily="34" charset="0"/>
              </a:rPr>
              <a:t>Increment and decrement operators (++, --)</a:t>
            </a:r>
            <a:endParaRPr lang="en-AU" i="0" dirty="0">
              <a:solidFill>
                <a:srgbClr val="000000"/>
              </a:solidFill>
              <a:effectLst/>
              <a:latin typeface="Arial" panose="020B0604020202020204" pitchFamily="34" charset="0"/>
              <a:cs typeface="Arial" panose="020B0604020202020204" pitchFamily="34" charset="0"/>
            </a:endParaRPr>
          </a:p>
          <a:p>
            <a:r>
              <a:rPr lang="en-AU" dirty="0">
                <a:solidFill>
                  <a:srgbClr val="000000"/>
                </a:solidFill>
                <a:latin typeface="Arial" panose="020B0604020202020204" pitchFamily="34" charset="0"/>
                <a:cs typeface="Arial" panose="020B0604020202020204" pitchFamily="34" charset="0"/>
              </a:rPr>
              <a:t>Assignment operators (=, +=, -=,*=, /</a:t>
            </a:r>
            <a:r>
              <a:rPr lang="en-US" altLang="zh-CN" dirty="0">
                <a:solidFill>
                  <a:srgbClr val="000000"/>
                </a:solidFill>
                <a:latin typeface="Arial" panose="020B0604020202020204" pitchFamily="34" charset="0"/>
                <a:cs typeface="Arial" panose="020B0604020202020204" pitchFamily="34" charset="0"/>
              </a:rPr>
              <a:t>=</a:t>
            </a:r>
            <a:r>
              <a:rPr lang="en-AU" altLang="zh-CN" dirty="0">
                <a:solidFill>
                  <a:srgbClr val="000000"/>
                </a:solidFill>
                <a:latin typeface="Arial" panose="020B0604020202020204" pitchFamily="34" charset="0"/>
                <a:cs typeface="Arial" panose="020B0604020202020204" pitchFamily="34" charset="0"/>
              </a:rPr>
              <a:t>,</a:t>
            </a:r>
            <a:r>
              <a:rPr lang="en-AU" dirty="0">
                <a:solidFill>
                  <a:srgbClr val="000000"/>
                </a:solidFill>
                <a:latin typeface="Arial" panose="020B0604020202020204" pitchFamily="34" charset="0"/>
                <a:cs typeface="Arial" panose="020B0604020202020204" pitchFamily="34" charset="0"/>
              </a:rPr>
              <a:t> …)</a:t>
            </a:r>
            <a:endParaRPr lang="en-AU" i="0" dirty="0">
              <a:solidFill>
                <a:srgbClr val="000000"/>
              </a:solidFill>
              <a:effectLst/>
              <a:latin typeface="Arial" panose="020B0604020202020204" pitchFamily="34" charset="0"/>
              <a:cs typeface="Arial" panose="020B0604020202020204" pitchFamily="34" charset="0"/>
            </a:endParaRPr>
          </a:p>
          <a:p>
            <a:r>
              <a:rPr lang="en-AU" dirty="0">
                <a:solidFill>
                  <a:srgbClr val="000000"/>
                </a:solidFill>
                <a:latin typeface="Arial" panose="020B0604020202020204" pitchFamily="34" charset="0"/>
                <a:cs typeface="Arial" panose="020B0604020202020204" pitchFamily="34" charset="0"/>
              </a:rPr>
              <a:t>Relational operators (==,&lt;, &gt;, &lt;=, &gt;=, !</a:t>
            </a:r>
            <a:r>
              <a:rPr lang="en-US" altLang="zh-CN" dirty="0">
                <a:solidFill>
                  <a:srgbClr val="000000"/>
                </a:solidFill>
                <a:latin typeface="Arial" panose="020B0604020202020204" pitchFamily="34" charset="0"/>
                <a:cs typeface="Arial" panose="020B0604020202020204" pitchFamily="34" charset="0"/>
              </a:rPr>
              <a:t>=)</a:t>
            </a:r>
            <a:endParaRPr lang="en-AU" i="0" dirty="0">
              <a:solidFill>
                <a:srgbClr val="000000"/>
              </a:solidFill>
              <a:effectLst/>
              <a:latin typeface="Arial" panose="020B0604020202020204" pitchFamily="34" charset="0"/>
              <a:cs typeface="Arial" panose="020B0604020202020204" pitchFamily="34" charset="0"/>
            </a:endParaRPr>
          </a:p>
          <a:p>
            <a:r>
              <a:rPr lang="en-AU" dirty="0">
                <a:solidFill>
                  <a:srgbClr val="000000"/>
                </a:solidFill>
                <a:latin typeface="Arial" panose="020B0604020202020204" pitchFamily="34" charset="0"/>
                <a:cs typeface="Arial" panose="020B0604020202020204" pitchFamily="34" charset="0"/>
              </a:rPr>
              <a:t>Logical operators (&amp;&amp;,</a:t>
            </a:r>
            <a:r>
              <a:rPr lang="zh-CN" altLang="en-US" dirty="0">
                <a:solidFill>
                  <a:srgbClr val="000000"/>
                </a:solidFill>
                <a:latin typeface="Arial" panose="020B0604020202020204" pitchFamily="34" charset="0"/>
                <a:cs typeface="Arial" panose="020B0604020202020204" pitchFamily="34" charset="0"/>
              </a:rPr>
              <a:t> </a:t>
            </a:r>
            <a:r>
              <a:rPr lang="en-AU" altLang="zh-CN" dirty="0">
                <a:solidFill>
                  <a:srgbClr val="000000"/>
                </a:solidFill>
                <a:latin typeface="Arial" panose="020B0604020202020204" pitchFamily="34" charset="0"/>
                <a:cs typeface="Arial" panose="020B0604020202020204" pitchFamily="34" charset="0"/>
              </a:rPr>
              <a:t>||,</a:t>
            </a:r>
            <a:r>
              <a:rPr lang="zh-CN" altLang="en-US" dirty="0">
                <a:solidFill>
                  <a:srgbClr val="000000"/>
                </a:solidFill>
                <a:latin typeface="Arial" panose="020B0604020202020204" pitchFamily="34" charset="0"/>
                <a:cs typeface="Arial" panose="020B0604020202020204" pitchFamily="34" charset="0"/>
              </a:rPr>
              <a:t> </a:t>
            </a:r>
            <a:r>
              <a:rPr lang="en-AU" altLang="zh-CN" dirty="0">
                <a:solidFill>
                  <a:srgbClr val="000000"/>
                </a:solidFill>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Bitwise operators (&amp;, |, ^, ~, &lt;&lt;, &gt;&gt;)</a:t>
            </a:r>
          </a:p>
          <a:p>
            <a:r>
              <a:rPr lang="en-US" dirty="0">
                <a:latin typeface="Arial" panose="020B0604020202020204" pitchFamily="34" charset="0"/>
                <a:cs typeface="Arial" panose="020B0604020202020204" pitchFamily="34" charset="0"/>
              </a:rPr>
              <a:t>Comma operator (,)</a:t>
            </a:r>
          </a:p>
          <a:p>
            <a:r>
              <a:rPr lang="en-US" dirty="0" err="1">
                <a:latin typeface="Arial" panose="020B0604020202020204" pitchFamily="34" charset="0"/>
                <a:cs typeface="Arial" panose="020B0604020202020204" pitchFamily="34" charset="0"/>
              </a:rPr>
              <a:t>sizeof</a:t>
            </a:r>
            <a:r>
              <a:rPr lang="en-US" dirty="0">
                <a:latin typeface="Arial" panose="020B0604020202020204" pitchFamily="34" charset="0"/>
                <a:cs typeface="Arial" panose="020B0604020202020204" pitchFamily="34" charset="0"/>
              </a:rPr>
              <a:t> operator</a:t>
            </a:r>
          </a:p>
          <a:p>
            <a:r>
              <a:rPr lang="en-US" dirty="0">
                <a:latin typeface="Arial" panose="020B0604020202020204" pitchFamily="34" charset="0"/>
                <a:cs typeface="Arial" panose="020B0604020202020204" pitchFamily="34" charset="0"/>
              </a:rPr>
              <a:t>ternary operator ?: </a:t>
            </a:r>
          </a:p>
          <a:p>
            <a:r>
              <a:rPr lang="en-US" dirty="0">
                <a:latin typeface="Arial" panose="020B0604020202020204" pitchFamily="34" charset="0"/>
                <a:cs typeface="Arial" panose="020B0604020202020204" pitchFamily="34" charset="0"/>
              </a:rPr>
              <a:t>Reference operator &amp;</a:t>
            </a:r>
          </a:p>
          <a:p>
            <a:r>
              <a:rPr lang="en-US" dirty="0">
                <a:latin typeface="Arial" panose="020B0604020202020204" pitchFamily="34" charset="0"/>
                <a:cs typeface="Arial" panose="020B0604020202020204" pitchFamily="34" charset="0"/>
              </a:rPr>
              <a:t>Dereference operator *</a:t>
            </a:r>
          </a:p>
          <a:p>
            <a:r>
              <a:rPr lang="en-US" dirty="0">
                <a:latin typeface="Arial" panose="020B0604020202020204" pitchFamily="34" charset="0"/>
                <a:cs typeface="Arial" panose="020B0604020202020204" pitchFamily="34" charset="0"/>
              </a:rPr>
              <a:t>Member selection operator (-&gt;, .)</a:t>
            </a:r>
          </a:p>
        </p:txBody>
      </p:sp>
      <p:sp>
        <p:nvSpPr>
          <p:cNvPr id="4" name="Date Placeholder 3">
            <a:extLst>
              <a:ext uri="{FF2B5EF4-FFF2-40B4-BE49-F238E27FC236}">
                <a16:creationId xmlns:a16="http://schemas.microsoft.com/office/drawing/2014/main" id="{0DD24C91-63EB-4C2B-A9B2-CC1D40460C65}"/>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9EB4D96B-34B3-4367-BBF9-22D288F7FD1D}"/>
              </a:ext>
            </a:extLst>
          </p:cNvPr>
          <p:cNvSpPr>
            <a:spLocks noGrp="1"/>
          </p:cNvSpPr>
          <p:nvPr>
            <p:ph type="sldNum" sz="quarter" idx="12"/>
          </p:nvPr>
        </p:nvSpPr>
        <p:spPr/>
        <p:txBody>
          <a:bodyPr/>
          <a:lstStyle/>
          <a:p>
            <a:fld id="{AA651D14-4802-4943-935E-1E600809C52E}" type="slidenum">
              <a:rPr lang="en-US" smtClean="0"/>
              <a:t>9</a:t>
            </a:fld>
            <a:endParaRPr lang="en-US"/>
          </a:p>
        </p:txBody>
      </p:sp>
    </p:spTree>
    <p:extLst>
      <p:ext uri="{BB962C8B-B14F-4D97-AF65-F5344CB8AC3E}">
        <p14:creationId xmlns:p14="http://schemas.microsoft.com/office/powerpoint/2010/main" val="2170085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1921</TotalTime>
  <Words>4825</Words>
  <Application>Microsoft Office PowerPoint</Application>
  <PresentationFormat>Widescreen</PresentationFormat>
  <Paragraphs>693</Paragraphs>
  <Slides>50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Calibri Light</vt:lpstr>
      <vt:lpstr>Wingdings</vt:lpstr>
      <vt:lpstr>Office Theme</vt:lpstr>
      <vt:lpstr>COMP9024: Data Structures and Algorithms</vt:lpstr>
      <vt:lpstr>Contents</vt:lpstr>
      <vt:lpstr>Brief History of C </vt:lpstr>
      <vt:lpstr>Basic Structure of a C Program</vt:lpstr>
      <vt:lpstr>Example 1: Insertion Sort in C</vt:lpstr>
      <vt:lpstr>Example 2: Computing Greatest Common Divisor</vt:lpstr>
      <vt:lpstr>Compiling with gcc</vt:lpstr>
      <vt:lpstr>Basic Elements </vt:lpstr>
      <vt:lpstr>Operators </vt:lpstr>
      <vt:lpstr>Precedence of Operators (1/2)  </vt:lpstr>
      <vt:lpstr>Precedence of Operators (2/2)  </vt:lpstr>
      <vt:lpstr>Assignment Statements (1/3)</vt:lpstr>
      <vt:lpstr>Assignment Statements (2/3)</vt:lpstr>
      <vt:lpstr>Assignment Statements (3/3)</vt:lpstr>
      <vt:lpstr>Conditionals</vt:lpstr>
      <vt:lpstr>Printing Variable Values with printf()</vt:lpstr>
      <vt:lpstr>Loops (1/3)</vt:lpstr>
      <vt:lpstr>Loops (2/3)</vt:lpstr>
      <vt:lpstr>Loops (3/3)</vt:lpstr>
      <vt:lpstr>Functions (1/4)</vt:lpstr>
      <vt:lpstr>Functions (2/4)</vt:lpstr>
      <vt:lpstr>Functions (3/4) </vt:lpstr>
      <vt:lpstr>Functions (4/4) </vt:lpstr>
      <vt:lpstr>C Style Guide </vt:lpstr>
      <vt:lpstr>Basic Data Types (1/2) </vt:lpstr>
      <vt:lpstr>Symbolic Constants</vt:lpstr>
      <vt:lpstr>Aggregate Data Types </vt:lpstr>
      <vt:lpstr>Arrays</vt:lpstr>
      <vt:lpstr>Strings </vt:lpstr>
      <vt:lpstr>Array Initialisation </vt:lpstr>
      <vt:lpstr>Arrays and Functions </vt:lpstr>
      <vt:lpstr>Multi-dimensional Arrays </vt:lpstr>
      <vt:lpstr>Giving Data Types New Names </vt:lpstr>
      <vt:lpstr>Structures </vt:lpstr>
      <vt:lpstr>typedef and struct </vt:lpstr>
      <vt:lpstr>Basic I/O in C</vt:lpstr>
      <vt:lpstr>getchar() and putchar()</vt:lpstr>
      <vt:lpstr>gets() and puts() </vt:lpstr>
      <vt:lpstr>scanf() and printf()  </vt:lpstr>
      <vt:lpstr>fopen( ) </vt:lpstr>
      <vt:lpstr>fclose()</vt:lpstr>
      <vt:lpstr>fgetc() and fgets()</vt:lpstr>
      <vt:lpstr>fputc() and fputs()</vt:lpstr>
      <vt:lpstr>Examples</vt:lpstr>
      <vt:lpstr>fread()</vt:lpstr>
      <vt:lpstr>fwrite()</vt:lpstr>
      <vt:lpstr>Example 1</vt:lpstr>
      <vt:lpstr>Example 2</vt:lpstr>
      <vt:lpstr>Summary </vt:lpstr>
      <vt:lpstr>Useful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COMP9024: Data Structures and Algorithms</dc:title>
  <dc:creator>Hui  Wu</dc:creator>
  <cp:lastModifiedBy>Hui Wu</cp:lastModifiedBy>
  <cp:revision>138</cp:revision>
  <cp:lastPrinted>2020-02-18T04:16:57Z</cp:lastPrinted>
  <dcterms:created xsi:type="dcterms:W3CDTF">2018-02-26T10:18:34Z</dcterms:created>
  <dcterms:modified xsi:type="dcterms:W3CDTF">2020-02-25T03:56:18Z</dcterms:modified>
</cp:coreProperties>
</file>