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57" r:id="rId3"/>
    <p:sldId id="269" r:id="rId4"/>
    <p:sldId id="271" r:id="rId5"/>
    <p:sldId id="270" r:id="rId6"/>
    <p:sldId id="273" r:id="rId7"/>
    <p:sldId id="272" r:id="rId8"/>
    <p:sldId id="264" r:id="rId9"/>
    <p:sldId id="266" r:id="rId10"/>
    <p:sldId id="267" r:id="rId11"/>
    <p:sldId id="265" r:id="rId12"/>
    <p:sldId id="262" r:id="rId13"/>
    <p:sldId id="261" r:id="rId14"/>
    <p:sldId id="279" r:id="rId15"/>
    <p:sldId id="282" r:id="rId16"/>
    <p:sldId id="283" r:id="rId17"/>
    <p:sldId id="285" r:id="rId18"/>
    <p:sldId id="284" r:id="rId19"/>
    <p:sldId id="281" r:id="rId20"/>
    <p:sldId id="286" r:id="rId21"/>
    <p:sldId id="275" r:id="rId22"/>
    <p:sldId id="287" r:id="rId23"/>
    <p:sldId id="278" r:id="rId24"/>
    <p:sldId id="288" r:id="rId25"/>
    <p:sldId id="289" r:id="rId26"/>
    <p:sldId id="290" r:id="rId27"/>
    <p:sldId id="292" r:id="rId28"/>
    <p:sldId id="291" r:id="rId29"/>
    <p:sldId id="277" r:id="rId30"/>
    <p:sldId id="295" r:id="rId31"/>
    <p:sldId id="297" r:id="rId32"/>
    <p:sldId id="298" r:id="rId33"/>
    <p:sldId id="300" r:id="rId34"/>
    <p:sldId id="301" r:id="rId35"/>
    <p:sldId id="302" r:id="rId36"/>
    <p:sldId id="303" r:id="rId37"/>
    <p:sldId id="304" r:id="rId38"/>
    <p:sldId id="307" r:id="rId39"/>
    <p:sldId id="293" r:id="rId40"/>
    <p:sldId id="299" r:id="rId41"/>
    <p:sldId id="274" r:id="rId42"/>
    <p:sldId id="309" r:id="rId43"/>
    <p:sldId id="310" r:id="rId44"/>
    <p:sldId id="311" r:id="rId45"/>
    <p:sldId id="312" r:id="rId46"/>
    <p:sldId id="313" r:id="rId47"/>
    <p:sldId id="314" r:id="rId48"/>
    <p:sldId id="320" r:id="rId49"/>
    <p:sldId id="315" r:id="rId50"/>
    <p:sldId id="316" r:id="rId51"/>
    <p:sldId id="260" r:id="rId52"/>
    <p:sldId id="317" r:id="rId53"/>
    <p:sldId id="259" r:id="rId54"/>
    <p:sldId id="318" r:id="rId55"/>
    <p:sldId id="319" r:id="rId5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335"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A4997-BE36-4D5C-B6B6-58F8C9B18024}"/>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7C7E543A-FA58-4F85-8DD5-6983B0DE119F}"/>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a:extLst>
              <a:ext uri="{FF2B5EF4-FFF2-40B4-BE49-F238E27FC236}">
                <a16:creationId xmlns:a16="http://schemas.microsoft.com/office/drawing/2014/main" id="{1B22D2D6-93EA-4EAF-90AF-9107E87F939A}"/>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DBD5D790-027C-4E88-BDAA-19E1C8E02FC2}"/>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D133116E-2DBD-40CD-9153-D52269CC3E13}" type="slidenum">
              <a:rPr lang="en-US" smtClean="0"/>
              <a:t>‹#›</a:t>
            </a:fld>
            <a:endParaRPr lang="en-US"/>
          </a:p>
        </p:txBody>
      </p:sp>
    </p:spTree>
    <p:extLst>
      <p:ext uri="{BB962C8B-B14F-4D97-AF65-F5344CB8AC3E}">
        <p14:creationId xmlns:p14="http://schemas.microsoft.com/office/powerpoint/2010/main" val="39951521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9D3742A-C0A5-4D75-BFF8-CA1A6E9A2F2C}" type="slidenum">
              <a:rPr lang="en-US" smtClean="0"/>
              <a:t>‹#›</a:t>
            </a:fld>
            <a:endParaRPr lang="en-US"/>
          </a:p>
        </p:txBody>
      </p:sp>
    </p:spTree>
    <p:extLst>
      <p:ext uri="{BB962C8B-B14F-4D97-AF65-F5344CB8AC3E}">
        <p14:creationId xmlns:p14="http://schemas.microsoft.com/office/powerpoint/2010/main" val="341331970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3742A-C0A5-4D75-BFF8-CA1A6E9A2F2C}" type="slidenum">
              <a:rPr lang="en-US" smtClean="0"/>
              <a:t>39</a:t>
            </a:fld>
            <a:endParaRPr lang="en-US"/>
          </a:p>
        </p:txBody>
      </p:sp>
      <p:sp>
        <p:nvSpPr>
          <p:cNvPr id="5" name="Date Placeholder 4">
            <a:extLst>
              <a:ext uri="{FF2B5EF4-FFF2-40B4-BE49-F238E27FC236}">
                <a16:creationId xmlns:a16="http://schemas.microsoft.com/office/drawing/2014/main" id="{25757CB5-38EC-4BCF-AB5F-F0F3C27B8ED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71019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a:xfrm>
            <a:off x="1314994" y="469220"/>
            <a:ext cx="9144000" cy="2387600"/>
          </a:xfrm>
        </p:spPr>
        <p:txBody>
          <a:bodyPr>
            <a:normAutofit/>
          </a:bodyPr>
          <a:lstStyle/>
          <a:p>
            <a:r>
              <a:rPr lang="en-AU" sz="4800" dirty="0"/>
              <a:t>COMP9024: Data Structures and Algorithms</a:t>
            </a:r>
            <a:endParaRPr lang="en-US" sz="4800"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114697" y="3796937"/>
            <a:ext cx="9144000" cy="2520538"/>
          </a:xfrm>
        </p:spPr>
        <p:txBody>
          <a:bodyPr>
            <a:normAutofit/>
          </a:bodyPr>
          <a:lstStyle/>
          <a:p>
            <a:r>
              <a:rPr lang="en-AU" sz="3200" dirty="0"/>
              <a:t>Week 2: Dynamic Data Structures</a:t>
            </a:r>
          </a:p>
          <a:p>
            <a:endParaRPr lang="en-US" sz="4000" dirty="0"/>
          </a:p>
        </p:txBody>
      </p:sp>
      <p:sp>
        <p:nvSpPr>
          <p:cNvPr id="4" name="Date Placeholder 3">
            <a:extLst>
              <a:ext uri="{FF2B5EF4-FFF2-40B4-BE49-F238E27FC236}">
                <a16:creationId xmlns:a16="http://schemas.microsoft.com/office/drawing/2014/main" id="{290A338C-112D-4EC7-93BF-D54F0DF6AE4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E3265F2-ACE8-4F15-B075-57AFF31A4257}"/>
              </a:ext>
            </a:extLst>
          </p:cNvPr>
          <p:cNvSpPr>
            <a:spLocks noGrp="1"/>
          </p:cNvSpPr>
          <p:nvPr>
            <p:ph type="sldNum" sz="quarter" idx="12"/>
          </p:nvPr>
        </p:nvSpPr>
        <p:spPr/>
        <p:txBody>
          <a:bodyPr/>
          <a:lstStyle/>
          <a:p>
            <a:fld id="{AA651D14-4802-4943-935E-1E600809C52E}" type="slidenum">
              <a:rPr lang="en-US" smtClean="0"/>
              <a:t>1</a:t>
            </a:fld>
            <a:endParaRPr lang="en-US"/>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(3/4)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815069"/>
            <a:ext cx="7434915" cy="3046988"/>
          </a:xfrm>
          <a:prstGeom prst="rect">
            <a:avLst/>
          </a:prstGeom>
          <a:noFill/>
        </p:spPr>
        <p:txBody>
          <a:bodyPr wrap="square" rtlCol="0">
            <a:spAutoFit/>
          </a:bodyPr>
          <a:lstStyle/>
          <a:p>
            <a:pPr marL="342900" indent="-342900">
              <a:buFont typeface="Arial" panose="020B0604020202020204" pitchFamily="34" charset="0"/>
              <a:buChar char="•"/>
            </a:pPr>
            <a:r>
              <a:rPr lang="en-AU" sz="2400" dirty="0"/>
              <a:t>When to initialize uninitialized data segment </a:t>
            </a:r>
            <a:r>
              <a:rPr lang="en-AU" sz="2400" dirty="0" err="1"/>
              <a:t>bss</a:t>
            </a:r>
            <a:r>
              <a:rPr lang="en-AU" sz="2400" dirty="0"/>
              <a:t>?</a:t>
            </a:r>
          </a:p>
          <a:p>
            <a:pPr marL="800100" lvl="1" indent="-342900">
              <a:buFont typeface="Wingdings" panose="05000000000000000000" pitchFamily="2" charset="2"/>
              <a:buChar char="Ø"/>
            </a:pPr>
            <a:r>
              <a:rPr lang="en-AU" sz="2400" dirty="0"/>
              <a:t>Typically only the length of the </a:t>
            </a:r>
            <a:r>
              <a:rPr lang="en-AU" sz="2400" dirty="0" err="1"/>
              <a:t>bss</a:t>
            </a:r>
            <a:r>
              <a:rPr lang="en-AU" sz="2400" dirty="0"/>
              <a:t> section, but no data, is stored in the object file. The program loader of the operating system allocates memory for the </a:t>
            </a:r>
            <a:r>
              <a:rPr lang="en-AU" sz="2400" dirty="0" err="1"/>
              <a:t>bss</a:t>
            </a:r>
            <a:r>
              <a:rPr lang="en-AU" sz="2400" dirty="0"/>
              <a:t> section when it loads the program. </a:t>
            </a:r>
          </a:p>
          <a:p>
            <a:pPr marL="800100" lvl="1" indent="-342900">
              <a:buFont typeface="Wingdings" panose="05000000000000000000" pitchFamily="2" charset="2"/>
              <a:buChar char="Ø"/>
            </a:pPr>
            <a:r>
              <a:rPr lang="en-AU" sz="2400" dirty="0"/>
              <a:t>In embedded software, the </a:t>
            </a:r>
            <a:r>
              <a:rPr lang="en-AU" sz="2400" dirty="0" err="1"/>
              <a:t>bss</a:t>
            </a:r>
            <a:r>
              <a:rPr lang="en-AU" sz="2400" dirty="0"/>
              <a:t> segment is mapped into memory that is initialized to zero by the C run-time system before main() is entered. </a:t>
            </a:r>
          </a:p>
        </p:txBody>
      </p:sp>
      <p:sp>
        <p:nvSpPr>
          <p:cNvPr id="3" name="Date Placeholder 2">
            <a:extLst>
              <a:ext uri="{FF2B5EF4-FFF2-40B4-BE49-F238E27FC236}">
                <a16:creationId xmlns:a16="http://schemas.microsoft.com/office/drawing/2014/main" id="{EE5BBAF4-1DC8-45EC-B9C8-87F068CC7414}"/>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7A962644-8D36-40BC-A521-13FFBDEBF0C4}"/>
              </a:ext>
            </a:extLst>
          </p:cNvPr>
          <p:cNvSpPr>
            <a:spLocks noGrp="1"/>
          </p:cNvSpPr>
          <p:nvPr>
            <p:ph type="sldNum" sz="quarter" idx="12"/>
          </p:nvPr>
        </p:nvSpPr>
        <p:spPr/>
        <p:txBody>
          <a:bodyPr/>
          <a:lstStyle/>
          <a:p>
            <a:fld id="{AA651D14-4802-4943-935E-1E600809C52E}" type="slidenum">
              <a:rPr lang="en-US" smtClean="0"/>
              <a:t>10</a:t>
            </a:fld>
            <a:endParaRPr lang="en-US"/>
          </a:p>
        </p:txBody>
      </p:sp>
    </p:spTree>
    <p:extLst>
      <p:ext uri="{BB962C8B-B14F-4D97-AF65-F5344CB8AC3E}">
        <p14:creationId xmlns:p14="http://schemas.microsoft.com/office/powerpoint/2010/main" val="23455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AU" dirty="0"/>
              <a:t>Memory Layout of A C Program (4/4)</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lnSpcReduction="10000"/>
          </a:bodyPr>
          <a:lstStyle/>
          <a:p>
            <a:r>
              <a:rPr lang="en-AU" dirty="0"/>
              <a:t>Stack</a:t>
            </a:r>
          </a:p>
          <a:p>
            <a:pPr lvl="1">
              <a:buFont typeface="Wingdings" panose="05000000000000000000" pitchFamily="2" charset="2"/>
              <a:buChar char="Ø"/>
            </a:pPr>
            <a:r>
              <a:rPr lang="en-AU" dirty="0"/>
              <a:t>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that the variables of one instance of the function do not interfere with the variables of another instance.</a:t>
            </a:r>
          </a:p>
          <a:p>
            <a:r>
              <a:rPr lang="en-AU" dirty="0"/>
              <a:t>Heap</a:t>
            </a:r>
          </a:p>
          <a:p>
            <a:pPr lvl="1">
              <a:buFont typeface="Wingdings" panose="05000000000000000000" pitchFamily="2" charset="2"/>
              <a:buChar char="Ø"/>
            </a:pPr>
            <a:r>
              <a:rPr lang="en-AU" dirty="0"/>
              <a:t> where dynamic memory allocation takes place. </a:t>
            </a:r>
            <a:endParaRPr lang="en-US" dirty="0"/>
          </a:p>
        </p:txBody>
      </p:sp>
      <p:sp>
        <p:nvSpPr>
          <p:cNvPr id="4" name="Date Placeholder 3">
            <a:extLst>
              <a:ext uri="{FF2B5EF4-FFF2-40B4-BE49-F238E27FC236}">
                <a16:creationId xmlns:a16="http://schemas.microsoft.com/office/drawing/2014/main" id="{A7A23DAA-E76B-4D2A-BD67-6DC1E1F7F4B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88A93A6-D22D-42E6-84AC-B70B53C4193D}"/>
              </a:ext>
            </a:extLst>
          </p:cNvPr>
          <p:cNvSpPr>
            <a:spLocks noGrp="1"/>
          </p:cNvSpPr>
          <p:nvPr>
            <p:ph type="sldNum" sz="quarter" idx="12"/>
          </p:nvPr>
        </p:nvSpPr>
        <p:spPr/>
        <p:txBody>
          <a:bodyPr/>
          <a:lstStyle/>
          <a:p>
            <a:fld id="{AA651D14-4802-4943-935E-1E600809C52E}" type="slidenum">
              <a:rPr lang="en-US" smtClean="0"/>
              <a:t>11</a:t>
            </a:fld>
            <a:endParaRPr lang="en-US"/>
          </a:p>
        </p:txBody>
      </p:sp>
    </p:spTree>
    <p:extLst>
      <p:ext uri="{BB962C8B-B14F-4D97-AF65-F5344CB8AC3E}">
        <p14:creationId xmlns:p14="http://schemas.microsoft.com/office/powerpoint/2010/main" val="99767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7484"/>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524692" y="1708059"/>
            <a:ext cx="5118463" cy="5149941"/>
          </a:xfrm>
        </p:spPr>
        <p:txBody>
          <a:bodyPr>
            <a:normAutofit fontScale="40000" lnSpcReduction="20000"/>
          </a:bodyPr>
          <a:lstStyle/>
          <a:p>
            <a:pPr marL="457200" lvl="1" indent="0">
              <a:buNone/>
            </a:pPr>
            <a:r>
              <a:rPr lang="en-US" sz="4500" dirty="0">
                <a:solidFill>
                  <a:schemeClr val="accent1"/>
                </a:solidFill>
              </a:rPr>
              <a:t>int numbers[] = { 40, 20, 30 };</a:t>
            </a:r>
          </a:p>
          <a:p>
            <a:pPr marL="457200" lvl="1" indent="0">
              <a:buNone/>
            </a:pPr>
            <a:endParaRPr lang="en-US" sz="4500" dirty="0">
              <a:solidFill>
                <a:schemeClr val="accent1"/>
              </a:solidFill>
            </a:endParaRPr>
          </a:p>
          <a:p>
            <a:pPr marL="457200" lvl="1" indent="0">
              <a:buNone/>
            </a:pPr>
            <a:r>
              <a:rPr lang="en-US" sz="4500" dirty="0">
                <a:solidFill>
                  <a:schemeClr val="accent1"/>
                </a:solidFill>
              </a:rPr>
              <a:t>void </a:t>
            </a:r>
            <a:r>
              <a:rPr lang="en-US" sz="4500" dirty="0" err="1">
                <a:solidFill>
                  <a:schemeClr val="accent1"/>
                </a:solidFill>
              </a:rPr>
              <a:t>insertionSort</a:t>
            </a:r>
            <a:r>
              <a:rPr lang="en-US" sz="4500" dirty="0">
                <a:solidFill>
                  <a:schemeClr val="accent1"/>
                </a:solidFill>
              </a:rPr>
              <a:t>(int array[], int n) {</a:t>
            </a:r>
          </a:p>
          <a:p>
            <a:pPr marL="457200" lvl="1" indent="0">
              <a:buNone/>
            </a:pPr>
            <a:r>
              <a:rPr lang="en-US" sz="4500" dirty="0">
                <a:solidFill>
                  <a:schemeClr val="accent1"/>
                </a:solidFill>
              </a:rPr>
              <a:t>   int </a:t>
            </a:r>
            <a:r>
              <a:rPr lang="en-US" sz="4500" dirty="0" err="1">
                <a:solidFill>
                  <a:schemeClr val="accent1"/>
                </a:solidFill>
              </a:rPr>
              <a:t>i</a:t>
            </a:r>
            <a:r>
              <a:rPr lang="en-US" sz="4500" dirty="0">
                <a:solidFill>
                  <a:schemeClr val="accent1"/>
                </a:solidFill>
              </a:rPr>
              <a:t>, j;</a:t>
            </a:r>
          </a:p>
          <a:p>
            <a:pPr marL="457200" lvl="1" indent="0">
              <a:buNone/>
            </a:pPr>
            <a:r>
              <a:rPr lang="en-US" sz="4500" dirty="0">
                <a:solidFill>
                  <a:schemeClr val="accent1"/>
                </a:solidFill>
              </a:rPr>
              <a:t>   for (</a:t>
            </a:r>
            <a:r>
              <a:rPr lang="en-US" sz="4500" dirty="0" err="1">
                <a:solidFill>
                  <a:schemeClr val="accent1"/>
                </a:solidFill>
              </a:rPr>
              <a:t>i</a:t>
            </a:r>
            <a:r>
              <a:rPr lang="en-US" sz="4500" dirty="0">
                <a:solidFill>
                  <a:schemeClr val="accent1"/>
                </a:solidFill>
              </a:rPr>
              <a:t> = 1; </a:t>
            </a:r>
            <a:r>
              <a:rPr lang="en-US" sz="4500" dirty="0" err="1">
                <a:solidFill>
                  <a:schemeClr val="accent1"/>
                </a:solidFill>
              </a:rPr>
              <a:t>i</a:t>
            </a:r>
            <a:r>
              <a:rPr lang="en-US" sz="4500" dirty="0">
                <a:solidFill>
                  <a:schemeClr val="accent1"/>
                </a:solidFill>
              </a:rPr>
              <a:t> &lt; n; </a:t>
            </a:r>
            <a:r>
              <a:rPr lang="en-US" sz="4500" dirty="0" err="1">
                <a:solidFill>
                  <a:schemeClr val="accent1"/>
                </a:solidFill>
              </a:rPr>
              <a:t>i</a:t>
            </a:r>
            <a:r>
              <a:rPr lang="en-US" sz="4500" dirty="0">
                <a:solidFill>
                  <a:schemeClr val="accent1"/>
                </a:solidFill>
              </a:rPr>
              <a:t>++) {</a:t>
            </a:r>
          </a:p>
          <a:p>
            <a:pPr marL="457200" lvl="1" indent="0">
              <a:buNone/>
            </a:pPr>
            <a:r>
              <a:rPr lang="en-US" sz="4500" dirty="0">
                <a:solidFill>
                  <a:schemeClr val="accent1"/>
                </a:solidFill>
              </a:rPr>
              <a:t>         int element = array[</a:t>
            </a:r>
            <a:r>
              <a:rPr lang="en-US" sz="4500" dirty="0" err="1">
                <a:solidFill>
                  <a:schemeClr val="accent1"/>
                </a:solidFill>
              </a:rPr>
              <a:t>i</a:t>
            </a:r>
            <a:r>
              <a:rPr lang="en-US" sz="4500" dirty="0">
                <a:solidFill>
                  <a:schemeClr val="accent1"/>
                </a:solidFill>
              </a:rPr>
              <a:t>];</a:t>
            </a:r>
          </a:p>
          <a:p>
            <a:pPr marL="457200" lvl="1" indent="0">
              <a:buNone/>
            </a:pPr>
            <a:r>
              <a:rPr lang="en-US" sz="4500" dirty="0">
                <a:solidFill>
                  <a:schemeClr val="accent1"/>
                </a:solidFill>
              </a:rPr>
              <a:t>         while (j &gt;= 0 &amp;&amp; array[j] &gt; element) {</a:t>
            </a:r>
          </a:p>
          <a:p>
            <a:pPr marL="457200" lvl="1" indent="0">
              <a:buNone/>
            </a:pPr>
            <a:r>
              <a:rPr lang="en-US" sz="4500" dirty="0">
                <a:solidFill>
                  <a:schemeClr val="accent1"/>
                </a:solidFill>
              </a:rPr>
              <a:t>             array[j+1] = array[j];</a:t>
            </a:r>
          </a:p>
          <a:p>
            <a:pPr marL="457200" lvl="1" indent="0">
              <a:buNone/>
            </a:pPr>
            <a:r>
              <a:rPr lang="en-US" sz="4500" dirty="0">
                <a:solidFill>
                  <a:schemeClr val="accent1"/>
                </a:solidFill>
              </a:rPr>
              <a:t>             j--;</a:t>
            </a:r>
          </a:p>
          <a:p>
            <a:pPr marL="457200" lvl="1" indent="0">
              <a:buNone/>
            </a:pPr>
            <a:r>
              <a:rPr lang="en-US" sz="4500" dirty="0">
                <a:solidFill>
                  <a:schemeClr val="accent1"/>
                </a:solidFill>
              </a:rPr>
              <a:t>           }</a:t>
            </a:r>
          </a:p>
          <a:p>
            <a:pPr marL="457200" lvl="1" indent="0">
              <a:buNone/>
            </a:pPr>
            <a:r>
              <a:rPr lang="en-US" sz="4500" dirty="0">
                <a:solidFill>
                  <a:schemeClr val="accent1"/>
                </a:solidFill>
              </a:rPr>
              <a:t>         array[j+1] = element;</a:t>
            </a:r>
          </a:p>
          <a:p>
            <a:pPr marL="457200" lvl="1" indent="0">
              <a:buNone/>
            </a:pPr>
            <a:r>
              <a:rPr lang="en-US" sz="4500" dirty="0">
                <a:solidFill>
                  <a:schemeClr val="accent1"/>
                </a:solidFill>
              </a:rPr>
              <a:t>      }</a:t>
            </a:r>
          </a:p>
          <a:p>
            <a:pPr marL="457200" lvl="1" indent="0">
              <a:buNone/>
            </a:pPr>
            <a:r>
              <a:rPr lang="en-US" sz="4500" dirty="0">
                <a:solidFill>
                  <a:schemeClr val="accent1"/>
                </a:solidFill>
              </a:rPr>
              <a:t>  }</a:t>
            </a:r>
          </a:p>
          <a:p>
            <a:pPr marL="457200" lvl="1" indent="0">
              <a:buNone/>
            </a:pPr>
            <a:endParaRPr lang="en-US" sz="4500" dirty="0">
              <a:solidFill>
                <a:schemeClr val="accent1"/>
              </a:solidFill>
            </a:endParaRPr>
          </a:p>
          <a:p>
            <a:pPr marL="457200" lvl="1" indent="0">
              <a:buNone/>
            </a:pPr>
            <a:r>
              <a:rPr lang="en-US" sz="4500" dirty="0">
                <a:solidFill>
                  <a:schemeClr val="accent1"/>
                </a:solidFill>
              </a:rPr>
              <a:t>int main(void) {</a:t>
            </a:r>
          </a:p>
          <a:p>
            <a:pPr marL="457200" lvl="1" indent="0">
              <a:buNone/>
            </a:pPr>
            <a:r>
              <a:rPr lang="en-US" sz="4500" dirty="0">
                <a:solidFill>
                  <a:schemeClr val="accent1"/>
                </a:solidFill>
              </a:rPr>
              <a:t>   </a:t>
            </a:r>
            <a:r>
              <a:rPr lang="en-US" sz="4500" dirty="0" err="1">
                <a:solidFill>
                  <a:schemeClr val="accent1"/>
                </a:solidFill>
              </a:rPr>
              <a:t>insertionSort</a:t>
            </a:r>
            <a:r>
              <a:rPr lang="en-US" sz="4500" dirty="0">
                <a:solidFill>
                  <a:schemeClr val="accent1"/>
                </a:solidFill>
              </a:rPr>
              <a:t>(numbers, 3);</a:t>
            </a:r>
          </a:p>
          <a:p>
            <a:pPr marL="457200" lvl="1" indent="0">
              <a:buNone/>
            </a:pPr>
            <a:r>
              <a:rPr lang="en-US" sz="4500" dirty="0">
                <a:solidFill>
                  <a:schemeClr val="accent1"/>
                </a:solidFill>
              </a:rPr>
              <a:t>   return 0;</a:t>
            </a:r>
          </a:p>
          <a:p>
            <a:pPr marL="457200" lvl="1" indent="0">
              <a:buNone/>
            </a:pPr>
            <a:r>
              <a:rPr lang="en-US" sz="4500" dirty="0">
                <a:solidFill>
                  <a:schemeClr val="accent1"/>
                </a:solidFill>
              </a:rPr>
              <a:t>}</a:t>
            </a:r>
          </a:p>
          <a:p>
            <a:pPr marL="0" indent="0">
              <a:buNone/>
            </a:pPr>
            <a:endParaRPr lang="en-US" dirty="0"/>
          </a:p>
        </p:txBody>
      </p:sp>
      <p:sp>
        <p:nvSpPr>
          <p:cNvPr id="4" name="Rectangle 3">
            <a:extLst>
              <a:ext uri="{FF2B5EF4-FFF2-40B4-BE49-F238E27FC236}">
                <a16:creationId xmlns:a16="http://schemas.microsoft.com/office/drawing/2014/main" id="{A2AAD71E-2E22-459C-9E70-74046321234F}"/>
              </a:ext>
            </a:extLst>
          </p:cNvPr>
          <p:cNvSpPr/>
          <p:nvPr/>
        </p:nvSpPr>
        <p:spPr>
          <a:xfrm>
            <a:off x="5860869" y="1603602"/>
            <a:ext cx="5667103" cy="1754326"/>
          </a:xfrm>
          <a:prstGeom prst="rect">
            <a:avLst/>
          </a:prstGeom>
        </p:spPr>
        <p:txBody>
          <a:bodyPr wrap="square">
            <a:spAutoFit/>
          </a:bodyPr>
          <a:lstStyle/>
          <a:p>
            <a:r>
              <a:rPr lang="en-AU" dirty="0"/>
              <a:t>Which memory section are the following objects located in?</a:t>
            </a:r>
          </a:p>
          <a:p>
            <a:pPr marL="800100" lvl="1" indent="-274320">
              <a:buFont typeface="+mj-lt"/>
              <a:buAutoNum type="arabicPeriod"/>
            </a:pPr>
            <a:r>
              <a:rPr lang="en-AU" dirty="0"/>
              <a:t>insertionSort()</a:t>
            </a:r>
          </a:p>
          <a:p>
            <a:pPr marL="800100" lvl="1" indent="-274320">
              <a:buFont typeface="+mj-lt"/>
              <a:buAutoNum type="arabicPeriod"/>
            </a:pPr>
            <a:r>
              <a:rPr lang="en-AU" dirty="0"/>
              <a:t>numbers[0]</a:t>
            </a:r>
          </a:p>
          <a:p>
            <a:pPr marL="800100" lvl="1" indent="-274320">
              <a:buFont typeface="+mj-lt"/>
              <a:buAutoNum type="arabicPeriod"/>
            </a:pPr>
            <a:r>
              <a:rPr lang="en-AU" dirty="0" err="1"/>
              <a:t>i</a:t>
            </a:r>
            <a:endParaRPr lang="en-AU" dirty="0"/>
          </a:p>
          <a:p>
            <a:pPr marL="800100" lvl="1" indent="-274320">
              <a:buFont typeface="+mj-lt"/>
              <a:buAutoNum type="arabicPeriod"/>
            </a:pPr>
            <a:r>
              <a:rPr lang="en-AU" dirty="0"/>
              <a:t>element</a:t>
            </a:r>
          </a:p>
        </p:txBody>
      </p:sp>
      <p:sp>
        <p:nvSpPr>
          <p:cNvPr id="5" name="Rectangle 4">
            <a:extLst>
              <a:ext uri="{FF2B5EF4-FFF2-40B4-BE49-F238E27FC236}">
                <a16:creationId xmlns:a16="http://schemas.microsoft.com/office/drawing/2014/main" id="{E92DF4BD-C0A8-445E-8D56-C09B588BE88D}"/>
              </a:ext>
            </a:extLst>
          </p:cNvPr>
          <p:cNvSpPr/>
          <p:nvPr/>
        </p:nvSpPr>
        <p:spPr>
          <a:xfrm>
            <a:off x="6357258" y="3838029"/>
            <a:ext cx="4005942" cy="1754326"/>
          </a:xfrm>
          <a:prstGeom prst="rect">
            <a:avLst/>
          </a:prstGeom>
        </p:spPr>
        <p:txBody>
          <a:bodyPr wrap="square">
            <a:spAutoFit/>
          </a:bodyPr>
          <a:lstStyle/>
          <a:p>
            <a:r>
              <a:rPr lang="en-US" dirty="0">
                <a:solidFill>
                  <a:schemeClr val="accent1"/>
                </a:solidFill>
              </a:rPr>
              <a:t>_________________________________</a:t>
            </a:r>
          </a:p>
          <a:p>
            <a:endParaRPr lang="en-US" dirty="0">
              <a:solidFill>
                <a:schemeClr val="accent1"/>
              </a:solidFill>
            </a:endParaRPr>
          </a:p>
          <a:p>
            <a:r>
              <a:rPr lang="en-US" dirty="0">
                <a:solidFill>
                  <a:schemeClr val="accent1"/>
                </a:solidFill>
              </a:rPr>
              <a:t>1.  Code segment</a:t>
            </a:r>
          </a:p>
          <a:p>
            <a:r>
              <a:rPr lang="en-US" dirty="0">
                <a:solidFill>
                  <a:schemeClr val="accent1"/>
                </a:solidFill>
              </a:rPr>
              <a:t>2.  Initialized data segment</a:t>
            </a:r>
          </a:p>
          <a:p>
            <a:r>
              <a:rPr lang="en-US" dirty="0">
                <a:solidFill>
                  <a:schemeClr val="accent1"/>
                </a:solidFill>
              </a:rPr>
              <a:t>3.  Stack segment</a:t>
            </a:r>
          </a:p>
          <a:p>
            <a:r>
              <a:rPr lang="en-US" dirty="0">
                <a:solidFill>
                  <a:schemeClr val="accent1"/>
                </a:solidFill>
              </a:rPr>
              <a:t>4.  Stack segment</a:t>
            </a:r>
          </a:p>
        </p:txBody>
      </p:sp>
      <p:sp>
        <p:nvSpPr>
          <p:cNvPr id="6" name="Date Placeholder 5">
            <a:extLst>
              <a:ext uri="{FF2B5EF4-FFF2-40B4-BE49-F238E27FC236}">
                <a16:creationId xmlns:a16="http://schemas.microsoft.com/office/drawing/2014/main" id="{78F07A08-A9B1-4498-85D2-1EBCF4C19BD9}"/>
              </a:ext>
            </a:extLst>
          </p:cNvPr>
          <p:cNvSpPr>
            <a:spLocks noGrp="1"/>
          </p:cNvSpPr>
          <p:nvPr>
            <p:ph type="dt" sz="half" idx="10"/>
          </p:nvPr>
        </p:nvSpPr>
        <p:spPr/>
        <p:txBody>
          <a:bodyPr/>
          <a:lstStyle/>
          <a:p>
            <a:endParaRPr lang="en-US"/>
          </a:p>
        </p:txBody>
      </p:sp>
      <p:sp>
        <p:nvSpPr>
          <p:cNvPr id="7" name="Slide Number Placeholder 6">
            <a:extLst>
              <a:ext uri="{FF2B5EF4-FFF2-40B4-BE49-F238E27FC236}">
                <a16:creationId xmlns:a16="http://schemas.microsoft.com/office/drawing/2014/main" id="{C34E6FA7-27A3-4F2D-AC77-0AE8D463D1DB}"/>
              </a:ext>
            </a:extLst>
          </p:cNvPr>
          <p:cNvSpPr>
            <a:spLocks noGrp="1"/>
          </p:cNvSpPr>
          <p:nvPr>
            <p:ph type="sldNum" sz="quarter" idx="12"/>
          </p:nvPr>
        </p:nvSpPr>
        <p:spPr/>
        <p:txBody>
          <a:bodyPr/>
          <a:lstStyle/>
          <a:p>
            <a:fld id="{AA651D14-4802-4943-935E-1E600809C52E}" type="slidenum">
              <a:rPr lang="en-US" smtClean="0"/>
              <a:t>12</a:t>
            </a:fld>
            <a:endParaRPr lang="en-US"/>
          </a:p>
        </p:txBody>
      </p:sp>
    </p:spTree>
    <p:extLst>
      <p:ext uri="{BB962C8B-B14F-4D97-AF65-F5344CB8AC3E}">
        <p14:creationId xmlns:p14="http://schemas.microsoft.com/office/powerpoint/2010/main" val="339536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77500" lnSpcReduction="20000"/>
          </a:bodyPr>
          <a:lstStyle/>
          <a:p>
            <a:pPr marL="0" indent="0">
              <a:buNone/>
            </a:pPr>
            <a:r>
              <a:rPr lang="en-AU" dirty="0"/>
              <a:t>So far, we have considered static memory allocation</a:t>
            </a:r>
          </a:p>
          <a:p>
            <a:pPr marL="0" indent="0">
              <a:buNone/>
            </a:pPr>
            <a:r>
              <a:rPr lang="en-AU" dirty="0"/>
              <a:t>   • all objects completely defined at compile-time</a:t>
            </a:r>
          </a:p>
          <a:p>
            <a:pPr marL="0" indent="0">
              <a:buNone/>
            </a:pPr>
            <a:r>
              <a:rPr lang="en-AU" dirty="0"/>
              <a:t>   • sizes of all objects are known to compiler</a:t>
            </a:r>
          </a:p>
          <a:p>
            <a:pPr marL="0" indent="0">
              <a:buNone/>
            </a:pPr>
            <a:endParaRPr lang="en-AU" dirty="0"/>
          </a:p>
          <a:p>
            <a:pPr marL="0" indent="0">
              <a:buNone/>
            </a:pPr>
            <a:r>
              <a:rPr lang="en-AU" dirty="0"/>
              <a:t>Examples:</a:t>
            </a:r>
          </a:p>
          <a:p>
            <a:pPr marL="0" indent="0">
              <a:buNone/>
            </a:pPr>
            <a:endParaRPr lang="en-AU" dirty="0"/>
          </a:p>
          <a:p>
            <a:pPr marL="0" indent="0">
              <a:buNone/>
            </a:pPr>
            <a:r>
              <a:rPr lang="en-AU" dirty="0" err="1">
                <a:solidFill>
                  <a:schemeClr val="accent1"/>
                </a:solidFill>
              </a:rPr>
              <a:t>int</a:t>
            </a:r>
            <a:r>
              <a:rPr lang="en-AU" dirty="0">
                <a:solidFill>
                  <a:schemeClr val="accent1"/>
                </a:solidFill>
              </a:rPr>
              <a:t>   x;     </a:t>
            </a:r>
          </a:p>
          <a:p>
            <a:pPr marL="0" indent="0">
              <a:buNone/>
            </a:pPr>
            <a:r>
              <a:rPr lang="en-AU" dirty="0">
                <a:solidFill>
                  <a:schemeClr val="accent1"/>
                </a:solidFill>
              </a:rPr>
              <a:t>char *</a:t>
            </a:r>
            <a:r>
              <a:rPr lang="en-AU" dirty="0" err="1">
                <a:solidFill>
                  <a:schemeClr val="accent1"/>
                </a:solidFill>
              </a:rPr>
              <a:t>cp</a:t>
            </a:r>
            <a:r>
              <a:rPr lang="en-AU" dirty="0">
                <a:solidFill>
                  <a:schemeClr val="accent1"/>
                </a:solidFill>
              </a:rPr>
              <a:t>;    </a:t>
            </a:r>
          </a:p>
          <a:p>
            <a:pPr marL="0" indent="0">
              <a:buNone/>
            </a:pPr>
            <a:r>
              <a:rPr lang="en-AU" dirty="0">
                <a:solidFill>
                  <a:schemeClr val="accent1"/>
                </a:solidFill>
              </a:rPr>
              <a:t>             </a:t>
            </a:r>
          </a:p>
          <a:p>
            <a:pPr marL="0" indent="0">
              <a:buNone/>
            </a:pPr>
            <a:r>
              <a:rPr lang="en-AU" dirty="0">
                <a:solidFill>
                  <a:schemeClr val="accent1"/>
                </a:solidFill>
              </a:rPr>
              <a:t>typedef struct {float x; float y;} Point;</a:t>
            </a:r>
          </a:p>
          <a:p>
            <a:pPr marL="0" indent="0">
              <a:buNone/>
            </a:pPr>
            <a:r>
              <a:rPr lang="en-AU" dirty="0">
                <a:solidFill>
                  <a:schemeClr val="accent1"/>
                </a:solidFill>
              </a:rPr>
              <a:t>Point p;     </a:t>
            </a:r>
          </a:p>
          <a:p>
            <a:pPr marL="0" indent="0">
              <a:buNone/>
            </a:pPr>
            <a:r>
              <a:rPr lang="en-AU" dirty="0">
                <a:solidFill>
                  <a:schemeClr val="accent1"/>
                </a:solidFill>
              </a:rPr>
              <a:t>char  s[20];</a:t>
            </a:r>
          </a:p>
          <a:p>
            <a:pPr marL="0" indent="0">
              <a:buNone/>
            </a:pPr>
            <a:endParaRPr lang="en-US" dirty="0"/>
          </a:p>
        </p:txBody>
      </p:sp>
      <p:sp>
        <p:nvSpPr>
          <p:cNvPr id="4" name="Date Placeholder 3">
            <a:extLst>
              <a:ext uri="{FF2B5EF4-FFF2-40B4-BE49-F238E27FC236}">
                <a16:creationId xmlns:a16="http://schemas.microsoft.com/office/drawing/2014/main" id="{361D16D2-B207-46BB-8B5C-A35C6AAD2740}"/>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30659A0-CF28-485A-BCC8-7D7740D09BF8}"/>
              </a:ext>
            </a:extLst>
          </p:cNvPr>
          <p:cNvSpPr>
            <a:spLocks noGrp="1"/>
          </p:cNvSpPr>
          <p:nvPr>
            <p:ph type="sldNum" sz="quarter" idx="12"/>
          </p:nvPr>
        </p:nvSpPr>
        <p:spPr/>
        <p:txBody>
          <a:bodyPr/>
          <a:lstStyle/>
          <a:p>
            <a:fld id="{AA651D14-4802-4943-935E-1E600809C52E}" type="slidenum">
              <a:rPr lang="en-US" smtClean="0"/>
              <a:t>13</a:t>
            </a:fld>
            <a:endParaRPr lang="en-US"/>
          </a:p>
        </p:txBody>
      </p:sp>
    </p:spTree>
    <p:extLst>
      <p:ext uri="{BB962C8B-B14F-4D97-AF65-F5344CB8AC3E}">
        <p14:creationId xmlns:p14="http://schemas.microsoft.com/office/powerpoint/2010/main" val="117811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sz="2600" dirty="0"/>
              <a:t>In many applications, fixed-size data is ok.</a:t>
            </a:r>
          </a:p>
          <a:p>
            <a:pPr marL="0" indent="0">
              <a:buNone/>
            </a:pPr>
            <a:r>
              <a:rPr lang="en-AU" sz="2600" dirty="0"/>
              <a:t>In many other applications, we need flexibility.</a:t>
            </a:r>
          </a:p>
          <a:p>
            <a:pPr marL="0" indent="0">
              <a:buNone/>
            </a:pPr>
            <a:r>
              <a:rPr lang="en-AU" sz="2600" dirty="0"/>
              <a:t>Examples:</a:t>
            </a:r>
          </a:p>
          <a:p>
            <a:pPr marL="0" indent="0">
              <a:buNone/>
            </a:pPr>
            <a:endParaRPr lang="en-AU" sz="2600" dirty="0"/>
          </a:p>
          <a:p>
            <a:pPr marL="0" indent="0">
              <a:buNone/>
            </a:pPr>
            <a:r>
              <a:rPr lang="en-AU" sz="2600" dirty="0">
                <a:solidFill>
                  <a:schemeClr val="accent1"/>
                </a:solidFill>
              </a:rPr>
              <a:t>char name[MAXNAME];   </a:t>
            </a:r>
          </a:p>
          <a:p>
            <a:pPr marL="0" indent="0">
              <a:buNone/>
            </a:pPr>
            <a:r>
              <a:rPr lang="en-AU" sz="2600" dirty="0">
                <a:solidFill>
                  <a:schemeClr val="accent1"/>
                </a:solidFill>
              </a:rPr>
              <a:t>char item[MAXITEMS];  </a:t>
            </a:r>
          </a:p>
          <a:p>
            <a:pPr marL="0" indent="0">
              <a:buNone/>
            </a:pPr>
            <a:r>
              <a:rPr lang="en-AU" sz="2600" dirty="0">
                <a:solidFill>
                  <a:schemeClr val="accent1"/>
                </a:solidFill>
              </a:rPr>
              <a:t>char dictionary[MAXWORDS][MAXWORDLENGTH];</a:t>
            </a:r>
          </a:p>
          <a:p>
            <a:pPr marL="0" indent="0">
              <a:buNone/>
            </a:pPr>
            <a:r>
              <a:rPr lang="en-AU" sz="2600" dirty="0"/>
              <a:t>                   </a:t>
            </a:r>
          </a:p>
          <a:p>
            <a:pPr marL="0" indent="0">
              <a:buNone/>
            </a:pPr>
            <a:r>
              <a:rPr lang="en-AU" sz="2600" dirty="0"/>
              <a:t>                     </a:t>
            </a:r>
          </a:p>
          <a:p>
            <a:pPr marL="0" indent="0">
              <a:buNone/>
            </a:pPr>
            <a:r>
              <a:rPr lang="en-AU" sz="2600" dirty="0"/>
              <a:t>With fixed-size data, we need to guess sizes  ("large enough").</a:t>
            </a:r>
          </a:p>
          <a:p>
            <a:pPr marL="0" indent="0">
              <a:buNone/>
            </a:pPr>
            <a:endParaRPr lang="en-US" dirty="0"/>
          </a:p>
        </p:txBody>
      </p:sp>
      <p:sp>
        <p:nvSpPr>
          <p:cNvPr id="4" name="Date Placeholder 3">
            <a:extLst>
              <a:ext uri="{FF2B5EF4-FFF2-40B4-BE49-F238E27FC236}">
                <a16:creationId xmlns:a16="http://schemas.microsoft.com/office/drawing/2014/main" id="{5A19C090-ABBD-40A9-9440-61279839B6A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D604B1A-1029-4418-9C67-A19C24D5616E}"/>
              </a:ext>
            </a:extLst>
          </p:cNvPr>
          <p:cNvSpPr>
            <a:spLocks noGrp="1"/>
          </p:cNvSpPr>
          <p:nvPr>
            <p:ph type="sldNum" sz="quarter" idx="12"/>
          </p:nvPr>
        </p:nvSpPr>
        <p:spPr/>
        <p:txBody>
          <a:bodyPr/>
          <a:lstStyle/>
          <a:p>
            <a:fld id="{AA651D14-4802-4943-935E-1E600809C52E}" type="slidenum">
              <a:rPr lang="en-US" smtClean="0"/>
              <a:t>14</a:t>
            </a:fld>
            <a:endParaRPr lang="en-US"/>
          </a:p>
        </p:txBody>
      </p:sp>
    </p:spTree>
    <p:extLst>
      <p:ext uri="{BB962C8B-B14F-4D97-AF65-F5344CB8AC3E}">
        <p14:creationId xmlns:p14="http://schemas.microsoft.com/office/powerpoint/2010/main" val="241264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Fixed-size memory allocation:</a:t>
            </a:r>
          </a:p>
          <a:p>
            <a:pPr marL="0" indent="0">
              <a:buNone/>
            </a:pPr>
            <a:r>
              <a:rPr lang="en-AU" sz="2400" dirty="0"/>
              <a:t>   •  allocate as much space as we might ever possibly need</a:t>
            </a:r>
          </a:p>
          <a:p>
            <a:pPr marL="0" indent="0">
              <a:buNone/>
            </a:pPr>
            <a:r>
              <a:rPr lang="en-AU" sz="2400" dirty="0"/>
              <a:t>Dynamic memory allocation:</a:t>
            </a:r>
          </a:p>
          <a:p>
            <a:pPr marL="0" indent="0">
              <a:buNone/>
            </a:pPr>
            <a:r>
              <a:rPr lang="en-AU" sz="2400" dirty="0"/>
              <a:t>   • allocate as much space as we actually need</a:t>
            </a:r>
          </a:p>
          <a:p>
            <a:pPr marL="0" indent="0">
              <a:buNone/>
            </a:pPr>
            <a:r>
              <a:rPr lang="en-AU" sz="2400" dirty="0"/>
              <a:t>   • determine size based on inputs</a:t>
            </a:r>
          </a:p>
          <a:p>
            <a:pPr marL="0" indent="0">
              <a:buNone/>
            </a:pPr>
            <a:endParaRPr lang="en-AU" sz="2400" dirty="0"/>
          </a:p>
          <a:p>
            <a:pPr marL="0" indent="0">
              <a:buNone/>
            </a:pPr>
            <a:r>
              <a:rPr lang="en-AU" sz="2400" dirty="0"/>
              <a:t>But how to do dynamic memory allocation in C?</a:t>
            </a:r>
          </a:p>
          <a:p>
            <a:pPr marL="0" indent="0">
              <a:buNone/>
            </a:pPr>
            <a:r>
              <a:rPr lang="en-AU" dirty="0"/>
              <a:t>   </a:t>
            </a:r>
            <a:endParaRPr lang="en-US" dirty="0"/>
          </a:p>
        </p:txBody>
      </p:sp>
      <p:sp>
        <p:nvSpPr>
          <p:cNvPr id="4" name="Date Placeholder 3">
            <a:extLst>
              <a:ext uri="{FF2B5EF4-FFF2-40B4-BE49-F238E27FC236}">
                <a16:creationId xmlns:a16="http://schemas.microsoft.com/office/drawing/2014/main" id="{57676AE4-708B-4131-89B4-9CC9E656FA9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097287E-AC37-4DD0-83CB-A441A97C25F3}"/>
              </a:ext>
            </a:extLst>
          </p:cNvPr>
          <p:cNvSpPr>
            <a:spLocks noGrp="1"/>
          </p:cNvSpPr>
          <p:nvPr>
            <p:ph type="sldNum" sz="quarter" idx="12"/>
          </p:nvPr>
        </p:nvSpPr>
        <p:spPr/>
        <p:txBody>
          <a:bodyPr/>
          <a:lstStyle/>
          <a:p>
            <a:fld id="{AA651D14-4802-4943-935E-1E600809C52E}" type="slidenum">
              <a:rPr lang="en-US" smtClean="0"/>
              <a:t>15</a:t>
            </a:fld>
            <a:endParaRPr lang="en-US"/>
          </a:p>
        </p:txBody>
      </p:sp>
    </p:spTree>
    <p:extLst>
      <p:ext uri="{BB962C8B-B14F-4D97-AF65-F5344CB8AC3E}">
        <p14:creationId xmlns:p14="http://schemas.microsoft.com/office/powerpoint/2010/main" val="300538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20000"/>
          </a:bodyPr>
          <a:lstStyle/>
          <a:p>
            <a:pPr marL="0" indent="0">
              <a:buNone/>
            </a:pPr>
            <a:r>
              <a:rPr lang="en-AU" sz="2600" dirty="0">
                <a:solidFill>
                  <a:schemeClr val="accent1"/>
                </a:solidFill>
              </a:rPr>
              <a:t>malloc()</a:t>
            </a:r>
            <a:r>
              <a:rPr lang="en-AU" sz="2600" dirty="0"/>
              <a:t> function interface</a:t>
            </a:r>
          </a:p>
          <a:p>
            <a:pPr marL="0" indent="0">
              <a:buNone/>
            </a:pPr>
            <a:r>
              <a:rPr lang="en-AU" sz="2600" dirty="0">
                <a:solidFill>
                  <a:schemeClr val="accent1"/>
                </a:solidFill>
              </a:rPr>
              <a:t>void *malloc(</a:t>
            </a:r>
            <a:r>
              <a:rPr lang="en-AU" sz="2600" dirty="0" err="1">
                <a:solidFill>
                  <a:schemeClr val="accent1"/>
                </a:solidFill>
              </a:rPr>
              <a:t>size_t</a:t>
            </a:r>
            <a:r>
              <a:rPr lang="en-AU" sz="2600" dirty="0">
                <a:solidFill>
                  <a:schemeClr val="accent1"/>
                </a:solidFill>
              </a:rPr>
              <a:t> n);</a:t>
            </a:r>
          </a:p>
          <a:p>
            <a:pPr marL="0" indent="0">
              <a:buNone/>
            </a:pPr>
            <a:endParaRPr lang="en-AU" sz="2600" dirty="0"/>
          </a:p>
          <a:p>
            <a:pPr marL="0" indent="0">
              <a:buNone/>
            </a:pPr>
            <a:r>
              <a:rPr lang="en-AU" sz="2600" dirty="0"/>
              <a:t>What the function does:</a:t>
            </a:r>
          </a:p>
          <a:p>
            <a:pPr marL="0" indent="0">
              <a:buNone/>
            </a:pPr>
            <a:r>
              <a:rPr lang="en-AU" sz="2600" dirty="0"/>
              <a:t>   • attempts to reserve a block of n bytes in the heap</a:t>
            </a:r>
          </a:p>
          <a:p>
            <a:pPr marL="0" indent="0">
              <a:buNone/>
            </a:pPr>
            <a:r>
              <a:rPr lang="en-AU" sz="2600" dirty="0"/>
              <a:t>   • returns the address of the start of this block</a:t>
            </a:r>
          </a:p>
          <a:p>
            <a:pPr marL="0" indent="0">
              <a:buNone/>
            </a:pPr>
            <a:r>
              <a:rPr lang="en-AU" sz="2600" dirty="0"/>
              <a:t>   • if insufficient space left in the heap, returns NULL</a:t>
            </a:r>
          </a:p>
          <a:p>
            <a:pPr marL="0" indent="0">
              <a:buNone/>
            </a:pPr>
            <a:endParaRPr lang="en-AU" sz="2600" dirty="0"/>
          </a:p>
          <a:p>
            <a:pPr marL="0" indent="0">
              <a:buNone/>
            </a:pPr>
            <a:r>
              <a:rPr lang="en-AU" sz="2600" dirty="0"/>
              <a:t>Note: </a:t>
            </a:r>
            <a:r>
              <a:rPr lang="en-AU" sz="2600" dirty="0" err="1"/>
              <a:t>size_t</a:t>
            </a:r>
            <a:r>
              <a:rPr lang="en-AU" sz="2600" dirty="0"/>
              <a:t> is essentially an unsigned </a:t>
            </a:r>
            <a:r>
              <a:rPr lang="en-AU" sz="2600" dirty="0" err="1"/>
              <a:t>int</a:t>
            </a:r>
            <a:endParaRPr lang="en-AU" sz="2600" dirty="0"/>
          </a:p>
          <a:p>
            <a:pPr marL="0" indent="0">
              <a:buNone/>
            </a:pPr>
            <a:r>
              <a:rPr lang="en-AU" sz="2600" dirty="0"/>
              <a:t>   • but has specialised interpretation of applying to memory sizes measured in bytes</a:t>
            </a:r>
          </a:p>
          <a:p>
            <a:pPr marL="0" indent="0">
              <a:buNone/>
            </a:pPr>
            <a:endParaRPr lang="en-US" dirty="0"/>
          </a:p>
        </p:txBody>
      </p:sp>
      <p:sp>
        <p:nvSpPr>
          <p:cNvPr id="4" name="Date Placeholder 3">
            <a:extLst>
              <a:ext uri="{FF2B5EF4-FFF2-40B4-BE49-F238E27FC236}">
                <a16:creationId xmlns:a16="http://schemas.microsoft.com/office/drawing/2014/main" id="{4730277B-3096-4C9F-8C3A-908597100330}"/>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0FC506A7-9471-451D-8C8F-020D4D4099D4}"/>
              </a:ext>
            </a:extLst>
          </p:cNvPr>
          <p:cNvSpPr>
            <a:spLocks noGrp="1"/>
          </p:cNvSpPr>
          <p:nvPr>
            <p:ph type="sldNum" sz="quarter" idx="12"/>
          </p:nvPr>
        </p:nvSpPr>
        <p:spPr/>
        <p:txBody>
          <a:bodyPr/>
          <a:lstStyle/>
          <a:p>
            <a:fld id="{AA651D14-4802-4943-935E-1E600809C52E}" type="slidenum">
              <a:rPr lang="en-US" smtClean="0"/>
              <a:t>16</a:t>
            </a:fld>
            <a:endParaRPr lang="en-US"/>
          </a:p>
        </p:txBody>
      </p:sp>
    </p:spTree>
    <p:extLst>
      <p:ext uri="{BB962C8B-B14F-4D97-AF65-F5344CB8AC3E}">
        <p14:creationId xmlns:p14="http://schemas.microsoft.com/office/powerpoint/2010/main" val="411754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US" sz="2400" dirty="0"/>
              <a:t>Example use of malloc:</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CDF36F9D-C1F0-43FE-91C0-8E3DDA27880F}"/>
              </a:ext>
            </a:extLst>
          </p:cNvPr>
          <p:cNvPicPr>
            <a:picLocks noChangeAspect="1"/>
          </p:cNvPicPr>
          <p:nvPr/>
        </p:nvPicPr>
        <p:blipFill>
          <a:blip r:embed="rId2"/>
          <a:stretch>
            <a:fillRect/>
          </a:stretch>
        </p:blipFill>
        <p:spPr>
          <a:xfrm>
            <a:off x="2592555" y="2712720"/>
            <a:ext cx="6330983" cy="3921760"/>
          </a:xfrm>
          <a:prstGeom prst="rect">
            <a:avLst/>
          </a:prstGeom>
        </p:spPr>
      </p:pic>
      <p:sp>
        <p:nvSpPr>
          <p:cNvPr id="5" name="Date Placeholder 4">
            <a:extLst>
              <a:ext uri="{FF2B5EF4-FFF2-40B4-BE49-F238E27FC236}">
                <a16:creationId xmlns:a16="http://schemas.microsoft.com/office/drawing/2014/main" id="{0D6728A7-45DF-46D0-93B9-3101A58249ED}"/>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3F4C69AA-9AA9-4976-8246-A04E26C4BDB0}"/>
              </a:ext>
            </a:extLst>
          </p:cNvPr>
          <p:cNvSpPr>
            <a:spLocks noGrp="1"/>
          </p:cNvSpPr>
          <p:nvPr>
            <p:ph type="sldNum" sz="quarter" idx="12"/>
          </p:nvPr>
        </p:nvSpPr>
        <p:spPr/>
        <p:txBody>
          <a:bodyPr/>
          <a:lstStyle/>
          <a:p>
            <a:fld id="{AA651D14-4802-4943-935E-1E600809C52E}" type="slidenum">
              <a:rPr lang="en-US" smtClean="0"/>
              <a:t>17</a:t>
            </a:fld>
            <a:endParaRPr lang="en-US"/>
          </a:p>
        </p:txBody>
      </p:sp>
    </p:spTree>
    <p:extLst>
      <p:ext uri="{BB962C8B-B14F-4D97-AF65-F5344CB8AC3E}">
        <p14:creationId xmlns:p14="http://schemas.microsoft.com/office/powerpoint/2010/main" val="275770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Things to note about   void *malloc(</a:t>
            </a:r>
            <a:r>
              <a:rPr lang="en-AU" sz="2400" dirty="0" err="1"/>
              <a:t>size_t</a:t>
            </a:r>
            <a:r>
              <a:rPr lang="en-AU" sz="2400" dirty="0"/>
              <a:t>):</a:t>
            </a:r>
          </a:p>
          <a:p>
            <a:pPr marL="0" indent="0">
              <a:buNone/>
            </a:pPr>
            <a:r>
              <a:rPr lang="en-AU" sz="2400" dirty="0"/>
              <a:t>   • it is defined as part of  </a:t>
            </a:r>
            <a:r>
              <a:rPr lang="en-AU" sz="2400" dirty="0" err="1"/>
              <a:t>stdlib.h</a:t>
            </a:r>
            <a:endParaRPr lang="en-AU" sz="2400" dirty="0"/>
          </a:p>
          <a:p>
            <a:pPr marL="0" indent="0">
              <a:buNone/>
            </a:pPr>
            <a:r>
              <a:rPr lang="en-AU" sz="2400" dirty="0"/>
              <a:t>   • its parameter is a size in units of bytes</a:t>
            </a:r>
          </a:p>
          <a:p>
            <a:pPr marL="0" indent="0">
              <a:buNone/>
            </a:pPr>
            <a:r>
              <a:rPr lang="en-AU" sz="2400" dirty="0"/>
              <a:t>   • its return value is a generic pointer  (void *)</a:t>
            </a:r>
          </a:p>
          <a:p>
            <a:pPr marL="0" indent="0">
              <a:buNone/>
            </a:pPr>
            <a:r>
              <a:rPr lang="en-AU" sz="2400" dirty="0"/>
              <a:t>   • the return value must always be checked (may be NULL)</a:t>
            </a:r>
          </a:p>
          <a:p>
            <a:pPr marL="0" indent="0">
              <a:buNone/>
            </a:pPr>
            <a:endParaRPr lang="en-AU" sz="2400" dirty="0"/>
          </a:p>
          <a:p>
            <a:pPr marL="0" indent="0">
              <a:buNone/>
            </a:pPr>
            <a:r>
              <a:rPr lang="en-AU" sz="2400" dirty="0"/>
              <a:t>Required size is determined by   #Elements * </a:t>
            </a:r>
            <a:r>
              <a:rPr lang="en-AU" sz="2400" dirty="0" err="1"/>
              <a:t>sizeof</a:t>
            </a:r>
            <a:r>
              <a:rPr lang="en-AU" sz="2400" dirty="0"/>
              <a:t>(</a:t>
            </a:r>
            <a:r>
              <a:rPr lang="en-AU" sz="2400" dirty="0" err="1"/>
              <a:t>ElementType</a:t>
            </a:r>
            <a:r>
              <a:rPr lang="en-AU" sz="2400" dirty="0"/>
              <a:t>)</a:t>
            </a:r>
          </a:p>
          <a:p>
            <a:pPr marL="0" indent="0">
              <a:buNone/>
            </a:pPr>
            <a:endParaRPr lang="en-US" dirty="0"/>
          </a:p>
        </p:txBody>
      </p:sp>
      <p:sp>
        <p:nvSpPr>
          <p:cNvPr id="4" name="Date Placeholder 3">
            <a:extLst>
              <a:ext uri="{FF2B5EF4-FFF2-40B4-BE49-F238E27FC236}">
                <a16:creationId xmlns:a16="http://schemas.microsoft.com/office/drawing/2014/main" id="{5475AAF9-DA19-4A14-B0C7-5C3DDDC4BED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29469A53-AB9B-4DD5-B4B3-8364839AB3DC}"/>
              </a:ext>
            </a:extLst>
          </p:cNvPr>
          <p:cNvSpPr>
            <a:spLocks noGrp="1"/>
          </p:cNvSpPr>
          <p:nvPr>
            <p:ph type="sldNum" sz="quarter" idx="12"/>
          </p:nvPr>
        </p:nvSpPr>
        <p:spPr/>
        <p:txBody>
          <a:bodyPr/>
          <a:lstStyle/>
          <a:p>
            <a:fld id="{AA651D14-4802-4943-935E-1E600809C52E}" type="slidenum">
              <a:rPr lang="en-US" smtClean="0"/>
              <a:t>18</a:t>
            </a:fld>
            <a:endParaRPr lang="en-US"/>
          </a:p>
        </p:txBody>
      </p:sp>
    </p:spTree>
    <p:extLst>
      <p:ext uri="{BB962C8B-B14F-4D97-AF65-F5344CB8AC3E}">
        <p14:creationId xmlns:p14="http://schemas.microsoft.com/office/powerpoint/2010/main" val="333714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36600" y="1585479"/>
            <a:ext cx="10439400" cy="4990811"/>
          </a:xfrm>
        </p:spPr>
        <p:txBody>
          <a:bodyPr>
            <a:noAutofit/>
          </a:bodyPr>
          <a:lstStyle/>
          <a:p>
            <a:pPr marL="0" indent="0">
              <a:buNone/>
            </a:pPr>
            <a:r>
              <a:rPr lang="en-AU" sz="2200" dirty="0"/>
              <a:t>Create a dynamic </a:t>
            </a:r>
            <a:r>
              <a:rPr lang="en-AU" sz="2200" dirty="0" err="1"/>
              <a:t>m×n-matrix</a:t>
            </a:r>
            <a:r>
              <a:rPr lang="en-AU" sz="2200" dirty="0"/>
              <a:t> of floating point numbers, given m and n</a:t>
            </a:r>
            <a:r>
              <a:rPr lang="en-US" sz="2200" dirty="0"/>
              <a:t>. </a:t>
            </a:r>
          </a:p>
          <a:p>
            <a:pPr marL="0" indent="0">
              <a:buNone/>
            </a:pPr>
            <a:r>
              <a:rPr lang="en-AU" sz="2200" dirty="0"/>
              <a:t>How many bytes need to be reserved?</a:t>
            </a:r>
          </a:p>
          <a:p>
            <a:pPr marL="0" indent="0">
              <a:buNone/>
            </a:pPr>
            <a:endParaRPr lang="en-US" sz="2200" dirty="0"/>
          </a:p>
          <a:p>
            <a:pPr marL="0" indent="0">
              <a:buNone/>
            </a:pPr>
            <a:r>
              <a:rPr lang="en-US" sz="2200" dirty="0"/>
              <a:t>Matrix:</a:t>
            </a:r>
          </a:p>
          <a:p>
            <a:pPr marL="0" indent="0">
              <a:buNone/>
            </a:pPr>
            <a:r>
              <a:rPr lang="en-US" sz="2200" dirty="0"/>
              <a:t>	</a:t>
            </a:r>
            <a:r>
              <a:rPr lang="en-US" sz="2200" dirty="0">
                <a:solidFill>
                  <a:schemeClr val="accent1"/>
                </a:solidFill>
              </a:rPr>
              <a:t>float *matrix = malloc(m * n * </a:t>
            </a:r>
            <a:r>
              <a:rPr lang="en-US" sz="2200" dirty="0" err="1">
                <a:solidFill>
                  <a:schemeClr val="accent1"/>
                </a:solidFill>
              </a:rPr>
              <a:t>sizeof</a:t>
            </a:r>
            <a:r>
              <a:rPr lang="en-US" sz="2200" dirty="0">
                <a:solidFill>
                  <a:schemeClr val="accent1"/>
                </a:solidFill>
              </a:rPr>
              <a:t>(float));</a:t>
            </a:r>
          </a:p>
          <a:p>
            <a:pPr marL="0" indent="0">
              <a:buNone/>
            </a:pPr>
            <a:r>
              <a:rPr lang="en-US" sz="2200" dirty="0">
                <a:solidFill>
                  <a:schemeClr val="accent1"/>
                </a:solidFill>
              </a:rPr>
              <a:t>	assert(matrix != NULL);</a:t>
            </a:r>
            <a:endParaRPr lang="en-US" sz="2200" dirty="0"/>
          </a:p>
          <a:p>
            <a:pPr marL="0" indent="0">
              <a:buNone/>
            </a:pPr>
            <a:r>
              <a:rPr lang="en-US" sz="2200" dirty="0"/>
              <a:t>4mn bytes allocated</a:t>
            </a:r>
          </a:p>
          <a:p>
            <a:pPr marL="0" indent="0">
              <a:buNone/>
            </a:pPr>
            <a:endParaRPr lang="en-US" sz="2200" dirty="0">
              <a:solidFill>
                <a:srgbClr val="0070C0"/>
              </a:solidFill>
            </a:endParaRPr>
          </a:p>
          <a:p>
            <a:pPr marL="0" indent="0">
              <a:buNone/>
            </a:pPr>
            <a:r>
              <a:rPr lang="en-US" sz="2200" dirty="0">
                <a:solidFill>
                  <a:srgbClr val="0070C0"/>
                </a:solidFill>
              </a:rPr>
              <a:t>void assert(int expression) </a:t>
            </a:r>
            <a:r>
              <a:rPr lang="en-US" sz="2200" dirty="0"/>
              <a:t>is a C built-in macro. </a:t>
            </a:r>
            <a:r>
              <a:rPr lang="en-AU" sz="2200" dirty="0"/>
              <a:t> If </a:t>
            </a:r>
            <a:r>
              <a:rPr lang="en-AU" sz="2200" dirty="0">
                <a:solidFill>
                  <a:srgbClr val="0070C0"/>
                </a:solidFill>
              </a:rPr>
              <a:t>expression</a:t>
            </a:r>
            <a:r>
              <a:rPr lang="en-AU" sz="2200" dirty="0"/>
              <a:t> evaluates to </a:t>
            </a:r>
            <a:r>
              <a:rPr lang="en-AU" sz="2200" dirty="0">
                <a:solidFill>
                  <a:srgbClr val="0070C0"/>
                </a:solidFill>
              </a:rPr>
              <a:t>TRUE</a:t>
            </a:r>
            <a:r>
              <a:rPr lang="en-AU" sz="2200" dirty="0"/>
              <a:t>, </a:t>
            </a:r>
            <a:r>
              <a:rPr lang="en-AU" sz="2200" dirty="0">
                <a:solidFill>
                  <a:srgbClr val="0070C0"/>
                </a:solidFill>
              </a:rPr>
              <a:t>assert() </a:t>
            </a:r>
            <a:r>
              <a:rPr lang="en-AU" sz="2200" dirty="0"/>
              <a:t>does nothing. If </a:t>
            </a:r>
            <a:r>
              <a:rPr lang="en-AU" sz="2200" dirty="0">
                <a:solidFill>
                  <a:srgbClr val="0070C0"/>
                </a:solidFill>
              </a:rPr>
              <a:t>expression</a:t>
            </a:r>
            <a:r>
              <a:rPr lang="en-AU" sz="2200" dirty="0"/>
              <a:t> evaluates to </a:t>
            </a:r>
            <a:r>
              <a:rPr lang="en-AU" sz="2200" dirty="0">
                <a:solidFill>
                  <a:srgbClr val="0070C0"/>
                </a:solidFill>
              </a:rPr>
              <a:t>FALSE</a:t>
            </a:r>
            <a:r>
              <a:rPr lang="en-AU" sz="2200" dirty="0"/>
              <a:t>, </a:t>
            </a:r>
            <a:r>
              <a:rPr lang="en-AU" sz="2200" dirty="0">
                <a:solidFill>
                  <a:srgbClr val="0070C0"/>
                </a:solidFill>
              </a:rPr>
              <a:t>assert() </a:t>
            </a:r>
            <a:r>
              <a:rPr lang="en-AU" sz="2200" dirty="0"/>
              <a:t>displays an error message on stderr (standard error stream to display error messages and diagnostics) and aborts program execution.</a:t>
            </a:r>
            <a:endParaRPr lang="en-US" sz="2200" dirty="0"/>
          </a:p>
        </p:txBody>
      </p:sp>
      <p:sp>
        <p:nvSpPr>
          <p:cNvPr id="4" name="Date Placeholder 3">
            <a:extLst>
              <a:ext uri="{FF2B5EF4-FFF2-40B4-BE49-F238E27FC236}">
                <a16:creationId xmlns:a16="http://schemas.microsoft.com/office/drawing/2014/main" id="{5E5D3E6F-23CE-49DF-A963-0FFFD020B20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56648BD-BCE5-43EE-A7C5-56F776A3CB92}"/>
              </a:ext>
            </a:extLst>
          </p:cNvPr>
          <p:cNvSpPr>
            <a:spLocks noGrp="1"/>
          </p:cNvSpPr>
          <p:nvPr>
            <p:ph type="sldNum" sz="quarter" idx="12"/>
          </p:nvPr>
        </p:nvSpPr>
        <p:spPr/>
        <p:txBody>
          <a:bodyPr/>
          <a:lstStyle/>
          <a:p>
            <a:fld id="{AA651D14-4802-4943-935E-1E600809C52E}" type="slidenum">
              <a:rPr lang="en-US" smtClean="0"/>
              <a:t>19</a:t>
            </a:fld>
            <a:endParaRPr lang="en-US"/>
          </a:p>
        </p:txBody>
      </p:sp>
    </p:spTree>
    <p:extLst>
      <p:ext uri="{BB962C8B-B14F-4D97-AF65-F5344CB8AC3E}">
        <p14:creationId xmlns:p14="http://schemas.microsoft.com/office/powerpoint/2010/main" val="142024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5200-D263-4169-A30E-6DE49AC40C4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1EDD3AA-2381-48F8-A11C-29167D7B9B65}"/>
              </a:ext>
            </a:extLst>
          </p:cNvPr>
          <p:cNvSpPr>
            <a:spLocks noGrp="1"/>
          </p:cNvSpPr>
          <p:nvPr>
            <p:ph idx="1"/>
          </p:nvPr>
        </p:nvSpPr>
        <p:spPr>
          <a:xfrm>
            <a:off x="933994" y="2132035"/>
            <a:ext cx="7208520" cy="2593929"/>
          </a:xfrm>
        </p:spPr>
        <p:txBody>
          <a:bodyPr>
            <a:normAutofit/>
          </a:bodyPr>
          <a:lstStyle/>
          <a:p>
            <a:r>
              <a:rPr lang="en-US" dirty="0"/>
              <a:t>Dynamic Memory Management</a:t>
            </a:r>
          </a:p>
          <a:p>
            <a:r>
              <a:rPr lang="en-US" dirty="0"/>
              <a:t>Singly Linked Lists</a:t>
            </a:r>
          </a:p>
          <a:p>
            <a:r>
              <a:rPr lang="en-US" dirty="0"/>
              <a:t>Doubly Linked Lists</a:t>
            </a:r>
          </a:p>
        </p:txBody>
      </p:sp>
      <p:sp>
        <p:nvSpPr>
          <p:cNvPr id="4" name="Date Placeholder 3">
            <a:extLst>
              <a:ext uri="{FF2B5EF4-FFF2-40B4-BE49-F238E27FC236}">
                <a16:creationId xmlns:a16="http://schemas.microsoft.com/office/drawing/2014/main" id="{0B700C93-7C07-4D81-B289-7A0D08BFF73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C467667A-01CA-4D4A-8BC5-380AA6D5207C}"/>
              </a:ext>
            </a:extLst>
          </p:cNvPr>
          <p:cNvSpPr>
            <a:spLocks noGrp="1"/>
          </p:cNvSpPr>
          <p:nvPr>
            <p:ph type="sldNum" sz="quarter" idx="12"/>
          </p:nvPr>
        </p:nvSpPr>
        <p:spPr/>
        <p:txBody>
          <a:bodyPr/>
          <a:lstStyle/>
          <a:p>
            <a:fld id="{AA651D14-4802-4943-935E-1E600809C52E}" type="slidenum">
              <a:rPr lang="en-US" smtClean="0"/>
              <a:t>2</a:t>
            </a:fld>
            <a:endParaRPr lang="en-US"/>
          </a:p>
        </p:txBody>
      </p:sp>
    </p:spTree>
    <p:extLst>
      <p:ext uri="{BB962C8B-B14F-4D97-AF65-F5344CB8AC3E}">
        <p14:creationId xmlns:p14="http://schemas.microsoft.com/office/powerpoint/2010/main" val="301118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629195" y="269966"/>
            <a:ext cx="10515600" cy="1325563"/>
          </a:xfrm>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629195" y="1823198"/>
            <a:ext cx="4787537" cy="4047626"/>
          </a:xfrm>
        </p:spPr>
        <p:txBody>
          <a:bodyPr>
            <a:normAutofit/>
          </a:bodyPr>
          <a:lstStyle/>
          <a:p>
            <a:pPr marL="0" indent="0">
              <a:buNone/>
            </a:pPr>
            <a:r>
              <a:rPr lang="en-AU" sz="2600" dirty="0"/>
              <a:t>Create space for 1,000 speeding tickets (cf. Lecture Week 1)</a:t>
            </a:r>
          </a:p>
          <a:p>
            <a:pPr marL="0" indent="0">
              <a:buNone/>
            </a:pPr>
            <a:r>
              <a:rPr lang="en-AU" sz="2600" dirty="0"/>
              <a:t>How many bytes need to be reserved? </a:t>
            </a:r>
          </a:p>
          <a:p>
            <a:pPr marL="0" indent="0">
              <a:buNone/>
            </a:pPr>
            <a:endParaRPr lang="en-US" sz="6400" dirty="0"/>
          </a:p>
          <a:p>
            <a:pPr marL="0" indent="0">
              <a:buNone/>
            </a:pPr>
            <a:endParaRPr lang="en-US" dirty="0"/>
          </a:p>
        </p:txBody>
      </p:sp>
      <p:sp>
        <p:nvSpPr>
          <p:cNvPr id="4" name="Rectangle 3">
            <a:extLst>
              <a:ext uri="{FF2B5EF4-FFF2-40B4-BE49-F238E27FC236}">
                <a16:creationId xmlns:a16="http://schemas.microsoft.com/office/drawing/2014/main" id="{6F4B25AB-0963-48D4-B5FE-72AF3D710745}"/>
              </a:ext>
            </a:extLst>
          </p:cNvPr>
          <p:cNvSpPr/>
          <p:nvPr/>
        </p:nvSpPr>
        <p:spPr>
          <a:xfrm>
            <a:off x="5660572" y="1595529"/>
            <a:ext cx="6096000" cy="4801314"/>
          </a:xfrm>
          <a:prstGeom prst="rect">
            <a:avLst/>
          </a:prstGeom>
        </p:spPr>
        <p:txBody>
          <a:bodyPr>
            <a:spAutoFit/>
          </a:bodyPr>
          <a:lstStyle/>
          <a:p>
            <a:r>
              <a:rPr lang="en-US" dirty="0"/>
              <a:t>Speeding tickets:</a:t>
            </a:r>
          </a:p>
          <a:p>
            <a:r>
              <a:rPr lang="en-US" dirty="0">
                <a:solidFill>
                  <a:schemeClr val="accent1"/>
                </a:solidFill>
              </a:rPr>
              <a:t>	typedef struct {</a:t>
            </a:r>
          </a:p>
          <a:p>
            <a:r>
              <a:rPr lang="en-US" dirty="0">
                <a:solidFill>
                  <a:schemeClr val="accent1"/>
                </a:solidFill>
              </a:rPr>
              <a:t>		int day, month, year;</a:t>
            </a:r>
          </a:p>
          <a:p>
            <a:r>
              <a:rPr lang="en-US" dirty="0">
                <a:solidFill>
                  <a:schemeClr val="accent1"/>
                </a:solidFill>
              </a:rPr>
              <a:t>	} </a:t>
            </a:r>
            <a:r>
              <a:rPr lang="en-US" dirty="0" err="1">
                <a:solidFill>
                  <a:schemeClr val="accent1"/>
                </a:solidFill>
              </a:rPr>
              <a:t>DateT</a:t>
            </a:r>
            <a:r>
              <a:rPr lang="en-US" dirty="0">
                <a:solidFill>
                  <a:schemeClr val="accent1"/>
                </a:solidFill>
              </a:rPr>
              <a:t>;</a:t>
            </a:r>
          </a:p>
          <a:p>
            <a:r>
              <a:rPr lang="en-US" dirty="0">
                <a:solidFill>
                  <a:schemeClr val="accent1"/>
                </a:solidFill>
              </a:rPr>
              <a:t>	typedef struct {</a:t>
            </a:r>
          </a:p>
          <a:p>
            <a:r>
              <a:rPr lang="en-US" dirty="0">
                <a:solidFill>
                  <a:schemeClr val="accent1"/>
                </a:solidFill>
              </a:rPr>
              <a:t>		int hour, minute;</a:t>
            </a:r>
          </a:p>
          <a:p>
            <a:r>
              <a:rPr lang="en-US" dirty="0">
                <a:solidFill>
                  <a:schemeClr val="accent1"/>
                </a:solidFill>
              </a:rPr>
              <a:t>	} </a:t>
            </a:r>
            <a:r>
              <a:rPr lang="en-US" dirty="0" err="1">
                <a:solidFill>
                  <a:schemeClr val="accent1"/>
                </a:solidFill>
              </a:rPr>
              <a:t>TimeT</a:t>
            </a:r>
            <a:r>
              <a:rPr lang="en-US" dirty="0">
                <a:solidFill>
                  <a:schemeClr val="accent1"/>
                </a:solidFill>
              </a:rPr>
              <a:t>;</a:t>
            </a:r>
          </a:p>
          <a:p>
            <a:r>
              <a:rPr lang="en-US" dirty="0">
                <a:solidFill>
                  <a:schemeClr val="accent1"/>
                </a:solidFill>
              </a:rPr>
              <a:t>	typedef struct {</a:t>
            </a:r>
          </a:p>
          <a:p>
            <a:r>
              <a:rPr lang="en-US" dirty="0">
                <a:solidFill>
                  <a:schemeClr val="accent1"/>
                </a:solidFill>
              </a:rPr>
              <a:t>		char  plate[7];</a:t>
            </a:r>
          </a:p>
          <a:p>
            <a:r>
              <a:rPr lang="en-US" dirty="0">
                <a:solidFill>
                  <a:schemeClr val="accent1"/>
                </a:solidFill>
              </a:rPr>
              <a:t>		</a:t>
            </a:r>
            <a:r>
              <a:rPr lang="en-US" dirty="0" err="1">
                <a:solidFill>
                  <a:schemeClr val="accent1"/>
                </a:solidFill>
              </a:rPr>
              <a:t>DateT</a:t>
            </a:r>
            <a:r>
              <a:rPr lang="en-US" dirty="0">
                <a:solidFill>
                  <a:schemeClr val="accent1"/>
                </a:solidFill>
              </a:rPr>
              <a:t> d;</a:t>
            </a:r>
          </a:p>
          <a:p>
            <a:r>
              <a:rPr lang="en-US" dirty="0">
                <a:solidFill>
                  <a:schemeClr val="accent1"/>
                </a:solidFill>
              </a:rPr>
              <a:t>		</a:t>
            </a:r>
            <a:r>
              <a:rPr lang="en-US" dirty="0" err="1">
                <a:solidFill>
                  <a:schemeClr val="accent1"/>
                </a:solidFill>
              </a:rPr>
              <a:t>TimeT</a:t>
            </a:r>
            <a:r>
              <a:rPr lang="en-US" dirty="0">
                <a:solidFill>
                  <a:schemeClr val="accent1"/>
                </a:solidFill>
              </a:rPr>
              <a:t> t;</a:t>
            </a:r>
          </a:p>
          <a:p>
            <a:r>
              <a:rPr lang="en-US" dirty="0">
                <a:solidFill>
                  <a:schemeClr val="accent1"/>
                </a:solidFill>
              </a:rPr>
              <a:t>	} </a:t>
            </a:r>
            <a:r>
              <a:rPr lang="en-US" dirty="0" err="1">
                <a:solidFill>
                  <a:schemeClr val="accent1"/>
                </a:solidFill>
              </a:rPr>
              <a:t>TicketT</a:t>
            </a:r>
            <a:r>
              <a:rPr lang="en-US" dirty="0">
                <a:solidFill>
                  <a:schemeClr val="accent1"/>
                </a:solidFill>
              </a:rPr>
              <a:t>;</a:t>
            </a:r>
          </a:p>
          <a:p>
            <a:r>
              <a:rPr lang="en-US" dirty="0">
                <a:solidFill>
                  <a:schemeClr val="accent1"/>
                </a:solidFill>
              </a:rPr>
              <a:t>	</a:t>
            </a:r>
          </a:p>
          <a:p>
            <a:r>
              <a:rPr lang="en-US" dirty="0">
                <a:solidFill>
                  <a:schemeClr val="accent1"/>
                </a:solidFill>
              </a:rPr>
              <a:t>	</a:t>
            </a:r>
            <a:r>
              <a:rPr lang="en-US" dirty="0" err="1">
                <a:solidFill>
                  <a:schemeClr val="accent1"/>
                </a:solidFill>
              </a:rPr>
              <a:t>TicketT</a:t>
            </a:r>
            <a:r>
              <a:rPr lang="en-US" dirty="0">
                <a:solidFill>
                  <a:schemeClr val="accent1"/>
                </a:solidFill>
              </a:rPr>
              <a:t> *tickets = malloc(1000 * </a:t>
            </a:r>
            <a:r>
              <a:rPr lang="en-US" dirty="0" err="1">
                <a:solidFill>
                  <a:schemeClr val="accent1"/>
                </a:solidFill>
              </a:rPr>
              <a:t>sizeof</a:t>
            </a:r>
            <a:r>
              <a:rPr lang="en-US" dirty="0">
                <a:solidFill>
                  <a:schemeClr val="accent1"/>
                </a:solidFill>
              </a:rPr>
              <a:t>(</a:t>
            </a:r>
            <a:r>
              <a:rPr lang="en-US" dirty="0" err="1">
                <a:solidFill>
                  <a:schemeClr val="accent1"/>
                </a:solidFill>
              </a:rPr>
              <a:t>TicketT</a:t>
            </a:r>
            <a:r>
              <a:rPr lang="en-US" dirty="0">
                <a:solidFill>
                  <a:schemeClr val="accent1"/>
                </a:solidFill>
              </a:rPr>
              <a:t>));</a:t>
            </a:r>
          </a:p>
          <a:p>
            <a:r>
              <a:rPr lang="en-US" dirty="0">
                <a:solidFill>
                  <a:schemeClr val="accent1"/>
                </a:solidFill>
              </a:rPr>
              <a:t>	assert(tickets != NULL);</a:t>
            </a:r>
          </a:p>
          <a:p>
            <a:endParaRPr lang="en-US" dirty="0"/>
          </a:p>
          <a:p>
            <a:r>
              <a:rPr lang="en-US" dirty="0"/>
              <a:t>  28,000 bytes allocated</a:t>
            </a:r>
          </a:p>
        </p:txBody>
      </p:sp>
      <p:sp>
        <p:nvSpPr>
          <p:cNvPr id="5" name="Date Placeholder 4">
            <a:extLst>
              <a:ext uri="{FF2B5EF4-FFF2-40B4-BE49-F238E27FC236}">
                <a16:creationId xmlns:a16="http://schemas.microsoft.com/office/drawing/2014/main" id="{A7271F3B-96E3-424D-A97F-9B6BE95F6E4B}"/>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D58C0A21-F549-49BB-840C-045C13A9107C}"/>
              </a:ext>
            </a:extLst>
          </p:cNvPr>
          <p:cNvSpPr>
            <a:spLocks noGrp="1"/>
          </p:cNvSpPr>
          <p:nvPr>
            <p:ph type="sldNum" sz="quarter" idx="12"/>
          </p:nvPr>
        </p:nvSpPr>
        <p:spPr/>
        <p:txBody>
          <a:bodyPr/>
          <a:lstStyle/>
          <a:p>
            <a:fld id="{AA651D14-4802-4943-935E-1E600809C52E}" type="slidenum">
              <a:rPr lang="en-US" smtClean="0"/>
              <a:t>20</a:t>
            </a:fld>
            <a:endParaRPr lang="en-US"/>
          </a:p>
        </p:txBody>
      </p:sp>
    </p:spTree>
    <p:extLst>
      <p:ext uri="{BB962C8B-B14F-4D97-AF65-F5344CB8AC3E}">
        <p14:creationId xmlns:p14="http://schemas.microsoft.com/office/powerpoint/2010/main" val="388967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sz="2400" dirty="0">
                <a:solidFill>
                  <a:srgbClr val="0070C0"/>
                </a:solidFill>
              </a:rPr>
              <a:t>malloc() </a:t>
            </a:r>
            <a:r>
              <a:rPr lang="en-AU" sz="2400" dirty="0"/>
              <a:t>returns a pointer to a data object of some kind.</a:t>
            </a:r>
          </a:p>
          <a:p>
            <a:pPr marL="0" indent="0">
              <a:buNone/>
            </a:pPr>
            <a:endParaRPr lang="en-AU" sz="2400" dirty="0"/>
          </a:p>
          <a:p>
            <a:pPr marL="0" indent="0">
              <a:buNone/>
            </a:pPr>
            <a:r>
              <a:rPr lang="en-AU" sz="2400" dirty="0"/>
              <a:t>Things to note about objects allocated by malloc():</a:t>
            </a:r>
          </a:p>
          <a:p>
            <a:pPr marL="0" indent="0">
              <a:buNone/>
            </a:pPr>
            <a:r>
              <a:rPr lang="en-AU" sz="2400" dirty="0"/>
              <a:t>   • they exist until explicitly removed   (program-controlled lifetime)</a:t>
            </a:r>
          </a:p>
          <a:p>
            <a:pPr marL="0" indent="0">
              <a:buNone/>
            </a:pPr>
            <a:r>
              <a:rPr lang="en-AU" sz="2400" dirty="0"/>
              <a:t>   • they are accessible while some variable references them</a:t>
            </a:r>
          </a:p>
          <a:p>
            <a:pPr marL="0" indent="0">
              <a:buNone/>
            </a:pPr>
            <a:r>
              <a:rPr lang="en-AU" sz="2400" dirty="0"/>
              <a:t>   • if no active variable references an object, it is garbage</a:t>
            </a:r>
          </a:p>
          <a:p>
            <a:pPr marL="0" indent="0">
              <a:buNone/>
            </a:pPr>
            <a:endParaRPr lang="en-AU" sz="2400" dirty="0"/>
          </a:p>
          <a:p>
            <a:pPr marL="0" indent="0">
              <a:buNone/>
            </a:pPr>
            <a:r>
              <a:rPr lang="en-AU" sz="2400" dirty="0"/>
              <a:t>The function </a:t>
            </a:r>
            <a:r>
              <a:rPr lang="en-AU" sz="2400" dirty="0">
                <a:solidFill>
                  <a:srgbClr val="0070C0"/>
                </a:solidFill>
              </a:rPr>
              <a:t>free() </a:t>
            </a:r>
            <a:r>
              <a:rPr lang="en-AU" sz="2400" dirty="0"/>
              <a:t>releases objects allocated by </a:t>
            </a:r>
            <a:r>
              <a:rPr lang="en-AU" sz="2400" dirty="0">
                <a:solidFill>
                  <a:srgbClr val="0070C0"/>
                </a:solidFill>
              </a:rPr>
              <a:t>malloc()</a:t>
            </a:r>
          </a:p>
          <a:p>
            <a:pPr marL="0" indent="0">
              <a:buNone/>
            </a:pPr>
            <a:endParaRPr lang="en-US" dirty="0"/>
          </a:p>
        </p:txBody>
      </p:sp>
      <p:sp>
        <p:nvSpPr>
          <p:cNvPr id="4" name="Date Placeholder 3">
            <a:extLst>
              <a:ext uri="{FF2B5EF4-FFF2-40B4-BE49-F238E27FC236}">
                <a16:creationId xmlns:a16="http://schemas.microsoft.com/office/drawing/2014/main" id="{7DFF834C-AEAE-4273-B414-61A28FCC770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C6BA8951-D09F-41CB-9F07-AE9311135499}"/>
              </a:ext>
            </a:extLst>
          </p:cNvPr>
          <p:cNvSpPr>
            <a:spLocks noGrp="1"/>
          </p:cNvSpPr>
          <p:nvPr>
            <p:ph type="sldNum" sz="quarter" idx="12"/>
          </p:nvPr>
        </p:nvSpPr>
        <p:spPr/>
        <p:txBody>
          <a:bodyPr/>
          <a:lstStyle/>
          <a:p>
            <a:fld id="{AA651D14-4802-4943-935E-1E600809C52E}" type="slidenum">
              <a:rPr lang="en-US" smtClean="0"/>
              <a:t>21</a:t>
            </a:fld>
            <a:endParaRPr lang="en-US"/>
          </a:p>
        </p:txBody>
      </p:sp>
    </p:spTree>
    <p:extLst>
      <p:ext uri="{BB962C8B-B14F-4D97-AF65-F5344CB8AC3E}">
        <p14:creationId xmlns:p14="http://schemas.microsoft.com/office/powerpoint/2010/main" val="394072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(2/2)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73546" y="1870650"/>
            <a:ext cx="4879109" cy="4351338"/>
          </a:xfrm>
        </p:spPr>
        <p:txBody>
          <a:bodyPr>
            <a:normAutofit/>
          </a:bodyPr>
          <a:lstStyle/>
          <a:p>
            <a:pPr marL="0" indent="0">
              <a:buNone/>
            </a:pPr>
            <a:r>
              <a:rPr lang="en-US" sz="1800" dirty="0"/>
              <a:t>Usage of malloc() should always be guarded:</a:t>
            </a:r>
          </a:p>
          <a:p>
            <a:pPr marL="0" indent="0">
              <a:buNone/>
            </a:pPr>
            <a:r>
              <a:rPr lang="en-US" sz="1800" dirty="0">
                <a:solidFill>
                  <a:srgbClr val="0070C0"/>
                </a:solidFill>
              </a:rPr>
              <a:t>int *vector, length, </a:t>
            </a:r>
            <a:r>
              <a:rPr lang="en-US" sz="1800" dirty="0" err="1">
                <a:solidFill>
                  <a:srgbClr val="0070C0"/>
                </a:solidFill>
              </a:rPr>
              <a:t>i</a:t>
            </a:r>
            <a:r>
              <a:rPr lang="en-US" sz="1800" dirty="0">
                <a:solidFill>
                  <a:srgbClr val="0070C0"/>
                </a:solidFill>
              </a:rPr>
              <a:t>;</a:t>
            </a:r>
          </a:p>
          <a:p>
            <a:pPr marL="0" indent="0">
              <a:buNone/>
            </a:pPr>
            <a:r>
              <a:rPr lang="en-US" sz="1800" dirty="0">
                <a:solidFill>
                  <a:srgbClr val="0070C0"/>
                </a:solidFill>
              </a:rPr>
              <a:t>…</a:t>
            </a:r>
          </a:p>
          <a:p>
            <a:pPr marL="0" indent="0">
              <a:buNone/>
            </a:pPr>
            <a:r>
              <a:rPr lang="en-US" sz="1800" dirty="0">
                <a:solidFill>
                  <a:srgbClr val="0070C0"/>
                </a:solidFill>
              </a:rPr>
              <a:t>vector = malloc(length*</a:t>
            </a:r>
            <a:r>
              <a:rPr lang="en-US" sz="1800" dirty="0" err="1">
                <a:solidFill>
                  <a:srgbClr val="0070C0"/>
                </a:solidFill>
              </a:rPr>
              <a:t>sizeof</a:t>
            </a:r>
            <a:r>
              <a:rPr lang="en-US" sz="1800" dirty="0">
                <a:solidFill>
                  <a:srgbClr val="0070C0"/>
                </a:solidFill>
              </a:rPr>
              <a:t>(int));</a:t>
            </a:r>
          </a:p>
          <a:p>
            <a:pPr marL="0" indent="0">
              <a:buNone/>
            </a:pPr>
            <a:endParaRPr lang="en-US" sz="1800" dirty="0">
              <a:solidFill>
                <a:srgbClr val="0070C0"/>
              </a:solidFill>
            </a:endParaRPr>
          </a:p>
          <a:p>
            <a:pPr marL="0" indent="0">
              <a:buNone/>
            </a:pPr>
            <a:r>
              <a:rPr lang="en-US" sz="1800" dirty="0">
                <a:solidFill>
                  <a:srgbClr val="0070C0"/>
                </a:solidFill>
              </a:rPr>
              <a:t>assert(vector != NULL);</a:t>
            </a:r>
          </a:p>
          <a:p>
            <a:pPr marL="0" indent="0">
              <a:buNone/>
            </a:pPr>
            <a:endParaRPr lang="en-US" sz="1800" dirty="0">
              <a:solidFill>
                <a:srgbClr val="0070C0"/>
              </a:solidFill>
            </a:endParaRPr>
          </a:p>
          <a:p>
            <a:pPr marL="0" indent="0">
              <a:buNone/>
            </a:pPr>
            <a:r>
              <a:rPr lang="en-US" sz="1800" dirty="0">
                <a:solidFill>
                  <a:srgbClr val="0070C0"/>
                </a:solidFill>
              </a:rPr>
              <a:t>for (</a:t>
            </a:r>
            <a:r>
              <a:rPr lang="en-US" sz="1800" dirty="0" err="1">
                <a:solidFill>
                  <a:srgbClr val="0070C0"/>
                </a:solidFill>
              </a:rPr>
              <a:t>i</a:t>
            </a:r>
            <a:r>
              <a:rPr lang="en-US" sz="1800" dirty="0">
                <a:solidFill>
                  <a:srgbClr val="0070C0"/>
                </a:solidFill>
              </a:rPr>
              <a:t> = 0; </a:t>
            </a:r>
            <a:r>
              <a:rPr lang="en-US" sz="1800" dirty="0" err="1">
                <a:solidFill>
                  <a:srgbClr val="0070C0"/>
                </a:solidFill>
              </a:rPr>
              <a:t>i</a:t>
            </a:r>
            <a:r>
              <a:rPr lang="en-US" sz="1800" dirty="0">
                <a:solidFill>
                  <a:srgbClr val="0070C0"/>
                </a:solidFill>
              </a:rPr>
              <a:t> &lt; length; </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	… vector[</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7879BCE2-6B9C-409E-950F-D309BE2F47D5}"/>
              </a:ext>
            </a:extLst>
          </p:cNvPr>
          <p:cNvSpPr/>
          <p:nvPr/>
        </p:nvSpPr>
        <p:spPr>
          <a:xfrm>
            <a:off x="6096000" y="1645662"/>
            <a:ext cx="5763491" cy="4801314"/>
          </a:xfrm>
          <a:prstGeom prst="rect">
            <a:avLst/>
          </a:prstGeom>
        </p:spPr>
        <p:txBody>
          <a:bodyPr wrap="square">
            <a:spAutoFit/>
          </a:bodyPr>
          <a:lstStyle/>
          <a:p>
            <a:r>
              <a:rPr lang="en-US" dirty="0"/>
              <a:t>Alternatively:</a:t>
            </a:r>
          </a:p>
          <a:p>
            <a:endParaRPr lang="en-US" dirty="0"/>
          </a:p>
          <a:p>
            <a:r>
              <a:rPr lang="en-US" dirty="0">
                <a:solidFill>
                  <a:srgbClr val="0070C0"/>
                </a:solidFill>
              </a:rPr>
              <a:t>int *vector length, </a:t>
            </a:r>
            <a:r>
              <a:rPr lang="en-US" dirty="0" err="1">
                <a:solidFill>
                  <a:srgbClr val="0070C0"/>
                </a:solidFill>
              </a:rPr>
              <a:t>i</a:t>
            </a:r>
            <a:r>
              <a:rPr lang="en-US" dirty="0">
                <a:solidFill>
                  <a:srgbClr val="0070C0"/>
                </a:solidFill>
              </a:rPr>
              <a:t>;</a:t>
            </a:r>
          </a:p>
          <a:p>
            <a:r>
              <a:rPr lang="en-US" dirty="0">
                <a:solidFill>
                  <a:srgbClr val="0070C0"/>
                </a:solidFill>
              </a:rPr>
              <a:t>…</a:t>
            </a:r>
          </a:p>
          <a:p>
            <a:r>
              <a:rPr lang="en-US" dirty="0">
                <a:solidFill>
                  <a:srgbClr val="0070C0"/>
                </a:solidFill>
              </a:rPr>
              <a:t>vector = malloc(length*</a:t>
            </a:r>
            <a:r>
              <a:rPr lang="en-US" dirty="0" err="1">
                <a:solidFill>
                  <a:srgbClr val="0070C0"/>
                </a:solidFill>
              </a:rPr>
              <a:t>sizeof</a:t>
            </a:r>
            <a:r>
              <a:rPr lang="en-US" dirty="0">
                <a:solidFill>
                  <a:srgbClr val="0070C0"/>
                </a:solidFill>
              </a:rPr>
              <a:t>(int));</a:t>
            </a:r>
          </a:p>
          <a:p>
            <a:endParaRPr lang="en-US" dirty="0">
              <a:solidFill>
                <a:srgbClr val="0070C0"/>
              </a:solidFill>
            </a:endParaRPr>
          </a:p>
          <a:p>
            <a:r>
              <a:rPr lang="en-US" dirty="0">
                <a:solidFill>
                  <a:srgbClr val="0070C0"/>
                </a:solidFill>
              </a:rPr>
              <a:t>if (vector == NULL) {</a:t>
            </a:r>
          </a:p>
          <a:p>
            <a:r>
              <a:rPr lang="en-US" dirty="0">
                <a:solidFill>
                  <a:srgbClr val="0070C0"/>
                </a:solidFill>
              </a:rPr>
              <a:t>	</a:t>
            </a:r>
            <a:r>
              <a:rPr lang="en-US" dirty="0" err="1">
                <a:solidFill>
                  <a:srgbClr val="0070C0"/>
                </a:solidFill>
              </a:rPr>
              <a:t>fprintf</a:t>
            </a:r>
            <a:r>
              <a:rPr lang="en-US" dirty="0">
                <a:solidFill>
                  <a:srgbClr val="0070C0"/>
                </a:solidFill>
              </a:rPr>
              <a:t>(stderr, "Out of memory\n");</a:t>
            </a:r>
          </a:p>
          <a:p>
            <a:r>
              <a:rPr lang="en-US" dirty="0">
                <a:solidFill>
                  <a:srgbClr val="0070C0"/>
                </a:solidFill>
              </a:rPr>
              <a:t>	exit(1);</a:t>
            </a:r>
          </a:p>
          <a:p>
            <a:r>
              <a:rPr lang="en-US" dirty="0">
                <a:solidFill>
                  <a:srgbClr val="0070C0"/>
                </a:solidFill>
              </a:rPr>
              <a:t>}</a:t>
            </a:r>
          </a:p>
          <a:p>
            <a:endParaRPr lang="en-US" dirty="0">
              <a:solidFill>
                <a:srgbClr val="0070C0"/>
              </a:solidFill>
            </a:endParaRPr>
          </a:p>
          <a:p>
            <a:r>
              <a:rPr lang="en-US" dirty="0">
                <a:solidFill>
                  <a:srgbClr val="0070C0"/>
                </a:solidFill>
              </a:rPr>
              <a:t>for (</a:t>
            </a:r>
            <a:r>
              <a:rPr lang="en-US" dirty="0" err="1">
                <a:solidFill>
                  <a:srgbClr val="0070C0"/>
                </a:solidFill>
              </a:rPr>
              <a:t>i</a:t>
            </a:r>
            <a:r>
              <a:rPr lang="en-US" dirty="0">
                <a:solidFill>
                  <a:srgbClr val="0070C0"/>
                </a:solidFill>
              </a:rPr>
              <a:t> = 0; </a:t>
            </a:r>
            <a:r>
              <a:rPr lang="en-US" dirty="0" err="1">
                <a:solidFill>
                  <a:srgbClr val="0070C0"/>
                </a:solidFill>
              </a:rPr>
              <a:t>i</a:t>
            </a:r>
            <a:r>
              <a:rPr lang="en-US" dirty="0">
                <a:solidFill>
                  <a:srgbClr val="0070C0"/>
                </a:solidFill>
              </a:rPr>
              <a:t> &lt; length; </a:t>
            </a:r>
            <a:r>
              <a:rPr lang="en-US" dirty="0" err="1">
                <a:solidFill>
                  <a:srgbClr val="0070C0"/>
                </a:solidFill>
              </a:rPr>
              <a:t>i</a:t>
            </a:r>
            <a:r>
              <a:rPr lang="en-US" dirty="0">
                <a:solidFill>
                  <a:srgbClr val="0070C0"/>
                </a:solidFill>
              </a:rPr>
              <a:t>++) {</a:t>
            </a:r>
          </a:p>
          <a:p>
            <a:r>
              <a:rPr lang="en-US" dirty="0">
                <a:solidFill>
                  <a:srgbClr val="0070C0"/>
                </a:solidFill>
              </a:rPr>
              <a:t>	… vector[</a:t>
            </a:r>
            <a:r>
              <a:rPr lang="en-US" dirty="0" err="1">
                <a:solidFill>
                  <a:srgbClr val="0070C0"/>
                </a:solidFill>
              </a:rPr>
              <a:t>i</a:t>
            </a:r>
            <a:r>
              <a:rPr lang="en-US" dirty="0">
                <a:solidFill>
                  <a:srgbClr val="0070C0"/>
                </a:solidFill>
              </a:rPr>
              <a:t>] …</a:t>
            </a:r>
          </a:p>
          <a:p>
            <a:r>
              <a:rPr lang="en-US" dirty="0">
                <a:solidFill>
                  <a:srgbClr val="0070C0"/>
                </a:solidFill>
              </a:rPr>
              <a:t>}</a:t>
            </a:r>
          </a:p>
          <a:p>
            <a:r>
              <a:rPr lang="en-US" dirty="0"/>
              <a:t>• </a:t>
            </a:r>
            <a:r>
              <a:rPr lang="en-US" dirty="0" err="1"/>
              <a:t>fprintf</a:t>
            </a:r>
            <a:r>
              <a:rPr lang="en-US" dirty="0"/>
              <a:t>(stderr, …) outputs text to a stream called stderr (the screen, by default)</a:t>
            </a:r>
          </a:p>
          <a:p>
            <a:r>
              <a:rPr lang="en-US" dirty="0"/>
              <a:t>• exit(v) terminates the program with return value v</a:t>
            </a:r>
          </a:p>
        </p:txBody>
      </p:sp>
      <p:sp>
        <p:nvSpPr>
          <p:cNvPr id="5" name="Date Placeholder 4">
            <a:extLst>
              <a:ext uri="{FF2B5EF4-FFF2-40B4-BE49-F238E27FC236}">
                <a16:creationId xmlns:a16="http://schemas.microsoft.com/office/drawing/2014/main" id="{355C2BFA-6D0D-4CB0-8B49-5B1DA37F212C}"/>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63DBAE1A-54DE-4A67-B740-E830AAB474DE}"/>
              </a:ext>
            </a:extLst>
          </p:cNvPr>
          <p:cNvSpPr>
            <a:spLocks noGrp="1"/>
          </p:cNvSpPr>
          <p:nvPr>
            <p:ph type="sldNum" sz="quarter" idx="12"/>
          </p:nvPr>
        </p:nvSpPr>
        <p:spPr/>
        <p:txBody>
          <a:bodyPr/>
          <a:lstStyle/>
          <a:p>
            <a:fld id="{AA651D14-4802-4943-935E-1E600809C52E}" type="slidenum">
              <a:rPr lang="en-US" smtClean="0"/>
              <a:t>22</a:t>
            </a:fld>
            <a:endParaRPr lang="en-US"/>
          </a:p>
        </p:txBody>
      </p:sp>
    </p:spTree>
    <p:extLst>
      <p:ext uri="{BB962C8B-B14F-4D97-AF65-F5344CB8AC3E}">
        <p14:creationId xmlns:p14="http://schemas.microsoft.com/office/powerpoint/2010/main" val="70375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(1/5)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0070C0"/>
                </a:solidFill>
              </a:rPr>
              <a:t>void free(void *</a:t>
            </a:r>
            <a:r>
              <a:rPr lang="en-AU" sz="2400" dirty="0" err="1">
                <a:solidFill>
                  <a:srgbClr val="0070C0"/>
                </a:solidFill>
              </a:rPr>
              <a:t>ptr</a:t>
            </a:r>
            <a:r>
              <a:rPr lang="en-AU" sz="2400" dirty="0">
                <a:solidFill>
                  <a:srgbClr val="0070C0"/>
                </a:solidFill>
              </a:rPr>
              <a:t>)</a:t>
            </a:r>
          </a:p>
          <a:p>
            <a:pPr marL="0" indent="0">
              <a:buNone/>
            </a:pPr>
            <a:r>
              <a:rPr lang="en-AU" sz="2400" dirty="0"/>
              <a:t>  • releases a block of memory allocated by malloc()</a:t>
            </a:r>
          </a:p>
          <a:p>
            <a:pPr marL="0" indent="0">
              <a:buNone/>
            </a:pPr>
            <a:r>
              <a:rPr lang="en-AU" sz="2400" dirty="0"/>
              <a:t>  • *</a:t>
            </a:r>
            <a:r>
              <a:rPr lang="en-AU" sz="2400" dirty="0" err="1"/>
              <a:t>ptr</a:t>
            </a:r>
            <a:r>
              <a:rPr lang="en-AU" sz="2400" dirty="0"/>
              <a:t> is a dynamically allocated object</a:t>
            </a:r>
          </a:p>
          <a:p>
            <a:pPr marL="0" indent="0">
              <a:buNone/>
            </a:pPr>
            <a:r>
              <a:rPr lang="en-AU" sz="2400" dirty="0"/>
              <a:t>  • if *</a:t>
            </a:r>
            <a:r>
              <a:rPr lang="en-AU" sz="2400" dirty="0" err="1"/>
              <a:t>ptr</a:t>
            </a:r>
            <a:r>
              <a:rPr lang="en-AU" sz="2400" dirty="0"/>
              <a:t> was not malloc()'d, chaos will follow</a:t>
            </a:r>
          </a:p>
          <a:p>
            <a:pPr marL="0" indent="0">
              <a:buNone/>
            </a:pPr>
            <a:endParaRPr lang="en-AU" sz="2400" dirty="0"/>
          </a:p>
          <a:p>
            <a:pPr marL="0" indent="0">
              <a:buNone/>
            </a:pPr>
            <a:r>
              <a:rPr lang="en-AU" sz="2400" dirty="0"/>
              <a:t>Things to note:</a:t>
            </a:r>
          </a:p>
          <a:p>
            <a:pPr marL="0" indent="0">
              <a:buNone/>
            </a:pPr>
            <a:r>
              <a:rPr lang="en-AU" sz="2400" dirty="0"/>
              <a:t>  • the contents of the memory block are not changed</a:t>
            </a:r>
          </a:p>
          <a:p>
            <a:pPr marL="0" indent="0">
              <a:buNone/>
            </a:pPr>
            <a:r>
              <a:rPr lang="en-AU" sz="2400" dirty="0"/>
              <a:t>  • all pointers to the block still exist, but are not valid</a:t>
            </a:r>
          </a:p>
          <a:p>
            <a:pPr marL="0" indent="0">
              <a:buNone/>
            </a:pPr>
            <a:r>
              <a:rPr lang="en-AU" sz="2400" dirty="0"/>
              <a:t>  • the memory may be re-used as soon as it is free()'d</a:t>
            </a:r>
          </a:p>
          <a:p>
            <a:pPr marL="0" indent="0">
              <a:buNone/>
            </a:pPr>
            <a:endParaRPr lang="en-US" dirty="0"/>
          </a:p>
        </p:txBody>
      </p:sp>
      <p:sp>
        <p:nvSpPr>
          <p:cNvPr id="4" name="Date Placeholder 3">
            <a:extLst>
              <a:ext uri="{FF2B5EF4-FFF2-40B4-BE49-F238E27FC236}">
                <a16:creationId xmlns:a16="http://schemas.microsoft.com/office/drawing/2014/main" id="{419B383C-0701-468C-BD86-CE102EBAB98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DFAEED9-C710-46DD-80A1-27C0D72F527A}"/>
              </a:ext>
            </a:extLst>
          </p:cNvPr>
          <p:cNvSpPr>
            <a:spLocks noGrp="1"/>
          </p:cNvSpPr>
          <p:nvPr>
            <p:ph type="sldNum" sz="quarter" idx="12"/>
          </p:nvPr>
        </p:nvSpPr>
        <p:spPr/>
        <p:txBody>
          <a:bodyPr/>
          <a:lstStyle/>
          <a:p>
            <a:fld id="{AA651D14-4802-4943-935E-1E600809C52E}" type="slidenum">
              <a:rPr lang="en-US" smtClean="0"/>
              <a:t>23</a:t>
            </a:fld>
            <a:endParaRPr lang="en-US"/>
          </a:p>
        </p:txBody>
      </p:sp>
    </p:spTree>
    <p:extLst>
      <p:ext uri="{BB962C8B-B14F-4D97-AF65-F5344CB8AC3E}">
        <p14:creationId xmlns:p14="http://schemas.microsoft.com/office/powerpoint/2010/main" val="80123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(2/5)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FF0000"/>
                </a:solidFill>
              </a:rPr>
              <a:t>Warning! Warning! Warning! Warning!</a:t>
            </a:r>
          </a:p>
          <a:p>
            <a:pPr marL="0" indent="0">
              <a:buNone/>
            </a:pPr>
            <a:endParaRPr lang="en-AU" sz="2400" dirty="0"/>
          </a:p>
          <a:p>
            <a:pPr marL="0" indent="0">
              <a:buNone/>
            </a:pPr>
            <a:r>
              <a:rPr lang="en-AU" sz="2400" dirty="0"/>
              <a:t>Careless use of malloc() / free() / pointers</a:t>
            </a:r>
          </a:p>
          <a:p>
            <a:pPr marL="0" indent="0">
              <a:buNone/>
            </a:pPr>
            <a:r>
              <a:rPr lang="en-AU" sz="2400" dirty="0"/>
              <a:t>  • can mess up the data in the heap</a:t>
            </a:r>
          </a:p>
          <a:p>
            <a:pPr marL="0" indent="0">
              <a:buNone/>
            </a:pPr>
            <a:r>
              <a:rPr lang="en-AU" sz="2400" dirty="0"/>
              <a:t>  • so that later malloc() or free() cause run-time errors</a:t>
            </a:r>
          </a:p>
          <a:p>
            <a:pPr marL="0" indent="0">
              <a:buNone/>
            </a:pPr>
            <a:r>
              <a:rPr lang="en-AU" sz="2400" dirty="0"/>
              <a:t>  • possibly well after the original error occurred</a:t>
            </a:r>
          </a:p>
          <a:p>
            <a:pPr marL="0" indent="0">
              <a:buNone/>
            </a:pPr>
            <a:endParaRPr lang="en-AU" sz="2400" dirty="0"/>
          </a:p>
          <a:p>
            <a:pPr marL="0" indent="0">
              <a:buNone/>
            </a:pPr>
            <a:r>
              <a:rPr lang="en-AU" sz="2400" dirty="0"/>
              <a:t>Such errors are very difficult to track down and debug.</a:t>
            </a:r>
          </a:p>
          <a:p>
            <a:pPr marL="0" indent="0">
              <a:buNone/>
            </a:pPr>
            <a:r>
              <a:rPr lang="en-AU" sz="2400" dirty="0"/>
              <a:t>Must be very careful with your use of malloc() / free() / pointers.</a:t>
            </a:r>
          </a:p>
        </p:txBody>
      </p:sp>
      <p:sp>
        <p:nvSpPr>
          <p:cNvPr id="4" name="Date Placeholder 3">
            <a:extLst>
              <a:ext uri="{FF2B5EF4-FFF2-40B4-BE49-F238E27FC236}">
                <a16:creationId xmlns:a16="http://schemas.microsoft.com/office/drawing/2014/main" id="{D0F268FC-D742-4BFF-8E88-35973688430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25A12DB-113E-462D-8034-BEAFF8A0645E}"/>
              </a:ext>
            </a:extLst>
          </p:cNvPr>
          <p:cNvSpPr>
            <a:spLocks noGrp="1"/>
          </p:cNvSpPr>
          <p:nvPr>
            <p:ph type="sldNum" sz="quarter" idx="12"/>
          </p:nvPr>
        </p:nvSpPr>
        <p:spPr/>
        <p:txBody>
          <a:bodyPr/>
          <a:lstStyle/>
          <a:p>
            <a:fld id="{AA651D14-4802-4943-935E-1E600809C52E}" type="slidenum">
              <a:rPr lang="en-US" smtClean="0"/>
              <a:t>24</a:t>
            </a:fld>
            <a:endParaRPr lang="en-US"/>
          </a:p>
        </p:txBody>
      </p:sp>
    </p:spTree>
    <p:extLst>
      <p:ext uri="{BB962C8B-B14F-4D97-AF65-F5344CB8AC3E}">
        <p14:creationId xmlns:p14="http://schemas.microsoft.com/office/powerpoint/2010/main" val="2725790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(3/5)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dirty="0"/>
              <a:t>If an uninitialized or otherwise invalid pointer is used, or an array is accessed with a negative or out-of-bounds index, one of a number of things might happen:</a:t>
            </a:r>
          </a:p>
          <a:p>
            <a:pPr marL="0" indent="0">
              <a:buNone/>
            </a:pPr>
            <a:r>
              <a:rPr lang="en-AU" dirty="0"/>
              <a:t>  •  program aborts immediately with a "segmentation fault"</a:t>
            </a:r>
          </a:p>
          <a:p>
            <a:pPr marL="0" indent="0">
              <a:buNone/>
            </a:pPr>
            <a:r>
              <a:rPr lang="en-AU" dirty="0"/>
              <a:t>  •  a mysterious failure much later in the execution of the program</a:t>
            </a:r>
          </a:p>
          <a:p>
            <a:pPr marL="0" indent="0">
              <a:buNone/>
            </a:pPr>
            <a:r>
              <a:rPr lang="en-AU" dirty="0"/>
              <a:t>  •  incorrect results, but no obvious failure</a:t>
            </a:r>
          </a:p>
          <a:p>
            <a:pPr marL="0" indent="0">
              <a:buNone/>
            </a:pPr>
            <a:r>
              <a:rPr lang="en-AU" dirty="0"/>
              <a:t>  •  correct results, but maybe not always, and maybe not when</a:t>
            </a:r>
          </a:p>
          <a:p>
            <a:pPr marL="0" indent="0">
              <a:buNone/>
            </a:pPr>
            <a:r>
              <a:rPr lang="en-AU" dirty="0"/>
              <a:t>      executed on another day, or another machine</a:t>
            </a:r>
          </a:p>
          <a:p>
            <a:pPr marL="0" indent="0">
              <a:buNone/>
            </a:pPr>
            <a:endParaRPr lang="en-AU" dirty="0"/>
          </a:p>
          <a:p>
            <a:pPr marL="0" indent="0">
              <a:buNone/>
            </a:pPr>
            <a:r>
              <a:rPr lang="en-AU" dirty="0"/>
              <a:t>The first is the most desirable, but cannot be relied on.</a:t>
            </a:r>
          </a:p>
          <a:p>
            <a:pPr marL="0" indent="0">
              <a:buNone/>
            </a:pPr>
            <a:endParaRPr lang="en-AU" dirty="0"/>
          </a:p>
        </p:txBody>
      </p:sp>
      <p:sp>
        <p:nvSpPr>
          <p:cNvPr id="4" name="Date Placeholder 3">
            <a:extLst>
              <a:ext uri="{FF2B5EF4-FFF2-40B4-BE49-F238E27FC236}">
                <a16:creationId xmlns:a16="http://schemas.microsoft.com/office/drawing/2014/main" id="{B084C544-B1CB-4594-BD7E-5C75A92A64D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C36431B-1C01-4E22-8583-DA400A6667D3}"/>
              </a:ext>
            </a:extLst>
          </p:cNvPr>
          <p:cNvSpPr>
            <a:spLocks noGrp="1"/>
          </p:cNvSpPr>
          <p:nvPr>
            <p:ph type="sldNum" sz="quarter" idx="12"/>
          </p:nvPr>
        </p:nvSpPr>
        <p:spPr/>
        <p:txBody>
          <a:bodyPr/>
          <a:lstStyle/>
          <a:p>
            <a:fld id="{AA651D14-4802-4943-935E-1E600809C52E}" type="slidenum">
              <a:rPr lang="en-US" smtClean="0"/>
              <a:t>25</a:t>
            </a:fld>
            <a:endParaRPr lang="en-US"/>
          </a:p>
        </p:txBody>
      </p:sp>
    </p:spTree>
    <p:extLst>
      <p:ext uri="{BB962C8B-B14F-4D97-AF65-F5344CB8AC3E}">
        <p14:creationId xmlns:p14="http://schemas.microsoft.com/office/powerpoint/2010/main" val="412845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(4/5)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Given a pointer variable:</a:t>
            </a:r>
          </a:p>
          <a:p>
            <a:pPr marL="0" indent="0">
              <a:buNone/>
            </a:pPr>
            <a:r>
              <a:rPr lang="en-AU" sz="2400" dirty="0"/>
              <a:t>  •  you can check whether its value is NULL</a:t>
            </a:r>
          </a:p>
          <a:p>
            <a:pPr marL="0" indent="0">
              <a:buNone/>
            </a:pPr>
            <a:r>
              <a:rPr lang="en-AU" sz="2400" dirty="0"/>
              <a:t>  •  you can (maybe) check that it is an address</a:t>
            </a:r>
          </a:p>
          <a:p>
            <a:pPr marL="0" indent="0">
              <a:buNone/>
            </a:pPr>
            <a:r>
              <a:rPr lang="en-AU" sz="2400" dirty="0"/>
              <a:t>  •  you cannot check whether it is a valid address</a:t>
            </a:r>
          </a:p>
          <a:p>
            <a:pPr marL="0" indent="0">
              <a:buNone/>
            </a:pPr>
            <a:endParaRPr lang="en-AU" dirty="0"/>
          </a:p>
        </p:txBody>
      </p:sp>
      <p:sp>
        <p:nvSpPr>
          <p:cNvPr id="4" name="Date Placeholder 3">
            <a:extLst>
              <a:ext uri="{FF2B5EF4-FFF2-40B4-BE49-F238E27FC236}">
                <a16:creationId xmlns:a16="http://schemas.microsoft.com/office/drawing/2014/main" id="{5670618F-B2F1-4E7D-AC7E-709841115762}"/>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9232699-4050-4970-AA90-904B7369EAD0}"/>
              </a:ext>
            </a:extLst>
          </p:cNvPr>
          <p:cNvSpPr>
            <a:spLocks noGrp="1"/>
          </p:cNvSpPr>
          <p:nvPr>
            <p:ph type="sldNum" sz="quarter" idx="12"/>
          </p:nvPr>
        </p:nvSpPr>
        <p:spPr/>
        <p:txBody>
          <a:bodyPr/>
          <a:lstStyle/>
          <a:p>
            <a:fld id="{AA651D14-4802-4943-935E-1E600809C52E}" type="slidenum">
              <a:rPr lang="en-US" smtClean="0"/>
              <a:t>26</a:t>
            </a:fld>
            <a:endParaRPr lang="en-US"/>
          </a:p>
        </p:txBody>
      </p:sp>
    </p:spTree>
    <p:extLst>
      <p:ext uri="{BB962C8B-B14F-4D97-AF65-F5344CB8AC3E}">
        <p14:creationId xmlns:p14="http://schemas.microsoft.com/office/powerpoint/2010/main" val="377134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(5/5)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62500" lnSpcReduction="20000"/>
          </a:bodyPr>
          <a:lstStyle/>
          <a:p>
            <a:pPr marL="0" indent="0">
              <a:buNone/>
            </a:pPr>
            <a:r>
              <a:rPr lang="en-AU" dirty="0"/>
              <a:t>Typical usage pattern for dynamically allocated objects:</a:t>
            </a:r>
          </a:p>
          <a:p>
            <a:pPr marL="0" indent="0">
              <a:buNone/>
            </a:pPr>
            <a:endParaRPr lang="en-AU" dirty="0"/>
          </a:p>
          <a:p>
            <a:pPr marL="0" indent="0">
              <a:buNone/>
            </a:pPr>
            <a:r>
              <a:rPr lang="en-AU" dirty="0"/>
              <a:t>Type *</a:t>
            </a:r>
            <a:r>
              <a:rPr lang="en-AU" dirty="0" err="1"/>
              <a:t>ptr</a:t>
            </a:r>
            <a:r>
              <a:rPr lang="en-AU" dirty="0"/>
              <a:t> = malloc(</a:t>
            </a:r>
            <a:r>
              <a:rPr lang="en-AU" dirty="0" err="1"/>
              <a:t>sizeof</a:t>
            </a:r>
            <a:r>
              <a:rPr lang="en-AU" dirty="0"/>
              <a:t>(Type));</a:t>
            </a:r>
          </a:p>
          <a:p>
            <a:pPr marL="0" indent="0">
              <a:buNone/>
            </a:pPr>
            <a:r>
              <a:rPr lang="en-AU" dirty="0"/>
              <a:t>assert(</a:t>
            </a:r>
            <a:r>
              <a:rPr lang="en-AU" dirty="0" err="1"/>
              <a:t>ptr</a:t>
            </a:r>
            <a:r>
              <a:rPr lang="en-AU" dirty="0"/>
              <a:t> != NULL);</a:t>
            </a:r>
          </a:p>
          <a:p>
            <a:pPr marL="0" indent="0">
              <a:buNone/>
            </a:pPr>
            <a:endParaRPr lang="en-AU" dirty="0"/>
          </a:p>
          <a:p>
            <a:pPr marL="0" indent="0">
              <a:buNone/>
            </a:pPr>
            <a:r>
              <a:rPr lang="en-AU" dirty="0"/>
              <a:t>free(</a:t>
            </a:r>
            <a:r>
              <a:rPr lang="en-AU" dirty="0" err="1"/>
              <a:t>ptr</a:t>
            </a:r>
            <a:r>
              <a:rPr lang="en-AU" dirty="0"/>
              <a:t>);</a:t>
            </a:r>
          </a:p>
          <a:p>
            <a:pPr marL="0" indent="0">
              <a:buNone/>
            </a:pPr>
            <a:endParaRPr lang="en-AU" dirty="0"/>
          </a:p>
          <a:p>
            <a:pPr marL="0" indent="0">
              <a:buNone/>
            </a:pPr>
            <a:endParaRPr lang="en-AU" dirty="0"/>
          </a:p>
          <a:p>
            <a:pPr marL="0" indent="0">
              <a:buNone/>
            </a:pPr>
            <a:r>
              <a:rPr lang="en-AU" dirty="0" err="1"/>
              <a:t>int</a:t>
            </a:r>
            <a:r>
              <a:rPr lang="en-AU" dirty="0"/>
              <a:t> </a:t>
            </a:r>
            <a:r>
              <a:rPr lang="en-AU" dirty="0" err="1"/>
              <a:t>nelems</a:t>
            </a:r>
            <a:r>
              <a:rPr lang="en-AU" dirty="0"/>
              <a:t> = </a:t>
            </a:r>
            <a:r>
              <a:rPr lang="en-AU" dirty="0" err="1"/>
              <a:t>NumberOfElements</a:t>
            </a:r>
            <a:r>
              <a:rPr lang="en-AU" dirty="0"/>
              <a:t>;</a:t>
            </a:r>
          </a:p>
          <a:p>
            <a:pPr marL="0" indent="0">
              <a:buNone/>
            </a:pPr>
            <a:r>
              <a:rPr lang="en-AU" dirty="0" err="1"/>
              <a:t>ElemType</a:t>
            </a:r>
            <a:r>
              <a:rPr lang="en-AU" dirty="0"/>
              <a:t> *</a:t>
            </a:r>
            <a:r>
              <a:rPr lang="en-AU" dirty="0" err="1"/>
              <a:t>arr</a:t>
            </a:r>
            <a:r>
              <a:rPr lang="en-AU" dirty="0"/>
              <a:t> = malloc(</a:t>
            </a:r>
            <a:r>
              <a:rPr lang="en-AU" dirty="0" err="1"/>
              <a:t>nelems</a:t>
            </a:r>
            <a:r>
              <a:rPr lang="en-AU" dirty="0"/>
              <a:t>*</a:t>
            </a:r>
            <a:r>
              <a:rPr lang="en-AU" dirty="0" err="1"/>
              <a:t>sizeof</a:t>
            </a:r>
            <a:r>
              <a:rPr lang="en-AU" dirty="0"/>
              <a:t>(</a:t>
            </a:r>
            <a:r>
              <a:rPr lang="en-AU" dirty="0" err="1"/>
              <a:t>ElemType</a:t>
            </a:r>
            <a:r>
              <a:rPr lang="en-AU" dirty="0"/>
              <a:t>));</a:t>
            </a:r>
          </a:p>
          <a:p>
            <a:pPr marL="0" indent="0">
              <a:buNone/>
            </a:pPr>
            <a:r>
              <a:rPr lang="en-AU" dirty="0"/>
              <a:t>assert(</a:t>
            </a:r>
            <a:r>
              <a:rPr lang="en-AU" dirty="0" err="1"/>
              <a:t>arr</a:t>
            </a:r>
            <a:r>
              <a:rPr lang="en-AU" dirty="0"/>
              <a:t> != NULL);</a:t>
            </a:r>
          </a:p>
          <a:p>
            <a:pPr marL="0" indent="0">
              <a:buNone/>
            </a:pPr>
            <a:endParaRPr lang="en-AU" dirty="0"/>
          </a:p>
          <a:p>
            <a:pPr marL="0" indent="0">
              <a:buNone/>
            </a:pPr>
            <a:r>
              <a:rPr lang="en-AU" dirty="0"/>
              <a:t>free(</a:t>
            </a:r>
            <a:r>
              <a:rPr lang="en-AU" dirty="0" err="1"/>
              <a:t>arr</a:t>
            </a:r>
            <a:r>
              <a:rPr lang="en-AU" dirty="0"/>
              <a:t>);</a:t>
            </a:r>
          </a:p>
          <a:p>
            <a:pPr marL="0" indent="0">
              <a:buNone/>
            </a:pPr>
            <a:endParaRPr lang="en-AU" dirty="0"/>
          </a:p>
        </p:txBody>
      </p:sp>
      <p:sp>
        <p:nvSpPr>
          <p:cNvPr id="4" name="Date Placeholder 3">
            <a:extLst>
              <a:ext uri="{FF2B5EF4-FFF2-40B4-BE49-F238E27FC236}">
                <a16:creationId xmlns:a16="http://schemas.microsoft.com/office/drawing/2014/main" id="{D04E6C0F-D9BD-483D-AE6C-7FBA68A6379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6AD69B3-C37F-458B-81A0-D6D0EF95CE70}"/>
              </a:ext>
            </a:extLst>
          </p:cNvPr>
          <p:cNvSpPr>
            <a:spLocks noGrp="1"/>
          </p:cNvSpPr>
          <p:nvPr>
            <p:ph type="sldNum" sz="quarter" idx="12"/>
          </p:nvPr>
        </p:nvSpPr>
        <p:spPr/>
        <p:txBody>
          <a:bodyPr/>
          <a:lstStyle/>
          <a:p>
            <a:fld id="{AA651D14-4802-4943-935E-1E600809C52E}" type="slidenum">
              <a:rPr lang="en-US" smtClean="0"/>
              <a:t>27</a:t>
            </a:fld>
            <a:endParaRPr lang="en-US"/>
          </a:p>
        </p:txBody>
      </p:sp>
    </p:spTree>
    <p:extLst>
      <p:ext uri="{BB962C8B-B14F-4D97-AF65-F5344CB8AC3E}">
        <p14:creationId xmlns:p14="http://schemas.microsoft.com/office/powerpoint/2010/main" val="189336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Well-behaved programs do the following:</a:t>
            </a:r>
          </a:p>
          <a:p>
            <a:pPr marL="0" indent="0">
              <a:buNone/>
            </a:pPr>
            <a:r>
              <a:rPr lang="en-AU" sz="2400" dirty="0"/>
              <a:t>  •  allocate a new object via malloc()</a:t>
            </a:r>
          </a:p>
          <a:p>
            <a:pPr marL="0" indent="0">
              <a:buNone/>
            </a:pPr>
            <a:r>
              <a:rPr lang="en-AU" sz="2400" dirty="0"/>
              <a:t>  •  use the object for as long as needed</a:t>
            </a:r>
          </a:p>
          <a:p>
            <a:pPr marL="0" indent="0">
              <a:buNone/>
            </a:pPr>
            <a:r>
              <a:rPr lang="en-AU" sz="2400" dirty="0"/>
              <a:t>  •  free() the object when no longer needed</a:t>
            </a:r>
          </a:p>
          <a:p>
            <a:pPr marL="0" indent="0">
              <a:buNone/>
            </a:pPr>
            <a:endParaRPr lang="en-AU" sz="2400" dirty="0"/>
          </a:p>
          <a:p>
            <a:pPr marL="0" indent="0">
              <a:buNone/>
            </a:pPr>
            <a:r>
              <a:rPr lang="en-AU" sz="2400" dirty="0"/>
              <a:t>A program which does not free() an object before the last reference to it is lost contains a memory leak.</a:t>
            </a:r>
          </a:p>
          <a:p>
            <a:pPr marL="0" indent="0">
              <a:buNone/>
            </a:pPr>
            <a:r>
              <a:rPr lang="en-AU" sz="2400" dirty="0"/>
              <a:t>Such programs may eventually exhaust available heap space.</a:t>
            </a:r>
          </a:p>
          <a:p>
            <a:pPr marL="0" indent="0">
              <a:buNone/>
            </a:pPr>
            <a:endParaRPr lang="en-AU" dirty="0"/>
          </a:p>
        </p:txBody>
      </p:sp>
      <p:sp>
        <p:nvSpPr>
          <p:cNvPr id="4" name="Date Placeholder 3">
            <a:extLst>
              <a:ext uri="{FF2B5EF4-FFF2-40B4-BE49-F238E27FC236}">
                <a16:creationId xmlns:a16="http://schemas.microsoft.com/office/drawing/2014/main" id="{E3160397-76E6-4E4E-80C5-B0CFA01CDC3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A8EB02D-C485-4686-9813-ABD48A1E4026}"/>
              </a:ext>
            </a:extLst>
          </p:cNvPr>
          <p:cNvSpPr>
            <a:spLocks noGrp="1"/>
          </p:cNvSpPr>
          <p:nvPr>
            <p:ph type="sldNum" sz="quarter" idx="12"/>
          </p:nvPr>
        </p:nvSpPr>
        <p:spPr/>
        <p:txBody>
          <a:bodyPr/>
          <a:lstStyle/>
          <a:p>
            <a:fld id="{AA651D14-4802-4943-935E-1E600809C52E}" type="slidenum">
              <a:rPr lang="en-US" smtClean="0"/>
              <a:t>28</a:t>
            </a:fld>
            <a:endParaRPr lang="en-US"/>
          </a:p>
        </p:txBody>
      </p:sp>
    </p:spTree>
    <p:extLst>
      <p:ext uri="{BB962C8B-B14F-4D97-AF65-F5344CB8AC3E}">
        <p14:creationId xmlns:p14="http://schemas.microsoft.com/office/powerpoint/2010/main" val="350108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4"/>
            <a:ext cx="5003800" cy="4839335"/>
          </a:xfrm>
        </p:spPr>
        <p:txBody>
          <a:bodyPr>
            <a:normAutofit fontScale="92500"/>
          </a:bodyPr>
          <a:lstStyle/>
          <a:p>
            <a:pPr marL="0" indent="0">
              <a:buNone/>
            </a:pPr>
            <a:r>
              <a:rPr lang="en-US" sz="2400" dirty="0"/>
              <a:t>A singly linked list is a chain of nodes, where each node contains a pointer to the next node</a:t>
            </a:r>
          </a:p>
          <a:p>
            <a:pPr marL="0" indent="0">
              <a:buNone/>
            </a:pPr>
            <a:endParaRPr lang="en-AU" sz="2400" dirty="0"/>
          </a:p>
          <a:p>
            <a:pPr marL="0" indent="0">
              <a:buNone/>
            </a:pPr>
            <a:r>
              <a:rPr lang="en-AU" sz="2400" dirty="0"/>
              <a:t>To represent a chained (linked) list of nodes:</a:t>
            </a:r>
          </a:p>
          <a:p>
            <a:pPr marL="0" indent="0">
              <a:buNone/>
            </a:pPr>
            <a:r>
              <a:rPr lang="en-AU" sz="2400" dirty="0"/>
              <a:t>  •  we need a pointer to the first node and possibly a tail pointer to the last node</a:t>
            </a:r>
          </a:p>
          <a:p>
            <a:pPr marL="0" indent="0">
              <a:buNone/>
            </a:pPr>
            <a:r>
              <a:rPr lang="en-AU" sz="2400" dirty="0"/>
              <a:t>  •  each node contains a pointer to the next node</a:t>
            </a:r>
          </a:p>
          <a:p>
            <a:pPr marL="0" indent="0">
              <a:buNone/>
            </a:pPr>
            <a:r>
              <a:rPr lang="en-AU" sz="2400" dirty="0"/>
              <a:t>  •  the next pointer in the last node is NULL</a:t>
            </a:r>
          </a:p>
          <a:p>
            <a:pPr marL="0" indent="0">
              <a:buNone/>
            </a:pPr>
            <a:r>
              <a:rPr lang="en-US" dirty="0"/>
              <a:t> </a:t>
            </a:r>
          </a:p>
        </p:txBody>
      </p:sp>
      <p:pic>
        <p:nvPicPr>
          <p:cNvPr id="5" name="Picture 4">
            <a:extLst>
              <a:ext uri="{FF2B5EF4-FFF2-40B4-BE49-F238E27FC236}">
                <a16:creationId xmlns:a16="http://schemas.microsoft.com/office/drawing/2014/main" id="{62D77A80-7034-4F99-A3D9-4F3DDC49E16C}"/>
              </a:ext>
            </a:extLst>
          </p:cNvPr>
          <p:cNvPicPr>
            <a:picLocks noChangeAspect="1"/>
          </p:cNvPicPr>
          <p:nvPr/>
        </p:nvPicPr>
        <p:blipFill>
          <a:blip r:embed="rId2"/>
          <a:stretch>
            <a:fillRect/>
          </a:stretch>
        </p:blipFill>
        <p:spPr>
          <a:xfrm>
            <a:off x="6096000" y="2787828"/>
            <a:ext cx="5364945" cy="1749704"/>
          </a:xfrm>
          <a:prstGeom prst="rect">
            <a:avLst/>
          </a:prstGeom>
        </p:spPr>
      </p:pic>
      <p:sp>
        <p:nvSpPr>
          <p:cNvPr id="4" name="Date Placeholder 3">
            <a:extLst>
              <a:ext uri="{FF2B5EF4-FFF2-40B4-BE49-F238E27FC236}">
                <a16:creationId xmlns:a16="http://schemas.microsoft.com/office/drawing/2014/main" id="{2ACE8B88-D67E-4FFD-9030-236C0D1F6BBF}"/>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8EC66DE6-82AA-444E-8A08-6710FBF46B78}"/>
              </a:ext>
            </a:extLst>
          </p:cNvPr>
          <p:cNvSpPr>
            <a:spLocks noGrp="1"/>
          </p:cNvSpPr>
          <p:nvPr>
            <p:ph type="sldNum" sz="quarter" idx="12"/>
          </p:nvPr>
        </p:nvSpPr>
        <p:spPr/>
        <p:txBody>
          <a:bodyPr/>
          <a:lstStyle/>
          <a:p>
            <a:fld id="{AA651D14-4802-4943-935E-1E600809C52E}" type="slidenum">
              <a:rPr lang="en-US" smtClean="0"/>
              <a:t>29</a:t>
            </a:fld>
            <a:endParaRPr lang="en-US"/>
          </a:p>
        </p:txBody>
      </p:sp>
    </p:spTree>
    <p:extLst>
      <p:ext uri="{BB962C8B-B14F-4D97-AF65-F5344CB8AC3E}">
        <p14:creationId xmlns:p14="http://schemas.microsoft.com/office/powerpoint/2010/main" val="22194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E55B-6C2F-4131-AB5C-EACAB58EEEB2}"/>
              </a:ext>
            </a:extLst>
          </p:cNvPr>
          <p:cNvSpPr>
            <a:spLocks noGrp="1"/>
          </p:cNvSpPr>
          <p:nvPr>
            <p:ph type="title"/>
          </p:nvPr>
        </p:nvSpPr>
        <p:spPr/>
        <p:txBody>
          <a:bodyPr/>
          <a:lstStyle/>
          <a:p>
            <a:r>
              <a:rPr lang="en-US" dirty="0"/>
              <a:t>Storage Classes in C</a:t>
            </a:r>
          </a:p>
        </p:txBody>
      </p:sp>
      <p:sp>
        <p:nvSpPr>
          <p:cNvPr id="3" name="Content Placeholder 2">
            <a:extLst>
              <a:ext uri="{FF2B5EF4-FFF2-40B4-BE49-F238E27FC236}">
                <a16:creationId xmlns:a16="http://schemas.microsoft.com/office/drawing/2014/main" id="{2F2E23A4-F83D-46B6-A14E-445EC19F375D}"/>
              </a:ext>
            </a:extLst>
          </p:cNvPr>
          <p:cNvSpPr>
            <a:spLocks noGrp="1"/>
          </p:cNvSpPr>
          <p:nvPr>
            <p:ph idx="1"/>
          </p:nvPr>
        </p:nvSpPr>
        <p:spPr/>
        <p:txBody>
          <a:bodyPr>
            <a:normAutofit/>
          </a:bodyPr>
          <a:lstStyle/>
          <a:p>
            <a:r>
              <a:rPr lang="en-US" sz="2400" dirty="0"/>
              <a:t>Automatic variables </a:t>
            </a:r>
            <a:r>
              <a:rPr lang="en-US" sz="2400" i="1" dirty="0"/>
              <a:t>auto</a:t>
            </a:r>
          </a:p>
          <a:p>
            <a:r>
              <a:rPr lang="en-US" sz="2400" dirty="0"/>
              <a:t>Register variables </a:t>
            </a:r>
            <a:r>
              <a:rPr lang="en-US" sz="2400" i="1" dirty="0"/>
              <a:t>register</a:t>
            </a:r>
            <a:r>
              <a:rPr lang="en-US" sz="2400" dirty="0"/>
              <a:t> </a:t>
            </a:r>
          </a:p>
          <a:p>
            <a:r>
              <a:rPr lang="en-US" sz="2400" dirty="0"/>
              <a:t>External variables </a:t>
            </a:r>
            <a:r>
              <a:rPr lang="en-US" sz="2400" i="1" dirty="0"/>
              <a:t>extern</a:t>
            </a:r>
          </a:p>
          <a:p>
            <a:r>
              <a:rPr lang="en-US" sz="2400" dirty="0"/>
              <a:t>Static variables </a:t>
            </a:r>
            <a:r>
              <a:rPr lang="en-US" sz="2400" i="1" dirty="0"/>
              <a:t>static</a:t>
            </a:r>
          </a:p>
        </p:txBody>
      </p:sp>
      <p:sp>
        <p:nvSpPr>
          <p:cNvPr id="4" name="Date Placeholder 3">
            <a:extLst>
              <a:ext uri="{FF2B5EF4-FFF2-40B4-BE49-F238E27FC236}">
                <a16:creationId xmlns:a16="http://schemas.microsoft.com/office/drawing/2014/main" id="{295C8A3D-1D3F-41AB-84D7-F911B6E2700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505C494-B884-4B9C-8AFF-50468E7D3B87}"/>
              </a:ext>
            </a:extLst>
          </p:cNvPr>
          <p:cNvSpPr>
            <a:spLocks noGrp="1"/>
          </p:cNvSpPr>
          <p:nvPr>
            <p:ph type="sldNum" sz="quarter" idx="12"/>
          </p:nvPr>
        </p:nvSpPr>
        <p:spPr/>
        <p:txBody>
          <a:bodyPr/>
          <a:lstStyle/>
          <a:p>
            <a:fld id="{AA651D14-4802-4943-935E-1E600809C52E}" type="slidenum">
              <a:rPr lang="en-US" smtClean="0"/>
              <a:t>3</a:t>
            </a:fld>
            <a:endParaRPr lang="en-US"/>
          </a:p>
        </p:txBody>
      </p:sp>
    </p:spTree>
    <p:extLst>
      <p:ext uri="{BB962C8B-B14F-4D97-AF65-F5344CB8AC3E}">
        <p14:creationId xmlns:p14="http://schemas.microsoft.com/office/powerpoint/2010/main" val="254785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5"/>
            <a:ext cx="9250680" cy="4270376"/>
          </a:xfrm>
        </p:spPr>
        <p:txBody>
          <a:bodyPr>
            <a:normAutofit fontScale="85000" lnSpcReduction="20000"/>
          </a:bodyPr>
          <a:lstStyle/>
          <a:p>
            <a:pPr marL="0" indent="0">
              <a:buNone/>
            </a:pPr>
            <a:r>
              <a:rPr lang="en-AU" dirty="0"/>
              <a:t>A node has two components:</a:t>
            </a:r>
          </a:p>
          <a:p>
            <a:pPr marL="0" indent="0">
              <a:buNone/>
            </a:pPr>
            <a:r>
              <a:rPr lang="en-AU" dirty="0"/>
              <a:t>  • data, which can be a single value ( e.g. </a:t>
            </a:r>
            <a:r>
              <a:rPr lang="en-AU" dirty="0" err="1"/>
              <a:t>int</a:t>
            </a:r>
            <a:r>
              <a:rPr lang="en-AU" dirty="0"/>
              <a:t>), or a collection</a:t>
            </a:r>
          </a:p>
          <a:p>
            <a:pPr marL="0" indent="0">
              <a:buNone/>
            </a:pPr>
            <a:r>
              <a:rPr lang="en-AU" dirty="0"/>
              <a:t>     of values, depending on specific application</a:t>
            </a:r>
          </a:p>
          <a:p>
            <a:pPr marL="0" indent="0">
              <a:buNone/>
            </a:pPr>
            <a:r>
              <a:rPr lang="en-AU" dirty="0"/>
              <a:t>  • a pointer to the next node</a:t>
            </a:r>
          </a:p>
          <a:p>
            <a:pPr marL="0" indent="0">
              <a:buNone/>
            </a:pPr>
            <a:endParaRPr lang="en-AU" dirty="0"/>
          </a:p>
          <a:p>
            <a:pPr marL="0" indent="0">
              <a:buNone/>
            </a:pPr>
            <a:r>
              <a:rPr lang="en-AU" dirty="0"/>
              <a:t>An example node in C:</a:t>
            </a:r>
          </a:p>
          <a:p>
            <a:pPr marL="0" indent="0">
              <a:buNone/>
            </a:pPr>
            <a:endParaRPr lang="en-AU" dirty="0"/>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a:t>
            </a:r>
          </a:p>
          <a:p>
            <a:pPr marL="0" indent="0">
              <a:buNone/>
            </a:pPr>
            <a:r>
              <a:rPr lang="en-AU" dirty="0">
                <a:solidFill>
                  <a:srgbClr val="0070C0"/>
                </a:solidFill>
              </a:rPr>
              <a:t>       </a:t>
            </a:r>
            <a:r>
              <a:rPr lang="en-AU" dirty="0" err="1">
                <a:solidFill>
                  <a:srgbClr val="0070C0"/>
                </a:solidFill>
              </a:rPr>
              <a:t>int</a:t>
            </a:r>
            <a:r>
              <a:rPr lang="en-AU" dirty="0">
                <a:solidFill>
                  <a:srgbClr val="0070C0"/>
                </a:solidFill>
              </a:rPr>
              <a:t> data;</a:t>
            </a:r>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*next;</a:t>
            </a:r>
          </a:p>
          <a:p>
            <a:pPr marL="0" indent="0">
              <a:buNone/>
            </a:pPr>
            <a:r>
              <a:rPr lang="en-AU" dirty="0">
                <a:solidFill>
                  <a:srgbClr val="0070C0"/>
                </a:solidFill>
              </a:rPr>
              <a:t>    };</a:t>
            </a:r>
          </a:p>
          <a:p>
            <a:pPr marL="0" indent="0">
              <a:buNone/>
            </a:pPr>
            <a:endParaRPr lang="en-US" dirty="0"/>
          </a:p>
        </p:txBody>
      </p:sp>
      <p:sp>
        <p:nvSpPr>
          <p:cNvPr id="4" name="Date Placeholder 3">
            <a:extLst>
              <a:ext uri="{FF2B5EF4-FFF2-40B4-BE49-F238E27FC236}">
                <a16:creationId xmlns:a16="http://schemas.microsoft.com/office/drawing/2014/main" id="{D2BBF5BD-E659-4749-8B37-B3BF114BCAD2}"/>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5C9158E-8F37-4F1B-B9A5-E50A728BC59E}"/>
              </a:ext>
            </a:extLst>
          </p:cNvPr>
          <p:cNvSpPr>
            <a:spLocks noGrp="1"/>
          </p:cNvSpPr>
          <p:nvPr>
            <p:ph type="sldNum" sz="quarter" idx="12"/>
          </p:nvPr>
        </p:nvSpPr>
        <p:spPr/>
        <p:txBody>
          <a:bodyPr/>
          <a:lstStyle/>
          <a:p>
            <a:fld id="{AA651D14-4802-4943-935E-1E600809C52E}" type="slidenum">
              <a:rPr lang="en-US" smtClean="0"/>
              <a:t>30</a:t>
            </a:fld>
            <a:endParaRPr lang="en-US"/>
          </a:p>
        </p:txBody>
      </p:sp>
    </p:spTree>
    <p:extLst>
      <p:ext uri="{BB962C8B-B14F-4D97-AF65-F5344CB8AC3E}">
        <p14:creationId xmlns:p14="http://schemas.microsoft.com/office/powerpoint/2010/main" val="170537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(3/18)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16389"/>
            <a:ext cx="9525000" cy="4325793"/>
          </a:xfrm>
        </p:spPr>
        <p:txBody>
          <a:bodyPr>
            <a:normAutofit/>
          </a:bodyPr>
          <a:lstStyle/>
          <a:p>
            <a:pPr marL="0" indent="0">
              <a:buNone/>
            </a:pPr>
            <a:r>
              <a:rPr lang="en-AU" sz="2400" dirty="0"/>
              <a:t>Typical operations on singly linked lists:</a:t>
            </a:r>
          </a:p>
          <a:p>
            <a:pPr marL="457200" lvl="1"/>
            <a:r>
              <a:rPr lang="en-AU" sz="2000" dirty="0"/>
              <a:t>Create a new linked list   </a:t>
            </a:r>
          </a:p>
          <a:p>
            <a:pPr marL="457200" lvl="1"/>
            <a:r>
              <a:rPr lang="en-AU" sz="2000" dirty="0"/>
              <a:t>Create a new node</a:t>
            </a:r>
          </a:p>
          <a:p>
            <a:pPr marL="457200" lvl="1"/>
            <a:r>
              <a:rPr lang="en-AU" sz="2000" dirty="0"/>
              <a:t>Delete a node </a:t>
            </a:r>
          </a:p>
          <a:p>
            <a:pPr marL="457200" lvl="1"/>
            <a:r>
              <a:rPr lang="en-AU" sz="2000" dirty="0"/>
              <a:t>Insert a node</a:t>
            </a:r>
          </a:p>
          <a:p>
            <a:pPr marL="457200" lvl="1"/>
            <a:r>
              <a:rPr lang="en-AU" sz="2000" dirty="0"/>
              <a:t>Find a node containing particular data</a:t>
            </a:r>
          </a:p>
        </p:txBody>
      </p:sp>
      <p:sp>
        <p:nvSpPr>
          <p:cNvPr id="4" name="Date Placeholder 3">
            <a:extLst>
              <a:ext uri="{FF2B5EF4-FFF2-40B4-BE49-F238E27FC236}">
                <a16:creationId xmlns:a16="http://schemas.microsoft.com/office/drawing/2014/main" id="{4B96177C-E83F-4576-9E7F-6FB2D6097BA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8C054ED-16FA-4E27-9E79-D631DD8FCC57}"/>
              </a:ext>
            </a:extLst>
          </p:cNvPr>
          <p:cNvSpPr>
            <a:spLocks noGrp="1"/>
          </p:cNvSpPr>
          <p:nvPr>
            <p:ph type="sldNum" sz="quarter" idx="12"/>
          </p:nvPr>
        </p:nvSpPr>
        <p:spPr/>
        <p:txBody>
          <a:bodyPr/>
          <a:lstStyle/>
          <a:p>
            <a:fld id="{AA651D14-4802-4943-935E-1E600809C52E}" type="slidenum">
              <a:rPr lang="en-US" smtClean="0"/>
              <a:t>31</a:t>
            </a:fld>
            <a:endParaRPr lang="en-US"/>
          </a:p>
        </p:txBody>
      </p:sp>
    </p:spTree>
    <p:extLst>
      <p:ext uri="{BB962C8B-B14F-4D97-AF65-F5344CB8AC3E}">
        <p14:creationId xmlns:p14="http://schemas.microsoft.com/office/powerpoint/2010/main" val="21356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(4/18)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1004454" y="2019589"/>
            <a:ext cx="9525000" cy="4325793"/>
          </a:xfrm>
        </p:spPr>
        <p:txBody>
          <a:bodyPr>
            <a:normAutofit/>
          </a:bodyPr>
          <a:lstStyle/>
          <a:p>
            <a:pPr marL="0" indent="0">
              <a:buNone/>
            </a:pPr>
            <a:r>
              <a:rPr lang="en-AU" sz="2200" dirty="0"/>
              <a:t>Create a new node:</a:t>
            </a:r>
          </a:p>
          <a:p>
            <a:pPr marL="0" indent="0">
              <a:buNone/>
            </a:pPr>
            <a:endParaRPr lang="en-AU" sz="2200" dirty="0"/>
          </a:p>
          <a:p>
            <a:pPr marL="0" indent="0">
              <a:buNone/>
            </a:pPr>
            <a:r>
              <a:rPr lang="en-AU" sz="2200" dirty="0" err="1">
                <a:solidFill>
                  <a:srgbClr val="0070C0"/>
                </a:solidFill>
              </a:rPr>
              <a:t>NodeT</a:t>
            </a:r>
            <a:r>
              <a:rPr lang="en-AU" sz="2200" dirty="0">
                <a:solidFill>
                  <a:srgbClr val="0070C0"/>
                </a:solidFill>
              </a:rPr>
              <a:t> * </a:t>
            </a:r>
            <a:r>
              <a:rPr lang="en-AU" sz="2200" dirty="0" err="1">
                <a:solidFill>
                  <a:srgbClr val="0070C0"/>
                </a:solidFill>
              </a:rPr>
              <a:t>createNode</a:t>
            </a:r>
            <a:r>
              <a:rPr lang="en-AU" sz="2200" dirty="0">
                <a:solidFill>
                  <a:srgbClr val="0070C0"/>
                </a:solidFill>
              </a:rPr>
              <a:t>(</a:t>
            </a:r>
            <a:r>
              <a:rPr lang="en-AU" sz="2200" dirty="0" err="1">
                <a:solidFill>
                  <a:srgbClr val="0070C0"/>
                </a:solidFill>
              </a:rPr>
              <a:t>int</a:t>
            </a:r>
            <a:r>
              <a:rPr lang="en-AU" sz="2200" dirty="0">
                <a:solidFill>
                  <a:srgbClr val="0070C0"/>
                </a:solidFill>
              </a:rPr>
              <a:t> v) {</a:t>
            </a:r>
          </a:p>
          <a:p>
            <a:pPr marL="0" indent="0">
              <a:buNone/>
            </a:pPr>
            <a:r>
              <a:rPr lang="en-AU" sz="2200" dirty="0">
                <a:solidFill>
                  <a:srgbClr val="0070C0"/>
                </a:solidFill>
              </a:rPr>
              <a:t>   </a:t>
            </a:r>
            <a:r>
              <a:rPr lang="en-AU" sz="2200" dirty="0" err="1">
                <a:solidFill>
                  <a:srgbClr val="0070C0"/>
                </a:solidFill>
              </a:rPr>
              <a:t>NodeT</a:t>
            </a:r>
            <a:r>
              <a:rPr lang="en-AU" sz="2200" dirty="0">
                <a:solidFill>
                  <a:srgbClr val="0070C0"/>
                </a:solidFill>
              </a:rPr>
              <a:t> *new = malloc(</a:t>
            </a:r>
            <a:r>
              <a:rPr lang="en-AU" sz="2200" dirty="0" err="1">
                <a:solidFill>
                  <a:srgbClr val="0070C0"/>
                </a:solidFill>
              </a:rPr>
              <a:t>sizeof</a:t>
            </a:r>
            <a:r>
              <a:rPr lang="en-AU" sz="2200" dirty="0">
                <a:solidFill>
                  <a:srgbClr val="0070C0"/>
                </a:solidFill>
              </a:rPr>
              <a:t>(</a:t>
            </a:r>
            <a:r>
              <a:rPr lang="en-AU" sz="2200" dirty="0" err="1">
                <a:solidFill>
                  <a:srgbClr val="0070C0"/>
                </a:solidFill>
              </a:rPr>
              <a:t>NodeT</a:t>
            </a:r>
            <a:r>
              <a:rPr lang="en-AU" sz="2200" dirty="0">
                <a:solidFill>
                  <a:srgbClr val="0070C0"/>
                </a:solidFill>
              </a:rPr>
              <a:t>));</a:t>
            </a:r>
          </a:p>
          <a:p>
            <a:pPr marL="0" indent="0">
              <a:buNone/>
            </a:pPr>
            <a:r>
              <a:rPr lang="en-AU" sz="2200" dirty="0">
                <a:solidFill>
                  <a:srgbClr val="0070C0"/>
                </a:solidFill>
              </a:rPr>
              <a:t>   assert(new != NULL);</a:t>
            </a:r>
          </a:p>
          <a:p>
            <a:pPr marL="0" indent="0">
              <a:buNone/>
            </a:pPr>
            <a:r>
              <a:rPr lang="en-AU" sz="2200" dirty="0">
                <a:solidFill>
                  <a:srgbClr val="0070C0"/>
                </a:solidFill>
              </a:rPr>
              <a:t>   new-&gt;data = v;       </a:t>
            </a:r>
          </a:p>
          <a:p>
            <a:pPr marL="0" indent="0">
              <a:buNone/>
            </a:pPr>
            <a:r>
              <a:rPr lang="en-AU" sz="2200" dirty="0">
                <a:solidFill>
                  <a:srgbClr val="0070C0"/>
                </a:solidFill>
              </a:rPr>
              <a:t>   new-&gt;next = NULL;    </a:t>
            </a:r>
          </a:p>
          <a:p>
            <a:pPr marL="0" indent="0">
              <a:buNone/>
            </a:pPr>
            <a:r>
              <a:rPr lang="en-AU" sz="2200" dirty="0">
                <a:solidFill>
                  <a:srgbClr val="0070C0"/>
                </a:solidFill>
              </a:rPr>
              <a:t>   return new;          </a:t>
            </a:r>
          </a:p>
          <a:p>
            <a:pPr marL="0" indent="0">
              <a:buNone/>
            </a:pPr>
            <a:r>
              <a:rPr lang="en-AU" sz="2200" dirty="0">
                <a:solidFill>
                  <a:srgbClr val="0070C0"/>
                </a:solidFill>
              </a:rPr>
              <a:t>}</a:t>
            </a:r>
          </a:p>
        </p:txBody>
      </p:sp>
      <p:sp>
        <p:nvSpPr>
          <p:cNvPr id="4" name="Date Placeholder 3">
            <a:extLst>
              <a:ext uri="{FF2B5EF4-FFF2-40B4-BE49-F238E27FC236}">
                <a16:creationId xmlns:a16="http://schemas.microsoft.com/office/drawing/2014/main" id="{08F87FF3-E3B3-4608-9B83-646952ED856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FB124E5-CE06-4109-BDF7-2DE667C41356}"/>
              </a:ext>
            </a:extLst>
          </p:cNvPr>
          <p:cNvSpPr>
            <a:spLocks noGrp="1"/>
          </p:cNvSpPr>
          <p:nvPr>
            <p:ph type="sldNum" sz="quarter" idx="12"/>
          </p:nvPr>
        </p:nvSpPr>
        <p:spPr/>
        <p:txBody>
          <a:bodyPr/>
          <a:lstStyle/>
          <a:p>
            <a:fld id="{AA651D14-4802-4943-935E-1E600809C52E}" type="slidenum">
              <a:rPr lang="en-US" smtClean="0"/>
              <a:t>32</a:t>
            </a:fld>
            <a:endParaRPr lang="en-US"/>
          </a:p>
        </p:txBody>
      </p:sp>
    </p:spTree>
    <p:extLst>
      <p:ext uri="{BB962C8B-B14F-4D97-AF65-F5344CB8AC3E}">
        <p14:creationId xmlns:p14="http://schemas.microsoft.com/office/powerpoint/2010/main" val="57004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(5/18)</a:t>
            </a:r>
          </a:p>
        </p:txBody>
      </p:sp>
      <p:sp>
        <p:nvSpPr>
          <p:cNvPr id="4" name="Rectangle 3">
            <a:extLst>
              <a:ext uri="{FF2B5EF4-FFF2-40B4-BE49-F238E27FC236}">
                <a16:creationId xmlns:a16="http://schemas.microsoft.com/office/drawing/2014/main" id="{FBA73248-AEED-4090-862B-071045D379A0}"/>
              </a:ext>
            </a:extLst>
          </p:cNvPr>
          <p:cNvSpPr/>
          <p:nvPr/>
        </p:nvSpPr>
        <p:spPr>
          <a:xfrm>
            <a:off x="914400" y="2123440"/>
            <a:ext cx="8503920" cy="1785104"/>
          </a:xfrm>
          <a:prstGeom prst="rect">
            <a:avLst/>
          </a:prstGeom>
        </p:spPr>
        <p:txBody>
          <a:bodyPr wrap="square">
            <a:spAutoFit/>
          </a:bodyPr>
          <a:lstStyle/>
          <a:p>
            <a:r>
              <a:rPr lang="en-AU" sz="2200" dirty="0"/>
              <a:t>Create a new singly linked list of three nodes:</a:t>
            </a:r>
          </a:p>
          <a:p>
            <a:endParaRPr lang="en-AU" sz="2200" dirty="0">
              <a:solidFill>
                <a:srgbClr val="0070C0"/>
              </a:solidFill>
            </a:endParaRPr>
          </a:p>
          <a:p>
            <a:r>
              <a:rPr lang="en-AU" sz="2200" dirty="0" err="1">
                <a:solidFill>
                  <a:srgbClr val="0070C0"/>
                </a:solidFill>
              </a:rPr>
              <a:t>NodeT</a:t>
            </a:r>
            <a:r>
              <a:rPr lang="en-AU" sz="2200" dirty="0">
                <a:solidFill>
                  <a:srgbClr val="0070C0"/>
                </a:solidFill>
              </a:rPr>
              <a:t> *list = </a:t>
            </a:r>
            <a:r>
              <a:rPr lang="en-AU" sz="2200" dirty="0" err="1">
                <a:solidFill>
                  <a:srgbClr val="0070C0"/>
                </a:solidFill>
              </a:rPr>
              <a:t>createNode</a:t>
            </a:r>
            <a:r>
              <a:rPr lang="en-AU" sz="2200" dirty="0">
                <a:solidFill>
                  <a:srgbClr val="0070C0"/>
                </a:solidFill>
              </a:rPr>
              <a:t>(1);</a:t>
            </a:r>
          </a:p>
          <a:p>
            <a:r>
              <a:rPr lang="en-AU" sz="2200" dirty="0">
                <a:solidFill>
                  <a:srgbClr val="0070C0"/>
                </a:solidFill>
              </a:rPr>
              <a:t>list-&gt;next  = </a:t>
            </a:r>
            <a:r>
              <a:rPr lang="en-AU" sz="2200" dirty="0" err="1">
                <a:solidFill>
                  <a:srgbClr val="0070C0"/>
                </a:solidFill>
              </a:rPr>
              <a:t>createNode</a:t>
            </a:r>
            <a:r>
              <a:rPr lang="en-AU" sz="2200" dirty="0">
                <a:solidFill>
                  <a:srgbClr val="0070C0"/>
                </a:solidFill>
              </a:rPr>
              <a:t>(42);</a:t>
            </a:r>
          </a:p>
          <a:p>
            <a:r>
              <a:rPr lang="en-AU" sz="2200" dirty="0">
                <a:solidFill>
                  <a:srgbClr val="0070C0"/>
                </a:solidFill>
              </a:rPr>
              <a:t>list-&gt;next-&gt;next = </a:t>
            </a:r>
            <a:r>
              <a:rPr lang="en-AU" sz="2200" dirty="0" err="1">
                <a:solidFill>
                  <a:srgbClr val="0070C0"/>
                </a:solidFill>
              </a:rPr>
              <a:t>createNode</a:t>
            </a:r>
            <a:r>
              <a:rPr lang="en-AU" sz="2200" dirty="0">
                <a:solidFill>
                  <a:srgbClr val="0070C0"/>
                </a:solidFill>
              </a:rPr>
              <a:t>(9024);</a:t>
            </a:r>
          </a:p>
        </p:txBody>
      </p:sp>
      <p:pic>
        <p:nvPicPr>
          <p:cNvPr id="13" name="Picture 12">
            <a:extLst>
              <a:ext uri="{FF2B5EF4-FFF2-40B4-BE49-F238E27FC236}">
                <a16:creationId xmlns:a16="http://schemas.microsoft.com/office/drawing/2014/main" id="{FB54D1DC-58A2-4860-AC13-72873E16ADF5}"/>
              </a:ext>
            </a:extLst>
          </p:cNvPr>
          <p:cNvPicPr>
            <a:picLocks noChangeAspect="1"/>
          </p:cNvPicPr>
          <p:nvPr/>
        </p:nvPicPr>
        <p:blipFill>
          <a:blip r:embed="rId2"/>
          <a:stretch>
            <a:fillRect/>
          </a:stretch>
        </p:blipFill>
        <p:spPr>
          <a:xfrm>
            <a:off x="1912859" y="4652234"/>
            <a:ext cx="6212362" cy="682811"/>
          </a:xfrm>
          <a:prstGeom prst="rect">
            <a:avLst/>
          </a:prstGeom>
        </p:spPr>
      </p:pic>
      <p:sp>
        <p:nvSpPr>
          <p:cNvPr id="3" name="Date Placeholder 2">
            <a:extLst>
              <a:ext uri="{FF2B5EF4-FFF2-40B4-BE49-F238E27FC236}">
                <a16:creationId xmlns:a16="http://schemas.microsoft.com/office/drawing/2014/main" id="{3C308F16-13BE-4EBB-B719-DA7A180329E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CE0F496-3D2A-4CFF-9308-42EEC29B1173}"/>
              </a:ext>
            </a:extLst>
          </p:cNvPr>
          <p:cNvSpPr>
            <a:spLocks noGrp="1"/>
          </p:cNvSpPr>
          <p:nvPr>
            <p:ph type="sldNum" sz="quarter" idx="12"/>
          </p:nvPr>
        </p:nvSpPr>
        <p:spPr/>
        <p:txBody>
          <a:bodyPr/>
          <a:lstStyle/>
          <a:p>
            <a:fld id="{AA651D14-4802-4943-935E-1E600809C52E}" type="slidenum">
              <a:rPr lang="en-US" smtClean="0"/>
              <a:t>33</a:t>
            </a:fld>
            <a:endParaRPr lang="en-US"/>
          </a:p>
        </p:txBody>
      </p:sp>
    </p:spTree>
    <p:extLst>
      <p:ext uri="{BB962C8B-B14F-4D97-AF65-F5344CB8AC3E}">
        <p14:creationId xmlns:p14="http://schemas.microsoft.com/office/powerpoint/2010/main" val="1650141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(6/18)</a:t>
            </a:r>
          </a:p>
        </p:txBody>
      </p:sp>
      <p:sp>
        <p:nvSpPr>
          <p:cNvPr id="3" name="Rectangle 2">
            <a:extLst>
              <a:ext uri="{FF2B5EF4-FFF2-40B4-BE49-F238E27FC236}">
                <a16:creationId xmlns:a16="http://schemas.microsoft.com/office/drawing/2014/main" id="{C077D439-E2C0-4D3F-9D98-31E9D8666DE7}"/>
              </a:ext>
            </a:extLst>
          </p:cNvPr>
          <p:cNvSpPr/>
          <p:nvPr/>
        </p:nvSpPr>
        <p:spPr>
          <a:xfrm>
            <a:off x="3990109" y="1868990"/>
            <a:ext cx="7269018" cy="4524315"/>
          </a:xfrm>
          <a:prstGeom prst="rect">
            <a:avLst/>
          </a:prstGeom>
        </p:spPr>
        <p:txBody>
          <a:bodyPr wrap="square">
            <a:spAutoFit/>
          </a:bodyPr>
          <a:lstStyle/>
          <a:p>
            <a:r>
              <a:rPr lang="en-AU" dirty="0" err="1">
                <a:solidFill>
                  <a:srgbClr val="0070C0"/>
                </a:solidFill>
              </a:rPr>
              <a:t>NodeT</a:t>
            </a:r>
            <a:r>
              <a:rPr lang="en-AU" dirty="0">
                <a:solidFill>
                  <a:srgbClr val="0070C0"/>
                </a:solidFill>
              </a:rPr>
              <a:t>* </a:t>
            </a:r>
            <a:r>
              <a:rPr lang="en-AU" dirty="0" err="1">
                <a:solidFill>
                  <a:srgbClr val="0070C0"/>
                </a:solidFill>
              </a:rPr>
              <a:t>addNode</a:t>
            </a:r>
            <a:r>
              <a:rPr lang="en-AU" dirty="0">
                <a:solidFill>
                  <a:srgbClr val="0070C0"/>
                </a:solidFill>
              </a:rPr>
              <a:t>(</a:t>
            </a:r>
            <a:r>
              <a:rPr lang="en-AU" dirty="0" err="1">
                <a:solidFill>
                  <a:srgbClr val="0070C0"/>
                </a:solidFill>
              </a:rPr>
              <a:t>NodeT</a:t>
            </a:r>
            <a:r>
              <a:rPr lang="en-AU" dirty="0">
                <a:solidFill>
                  <a:srgbClr val="0070C0"/>
                </a:solidFill>
              </a:rPr>
              <a:t> *head, int v){ // head points to the first node</a:t>
            </a:r>
          </a:p>
          <a:p>
            <a:r>
              <a:rPr lang="en-AU" dirty="0">
                <a:solidFill>
                  <a:srgbClr val="0070C0"/>
                </a:solidFill>
              </a:rPr>
              <a:t>     </a:t>
            </a:r>
            <a:r>
              <a:rPr lang="en-AU" dirty="0" err="1">
                <a:solidFill>
                  <a:srgbClr val="0070C0"/>
                </a:solidFill>
              </a:rPr>
              <a:t>NodeT</a:t>
            </a:r>
            <a:r>
              <a:rPr lang="en-AU" dirty="0">
                <a:solidFill>
                  <a:srgbClr val="0070C0"/>
                </a:solidFill>
              </a:rPr>
              <a:t> *temp, *p; // declare two node pointers temp and p</a:t>
            </a:r>
          </a:p>
          <a:p>
            <a:r>
              <a:rPr lang="en-AU" dirty="0">
                <a:solidFill>
                  <a:srgbClr val="0070C0"/>
                </a:solidFill>
              </a:rPr>
              <a:t>     temp = </a:t>
            </a:r>
            <a:r>
              <a:rPr lang="en-AU" dirty="0" err="1">
                <a:solidFill>
                  <a:srgbClr val="0070C0"/>
                </a:solidFill>
              </a:rPr>
              <a:t>createNode</a:t>
            </a:r>
            <a:r>
              <a:rPr lang="en-AU" dirty="0">
                <a:solidFill>
                  <a:srgbClr val="0070C0"/>
                </a:solidFill>
              </a:rPr>
              <a:t>(); //create a new node </a:t>
            </a:r>
          </a:p>
          <a:p>
            <a:r>
              <a:rPr lang="en-AU" dirty="0">
                <a:solidFill>
                  <a:srgbClr val="0070C0"/>
                </a:solidFill>
              </a:rPr>
              <a:t>     temp-&gt;data = v; // add element's value to data part of node</a:t>
            </a:r>
          </a:p>
          <a:p>
            <a:r>
              <a:rPr lang="en-AU" dirty="0">
                <a:solidFill>
                  <a:srgbClr val="0070C0"/>
                </a:solidFill>
              </a:rPr>
              <a:t>     if(head == NULL){</a:t>
            </a:r>
          </a:p>
          <a:p>
            <a:r>
              <a:rPr lang="en-AU" dirty="0">
                <a:solidFill>
                  <a:srgbClr val="0070C0"/>
                </a:solidFill>
              </a:rPr>
              <a:t>         head = temp;     //when linked list is empty</a:t>
            </a:r>
          </a:p>
          <a:p>
            <a:r>
              <a:rPr lang="en-AU" dirty="0">
                <a:solidFill>
                  <a:srgbClr val="0070C0"/>
                </a:solidFill>
              </a:rPr>
              <a:t>       }</a:t>
            </a:r>
          </a:p>
          <a:p>
            <a:r>
              <a:rPr lang="en-AU" dirty="0">
                <a:solidFill>
                  <a:srgbClr val="0070C0"/>
                </a:solidFill>
              </a:rPr>
              <a:t>     else {</a:t>
            </a:r>
          </a:p>
          <a:p>
            <a:r>
              <a:rPr lang="en-AU" dirty="0">
                <a:solidFill>
                  <a:srgbClr val="0070C0"/>
                </a:solidFill>
              </a:rPr>
              <a:t>         p  = head; //assign head to p </a:t>
            </a:r>
          </a:p>
          <a:p>
            <a:r>
              <a:rPr lang="en-AU" dirty="0">
                <a:solidFill>
                  <a:srgbClr val="0070C0"/>
                </a:solidFill>
              </a:rPr>
              <a:t>         while (p-&gt;next != NULL){</a:t>
            </a:r>
          </a:p>
          <a:p>
            <a:r>
              <a:rPr lang="en-AU" dirty="0">
                <a:solidFill>
                  <a:srgbClr val="0070C0"/>
                </a:solidFill>
              </a:rPr>
              <a:t>             p = p-&gt;next; //traverse the list until p is the last node</a:t>
            </a:r>
          </a:p>
          <a:p>
            <a:r>
              <a:rPr lang="en-AU" dirty="0">
                <a:solidFill>
                  <a:srgbClr val="0070C0"/>
                </a:solidFill>
              </a:rPr>
              <a:t>        }</a:t>
            </a:r>
          </a:p>
          <a:p>
            <a:r>
              <a:rPr lang="en-AU" dirty="0">
                <a:solidFill>
                  <a:srgbClr val="0070C0"/>
                </a:solidFill>
              </a:rPr>
              <a:t>        p-&gt;next = temp; // Make the previous last node point to the new node</a:t>
            </a:r>
          </a:p>
          <a:p>
            <a:r>
              <a:rPr lang="en-AU" dirty="0">
                <a:solidFill>
                  <a:srgbClr val="0070C0"/>
                </a:solidFill>
              </a:rPr>
              <a:t>    }</a:t>
            </a:r>
          </a:p>
          <a:p>
            <a:r>
              <a:rPr lang="en-AU" dirty="0">
                <a:solidFill>
                  <a:srgbClr val="0070C0"/>
                </a:solidFill>
              </a:rPr>
              <a:t>    return head;</a:t>
            </a:r>
          </a:p>
          <a:p>
            <a:r>
              <a:rPr lang="en-AU" dirty="0">
                <a:solidFill>
                  <a:srgbClr val="0070C0"/>
                </a:solidFill>
              </a:rPr>
              <a:t>}</a:t>
            </a:r>
          </a:p>
        </p:txBody>
      </p:sp>
      <p:sp>
        <p:nvSpPr>
          <p:cNvPr id="5" name="TextBox 4">
            <a:extLst>
              <a:ext uri="{FF2B5EF4-FFF2-40B4-BE49-F238E27FC236}">
                <a16:creationId xmlns:a16="http://schemas.microsoft.com/office/drawing/2014/main" id="{572C128B-337A-4982-B718-F011117B1508}"/>
              </a:ext>
            </a:extLst>
          </p:cNvPr>
          <p:cNvSpPr txBox="1"/>
          <p:nvPr/>
        </p:nvSpPr>
        <p:spPr>
          <a:xfrm>
            <a:off x="838200" y="1868990"/>
            <a:ext cx="2985655" cy="3477875"/>
          </a:xfrm>
          <a:prstGeom prst="rect">
            <a:avLst/>
          </a:prstGeom>
          <a:noFill/>
        </p:spPr>
        <p:txBody>
          <a:bodyPr wrap="square" rtlCol="0">
            <a:spAutoFit/>
          </a:bodyPr>
          <a:lstStyle/>
          <a:p>
            <a:r>
              <a:rPr lang="en-US" sz="2200" dirty="0"/>
              <a:t>Add a node at the end:</a:t>
            </a:r>
          </a:p>
          <a:p>
            <a:pPr marL="457200" indent="-274320">
              <a:buFont typeface="+mj-lt"/>
              <a:buAutoNum type="arabicPeriod"/>
            </a:pPr>
            <a:r>
              <a:rPr lang="en-US" sz="2200" dirty="0"/>
              <a:t>Create a new node</a:t>
            </a:r>
          </a:p>
          <a:p>
            <a:pPr marL="457200" indent="-274320">
              <a:buFont typeface="+mj-lt"/>
              <a:buAutoNum type="arabicPeriod"/>
            </a:pPr>
            <a:r>
              <a:rPr lang="en-US" sz="2200" dirty="0"/>
              <a:t>Find the last node</a:t>
            </a:r>
          </a:p>
          <a:p>
            <a:pPr marL="457200" indent="-274320">
              <a:buFont typeface="+mj-lt"/>
              <a:buAutoNum type="arabicPeriod"/>
            </a:pPr>
            <a:r>
              <a:rPr lang="en-US" sz="2200" dirty="0"/>
              <a:t>Make the last node point to new node</a:t>
            </a:r>
          </a:p>
          <a:p>
            <a:pPr marL="182880"/>
            <a:endParaRPr lang="en-US" sz="2200" dirty="0"/>
          </a:p>
          <a:p>
            <a:r>
              <a:rPr lang="en-US" sz="2200" dirty="0"/>
              <a:t>If we maintain a tail pointer in the list, we can locate the last node directly. </a:t>
            </a:r>
          </a:p>
        </p:txBody>
      </p:sp>
      <p:sp>
        <p:nvSpPr>
          <p:cNvPr id="4" name="Date Placeholder 3">
            <a:extLst>
              <a:ext uri="{FF2B5EF4-FFF2-40B4-BE49-F238E27FC236}">
                <a16:creationId xmlns:a16="http://schemas.microsoft.com/office/drawing/2014/main" id="{3852B36E-9FE1-4670-91DA-FD0C436689BC}"/>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BA8F77B7-1BEC-4425-93AA-D056AB09352D}"/>
              </a:ext>
            </a:extLst>
          </p:cNvPr>
          <p:cNvSpPr>
            <a:spLocks noGrp="1"/>
          </p:cNvSpPr>
          <p:nvPr>
            <p:ph type="sldNum" sz="quarter" idx="12"/>
          </p:nvPr>
        </p:nvSpPr>
        <p:spPr/>
        <p:txBody>
          <a:bodyPr/>
          <a:lstStyle/>
          <a:p>
            <a:fld id="{AA651D14-4802-4943-935E-1E600809C52E}" type="slidenum">
              <a:rPr lang="en-US" smtClean="0"/>
              <a:t>34</a:t>
            </a:fld>
            <a:endParaRPr lang="en-US"/>
          </a:p>
        </p:txBody>
      </p:sp>
    </p:spTree>
    <p:extLst>
      <p:ext uri="{BB962C8B-B14F-4D97-AF65-F5344CB8AC3E}">
        <p14:creationId xmlns:p14="http://schemas.microsoft.com/office/powerpoint/2010/main" val="328628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8D80-FAE0-4D5C-8D55-7A09C12CA158}"/>
              </a:ext>
            </a:extLst>
          </p:cNvPr>
          <p:cNvSpPr>
            <a:spLocks noGrp="1"/>
          </p:cNvSpPr>
          <p:nvPr>
            <p:ph type="title"/>
          </p:nvPr>
        </p:nvSpPr>
        <p:spPr/>
        <p:txBody>
          <a:bodyPr/>
          <a:lstStyle/>
          <a:p>
            <a:r>
              <a:rPr lang="en-US" dirty="0"/>
              <a:t>Singly Linked Lists in C (7/18)</a:t>
            </a:r>
          </a:p>
        </p:txBody>
      </p:sp>
      <p:sp>
        <p:nvSpPr>
          <p:cNvPr id="3" name="Content Placeholder 2">
            <a:extLst>
              <a:ext uri="{FF2B5EF4-FFF2-40B4-BE49-F238E27FC236}">
                <a16:creationId xmlns:a16="http://schemas.microsoft.com/office/drawing/2014/main" id="{4E3BF4A1-1DB9-4D84-9BDB-7E693F3C03B2}"/>
              </a:ext>
            </a:extLst>
          </p:cNvPr>
          <p:cNvSpPr>
            <a:spLocks noGrp="1"/>
          </p:cNvSpPr>
          <p:nvPr>
            <p:ph idx="1"/>
          </p:nvPr>
        </p:nvSpPr>
        <p:spPr>
          <a:xfrm>
            <a:off x="6243320" y="1957705"/>
            <a:ext cx="5186680" cy="4900295"/>
          </a:xfrm>
        </p:spPr>
        <p:txBody>
          <a:bodyPr>
            <a:normAutofit fontScale="92500" lnSpcReduction="10000"/>
          </a:bodyPr>
          <a:lstStyle/>
          <a:p>
            <a:pPr marL="0" indent="0">
              <a:buNone/>
            </a:pPr>
            <a:r>
              <a:rPr lang="en-US" sz="2400" dirty="0" err="1">
                <a:solidFill>
                  <a:srgbClr val="0070C0"/>
                </a:solidFill>
              </a:rPr>
              <a:t>NodeT</a:t>
            </a:r>
            <a:r>
              <a:rPr lang="en-US" sz="2400" dirty="0">
                <a:solidFill>
                  <a:srgbClr val="0070C0"/>
                </a:solidFill>
              </a:rPr>
              <a:t> *list;  </a:t>
            </a:r>
          </a:p>
          <a:p>
            <a:pPr marL="0" indent="0">
              <a:buNone/>
            </a:pPr>
            <a:r>
              <a:rPr lang="en-US" sz="2400" dirty="0" err="1">
                <a:solidFill>
                  <a:srgbClr val="0070C0"/>
                </a:solidFill>
              </a:rPr>
              <a:t>NodeT</a:t>
            </a:r>
            <a:r>
              <a:rPr lang="en-US" sz="2400" dirty="0">
                <a:solidFill>
                  <a:srgbClr val="0070C0"/>
                </a:solidFill>
              </a:rPr>
              <a:t> *p;     </a:t>
            </a:r>
          </a:p>
          <a:p>
            <a:pPr marL="0" indent="0">
              <a:buNone/>
            </a:pPr>
            <a:endParaRPr lang="en-US" sz="2400" dirty="0">
              <a:solidFill>
                <a:srgbClr val="0070C0"/>
              </a:solidFill>
            </a:endParaRPr>
          </a:p>
          <a:p>
            <a:pPr marL="0" indent="0">
              <a:buNone/>
            </a:pPr>
            <a:r>
              <a:rPr lang="en-US" sz="2400" dirty="0">
                <a:solidFill>
                  <a:srgbClr val="0070C0"/>
                </a:solidFill>
              </a:rPr>
              <a:t>p = list;</a:t>
            </a:r>
          </a:p>
          <a:p>
            <a:pPr marL="0" indent="0">
              <a:buNone/>
            </a:pPr>
            <a:r>
              <a:rPr lang="en-US" sz="2400" dirty="0">
                <a:solidFill>
                  <a:srgbClr val="0070C0"/>
                </a:solidFill>
              </a:rPr>
              <a:t>while (p != NULL) {</a:t>
            </a:r>
          </a:p>
          <a:p>
            <a:pPr marL="0" indent="0">
              <a:buNone/>
            </a:pPr>
            <a:r>
              <a:rPr lang="en-US" sz="2400" dirty="0">
                <a:solidFill>
                  <a:srgbClr val="0070C0"/>
                </a:solidFill>
              </a:rPr>
              <a:t>	printf(“%d”, p-&gt;data); </a:t>
            </a:r>
          </a:p>
          <a:p>
            <a:pPr marL="0" indent="0">
              <a:buNone/>
            </a:pPr>
            <a:r>
              <a:rPr lang="en-US" sz="2400" dirty="0">
                <a:solidFill>
                  <a:srgbClr val="0070C0"/>
                </a:solidFill>
              </a:rPr>
              <a:t>	p = p-&gt;next;</a:t>
            </a:r>
          </a:p>
          <a:p>
            <a:pPr marL="0" indent="0">
              <a:buNone/>
            </a:pPr>
            <a:r>
              <a:rPr lang="en-US" sz="2400" dirty="0">
                <a:solidFill>
                  <a:srgbClr val="0070C0"/>
                </a:solidFill>
              </a:rPr>
              <a:t>} </a:t>
            </a:r>
          </a:p>
          <a:p>
            <a:pPr marL="0" indent="0">
              <a:buNone/>
            </a:pPr>
            <a:endParaRPr lang="en-US" sz="2400" dirty="0">
              <a:solidFill>
                <a:srgbClr val="0070C0"/>
              </a:solidFill>
            </a:endParaRPr>
          </a:p>
          <a:p>
            <a:pPr marL="0" indent="0">
              <a:buNone/>
            </a:pPr>
            <a:r>
              <a:rPr lang="en-US" sz="2400" dirty="0">
                <a:solidFill>
                  <a:srgbClr val="0070C0"/>
                </a:solidFill>
              </a:rPr>
              <a:t>for (p = list; p != NULL; p = p-&gt;next) {</a:t>
            </a:r>
          </a:p>
          <a:p>
            <a:pPr marL="0" indent="0">
              <a:buNone/>
            </a:pPr>
            <a:r>
              <a:rPr lang="en-US" sz="2400" dirty="0">
                <a:solidFill>
                  <a:srgbClr val="0070C0"/>
                </a:solidFill>
              </a:rPr>
              <a:t>	printf(“%d”, p-&gt;data); </a:t>
            </a:r>
          </a:p>
          <a:p>
            <a:pPr marL="0" indent="0">
              <a:buNone/>
            </a:pPr>
            <a:r>
              <a:rPr lang="en-US" sz="24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C1729256-8DE9-4C71-A00D-9A19C9CB6813}"/>
              </a:ext>
            </a:extLst>
          </p:cNvPr>
          <p:cNvSpPr/>
          <p:nvPr/>
        </p:nvSpPr>
        <p:spPr>
          <a:xfrm>
            <a:off x="762000" y="1765776"/>
            <a:ext cx="4861561" cy="2123658"/>
          </a:xfrm>
          <a:prstGeom prst="rect">
            <a:avLst/>
          </a:prstGeom>
        </p:spPr>
        <p:txBody>
          <a:bodyPr wrap="square">
            <a:spAutoFit/>
          </a:bodyPr>
          <a:lstStyle/>
          <a:p>
            <a:r>
              <a:rPr lang="en-AU" sz="2200" dirty="0"/>
              <a:t>Iterate over a singly linked list:</a:t>
            </a:r>
          </a:p>
          <a:p>
            <a:r>
              <a:rPr lang="en-AU" sz="2200" dirty="0"/>
              <a:t>   •  set p to point to first node (head)</a:t>
            </a:r>
          </a:p>
          <a:p>
            <a:r>
              <a:rPr lang="en-AU" sz="2200" dirty="0"/>
              <a:t>   •  examine node pointed to by p</a:t>
            </a:r>
          </a:p>
          <a:p>
            <a:r>
              <a:rPr lang="en-AU" sz="2200" dirty="0"/>
              <a:t>   •  change p to point to next node</a:t>
            </a:r>
          </a:p>
          <a:p>
            <a:r>
              <a:rPr lang="en-AU" sz="2200" dirty="0"/>
              <a:t>   •  stop when p reaches end of list (NULL)</a:t>
            </a:r>
          </a:p>
        </p:txBody>
      </p:sp>
      <p:sp>
        <p:nvSpPr>
          <p:cNvPr id="5" name="Date Placeholder 4">
            <a:extLst>
              <a:ext uri="{FF2B5EF4-FFF2-40B4-BE49-F238E27FC236}">
                <a16:creationId xmlns:a16="http://schemas.microsoft.com/office/drawing/2014/main" id="{67C70D2F-D34D-4A83-B42A-65B7B81B477C}"/>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284012D7-9F51-4330-B2C4-531909EF08BC}"/>
              </a:ext>
            </a:extLst>
          </p:cNvPr>
          <p:cNvSpPr>
            <a:spLocks noGrp="1"/>
          </p:cNvSpPr>
          <p:nvPr>
            <p:ph type="sldNum" sz="quarter" idx="12"/>
          </p:nvPr>
        </p:nvSpPr>
        <p:spPr/>
        <p:txBody>
          <a:bodyPr/>
          <a:lstStyle/>
          <a:p>
            <a:fld id="{AA651D14-4802-4943-935E-1E600809C52E}" type="slidenum">
              <a:rPr lang="en-US" smtClean="0"/>
              <a:t>35</a:t>
            </a:fld>
            <a:endParaRPr lang="en-US"/>
          </a:p>
        </p:txBody>
      </p:sp>
    </p:spTree>
    <p:extLst>
      <p:ext uri="{BB962C8B-B14F-4D97-AF65-F5344CB8AC3E}">
        <p14:creationId xmlns:p14="http://schemas.microsoft.com/office/powerpoint/2010/main" val="400066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(8/18)</a:t>
            </a:r>
          </a:p>
        </p:txBody>
      </p:sp>
      <p:pic>
        <p:nvPicPr>
          <p:cNvPr id="4" name="Content Placeholder 3">
            <a:extLst>
              <a:ext uri="{FF2B5EF4-FFF2-40B4-BE49-F238E27FC236}">
                <a16:creationId xmlns:a16="http://schemas.microsoft.com/office/drawing/2014/main" id="{BEA1EB1D-9E2B-443E-AFF8-0FF4AFD3621C}"/>
              </a:ext>
            </a:extLst>
          </p:cNvPr>
          <p:cNvPicPr>
            <a:picLocks noGrp="1" noChangeAspect="1"/>
          </p:cNvPicPr>
          <p:nvPr>
            <p:ph idx="1"/>
          </p:nvPr>
        </p:nvPicPr>
        <p:blipFill>
          <a:blip r:embed="rId2"/>
          <a:stretch>
            <a:fillRect/>
          </a:stretch>
        </p:blipFill>
        <p:spPr>
          <a:xfrm>
            <a:off x="2834641" y="1805994"/>
            <a:ext cx="6309466" cy="4395484"/>
          </a:xfrm>
          <a:prstGeom prst="rect">
            <a:avLst/>
          </a:prstGeom>
        </p:spPr>
      </p:pic>
      <p:sp>
        <p:nvSpPr>
          <p:cNvPr id="3" name="Date Placeholder 2">
            <a:extLst>
              <a:ext uri="{FF2B5EF4-FFF2-40B4-BE49-F238E27FC236}">
                <a16:creationId xmlns:a16="http://schemas.microsoft.com/office/drawing/2014/main" id="{F8BD1D63-9B4B-45D7-94E2-3943EBA732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1A64D0B-82E6-49E7-8ACB-FCB4F8256575}"/>
              </a:ext>
            </a:extLst>
          </p:cNvPr>
          <p:cNvSpPr>
            <a:spLocks noGrp="1"/>
          </p:cNvSpPr>
          <p:nvPr>
            <p:ph type="sldNum" sz="quarter" idx="12"/>
          </p:nvPr>
        </p:nvSpPr>
        <p:spPr/>
        <p:txBody>
          <a:bodyPr/>
          <a:lstStyle/>
          <a:p>
            <a:fld id="{AA651D14-4802-4943-935E-1E600809C52E}" type="slidenum">
              <a:rPr lang="en-US" smtClean="0"/>
              <a:t>36</a:t>
            </a:fld>
            <a:endParaRPr lang="en-US"/>
          </a:p>
        </p:txBody>
      </p:sp>
    </p:spTree>
    <p:extLst>
      <p:ext uri="{BB962C8B-B14F-4D97-AF65-F5344CB8AC3E}">
        <p14:creationId xmlns:p14="http://schemas.microsoft.com/office/powerpoint/2010/main" val="106944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(9/18)</a:t>
            </a:r>
          </a:p>
        </p:txBody>
      </p:sp>
      <p:pic>
        <p:nvPicPr>
          <p:cNvPr id="4" name="Content Placeholder 3">
            <a:extLst>
              <a:ext uri="{FF2B5EF4-FFF2-40B4-BE49-F238E27FC236}">
                <a16:creationId xmlns:a16="http://schemas.microsoft.com/office/drawing/2014/main" id="{C1B31804-737F-45F5-96AA-9AC8DDEE01C0}"/>
              </a:ext>
            </a:extLst>
          </p:cNvPr>
          <p:cNvPicPr>
            <a:picLocks noGrp="1" noChangeAspect="1"/>
          </p:cNvPicPr>
          <p:nvPr>
            <p:ph idx="1"/>
          </p:nvPr>
        </p:nvPicPr>
        <p:blipFill>
          <a:blip r:embed="rId2"/>
          <a:stretch>
            <a:fillRect/>
          </a:stretch>
        </p:blipFill>
        <p:spPr>
          <a:xfrm>
            <a:off x="2468880" y="1690688"/>
            <a:ext cx="6632640" cy="4620622"/>
          </a:xfrm>
          <a:prstGeom prst="rect">
            <a:avLst/>
          </a:prstGeom>
        </p:spPr>
      </p:pic>
      <p:sp>
        <p:nvSpPr>
          <p:cNvPr id="3" name="Date Placeholder 2">
            <a:extLst>
              <a:ext uri="{FF2B5EF4-FFF2-40B4-BE49-F238E27FC236}">
                <a16:creationId xmlns:a16="http://schemas.microsoft.com/office/drawing/2014/main" id="{B568F6AC-3D32-4357-AE2E-4855FBF0A79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BA239E9-4CC5-4692-85BB-CAF9B48E9269}"/>
              </a:ext>
            </a:extLst>
          </p:cNvPr>
          <p:cNvSpPr>
            <a:spLocks noGrp="1"/>
          </p:cNvSpPr>
          <p:nvPr>
            <p:ph type="sldNum" sz="quarter" idx="12"/>
          </p:nvPr>
        </p:nvSpPr>
        <p:spPr/>
        <p:txBody>
          <a:bodyPr/>
          <a:lstStyle/>
          <a:p>
            <a:fld id="{AA651D14-4802-4943-935E-1E600809C52E}" type="slidenum">
              <a:rPr lang="en-US" smtClean="0"/>
              <a:t>37</a:t>
            </a:fld>
            <a:endParaRPr lang="en-US"/>
          </a:p>
        </p:txBody>
      </p:sp>
    </p:spTree>
    <p:extLst>
      <p:ext uri="{BB962C8B-B14F-4D97-AF65-F5344CB8AC3E}">
        <p14:creationId xmlns:p14="http://schemas.microsoft.com/office/powerpoint/2010/main" val="392872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a:xfrm>
            <a:off x="733136" y="87745"/>
            <a:ext cx="10515600" cy="1325563"/>
          </a:xfrm>
        </p:spPr>
        <p:txBody>
          <a:bodyPr/>
          <a:lstStyle/>
          <a:p>
            <a:r>
              <a:rPr lang="en-US" dirty="0"/>
              <a:t>Singly Linked Lists in C (10/18) </a:t>
            </a:r>
          </a:p>
        </p:txBody>
      </p:sp>
      <p:sp>
        <p:nvSpPr>
          <p:cNvPr id="3" name="Content Placeholder 2">
            <a:extLst>
              <a:ext uri="{FF2B5EF4-FFF2-40B4-BE49-F238E27FC236}">
                <a16:creationId xmlns:a16="http://schemas.microsoft.com/office/drawing/2014/main" id="{2F41DCD2-740A-48AB-8F53-766F9B563B5F}"/>
              </a:ext>
            </a:extLst>
          </p:cNvPr>
          <p:cNvSpPr>
            <a:spLocks noGrp="1"/>
          </p:cNvSpPr>
          <p:nvPr>
            <p:ph idx="1"/>
          </p:nvPr>
        </p:nvSpPr>
        <p:spPr>
          <a:xfrm>
            <a:off x="628073" y="1570182"/>
            <a:ext cx="10725727" cy="5200073"/>
          </a:xfrm>
        </p:spPr>
        <p:txBody>
          <a:bodyPr>
            <a:normAutofit fontScale="40000" lnSpcReduction="20000"/>
          </a:bodyPr>
          <a:lstStyle/>
          <a:p>
            <a:pPr marL="0" indent="0">
              <a:buNone/>
            </a:pPr>
            <a:r>
              <a:rPr lang="en-US" sz="5000" dirty="0"/>
              <a:t>Find an element in a singly linked list:</a:t>
            </a:r>
          </a:p>
          <a:p>
            <a:pPr marL="0" indent="0">
              <a:buNone/>
            </a:pPr>
            <a:r>
              <a:rPr lang="en-US" sz="5000" dirty="0">
                <a:solidFill>
                  <a:srgbClr val="0070C0"/>
                </a:solidFill>
              </a:rPr>
              <a:t>int </a:t>
            </a:r>
            <a:r>
              <a:rPr lang="en-US" sz="5000" dirty="0" err="1">
                <a:solidFill>
                  <a:srgbClr val="0070C0"/>
                </a:solidFill>
              </a:rPr>
              <a:t>findElement</a:t>
            </a:r>
            <a:r>
              <a:rPr lang="en-US" sz="5000" dirty="0">
                <a:solidFill>
                  <a:srgbClr val="0070C0"/>
                </a:solidFill>
              </a:rPr>
              <a:t>(</a:t>
            </a:r>
            <a:r>
              <a:rPr lang="en-US" sz="5000" dirty="0" err="1">
                <a:solidFill>
                  <a:srgbClr val="0070C0"/>
                </a:solidFill>
              </a:rPr>
              <a:t>NodeT</a:t>
            </a:r>
            <a:r>
              <a:rPr lang="en-US" sz="5000" dirty="0">
                <a:solidFill>
                  <a:srgbClr val="0070C0"/>
                </a:solidFill>
              </a:rPr>
              <a:t> *list, int d)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if (p-&gt;data == d)      </a:t>
            </a:r>
          </a:p>
          <a:p>
            <a:pPr marL="0" indent="0">
              <a:buNone/>
            </a:pPr>
            <a:r>
              <a:rPr lang="en-US" sz="5000" dirty="0">
                <a:solidFill>
                  <a:srgbClr val="0070C0"/>
                </a:solidFill>
              </a:rPr>
              <a:t>         return 1;</a:t>
            </a:r>
          </a:p>
          <a:p>
            <a:pPr marL="0" indent="0">
              <a:buNone/>
            </a:pPr>
            <a:r>
              <a:rPr lang="en-US" sz="5000" dirty="0">
                <a:solidFill>
                  <a:srgbClr val="0070C0"/>
                </a:solidFill>
              </a:rPr>
              <a:t>   return 0;                 </a:t>
            </a:r>
          </a:p>
          <a:p>
            <a:pPr marL="0" indent="0">
              <a:buNone/>
            </a:pPr>
            <a:r>
              <a:rPr lang="en-US" sz="5000" dirty="0">
                <a:solidFill>
                  <a:srgbClr val="0070C0"/>
                </a:solidFill>
              </a:rPr>
              <a:t>}</a:t>
            </a:r>
          </a:p>
          <a:p>
            <a:pPr marL="0" indent="0">
              <a:buNone/>
            </a:pPr>
            <a:endParaRPr lang="en-US" sz="5000" dirty="0"/>
          </a:p>
          <a:p>
            <a:pPr marL="0" indent="0">
              <a:buNone/>
            </a:pPr>
            <a:r>
              <a:rPr lang="en-US" sz="5000" dirty="0"/>
              <a:t>Print all elements:</a:t>
            </a:r>
          </a:p>
          <a:p>
            <a:pPr marL="0" indent="0">
              <a:buNone/>
            </a:pPr>
            <a:r>
              <a:rPr lang="en-US" sz="5000" dirty="0" err="1">
                <a:solidFill>
                  <a:srgbClr val="0070C0"/>
                </a:solidFill>
              </a:rPr>
              <a:t>showElements</a:t>
            </a:r>
            <a:r>
              <a:rPr lang="en-US" sz="5000" dirty="0">
                <a:solidFill>
                  <a:srgbClr val="0070C0"/>
                </a:solidFill>
              </a:rPr>
              <a:t>(</a:t>
            </a:r>
            <a:r>
              <a:rPr lang="en-US" sz="5000" dirty="0" err="1">
                <a:solidFill>
                  <a:srgbClr val="0070C0"/>
                </a:solidFill>
              </a:rPr>
              <a:t>NodeT</a:t>
            </a:r>
            <a:r>
              <a:rPr lang="en-US" sz="5000" dirty="0">
                <a:solidFill>
                  <a:srgbClr val="0070C0"/>
                </a:solidFill>
              </a:rPr>
              <a:t> *list)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printf("%6d", p-&gt;data);</a:t>
            </a:r>
          </a:p>
          <a:p>
            <a:pPr marL="0" indent="0">
              <a:buNone/>
            </a:pPr>
            <a:r>
              <a:rPr lang="en-US" sz="5000" dirty="0">
                <a:solidFill>
                  <a:srgbClr val="0070C0"/>
                </a:solidFill>
              </a:rPr>
              <a:t>}</a:t>
            </a:r>
          </a:p>
          <a:p>
            <a:pPr marL="0" indent="0">
              <a:buNone/>
            </a:pPr>
            <a:endParaRPr lang="en-US" dirty="0"/>
          </a:p>
        </p:txBody>
      </p:sp>
      <p:sp>
        <p:nvSpPr>
          <p:cNvPr id="4" name="Date Placeholder 3">
            <a:extLst>
              <a:ext uri="{FF2B5EF4-FFF2-40B4-BE49-F238E27FC236}">
                <a16:creationId xmlns:a16="http://schemas.microsoft.com/office/drawing/2014/main" id="{A8024F5E-9F2D-4BE6-8914-7C337EFF470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1EE0E72-9E8B-47B9-8C2A-DD6A614F79F1}"/>
              </a:ext>
            </a:extLst>
          </p:cNvPr>
          <p:cNvSpPr>
            <a:spLocks noGrp="1"/>
          </p:cNvSpPr>
          <p:nvPr>
            <p:ph type="sldNum" sz="quarter" idx="12"/>
          </p:nvPr>
        </p:nvSpPr>
        <p:spPr/>
        <p:txBody>
          <a:bodyPr/>
          <a:lstStyle/>
          <a:p>
            <a:fld id="{AA651D14-4802-4943-935E-1E600809C52E}" type="slidenum">
              <a:rPr lang="en-US" smtClean="0"/>
              <a:t>38</a:t>
            </a:fld>
            <a:endParaRPr lang="en-US"/>
          </a:p>
        </p:txBody>
      </p:sp>
    </p:spTree>
    <p:extLst>
      <p:ext uri="{BB962C8B-B14F-4D97-AF65-F5344CB8AC3E}">
        <p14:creationId xmlns:p14="http://schemas.microsoft.com/office/powerpoint/2010/main" val="208384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4953000" cy="4361816"/>
          </a:xfrm>
        </p:spPr>
        <p:txBody>
          <a:bodyPr>
            <a:normAutofit lnSpcReduction="10000"/>
          </a:bodyPr>
          <a:lstStyle/>
          <a:p>
            <a:pPr marL="0" indent="0">
              <a:buNone/>
            </a:pPr>
            <a:r>
              <a:rPr lang="en-AU" sz="2400" dirty="0"/>
              <a:t>Linked list nodes are typically located in the heap</a:t>
            </a:r>
          </a:p>
          <a:p>
            <a:pPr marL="0" indent="0">
              <a:buNone/>
            </a:pPr>
            <a:r>
              <a:rPr lang="en-AU" sz="2400" dirty="0"/>
              <a:t>  •  because nodes are dynamically created</a:t>
            </a:r>
          </a:p>
          <a:p>
            <a:pPr marL="0" indent="0">
              <a:buNone/>
            </a:pPr>
            <a:r>
              <a:rPr lang="en-AU" sz="2400" dirty="0"/>
              <a:t>Variables containing pointers to list nodes</a:t>
            </a:r>
          </a:p>
          <a:p>
            <a:pPr marL="0" indent="0">
              <a:buNone/>
            </a:pPr>
            <a:r>
              <a:rPr lang="en-AU" sz="2400" dirty="0"/>
              <a:t>  •  are likely to be local variables (in the stack)</a:t>
            </a:r>
          </a:p>
          <a:p>
            <a:pPr marL="0" indent="0">
              <a:buNone/>
            </a:pPr>
            <a:r>
              <a:rPr lang="en-AU" sz="2400" dirty="0"/>
              <a:t>Pointers to the start of lists are often</a:t>
            </a:r>
          </a:p>
          <a:p>
            <a:pPr marL="0" indent="0">
              <a:buNone/>
            </a:pPr>
            <a:r>
              <a:rPr lang="en-AU" sz="2400" dirty="0"/>
              <a:t>  •  passed as parameters to function</a:t>
            </a:r>
          </a:p>
          <a:p>
            <a:pPr marL="0" indent="0">
              <a:buNone/>
            </a:pPr>
            <a:r>
              <a:rPr lang="en-AU" sz="2400" dirty="0"/>
              <a:t>  •  returned as function results</a:t>
            </a:r>
          </a:p>
          <a:p>
            <a:pPr marL="0" indent="0">
              <a:buNone/>
            </a:pPr>
            <a:endParaRPr lang="en-US" dirty="0"/>
          </a:p>
        </p:txBody>
      </p:sp>
      <p:pic>
        <p:nvPicPr>
          <p:cNvPr id="6" name="Picture 5">
            <a:extLst>
              <a:ext uri="{FF2B5EF4-FFF2-40B4-BE49-F238E27FC236}">
                <a16:creationId xmlns:a16="http://schemas.microsoft.com/office/drawing/2014/main" id="{9B64D9EC-04F5-49C3-A460-6998DD8A4CE2}"/>
              </a:ext>
            </a:extLst>
          </p:cNvPr>
          <p:cNvPicPr>
            <a:picLocks noChangeAspect="1"/>
          </p:cNvPicPr>
          <p:nvPr/>
        </p:nvPicPr>
        <p:blipFill>
          <a:blip r:embed="rId3"/>
          <a:stretch>
            <a:fillRect/>
          </a:stretch>
        </p:blipFill>
        <p:spPr>
          <a:xfrm>
            <a:off x="5971058" y="1906398"/>
            <a:ext cx="5791702" cy="3968840"/>
          </a:xfrm>
          <a:prstGeom prst="rect">
            <a:avLst/>
          </a:prstGeom>
        </p:spPr>
      </p:pic>
      <p:sp>
        <p:nvSpPr>
          <p:cNvPr id="4" name="Date Placeholder 3">
            <a:extLst>
              <a:ext uri="{FF2B5EF4-FFF2-40B4-BE49-F238E27FC236}">
                <a16:creationId xmlns:a16="http://schemas.microsoft.com/office/drawing/2014/main" id="{CE5347AB-EBBF-4044-B839-D5900E42E38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0E07E58E-6E6F-4DF1-8558-238C3C775DC2}"/>
              </a:ext>
            </a:extLst>
          </p:cNvPr>
          <p:cNvSpPr>
            <a:spLocks noGrp="1"/>
          </p:cNvSpPr>
          <p:nvPr>
            <p:ph type="sldNum" sz="quarter" idx="12"/>
          </p:nvPr>
        </p:nvSpPr>
        <p:spPr/>
        <p:txBody>
          <a:bodyPr/>
          <a:lstStyle/>
          <a:p>
            <a:fld id="{AA651D14-4802-4943-935E-1E600809C52E}" type="slidenum">
              <a:rPr lang="en-US" smtClean="0"/>
              <a:t>39</a:t>
            </a:fld>
            <a:endParaRPr lang="en-US"/>
          </a:p>
        </p:txBody>
      </p:sp>
    </p:spTree>
    <p:extLst>
      <p:ext uri="{BB962C8B-B14F-4D97-AF65-F5344CB8AC3E}">
        <p14:creationId xmlns:p14="http://schemas.microsoft.com/office/powerpoint/2010/main" val="35342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88B1-0F2F-4C3E-9732-8713E359039E}"/>
              </a:ext>
            </a:extLst>
          </p:cNvPr>
          <p:cNvSpPr>
            <a:spLocks noGrp="1"/>
          </p:cNvSpPr>
          <p:nvPr>
            <p:ph type="title"/>
          </p:nvPr>
        </p:nvSpPr>
        <p:spPr/>
        <p:txBody>
          <a:bodyPr/>
          <a:lstStyle/>
          <a:p>
            <a:r>
              <a:rPr lang="en-US" dirty="0"/>
              <a:t>Automatic Variables</a:t>
            </a:r>
          </a:p>
        </p:txBody>
      </p:sp>
      <p:sp>
        <p:nvSpPr>
          <p:cNvPr id="3" name="Content Placeholder 2">
            <a:extLst>
              <a:ext uri="{FF2B5EF4-FFF2-40B4-BE49-F238E27FC236}">
                <a16:creationId xmlns:a16="http://schemas.microsoft.com/office/drawing/2014/main" id="{0E33281C-41A9-4A6F-A022-27B74990192F}"/>
              </a:ext>
            </a:extLst>
          </p:cNvPr>
          <p:cNvSpPr>
            <a:spLocks noGrp="1"/>
          </p:cNvSpPr>
          <p:nvPr>
            <p:ph idx="1"/>
          </p:nvPr>
        </p:nvSpPr>
        <p:spPr>
          <a:xfrm>
            <a:off x="838200" y="1825625"/>
            <a:ext cx="5423263" cy="4351338"/>
          </a:xfrm>
        </p:spPr>
        <p:txBody>
          <a:bodyPr/>
          <a:lstStyle/>
          <a:p>
            <a:pPr marL="0" indent="0">
              <a:buNone/>
            </a:pPr>
            <a:r>
              <a:rPr lang="en-US" sz="2400" dirty="0"/>
              <a:t>Any variable defined in a function</a:t>
            </a:r>
          </a:p>
          <a:p>
            <a:pPr marL="182880" lvl="1" indent="-274320"/>
            <a:r>
              <a:rPr lang="en-US" dirty="0"/>
              <a:t> Also called local variable </a:t>
            </a:r>
          </a:p>
          <a:p>
            <a:pPr marL="182880" lvl="1" indent="-274320"/>
            <a:r>
              <a:rPr lang="en-US" dirty="0"/>
              <a:t> Its lifetime is the execution period of</a:t>
            </a:r>
          </a:p>
          <a:p>
            <a:pPr marL="0" lvl="1" indent="0">
              <a:buNone/>
            </a:pPr>
            <a:r>
              <a:rPr lang="en-US" dirty="0"/>
              <a:t>     the function</a:t>
            </a:r>
          </a:p>
          <a:p>
            <a:pPr marL="182880" lvl="1" indent="-274320"/>
            <a:r>
              <a:rPr lang="en-US" dirty="0"/>
              <a:t> Its scope is within the function</a:t>
            </a:r>
          </a:p>
          <a:p>
            <a:pPr marL="182880" lvl="1" indent="-274320"/>
            <a:r>
              <a:rPr lang="en-US" dirty="0"/>
              <a:t> The keyword </a:t>
            </a:r>
            <a:r>
              <a:rPr lang="en-US" i="1" dirty="0">
                <a:solidFill>
                  <a:srgbClr val="0070C0"/>
                </a:solidFill>
              </a:rPr>
              <a:t>auto </a:t>
            </a:r>
            <a:r>
              <a:rPr lang="en-US" dirty="0"/>
              <a:t>can be used to</a:t>
            </a:r>
          </a:p>
          <a:p>
            <a:pPr marL="0" lvl="1" indent="0">
              <a:buNone/>
            </a:pPr>
            <a:r>
              <a:rPr lang="en-US" dirty="0"/>
              <a:t>     define a local  automatic variable.</a:t>
            </a:r>
          </a:p>
          <a:p>
            <a:pPr marL="0" lvl="1" indent="0">
              <a:buNone/>
            </a:pPr>
            <a:r>
              <a:rPr lang="en-US" dirty="0"/>
              <a:t>     However, it’s not required. </a:t>
            </a:r>
          </a:p>
        </p:txBody>
      </p:sp>
      <p:sp>
        <p:nvSpPr>
          <p:cNvPr id="7" name="Rectangle 6">
            <a:extLst>
              <a:ext uri="{FF2B5EF4-FFF2-40B4-BE49-F238E27FC236}">
                <a16:creationId xmlns:a16="http://schemas.microsoft.com/office/drawing/2014/main" id="{FE8F9059-00C5-47DA-93EF-3D0A56F425AB}"/>
              </a:ext>
            </a:extLst>
          </p:cNvPr>
          <p:cNvSpPr/>
          <p:nvPr/>
        </p:nvSpPr>
        <p:spPr>
          <a:xfrm>
            <a:off x="7016932" y="1690688"/>
            <a:ext cx="4336868" cy="3693319"/>
          </a:xfrm>
          <a:prstGeom prst="rect">
            <a:avLst/>
          </a:prstGeom>
        </p:spPr>
        <p:txBody>
          <a:bodyPr wrap="square">
            <a:spAutoFit/>
          </a:bodyPr>
          <a:lstStyle/>
          <a:p>
            <a:endParaRPr lang="en-US" dirty="0">
              <a:solidFill>
                <a:srgbClr val="0070C0"/>
              </a:solidFill>
            </a:endParaRPr>
          </a:p>
          <a:p>
            <a:r>
              <a:rPr lang="en-US" dirty="0">
                <a:solidFill>
                  <a:srgbClr val="0070C0"/>
                </a:solidFill>
              </a:rPr>
              <a:t>void </a:t>
            </a:r>
            <a:r>
              <a:rPr lang="en-US" dirty="0" err="1">
                <a:solidFill>
                  <a:srgbClr val="0070C0"/>
                </a:solidFill>
              </a:rPr>
              <a:t>DemoFunction</a:t>
            </a:r>
            <a:r>
              <a:rPr lang="en-US" dirty="0">
                <a:solidFill>
                  <a:srgbClr val="0070C0"/>
                </a:solidFill>
              </a:rPr>
              <a:t>(void);        </a:t>
            </a:r>
          </a:p>
          <a:p>
            <a:r>
              <a:rPr lang="en-US" dirty="0">
                <a:solidFill>
                  <a:srgbClr val="0070C0"/>
                </a:solidFill>
              </a:rPr>
              <a:t>   {</a:t>
            </a:r>
          </a:p>
          <a:p>
            <a:r>
              <a:rPr lang="en-US" dirty="0">
                <a:solidFill>
                  <a:srgbClr val="0070C0"/>
                </a:solidFill>
              </a:rPr>
              <a:t>     </a:t>
            </a:r>
            <a:r>
              <a:rPr lang="en-US" dirty="0">
                <a:solidFill>
                  <a:srgbClr val="FF0000"/>
                </a:solidFill>
              </a:rPr>
              <a:t>auto</a:t>
            </a:r>
            <a:r>
              <a:rPr lang="en-US" dirty="0">
                <a:solidFill>
                  <a:srgbClr val="0070C0"/>
                </a:solidFill>
              </a:rPr>
              <a:t> float </a:t>
            </a:r>
            <a:r>
              <a:rPr lang="en-US" dirty="0" err="1">
                <a:solidFill>
                  <a:srgbClr val="FF0000"/>
                </a:solidFill>
              </a:rPr>
              <a:t>Local_variable</a:t>
            </a:r>
            <a:r>
              <a:rPr lang="en-US" dirty="0">
                <a:solidFill>
                  <a:srgbClr val="0070C0"/>
                </a:solidFill>
              </a:rPr>
              <a:t>=0;</a:t>
            </a:r>
          </a:p>
          <a:p>
            <a:r>
              <a:rPr lang="en-US" dirty="0">
                <a:solidFill>
                  <a:srgbClr val="0070C0"/>
                </a:solidFill>
              </a:rPr>
              <a:t>     … </a:t>
            </a:r>
          </a:p>
          <a:p>
            <a:r>
              <a:rPr lang="en-US" dirty="0">
                <a:solidFill>
                  <a:srgbClr val="0070C0"/>
                </a:solidFill>
              </a:rPr>
              <a:t>   }</a:t>
            </a:r>
          </a:p>
          <a:p>
            <a:endParaRPr lang="en-US" dirty="0">
              <a:solidFill>
                <a:srgbClr val="0070C0"/>
              </a:solidFill>
            </a:endParaRPr>
          </a:p>
          <a:p>
            <a:r>
              <a:rPr lang="en-US" dirty="0">
                <a:solidFill>
                  <a:srgbClr val="0070C0"/>
                </a:solidFill>
              </a:rPr>
              <a:t>int main(void) {</a:t>
            </a:r>
          </a:p>
          <a:p>
            <a:r>
              <a:rPr lang="en-US" dirty="0">
                <a:solidFill>
                  <a:srgbClr val="0070C0"/>
                </a:solidFill>
              </a:rPr>
              <a:t>    </a:t>
            </a:r>
            <a:r>
              <a:rPr lang="en-US" dirty="0" err="1">
                <a:solidFill>
                  <a:srgbClr val="FF0000"/>
                </a:solidFill>
              </a:rPr>
              <a:t>Automatic_Variable</a:t>
            </a:r>
            <a:r>
              <a:rPr lang="en-US" dirty="0">
                <a:solidFill>
                  <a:srgbClr val="FF0000"/>
                </a:solidFill>
              </a:rPr>
              <a:t> </a:t>
            </a:r>
            <a:r>
              <a:rPr lang="en-US" dirty="0">
                <a:solidFill>
                  <a:srgbClr val="0070C0"/>
                </a:solidFill>
              </a:rPr>
              <a:t>= 10;</a:t>
            </a:r>
          </a:p>
          <a:p>
            <a:r>
              <a:rPr lang="en-US" dirty="0">
                <a:solidFill>
                  <a:srgbClr val="0070C0"/>
                </a:solidFill>
              </a:rPr>
              <a:t>    </a:t>
            </a:r>
            <a:r>
              <a:rPr lang="en-US" dirty="0" err="1">
                <a:solidFill>
                  <a:srgbClr val="0070C0"/>
                </a:solidFill>
              </a:rPr>
              <a:t>DemoFunction</a:t>
            </a:r>
            <a:r>
              <a:rPr lang="en-US" dirty="0">
                <a:solidFill>
                  <a:srgbClr val="0070C0"/>
                </a:solidFill>
              </a:rPr>
              <a:t>();</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
        <p:nvSpPr>
          <p:cNvPr id="4" name="Date Placeholder 3">
            <a:extLst>
              <a:ext uri="{FF2B5EF4-FFF2-40B4-BE49-F238E27FC236}">
                <a16:creationId xmlns:a16="http://schemas.microsoft.com/office/drawing/2014/main" id="{C0305399-63C8-4326-B7B7-06B4F548F0C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F7D3A73-87E0-4E1A-80E2-533F0771090F}"/>
              </a:ext>
            </a:extLst>
          </p:cNvPr>
          <p:cNvSpPr>
            <a:spLocks noGrp="1"/>
          </p:cNvSpPr>
          <p:nvPr>
            <p:ph type="sldNum" sz="quarter" idx="12"/>
          </p:nvPr>
        </p:nvSpPr>
        <p:spPr/>
        <p:txBody>
          <a:bodyPr/>
          <a:lstStyle/>
          <a:p>
            <a:fld id="{AA651D14-4802-4943-935E-1E600809C52E}" type="slidenum">
              <a:rPr lang="en-US" smtClean="0"/>
              <a:t>4</a:t>
            </a:fld>
            <a:endParaRPr lang="en-US"/>
          </a:p>
        </p:txBody>
      </p:sp>
    </p:spTree>
    <p:extLst>
      <p:ext uri="{BB962C8B-B14F-4D97-AF65-F5344CB8AC3E}">
        <p14:creationId xmlns:p14="http://schemas.microsoft.com/office/powerpoint/2010/main" val="128042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9220200" cy="4361816"/>
          </a:xfrm>
        </p:spPr>
        <p:txBody>
          <a:bodyPr>
            <a:normAutofit lnSpcReduction="10000"/>
          </a:bodyPr>
          <a:lstStyle/>
          <a:p>
            <a:pPr marL="0" indent="0">
              <a:buNone/>
            </a:pPr>
            <a:r>
              <a:rPr lang="en-AU" sz="2400" dirty="0"/>
              <a:t>Linked lists are more flexible than arrays:</a:t>
            </a:r>
          </a:p>
          <a:p>
            <a:pPr marL="0" indent="0">
              <a:buNone/>
            </a:pPr>
            <a:r>
              <a:rPr lang="en-AU" sz="2400" dirty="0"/>
              <a:t>  •  values do not have to be adjacent in memory</a:t>
            </a:r>
          </a:p>
          <a:p>
            <a:pPr marL="0" indent="0">
              <a:buNone/>
            </a:pPr>
            <a:r>
              <a:rPr lang="en-AU" sz="2400" dirty="0"/>
              <a:t>  •  values can be rearranged simply by altering pointers</a:t>
            </a:r>
          </a:p>
          <a:p>
            <a:pPr marL="0" indent="0">
              <a:buNone/>
            </a:pPr>
            <a:r>
              <a:rPr lang="en-AU" sz="2400" dirty="0"/>
              <a:t>  •  the number of values can change dynamically</a:t>
            </a:r>
          </a:p>
          <a:p>
            <a:pPr marL="0" indent="0">
              <a:buNone/>
            </a:pPr>
            <a:r>
              <a:rPr lang="en-AU" sz="2400" dirty="0"/>
              <a:t>  •  values can be added or removed in any order</a:t>
            </a:r>
          </a:p>
          <a:p>
            <a:pPr marL="0" indent="0">
              <a:buNone/>
            </a:pPr>
            <a:endParaRPr lang="en-AU" sz="2400" dirty="0"/>
          </a:p>
          <a:p>
            <a:pPr marL="0" indent="0">
              <a:buNone/>
            </a:pPr>
            <a:r>
              <a:rPr lang="en-AU" sz="2400" dirty="0"/>
              <a:t>Disadvantages:</a:t>
            </a:r>
          </a:p>
          <a:p>
            <a:pPr marL="0" indent="0">
              <a:buNone/>
            </a:pPr>
            <a:r>
              <a:rPr lang="en-AU" sz="2400" dirty="0"/>
              <a:t>  •  it is not difficult to get pointer manipulations wrong</a:t>
            </a:r>
          </a:p>
          <a:p>
            <a:pPr marL="0" indent="0">
              <a:buNone/>
            </a:pPr>
            <a:r>
              <a:rPr lang="en-AU" sz="2400" dirty="0"/>
              <a:t>  •  each value also requires storage for next pointer</a:t>
            </a:r>
          </a:p>
          <a:p>
            <a:pPr marL="0" indent="0">
              <a:buNone/>
            </a:pPr>
            <a:r>
              <a:rPr lang="en-AU" sz="2400" dirty="0"/>
              <a:t>  •  creating a node needs OS support, and thus is slow. </a:t>
            </a:r>
          </a:p>
          <a:p>
            <a:pPr marL="0" indent="0">
              <a:buNone/>
            </a:pPr>
            <a:endParaRPr lang="en-US" dirty="0"/>
          </a:p>
        </p:txBody>
      </p:sp>
      <p:sp>
        <p:nvSpPr>
          <p:cNvPr id="4" name="Date Placeholder 3">
            <a:extLst>
              <a:ext uri="{FF2B5EF4-FFF2-40B4-BE49-F238E27FC236}">
                <a16:creationId xmlns:a16="http://schemas.microsoft.com/office/drawing/2014/main" id="{6111C448-5E0D-45CD-9F29-514166DB68D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23DCF23-73B0-48B5-B1A1-7935D9B1C14D}"/>
              </a:ext>
            </a:extLst>
          </p:cNvPr>
          <p:cNvSpPr>
            <a:spLocks noGrp="1"/>
          </p:cNvSpPr>
          <p:nvPr>
            <p:ph type="sldNum" sz="quarter" idx="12"/>
          </p:nvPr>
        </p:nvSpPr>
        <p:spPr/>
        <p:txBody>
          <a:bodyPr/>
          <a:lstStyle/>
          <a:p>
            <a:fld id="{AA651D14-4802-4943-935E-1E600809C52E}" type="slidenum">
              <a:rPr lang="en-US" smtClean="0"/>
              <a:t>40</a:t>
            </a:fld>
            <a:endParaRPr lang="en-US"/>
          </a:p>
        </p:txBody>
      </p:sp>
    </p:spTree>
    <p:extLst>
      <p:ext uri="{BB962C8B-B14F-4D97-AF65-F5344CB8AC3E}">
        <p14:creationId xmlns:p14="http://schemas.microsoft.com/office/powerpoint/2010/main" val="346326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(13/18)</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625600"/>
            <a:ext cx="10515600" cy="5089235"/>
          </a:xfrm>
        </p:spPr>
        <p:txBody>
          <a:bodyPr>
            <a:normAutofit fontScale="55000" lnSpcReduction="20000"/>
          </a:bodyPr>
          <a:lstStyle/>
          <a:p>
            <a:pPr marL="0" indent="0">
              <a:buNone/>
            </a:pPr>
            <a:r>
              <a:rPr lang="en-AU" sz="3800" dirty="0"/>
              <a:t>What does this code do?</a:t>
            </a:r>
          </a:p>
          <a:p>
            <a:pPr marL="0" indent="0">
              <a:buNone/>
            </a:pPr>
            <a:r>
              <a:rPr lang="en-AU" sz="3800" dirty="0">
                <a:solidFill>
                  <a:srgbClr val="0070C0"/>
                </a:solidFill>
              </a:rPr>
              <a:t>1  </a:t>
            </a:r>
            <a:r>
              <a:rPr lang="en-AU" sz="3800" dirty="0" err="1">
                <a:solidFill>
                  <a:srgbClr val="0070C0"/>
                </a:solidFill>
              </a:rPr>
              <a:t>NodeT</a:t>
            </a:r>
            <a:r>
              <a:rPr lang="en-AU" sz="3800" dirty="0">
                <a:solidFill>
                  <a:srgbClr val="0070C0"/>
                </a:solidFill>
              </a:rPr>
              <a:t> *p = list;</a:t>
            </a:r>
          </a:p>
          <a:p>
            <a:pPr marL="0" indent="0">
              <a:buNone/>
            </a:pPr>
            <a:r>
              <a:rPr lang="en-AU" sz="3800" dirty="0">
                <a:solidFill>
                  <a:srgbClr val="0070C0"/>
                </a:solidFill>
              </a:rPr>
              <a:t>2  while (p != NULL) {</a:t>
            </a:r>
          </a:p>
          <a:p>
            <a:pPr marL="0" indent="0">
              <a:buNone/>
            </a:pPr>
            <a:r>
              <a:rPr lang="en-AU" sz="3800" dirty="0">
                <a:solidFill>
                  <a:srgbClr val="0070C0"/>
                </a:solidFill>
              </a:rPr>
              <a:t>3     </a:t>
            </a:r>
            <a:r>
              <a:rPr lang="en-AU" sz="3800" dirty="0" err="1">
                <a:solidFill>
                  <a:srgbClr val="0070C0"/>
                </a:solidFill>
              </a:rPr>
              <a:t>printf</a:t>
            </a:r>
            <a:r>
              <a:rPr lang="en-AU" sz="3800" dirty="0">
                <a:solidFill>
                  <a:srgbClr val="0070C0"/>
                </a:solidFill>
              </a:rPr>
              <a:t>("%6d", p-&gt;data);</a:t>
            </a:r>
          </a:p>
          <a:p>
            <a:pPr marL="0" indent="0">
              <a:buNone/>
            </a:pPr>
            <a:r>
              <a:rPr lang="en-AU" sz="3800" dirty="0">
                <a:solidFill>
                  <a:srgbClr val="0070C0"/>
                </a:solidFill>
              </a:rPr>
              <a:t>4     if (p-&gt;next != NULL)</a:t>
            </a:r>
          </a:p>
          <a:p>
            <a:pPr marL="0" indent="0">
              <a:buNone/>
            </a:pPr>
            <a:r>
              <a:rPr lang="en-AU" sz="3800" dirty="0">
                <a:solidFill>
                  <a:srgbClr val="0070C0"/>
                </a:solidFill>
              </a:rPr>
              <a:t>5        p = p-&gt;next-&gt;next;</a:t>
            </a:r>
          </a:p>
          <a:p>
            <a:pPr marL="0" indent="0">
              <a:buNone/>
            </a:pPr>
            <a:r>
              <a:rPr lang="en-AU" sz="3800" dirty="0">
                <a:solidFill>
                  <a:srgbClr val="0070C0"/>
                </a:solidFill>
              </a:rPr>
              <a:t>6     else</a:t>
            </a:r>
          </a:p>
          <a:p>
            <a:pPr marL="0" indent="0">
              <a:buNone/>
            </a:pPr>
            <a:r>
              <a:rPr lang="en-AU" sz="3800" dirty="0">
                <a:solidFill>
                  <a:srgbClr val="0070C0"/>
                </a:solidFill>
              </a:rPr>
              <a:t>7        p = NULL;</a:t>
            </a:r>
          </a:p>
          <a:p>
            <a:pPr marL="0" indent="0">
              <a:buNone/>
            </a:pPr>
            <a:r>
              <a:rPr lang="en-AU" sz="3800" dirty="0">
                <a:solidFill>
                  <a:srgbClr val="0070C0"/>
                </a:solidFill>
              </a:rPr>
              <a:t>9  }</a:t>
            </a:r>
          </a:p>
          <a:p>
            <a:pPr marL="0" indent="0">
              <a:buNone/>
            </a:pPr>
            <a:r>
              <a:rPr lang="en-AU" sz="3800" dirty="0"/>
              <a:t>What is the purpose of the conditional statement in line 4?</a:t>
            </a:r>
          </a:p>
          <a:p>
            <a:pPr marL="0" indent="0">
              <a:buNone/>
            </a:pPr>
            <a:r>
              <a:rPr lang="en-AU" sz="3800" dirty="0"/>
              <a:t>________________________________________</a:t>
            </a:r>
          </a:p>
          <a:p>
            <a:pPr marL="0" indent="0">
              <a:buNone/>
            </a:pPr>
            <a:r>
              <a:rPr lang="en-AU" sz="3800" dirty="0"/>
              <a:t>Every second list element is printed.</a:t>
            </a:r>
          </a:p>
          <a:p>
            <a:pPr marL="0" indent="0">
              <a:buNone/>
            </a:pPr>
            <a:r>
              <a:rPr lang="en-AU" sz="3800" dirty="0"/>
              <a:t>If *p happens to be the last element in the list, then p-&gt;next-&gt;next does not exist. </a:t>
            </a:r>
          </a:p>
          <a:p>
            <a:pPr marL="0" indent="0">
              <a:buNone/>
            </a:pPr>
            <a:r>
              <a:rPr lang="en-AU" sz="3800" dirty="0"/>
              <a:t>The if-statement ensures that we do not attempt to assign an invalid address to p in line 5.</a:t>
            </a:r>
          </a:p>
          <a:p>
            <a:pPr marL="0" indent="0">
              <a:buNone/>
            </a:pPr>
            <a:endParaRPr lang="en-US" dirty="0"/>
          </a:p>
        </p:txBody>
      </p:sp>
      <p:sp>
        <p:nvSpPr>
          <p:cNvPr id="4" name="Date Placeholder 3">
            <a:extLst>
              <a:ext uri="{FF2B5EF4-FFF2-40B4-BE49-F238E27FC236}">
                <a16:creationId xmlns:a16="http://schemas.microsoft.com/office/drawing/2014/main" id="{6222A0DC-F1D1-4B43-958F-F5201F6F819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A922FCC-8C4B-4083-B9A8-F304863D204B}"/>
              </a:ext>
            </a:extLst>
          </p:cNvPr>
          <p:cNvSpPr>
            <a:spLocks noGrp="1"/>
          </p:cNvSpPr>
          <p:nvPr>
            <p:ph type="sldNum" sz="quarter" idx="12"/>
          </p:nvPr>
        </p:nvSpPr>
        <p:spPr/>
        <p:txBody>
          <a:bodyPr/>
          <a:lstStyle/>
          <a:p>
            <a:fld id="{AA651D14-4802-4943-935E-1E600809C52E}" type="slidenum">
              <a:rPr lang="en-US" smtClean="0"/>
              <a:t>41</a:t>
            </a:fld>
            <a:endParaRPr lang="en-US"/>
          </a:p>
        </p:txBody>
      </p:sp>
    </p:spTree>
    <p:extLst>
      <p:ext uri="{BB962C8B-B14F-4D97-AF65-F5344CB8AC3E}">
        <p14:creationId xmlns:p14="http://schemas.microsoft.com/office/powerpoint/2010/main" val="1757737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(14/18)</a:t>
            </a:r>
            <a:endParaRPr lang="en-US" dirty="0"/>
          </a:p>
        </p:txBody>
      </p:sp>
      <p:sp>
        <p:nvSpPr>
          <p:cNvPr id="4" name="Content Placeholder 3">
            <a:extLst>
              <a:ext uri="{FF2B5EF4-FFF2-40B4-BE49-F238E27FC236}">
                <a16:creationId xmlns:a16="http://schemas.microsoft.com/office/drawing/2014/main" id="{4F90ECA5-0EE5-4E26-A6D5-95E7472551E7}"/>
              </a:ext>
            </a:extLst>
          </p:cNvPr>
          <p:cNvSpPr>
            <a:spLocks noGrp="1"/>
          </p:cNvSpPr>
          <p:nvPr>
            <p:ph idx="1"/>
          </p:nvPr>
        </p:nvSpPr>
        <p:spPr/>
        <p:txBody>
          <a:bodyPr/>
          <a:lstStyle/>
          <a:p>
            <a:pPr marL="0" indent="0">
              <a:buNone/>
            </a:pPr>
            <a:r>
              <a:rPr lang="en-US" sz="2400" dirty="0"/>
              <a:t>Rewrite </a:t>
            </a:r>
            <a:r>
              <a:rPr lang="en-US" sz="2400" dirty="0" err="1"/>
              <a:t>showElements</a:t>
            </a:r>
            <a:r>
              <a:rPr lang="en-US" sz="2400" dirty="0"/>
              <a:t>() as a recursive function.</a:t>
            </a:r>
          </a:p>
          <a:p>
            <a:pPr marL="0" indent="0">
              <a:buNone/>
            </a:pPr>
            <a:endParaRPr lang="en-US" sz="2400" dirty="0"/>
          </a:p>
          <a:p>
            <a:pPr marL="0" indent="0">
              <a:buNone/>
            </a:pPr>
            <a:r>
              <a:rPr lang="en-US" sz="2400" dirty="0">
                <a:solidFill>
                  <a:srgbClr val="0070C0"/>
                </a:solidFill>
              </a:rPr>
              <a:t>void </a:t>
            </a:r>
            <a:r>
              <a:rPr lang="en-US" sz="2400" dirty="0" err="1">
                <a:solidFill>
                  <a:srgbClr val="0070C0"/>
                </a:solidFill>
              </a:rPr>
              <a:t>printElements</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if (list != NULL) {</a:t>
            </a:r>
          </a:p>
          <a:p>
            <a:pPr marL="0" indent="0">
              <a:buNone/>
            </a:pPr>
            <a:r>
              <a:rPr lang="en-US" sz="2400" dirty="0">
                <a:solidFill>
                  <a:srgbClr val="0070C0"/>
                </a:solidFill>
              </a:rPr>
              <a:t>      printf("%6d", list-&gt;data);</a:t>
            </a:r>
          </a:p>
          <a:p>
            <a:pPr marL="0" indent="0">
              <a:buNone/>
            </a:pPr>
            <a:r>
              <a:rPr lang="en-US" sz="2400" dirty="0">
                <a:solidFill>
                  <a:srgbClr val="0070C0"/>
                </a:solidFill>
              </a:rPr>
              <a:t>      </a:t>
            </a:r>
            <a:r>
              <a:rPr lang="en-US" sz="2400" dirty="0" err="1">
                <a:solidFill>
                  <a:srgbClr val="0070C0"/>
                </a:solidFill>
              </a:rPr>
              <a:t>printElements</a:t>
            </a:r>
            <a:r>
              <a:rPr lang="en-US" sz="2400" dirty="0">
                <a:solidFill>
                  <a:srgbClr val="0070C0"/>
                </a:solidFill>
              </a:rPr>
              <a:t>(list-&gt;next);</a:t>
            </a:r>
          </a:p>
          <a:p>
            <a:pPr marL="0" indent="0">
              <a:buNone/>
            </a:pPr>
            <a:r>
              <a:rPr lang="en-US" sz="2400" dirty="0">
                <a:solidFill>
                  <a:srgbClr val="0070C0"/>
                </a:solidFill>
              </a:rPr>
              <a:t>   }</a:t>
            </a:r>
          </a:p>
          <a:p>
            <a:pPr marL="0" indent="0">
              <a:buNone/>
            </a:pPr>
            <a:r>
              <a:rPr lang="en-US" sz="2400" dirty="0">
                <a:solidFill>
                  <a:srgbClr val="0070C0"/>
                </a:solidFill>
              </a:rPr>
              <a:t>}</a:t>
            </a:r>
          </a:p>
          <a:p>
            <a:pPr marL="0" indent="0">
              <a:buNone/>
            </a:pPr>
            <a:endParaRPr lang="en-US" dirty="0"/>
          </a:p>
        </p:txBody>
      </p:sp>
      <p:sp>
        <p:nvSpPr>
          <p:cNvPr id="3" name="Date Placeholder 2">
            <a:extLst>
              <a:ext uri="{FF2B5EF4-FFF2-40B4-BE49-F238E27FC236}">
                <a16:creationId xmlns:a16="http://schemas.microsoft.com/office/drawing/2014/main" id="{B28959C8-4AB8-4BB0-B95B-FBEFAE9F6F0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A306DEB-A6DC-40C5-9EB0-F26398EE368F}"/>
              </a:ext>
            </a:extLst>
          </p:cNvPr>
          <p:cNvSpPr>
            <a:spLocks noGrp="1"/>
          </p:cNvSpPr>
          <p:nvPr>
            <p:ph type="sldNum" sz="quarter" idx="12"/>
          </p:nvPr>
        </p:nvSpPr>
        <p:spPr/>
        <p:txBody>
          <a:bodyPr/>
          <a:lstStyle/>
          <a:p>
            <a:fld id="{AA651D14-4802-4943-935E-1E600809C52E}" type="slidenum">
              <a:rPr lang="en-US" smtClean="0"/>
              <a:t>42</a:t>
            </a:fld>
            <a:endParaRPr lang="en-US"/>
          </a:p>
        </p:txBody>
      </p:sp>
    </p:spTree>
    <p:extLst>
      <p:ext uri="{BB962C8B-B14F-4D97-AF65-F5344CB8AC3E}">
        <p14:creationId xmlns:p14="http://schemas.microsoft.com/office/powerpoint/2010/main" val="386714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(15/18)</a:t>
            </a:r>
            <a:endParaRPr lang="en-US" dirty="0"/>
          </a:p>
        </p:txBody>
      </p:sp>
      <p:sp>
        <p:nvSpPr>
          <p:cNvPr id="3" name="Content Placeholder 2">
            <a:extLst>
              <a:ext uri="{FF2B5EF4-FFF2-40B4-BE49-F238E27FC236}">
                <a16:creationId xmlns:a16="http://schemas.microsoft.com/office/drawing/2014/main" id="{BAF5A9C4-9DFD-4BA0-A587-69B6FCEAE6B4}"/>
              </a:ext>
            </a:extLst>
          </p:cNvPr>
          <p:cNvSpPr>
            <a:spLocks noGrp="1"/>
          </p:cNvSpPr>
          <p:nvPr>
            <p:ph idx="1"/>
          </p:nvPr>
        </p:nvSpPr>
        <p:spPr/>
        <p:txBody>
          <a:bodyPr/>
          <a:lstStyle/>
          <a:p>
            <a:pPr marL="0" indent="0">
              <a:buNone/>
            </a:pPr>
            <a:r>
              <a:rPr lang="en-AU" sz="2400" dirty="0"/>
              <a:t>Insert a new element at the beginning:</a:t>
            </a:r>
          </a:p>
          <a:p>
            <a:pPr marL="0" indent="0">
              <a:buNone/>
            </a:pPr>
            <a:endParaRPr lang="en-AU" sz="2400" dirty="0"/>
          </a:p>
          <a:p>
            <a:pPr marL="0" indent="0">
              <a:buNone/>
            </a:pPr>
            <a:r>
              <a:rPr lang="en-AU" sz="2400" dirty="0" err="1">
                <a:solidFill>
                  <a:srgbClr val="0070C0"/>
                </a:solidFill>
              </a:rPr>
              <a:t>NodeT</a:t>
            </a:r>
            <a:r>
              <a:rPr lang="en-AU" sz="2400" dirty="0">
                <a:solidFill>
                  <a:srgbClr val="0070C0"/>
                </a:solidFill>
              </a:rPr>
              <a:t> *</a:t>
            </a:r>
            <a:r>
              <a:rPr lang="en-AU" sz="2400" dirty="0" err="1">
                <a:solidFill>
                  <a:srgbClr val="0070C0"/>
                </a:solidFill>
              </a:rPr>
              <a:t>insertAtHead</a:t>
            </a:r>
            <a:r>
              <a:rPr lang="en-AU" sz="2400" dirty="0">
                <a:solidFill>
                  <a:srgbClr val="0070C0"/>
                </a:solidFill>
              </a:rPr>
              <a:t>(</a:t>
            </a:r>
            <a:r>
              <a:rPr lang="en-AU" sz="2400" dirty="0" err="1">
                <a:solidFill>
                  <a:srgbClr val="0070C0"/>
                </a:solidFill>
              </a:rPr>
              <a:t>NodeT</a:t>
            </a:r>
            <a:r>
              <a:rPr lang="en-AU" sz="2400" dirty="0">
                <a:solidFill>
                  <a:srgbClr val="0070C0"/>
                </a:solidFill>
              </a:rPr>
              <a:t> *list, </a:t>
            </a:r>
            <a:r>
              <a:rPr lang="en-AU" sz="2400" dirty="0" err="1">
                <a:solidFill>
                  <a:srgbClr val="0070C0"/>
                </a:solidFill>
              </a:rPr>
              <a:t>int</a:t>
            </a:r>
            <a:r>
              <a:rPr lang="en-AU" sz="2400" dirty="0">
                <a:solidFill>
                  <a:srgbClr val="0070C0"/>
                </a:solidFill>
              </a:rPr>
              <a:t> d) {</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*new = </a:t>
            </a:r>
            <a:r>
              <a:rPr lang="en-AU" sz="2400" dirty="0" err="1">
                <a:solidFill>
                  <a:srgbClr val="0070C0"/>
                </a:solidFill>
              </a:rPr>
              <a:t>createNode</a:t>
            </a:r>
            <a:r>
              <a:rPr lang="en-AU" sz="2400" dirty="0">
                <a:solidFill>
                  <a:srgbClr val="0070C0"/>
                </a:solidFill>
              </a:rPr>
              <a:t>(d);  </a:t>
            </a:r>
          </a:p>
          <a:p>
            <a:pPr marL="0" indent="0">
              <a:buNone/>
            </a:pPr>
            <a:r>
              <a:rPr lang="en-AU" sz="2400" dirty="0">
                <a:solidFill>
                  <a:srgbClr val="0070C0"/>
                </a:solidFill>
              </a:rPr>
              <a:t>   new-&gt;next = list;          </a:t>
            </a:r>
          </a:p>
          <a:p>
            <a:pPr marL="0" indent="0">
              <a:buNone/>
            </a:pPr>
            <a:r>
              <a:rPr lang="en-AU" sz="2400" dirty="0">
                <a:solidFill>
                  <a:srgbClr val="0070C0"/>
                </a:solidFill>
              </a:rPr>
              <a:t>   return new;                </a:t>
            </a:r>
          </a:p>
          <a:p>
            <a:pPr marL="0" indent="0">
              <a:buNone/>
            </a:pPr>
            <a:r>
              <a:rPr lang="en-AU" sz="2400" dirty="0">
                <a:solidFill>
                  <a:srgbClr val="0070C0"/>
                </a:solidFill>
              </a:rPr>
              <a:t>}</a:t>
            </a:r>
          </a:p>
          <a:p>
            <a:pPr marL="0" indent="0">
              <a:buNone/>
            </a:pPr>
            <a:endParaRPr lang="en-US" dirty="0"/>
          </a:p>
        </p:txBody>
      </p:sp>
      <p:sp>
        <p:nvSpPr>
          <p:cNvPr id="4" name="Date Placeholder 3">
            <a:extLst>
              <a:ext uri="{FF2B5EF4-FFF2-40B4-BE49-F238E27FC236}">
                <a16:creationId xmlns:a16="http://schemas.microsoft.com/office/drawing/2014/main" id="{4733960B-2474-496D-81DA-3FBCEFA26F0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2707909-43A2-46EA-84AF-12F38519A66E}"/>
              </a:ext>
            </a:extLst>
          </p:cNvPr>
          <p:cNvSpPr>
            <a:spLocks noGrp="1"/>
          </p:cNvSpPr>
          <p:nvPr>
            <p:ph type="sldNum" sz="quarter" idx="12"/>
          </p:nvPr>
        </p:nvSpPr>
        <p:spPr/>
        <p:txBody>
          <a:bodyPr/>
          <a:lstStyle/>
          <a:p>
            <a:fld id="{AA651D14-4802-4943-935E-1E600809C52E}" type="slidenum">
              <a:rPr lang="en-US" smtClean="0"/>
              <a:t>43</a:t>
            </a:fld>
            <a:endParaRPr lang="en-US"/>
          </a:p>
        </p:txBody>
      </p:sp>
    </p:spTree>
    <p:extLst>
      <p:ext uri="{BB962C8B-B14F-4D97-AF65-F5344CB8AC3E}">
        <p14:creationId xmlns:p14="http://schemas.microsoft.com/office/powerpoint/2010/main" val="2143859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(16/18)</a:t>
            </a:r>
            <a:endParaRPr lang="en-US" dirty="0"/>
          </a:p>
        </p:txBody>
      </p:sp>
      <p:sp>
        <p:nvSpPr>
          <p:cNvPr id="3" name="Content Placeholder 2">
            <a:extLst>
              <a:ext uri="{FF2B5EF4-FFF2-40B4-BE49-F238E27FC236}">
                <a16:creationId xmlns:a16="http://schemas.microsoft.com/office/drawing/2014/main" id="{006FDC32-8174-49A5-A646-D4E6BC8DF918}"/>
              </a:ext>
            </a:extLst>
          </p:cNvPr>
          <p:cNvSpPr>
            <a:spLocks noGrp="1"/>
          </p:cNvSpPr>
          <p:nvPr>
            <p:ph idx="1"/>
          </p:nvPr>
        </p:nvSpPr>
        <p:spPr>
          <a:xfrm>
            <a:off x="838200" y="1825625"/>
            <a:ext cx="10402455" cy="4649066"/>
          </a:xfrm>
        </p:spPr>
        <p:txBody>
          <a:bodyPr>
            <a:normAutofit fontScale="92500" lnSpcReduction="10000"/>
          </a:bodyPr>
          <a:lstStyle/>
          <a:p>
            <a:pPr marL="0" indent="0">
              <a:buNone/>
            </a:pPr>
            <a:r>
              <a:rPr lang="en-US" sz="2400" dirty="0"/>
              <a:t>Delete the first element:</a:t>
            </a:r>
          </a:p>
          <a:p>
            <a:pPr marL="0" indent="0">
              <a:buNone/>
            </a:pPr>
            <a:endParaRPr lang="en-US" sz="2400" dirty="0"/>
          </a:p>
          <a:p>
            <a:pPr marL="0" indent="0">
              <a:buNone/>
            </a:pPr>
            <a:r>
              <a:rPr lang="en-US" sz="2400" dirty="0" err="1">
                <a:solidFill>
                  <a:srgbClr val="0070C0"/>
                </a:solidFill>
              </a:rPr>
              <a:t>NodeT</a:t>
            </a:r>
            <a:r>
              <a:rPr lang="en-US" sz="2400" dirty="0">
                <a:solidFill>
                  <a:srgbClr val="0070C0"/>
                </a:solidFill>
              </a:rPr>
              <a:t> *</a:t>
            </a:r>
            <a:r>
              <a:rPr lang="en-US" sz="2400" dirty="0" err="1">
                <a:solidFill>
                  <a:srgbClr val="0070C0"/>
                </a:solidFill>
              </a:rPr>
              <a:t>deleteHead</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assert(list != NULL);  </a:t>
            </a:r>
          </a:p>
          <a:p>
            <a:pPr marL="0" indent="0">
              <a:buNone/>
            </a:pPr>
            <a:r>
              <a:rPr lang="en-US" sz="2400" dirty="0">
                <a:solidFill>
                  <a:srgbClr val="0070C0"/>
                </a:solidFill>
              </a:rPr>
              <a:t>   </a:t>
            </a:r>
            <a:r>
              <a:rPr lang="en-US" sz="2400" dirty="0" err="1">
                <a:solidFill>
                  <a:srgbClr val="0070C0"/>
                </a:solidFill>
              </a:rPr>
              <a:t>NodeT</a:t>
            </a:r>
            <a:r>
              <a:rPr lang="en-US" sz="2400" dirty="0">
                <a:solidFill>
                  <a:srgbClr val="0070C0"/>
                </a:solidFill>
              </a:rPr>
              <a:t> *head = list;    </a:t>
            </a:r>
          </a:p>
          <a:p>
            <a:pPr marL="0" indent="0">
              <a:buNone/>
            </a:pPr>
            <a:r>
              <a:rPr lang="en-US" sz="2400" dirty="0">
                <a:solidFill>
                  <a:srgbClr val="0070C0"/>
                </a:solidFill>
              </a:rPr>
              <a:t>   list = list-&gt;next;     </a:t>
            </a:r>
          </a:p>
          <a:p>
            <a:pPr marL="0" indent="0">
              <a:buNone/>
            </a:pPr>
            <a:r>
              <a:rPr lang="en-US" sz="2400" dirty="0">
                <a:solidFill>
                  <a:srgbClr val="0070C0"/>
                </a:solidFill>
              </a:rPr>
              <a:t>   free(head);</a:t>
            </a:r>
          </a:p>
          <a:p>
            <a:pPr marL="0" indent="0">
              <a:buNone/>
            </a:pPr>
            <a:r>
              <a:rPr lang="en-US" sz="2400" dirty="0">
                <a:solidFill>
                  <a:srgbClr val="0070C0"/>
                </a:solidFill>
              </a:rPr>
              <a:t>   return list;           </a:t>
            </a:r>
          </a:p>
          <a:p>
            <a:pPr marL="0" indent="0">
              <a:buNone/>
            </a:pPr>
            <a:r>
              <a:rPr lang="en-US" sz="2400" dirty="0">
                <a:solidFill>
                  <a:srgbClr val="0070C0"/>
                </a:solidFill>
              </a:rPr>
              <a:t>}</a:t>
            </a:r>
          </a:p>
          <a:p>
            <a:pPr marL="0" indent="0">
              <a:buNone/>
            </a:pPr>
            <a:endParaRPr lang="en-AU" dirty="0"/>
          </a:p>
          <a:p>
            <a:pPr marL="0" indent="0">
              <a:buNone/>
            </a:pPr>
            <a:r>
              <a:rPr lang="en-AU" sz="2600" dirty="0"/>
              <a:t>What would happen if we didn't free the memory pointed to by head?</a:t>
            </a:r>
            <a:endParaRPr lang="en-US" sz="2600" dirty="0"/>
          </a:p>
        </p:txBody>
      </p:sp>
      <p:sp>
        <p:nvSpPr>
          <p:cNvPr id="4" name="Date Placeholder 3">
            <a:extLst>
              <a:ext uri="{FF2B5EF4-FFF2-40B4-BE49-F238E27FC236}">
                <a16:creationId xmlns:a16="http://schemas.microsoft.com/office/drawing/2014/main" id="{8087A750-B774-48D0-B838-9BCCACFB43E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C64FD9F-7866-4831-AD36-DE784B2CD5A8}"/>
              </a:ext>
            </a:extLst>
          </p:cNvPr>
          <p:cNvSpPr>
            <a:spLocks noGrp="1"/>
          </p:cNvSpPr>
          <p:nvPr>
            <p:ph type="sldNum" sz="quarter" idx="12"/>
          </p:nvPr>
        </p:nvSpPr>
        <p:spPr/>
        <p:txBody>
          <a:bodyPr/>
          <a:lstStyle/>
          <a:p>
            <a:fld id="{AA651D14-4802-4943-935E-1E600809C52E}" type="slidenum">
              <a:rPr lang="en-US" smtClean="0"/>
              <a:t>44</a:t>
            </a:fld>
            <a:endParaRPr lang="en-US"/>
          </a:p>
        </p:txBody>
      </p:sp>
    </p:spTree>
    <p:extLst>
      <p:ext uri="{BB962C8B-B14F-4D97-AF65-F5344CB8AC3E}">
        <p14:creationId xmlns:p14="http://schemas.microsoft.com/office/powerpoint/2010/main" val="93419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(17/18)</a:t>
            </a:r>
            <a:endParaRPr lang="en-US" dirty="0"/>
          </a:p>
        </p:txBody>
      </p:sp>
      <p:sp>
        <p:nvSpPr>
          <p:cNvPr id="4" name="Content Placeholder 3">
            <a:extLst>
              <a:ext uri="{FF2B5EF4-FFF2-40B4-BE49-F238E27FC236}">
                <a16:creationId xmlns:a16="http://schemas.microsoft.com/office/drawing/2014/main" id="{1FE96AC3-6D3B-48F6-96F1-4184CD811AB7}"/>
              </a:ext>
            </a:extLst>
          </p:cNvPr>
          <p:cNvSpPr>
            <a:spLocks noGrp="1"/>
          </p:cNvSpPr>
          <p:nvPr>
            <p:ph idx="1"/>
          </p:nvPr>
        </p:nvSpPr>
        <p:spPr>
          <a:xfrm>
            <a:off x="838200" y="1607127"/>
            <a:ext cx="10515600" cy="5024582"/>
          </a:xfrm>
        </p:spPr>
        <p:txBody>
          <a:bodyPr>
            <a:normAutofit fontScale="70000" lnSpcReduction="20000"/>
          </a:bodyPr>
          <a:lstStyle/>
          <a:p>
            <a:pPr marL="0" indent="0">
              <a:buNone/>
            </a:pPr>
            <a:r>
              <a:rPr lang="en-US" dirty="0"/>
              <a:t>Delete a specific element (recursive version):</a:t>
            </a:r>
          </a:p>
          <a:p>
            <a:pPr marL="0" indent="0">
              <a:buNone/>
            </a:pPr>
            <a:endParaRPr lang="en-US" dirty="0"/>
          </a:p>
          <a:p>
            <a:pPr marL="0" indent="0">
              <a:buNone/>
            </a:pPr>
            <a:r>
              <a:rPr lang="en-US" dirty="0" err="1">
                <a:solidFill>
                  <a:srgbClr val="0070C0"/>
                </a:solidFill>
              </a:rPr>
              <a:t>NodeT</a:t>
            </a:r>
            <a:r>
              <a:rPr lang="en-US" dirty="0">
                <a:solidFill>
                  <a:srgbClr val="0070C0"/>
                </a:solidFill>
              </a:rPr>
              <a:t> *</a:t>
            </a:r>
            <a:r>
              <a:rPr lang="en-US" dirty="0" err="1">
                <a:solidFill>
                  <a:srgbClr val="0070C0"/>
                </a:solidFill>
              </a:rPr>
              <a:t>deleteLL</a:t>
            </a:r>
            <a:r>
              <a:rPr lang="en-US" dirty="0">
                <a:solidFill>
                  <a:srgbClr val="0070C0"/>
                </a:solidFill>
              </a:rPr>
              <a:t>(</a:t>
            </a:r>
            <a:r>
              <a:rPr lang="en-US" dirty="0" err="1">
                <a:solidFill>
                  <a:srgbClr val="0070C0"/>
                </a:solidFill>
              </a:rPr>
              <a:t>NodeT</a:t>
            </a:r>
            <a:r>
              <a:rPr lang="en-US" dirty="0">
                <a:solidFill>
                  <a:srgbClr val="0070C0"/>
                </a:solidFill>
              </a:rPr>
              <a:t> *list, int d) {</a:t>
            </a:r>
          </a:p>
          <a:p>
            <a:pPr marL="0" indent="0">
              <a:buNone/>
            </a:pPr>
            <a:r>
              <a:rPr lang="en-US" dirty="0">
                <a:solidFill>
                  <a:srgbClr val="0070C0"/>
                </a:solidFill>
              </a:rPr>
              <a:t>   if (list == NULL) {           </a:t>
            </a:r>
          </a:p>
          <a:p>
            <a:pPr marL="0" indent="0">
              <a:buNone/>
            </a:pPr>
            <a:r>
              <a:rPr lang="en-US" dirty="0">
                <a:solidFill>
                  <a:srgbClr val="0070C0"/>
                </a:solidFill>
              </a:rPr>
              <a:t>      return list;</a:t>
            </a:r>
          </a:p>
          <a:p>
            <a:pPr marL="0" indent="0">
              <a:buNone/>
            </a:pPr>
            <a:endParaRPr lang="en-US" dirty="0">
              <a:solidFill>
                <a:srgbClr val="0070C0"/>
              </a:solidFill>
            </a:endParaRPr>
          </a:p>
          <a:p>
            <a:pPr marL="0" indent="0">
              <a:buNone/>
            </a:pPr>
            <a:r>
              <a:rPr lang="en-US" dirty="0">
                <a:solidFill>
                  <a:srgbClr val="0070C0"/>
                </a:solidFill>
              </a:rPr>
              <a:t>   } else if (list-&gt;data == d) {</a:t>
            </a:r>
          </a:p>
          <a:p>
            <a:pPr marL="0" indent="0">
              <a:buNone/>
            </a:pPr>
            <a:r>
              <a:rPr lang="en-US" dirty="0">
                <a:solidFill>
                  <a:srgbClr val="0070C0"/>
                </a:solidFill>
              </a:rPr>
              <a:t>      return </a:t>
            </a:r>
            <a:r>
              <a:rPr lang="en-US" dirty="0" err="1">
                <a:solidFill>
                  <a:srgbClr val="0070C0"/>
                </a:solidFill>
              </a:rPr>
              <a:t>deleteHead</a:t>
            </a:r>
            <a:r>
              <a:rPr lang="en-US" dirty="0">
                <a:solidFill>
                  <a:srgbClr val="0070C0"/>
                </a:solidFill>
              </a:rPr>
              <a:t>(list);    </a:t>
            </a:r>
          </a:p>
          <a:p>
            <a:pPr marL="0" indent="0">
              <a:buNone/>
            </a:pPr>
            <a:endParaRPr lang="en-US" dirty="0">
              <a:solidFill>
                <a:srgbClr val="0070C0"/>
              </a:solidFill>
            </a:endParaRPr>
          </a:p>
          <a:p>
            <a:pPr marL="0" indent="0">
              <a:buNone/>
            </a:pPr>
            <a:r>
              <a:rPr lang="en-US" dirty="0">
                <a:solidFill>
                  <a:srgbClr val="0070C0"/>
                </a:solidFill>
              </a:rPr>
              <a:t>   } else {                </a:t>
            </a:r>
          </a:p>
          <a:p>
            <a:pPr marL="0" indent="0">
              <a:buNone/>
            </a:pPr>
            <a:r>
              <a:rPr lang="en-US" dirty="0">
                <a:solidFill>
                  <a:srgbClr val="0070C0"/>
                </a:solidFill>
              </a:rPr>
              <a:t>      list-&gt;next = </a:t>
            </a:r>
            <a:r>
              <a:rPr lang="en-US" dirty="0" err="1">
                <a:solidFill>
                  <a:srgbClr val="0070C0"/>
                </a:solidFill>
              </a:rPr>
              <a:t>deleteLL</a:t>
            </a:r>
            <a:r>
              <a:rPr lang="en-US" dirty="0">
                <a:solidFill>
                  <a:srgbClr val="0070C0"/>
                </a:solidFill>
              </a:rPr>
              <a:t>(list-&gt;next, d);</a:t>
            </a:r>
          </a:p>
          <a:p>
            <a:pPr marL="0" indent="0">
              <a:buNone/>
            </a:pPr>
            <a:r>
              <a:rPr lang="en-US" dirty="0">
                <a:solidFill>
                  <a:srgbClr val="0070C0"/>
                </a:solidFill>
              </a:rPr>
              <a:t>      return list;</a:t>
            </a:r>
          </a:p>
          <a:p>
            <a:pPr marL="0" indent="0">
              <a:buNone/>
            </a:pPr>
            <a:r>
              <a:rPr lang="en-US" dirty="0">
                <a:solidFill>
                  <a:srgbClr val="0070C0"/>
                </a:solidFill>
              </a:rPr>
              <a:t>   }</a:t>
            </a:r>
          </a:p>
          <a:p>
            <a:pPr marL="0" indent="0">
              <a:buNone/>
            </a:pPr>
            <a:r>
              <a:rPr lang="en-US" dirty="0">
                <a:solidFill>
                  <a:srgbClr val="0070C0"/>
                </a:solidFill>
              </a:rPr>
              <a:t>}</a:t>
            </a:r>
          </a:p>
          <a:p>
            <a:pPr marL="0" indent="0">
              <a:buNone/>
            </a:pPr>
            <a:endParaRPr lang="en-US" dirty="0"/>
          </a:p>
        </p:txBody>
      </p:sp>
      <p:sp>
        <p:nvSpPr>
          <p:cNvPr id="3" name="Date Placeholder 2">
            <a:extLst>
              <a:ext uri="{FF2B5EF4-FFF2-40B4-BE49-F238E27FC236}">
                <a16:creationId xmlns:a16="http://schemas.microsoft.com/office/drawing/2014/main" id="{BDA64999-0CC0-4644-81CB-388C06F2BE1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07FCDEC-8D79-4EA8-B8E0-9373AD2E10CC}"/>
              </a:ext>
            </a:extLst>
          </p:cNvPr>
          <p:cNvSpPr>
            <a:spLocks noGrp="1"/>
          </p:cNvSpPr>
          <p:nvPr>
            <p:ph type="sldNum" sz="quarter" idx="12"/>
          </p:nvPr>
        </p:nvSpPr>
        <p:spPr/>
        <p:txBody>
          <a:bodyPr/>
          <a:lstStyle/>
          <a:p>
            <a:fld id="{AA651D14-4802-4943-935E-1E600809C52E}" type="slidenum">
              <a:rPr lang="en-US" smtClean="0"/>
              <a:t>45</a:t>
            </a:fld>
            <a:endParaRPr lang="en-US"/>
          </a:p>
        </p:txBody>
      </p:sp>
    </p:spTree>
    <p:extLst>
      <p:ext uri="{BB962C8B-B14F-4D97-AF65-F5344CB8AC3E}">
        <p14:creationId xmlns:p14="http://schemas.microsoft.com/office/powerpoint/2010/main" val="121650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(18/18)</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745836" y="1557769"/>
            <a:ext cx="10515600" cy="5157066"/>
          </a:xfrm>
        </p:spPr>
        <p:txBody>
          <a:bodyPr>
            <a:normAutofit fontScale="77500" lnSpcReduction="20000"/>
          </a:bodyPr>
          <a:lstStyle/>
          <a:p>
            <a:pPr marL="0" indent="0">
              <a:buNone/>
            </a:pPr>
            <a:r>
              <a:rPr lang="en-US" dirty="0"/>
              <a:t>Write a C-function to destroy an entire list.</a:t>
            </a:r>
          </a:p>
          <a:p>
            <a:pPr marL="0" indent="0">
              <a:buNone/>
            </a:pPr>
            <a:r>
              <a:rPr lang="en-US" dirty="0"/>
              <a:t>Iterative version:</a:t>
            </a:r>
          </a:p>
          <a:p>
            <a:pPr marL="0" indent="0">
              <a:buNone/>
            </a:pPr>
            <a:endParaRPr lang="en-US" dirty="0"/>
          </a:p>
          <a:p>
            <a:pPr marL="0" indent="0">
              <a:buNone/>
            </a:pPr>
            <a:r>
              <a:rPr lang="en-US" dirty="0">
                <a:solidFill>
                  <a:srgbClr val="0070C0"/>
                </a:solidFill>
              </a:rPr>
              <a:t>void </a:t>
            </a:r>
            <a:r>
              <a:rPr lang="en-US" dirty="0" err="1">
                <a:solidFill>
                  <a:srgbClr val="0070C0"/>
                </a:solidFill>
              </a:rPr>
              <a:t>freeLL</a:t>
            </a:r>
            <a:r>
              <a:rPr lang="en-US" dirty="0">
                <a:solidFill>
                  <a:srgbClr val="0070C0"/>
                </a:solidFill>
              </a:rPr>
              <a:t>(</a:t>
            </a:r>
            <a:r>
              <a:rPr lang="en-US" dirty="0" err="1">
                <a:solidFill>
                  <a:srgbClr val="0070C0"/>
                </a:solidFill>
              </a:rPr>
              <a:t>NodeT</a:t>
            </a:r>
            <a:r>
              <a:rPr lang="en-US" dirty="0">
                <a:solidFill>
                  <a:srgbClr val="0070C0"/>
                </a:solidFill>
              </a:rPr>
              <a:t> *list)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*p;</a:t>
            </a:r>
          </a:p>
          <a:p>
            <a:pPr marL="0" indent="0">
              <a:buNone/>
            </a:pPr>
            <a:endParaRPr lang="en-US" dirty="0">
              <a:solidFill>
                <a:srgbClr val="0070C0"/>
              </a:solidFill>
            </a:endParaRPr>
          </a:p>
          <a:p>
            <a:pPr marL="0" indent="0">
              <a:buNone/>
            </a:pPr>
            <a:r>
              <a:rPr lang="en-US" dirty="0">
                <a:solidFill>
                  <a:srgbClr val="0070C0"/>
                </a:solidFill>
              </a:rPr>
              <a:t>   p = list;</a:t>
            </a:r>
          </a:p>
          <a:p>
            <a:pPr marL="0" indent="0">
              <a:buNone/>
            </a:pPr>
            <a:r>
              <a:rPr lang="en-US" dirty="0">
                <a:solidFill>
                  <a:srgbClr val="0070C0"/>
                </a:solidFill>
              </a:rPr>
              <a:t>   while (p != NULL)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*temp = p-&gt;next;</a:t>
            </a:r>
          </a:p>
          <a:p>
            <a:pPr marL="0" indent="0">
              <a:buNone/>
            </a:pPr>
            <a:r>
              <a:rPr lang="en-US" dirty="0">
                <a:solidFill>
                  <a:srgbClr val="0070C0"/>
                </a:solidFill>
              </a:rPr>
              <a:t>      free(p);</a:t>
            </a:r>
          </a:p>
          <a:p>
            <a:pPr marL="0" indent="0">
              <a:buNone/>
            </a:pPr>
            <a:r>
              <a:rPr lang="en-US" dirty="0">
                <a:solidFill>
                  <a:srgbClr val="0070C0"/>
                </a:solidFill>
              </a:rPr>
              <a:t>      p = temp;</a:t>
            </a:r>
          </a:p>
          <a:p>
            <a:pPr marL="0" indent="0">
              <a:buNone/>
            </a:pPr>
            <a:r>
              <a:rPr lang="en-US" dirty="0">
                <a:solidFill>
                  <a:srgbClr val="0070C0"/>
                </a:solidFill>
              </a:rPr>
              <a:t>   }</a:t>
            </a:r>
          </a:p>
          <a:p>
            <a:pPr marL="0" indent="0">
              <a:buNone/>
            </a:pPr>
            <a:r>
              <a:rPr lang="en-US" dirty="0">
                <a:solidFill>
                  <a:srgbClr val="0070C0"/>
                </a:solidFill>
              </a:rPr>
              <a:t>}</a:t>
            </a:r>
          </a:p>
          <a:p>
            <a:pPr marL="0" indent="0">
              <a:buNone/>
            </a:pPr>
            <a:r>
              <a:rPr lang="en-US" dirty="0"/>
              <a:t>Why do we need the extra variable </a:t>
            </a:r>
            <a:r>
              <a:rPr lang="en-US" dirty="0">
                <a:solidFill>
                  <a:srgbClr val="0070C0"/>
                </a:solidFill>
              </a:rPr>
              <a:t>temp</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7E2D48F3-6F28-4596-89E6-AA4FE6F5082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0059835-2175-4245-845B-FCE7C0E97E9C}"/>
              </a:ext>
            </a:extLst>
          </p:cNvPr>
          <p:cNvSpPr>
            <a:spLocks noGrp="1"/>
          </p:cNvSpPr>
          <p:nvPr>
            <p:ph type="sldNum" sz="quarter" idx="12"/>
          </p:nvPr>
        </p:nvSpPr>
        <p:spPr/>
        <p:txBody>
          <a:bodyPr/>
          <a:lstStyle/>
          <a:p>
            <a:fld id="{AA651D14-4802-4943-935E-1E600809C52E}" type="slidenum">
              <a:rPr lang="en-US" smtClean="0"/>
              <a:t>46</a:t>
            </a:fld>
            <a:endParaRPr lang="en-US"/>
          </a:p>
        </p:txBody>
      </p:sp>
    </p:spTree>
    <p:extLst>
      <p:ext uri="{BB962C8B-B14F-4D97-AF65-F5344CB8AC3E}">
        <p14:creationId xmlns:p14="http://schemas.microsoft.com/office/powerpoint/2010/main" val="3854927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US" dirty="0"/>
              <a:t>Stack ADT Implementation Using Linked List (1/4)</a:t>
            </a:r>
          </a:p>
        </p:txBody>
      </p:sp>
      <p:sp>
        <p:nvSpPr>
          <p:cNvPr id="7" name="Rectangle 6">
            <a:extLst>
              <a:ext uri="{FF2B5EF4-FFF2-40B4-BE49-F238E27FC236}">
                <a16:creationId xmlns:a16="http://schemas.microsoft.com/office/drawing/2014/main" id="{524756B2-5FFD-4CBE-B271-D93B2EE06B57}"/>
              </a:ext>
            </a:extLst>
          </p:cNvPr>
          <p:cNvSpPr/>
          <p:nvPr/>
        </p:nvSpPr>
        <p:spPr>
          <a:xfrm>
            <a:off x="1003440" y="1728855"/>
            <a:ext cx="7174787" cy="4985980"/>
          </a:xfrm>
          <a:prstGeom prst="rect">
            <a:avLst/>
          </a:prstGeom>
        </p:spPr>
        <p:txBody>
          <a:bodyPr wrap="square">
            <a:spAutoFit/>
          </a:bodyPr>
          <a:lstStyle/>
          <a:p>
            <a:r>
              <a:rPr lang="en-US" sz="2000" dirty="0">
                <a:solidFill>
                  <a:schemeClr val="accent1"/>
                </a:solidFill>
              </a:rPr>
              <a:t>Interface (in </a:t>
            </a:r>
            <a:r>
              <a:rPr lang="en-US" sz="2000" dirty="0" err="1">
                <a:solidFill>
                  <a:schemeClr val="accent1"/>
                </a:solidFill>
              </a:rPr>
              <a:t>stack.h</a:t>
            </a:r>
            <a:r>
              <a:rPr lang="en-US" sz="2000" dirty="0">
                <a:solidFill>
                  <a:schemeClr val="accent1"/>
                </a:solidFill>
              </a:rPr>
              <a:t>)</a:t>
            </a:r>
          </a:p>
          <a:p>
            <a:r>
              <a:rPr lang="en-US" sz="2000" dirty="0"/>
              <a:t>// provides an opaque view of ADT</a:t>
            </a:r>
          </a:p>
          <a:p>
            <a:endParaRPr lang="en-US" sz="2000" dirty="0"/>
          </a:p>
          <a:p>
            <a:r>
              <a:rPr lang="en-US" sz="2000" dirty="0">
                <a:solidFill>
                  <a:schemeClr val="accent1"/>
                </a:solidFill>
              </a:rPr>
              <a:t>typedef struct </a:t>
            </a:r>
            <a:r>
              <a:rPr lang="en-US" sz="2000" dirty="0" err="1">
                <a:solidFill>
                  <a:schemeClr val="accent1"/>
                </a:solidFill>
              </a:rPr>
              <a:t>StackRep</a:t>
            </a:r>
            <a:r>
              <a:rPr lang="en-US" sz="2000" dirty="0">
                <a:solidFill>
                  <a:schemeClr val="accent1"/>
                </a:solidFill>
              </a:rPr>
              <a:t> *stack;</a:t>
            </a:r>
          </a:p>
          <a:p>
            <a:r>
              <a:rPr lang="en-US" sz="2000" dirty="0"/>
              <a:t>// set up empty stack</a:t>
            </a:r>
          </a:p>
          <a:p>
            <a:r>
              <a:rPr lang="en-US" sz="2000" dirty="0">
                <a:solidFill>
                  <a:schemeClr val="accent1"/>
                </a:solidFill>
              </a:rPr>
              <a:t>stack </a:t>
            </a:r>
            <a:r>
              <a:rPr lang="en-US" sz="2000" dirty="0" err="1">
                <a:solidFill>
                  <a:schemeClr val="accent1"/>
                </a:solidFill>
              </a:rPr>
              <a:t>newStack</a:t>
            </a:r>
            <a:r>
              <a:rPr lang="en-US" sz="2000" dirty="0">
                <a:solidFill>
                  <a:schemeClr val="accent1"/>
                </a:solidFill>
              </a:rPr>
              <a:t>();</a:t>
            </a:r>
          </a:p>
          <a:p>
            <a:r>
              <a:rPr lang="en-US" sz="2000" dirty="0"/>
              <a:t>// remove unwanted stack</a:t>
            </a:r>
          </a:p>
          <a:p>
            <a:r>
              <a:rPr lang="en-US" sz="2000" dirty="0">
                <a:solidFill>
                  <a:schemeClr val="accent1"/>
                </a:solidFill>
              </a:rPr>
              <a:t>void </a:t>
            </a:r>
            <a:r>
              <a:rPr lang="en-US" sz="2000" dirty="0" err="1">
                <a:solidFill>
                  <a:schemeClr val="accent1"/>
                </a:solidFill>
              </a:rPr>
              <a:t>dropStack</a:t>
            </a:r>
            <a:r>
              <a:rPr lang="en-US" sz="2000" dirty="0">
                <a:solidFill>
                  <a:schemeClr val="accent1"/>
                </a:solidFill>
              </a:rPr>
              <a:t>(stack);</a:t>
            </a:r>
          </a:p>
          <a:p>
            <a:r>
              <a:rPr lang="en-US" sz="2000" dirty="0"/>
              <a:t>// check whether stack is empty</a:t>
            </a:r>
          </a:p>
          <a:p>
            <a:r>
              <a:rPr lang="en-US" sz="2000" dirty="0">
                <a:solidFill>
                  <a:schemeClr val="accent1"/>
                </a:solidFill>
              </a:rPr>
              <a:t>int </a:t>
            </a:r>
            <a:r>
              <a:rPr lang="en-US" sz="2000" dirty="0" err="1">
                <a:solidFill>
                  <a:schemeClr val="accent1"/>
                </a:solidFill>
              </a:rPr>
              <a:t>StackIsEmpty</a:t>
            </a:r>
            <a:r>
              <a:rPr lang="en-US" sz="2000" dirty="0">
                <a:solidFill>
                  <a:schemeClr val="accent1"/>
                </a:solidFill>
              </a:rPr>
              <a:t>(stack);</a:t>
            </a:r>
          </a:p>
          <a:p>
            <a:r>
              <a:rPr lang="en-US" sz="2000" dirty="0"/>
              <a:t>// insert an int on top of stack</a:t>
            </a:r>
          </a:p>
          <a:p>
            <a:r>
              <a:rPr lang="en-US" sz="2000" dirty="0">
                <a:solidFill>
                  <a:schemeClr val="accent1"/>
                </a:solidFill>
              </a:rPr>
              <a:t>void </a:t>
            </a:r>
            <a:r>
              <a:rPr lang="en-US" sz="2000" dirty="0" err="1">
                <a:solidFill>
                  <a:schemeClr val="accent1"/>
                </a:solidFill>
              </a:rPr>
              <a:t>StackPush</a:t>
            </a:r>
            <a:r>
              <a:rPr lang="en-US" sz="2000" dirty="0">
                <a:solidFill>
                  <a:schemeClr val="accent1"/>
                </a:solidFill>
              </a:rPr>
              <a:t>(stack, int);</a:t>
            </a:r>
          </a:p>
          <a:p>
            <a:r>
              <a:rPr lang="en-US" sz="2000" dirty="0"/>
              <a:t>// remove int from top of stack</a:t>
            </a:r>
          </a:p>
          <a:p>
            <a:r>
              <a:rPr lang="en-US" sz="2000" dirty="0">
                <a:solidFill>
                  <a:schemeClr val="accent1"/>
                </a:solidFill>
              </a:rPr>
              <a:t>int </a:t>
            </a:r>
            <a:r>
              <a:rPr lang="en-US" sz="2000" dirty="0" err="1">
                <a:solidFill>
                  <a:schemeClr val="accent1"/>
                </a:solidFill>
              </a:rPr>
              <a:t>StackPop</a:t>
            </a:r>
            <a:r>
              <a:rPr lang="en-US" sz="2000" dirty="0">
                <a:solidFill>
                  <a:schemeClr val="accent1"/>
                </a:solidFill>
              </a:rPr>
              <a:t>(stack);</a:t>
            </a:r>
          </a:p>
          <a:p>
            <a:r>
              <a:rPr lang="en-US" sz="2000" dirty="0"/>
              <a:t>ADT stack defined as a pointer to an unspecified struct</a:t>
            </a:r>
          </a:p>
          <a:p>
            <a:endParaRPr lang="en-AU" dirty="0"/>
          </a:p>
        </p:txBody>
      </p:sp>
      <p:sp>
        <p:nvSpPr>
          <p:cNvPr id="3" name="Date Placeholder 2">
            <a:extLst>
              <a:ext uri="{FF2B5EF4-FFF2-40B4-BE49-F238E27FC236}">
                <a16:creationId xmlns:a16="http://schemas.microsoft.com/office/drawing/2014/main" id="{EAAA4FE3-11C0-42DB-A571-03527973DBD9}"/>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C540DF5F-30F2-4989-84FE-876EB6ECDDC8}"/>
              </a:ext>
            </a:extLst>
          </p:cNvPr>
          <p:cNvSpPr>
            <a:spLocks noGrp="1"/>
          </p:cNvSpPr>
          <p:nvPr>
            <p:ph type="sldNum" sz="quarter" idx="12"/>
          </p:nvPr>
        </p:nvSpPr>
        <p:spPr/>
        <p:txBody>
          <a:bodyPr/>
          <a:lstStyle/>
          <a:p>
            <a:fld id="{AA651D14-4802-4943-935E-1E600809C52E}" type="slidenum">
              <a:rPr lang="en-US" smtClean="0"/>
              <a:t>47</a:t>
            </a:fld>
            <a:endParaRPr lang="en-US"/>
          </a:p>
        </p:txBody>
      </p:sp>
    </p:spTree>
    <p:extLst>
      <p:ext uri="{BB962C8B-B14F-4D97-AF65-F5344CB8AC3E}">
        <p14:creationId xmlns:p14="http://schemas.microsoft.com/office/powerpoint/2010/main" val="3005857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US" dirty="0"/>
              <a:t>Stack ADT Implementation Using Linked List (2/4)</a:t>
            </a:r>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302328"/>
            <a:ext cx="3318164" cy="4876799"/>
          </a:xfrm>
        </p:spPr>
        <p:txBody>
          <a:bodyPr>
            <a:normAutofit fontScale="70000" lnSpcReduction="20000"/>
          </a:bodyPr>
          <a:lstStyle/>
          <a:p>
            <a:pPr marL="0" indent="0">
              <a:buNone/>
            </a:pPr>
            <a:endParaRPr lang="en-US" dirty="0"/>
          </a:p>
          <a:p>
            <a:pPr marL="0" indent="0">
              <a:buNone/>
            </a:pPr>
            <a:r>
              <a:rPr lang="en-US" dirty="0">
                <a:solidFill>
                  <a:srgbClr val="0070C0"/>
                </a:solidFill>
              </a:rPr>
              <a:t>#include &lt;</a:t>
            </a:r>
            <a:r>
              <a:rPr lang="en-US" dirty="0" err="1">
                <a:solidFill>
                  <a:srgbClr val="0070C0"/>
                </a:solidFill>
              </a:rPr>
              <a:t>stdlib.h</a:t>
            </a:r>
            <a:r>
              <a:rPr lang="en-US" dirty="0">
                <a:solidFill>
                  <a:srgbClr val="0070C0"/>
                </a:solidFill>
              </a:rPr>
              <a:t>&gt;</a:t>
            </a:r>
          </a:p>
          <a:p>
            <a:pPr marL="0" indent="0">
              <a:buNone/>
            </a:pPr>
            <a:r>
              <a:rPr lang="en-US" dirty="0">
                <a:solidFill>
                  <a:srgbClr val="0070C0"/>
                </a:solidFill>
              </a:rPr>
              <a:t>#include &lt;</a:t>
            </a:r>
            <a:r>
              <a:rPr lang="en-US" dirty="0" err="1">
                <a:solidFill>
                  <a:srgbClr val="0070C0"/>
                </a:solidFill>
              </a:rPr>
              <a:t>assert.h</a:t>
            </a:r>
            <a:r>
              <a:rPr lang="en-US" dirty="0">
                <a:solidFill>
                  <a:srgbClr val="0070C0"/>
                </a:solidFill>
              </a:rPr>
              <a:t>&gt;</a:t>
            </a:r>
          </a:p>
          <a:p>
            <a:pPr marL="0" indent="0">
              <a:buNone/>
            </a:pPr>
            <a:r>
              <a:rPr lang="en-US" dirty="0">
                <a:solidFill>
                  <a:srgbClr val="0070C0"/>
                </a:solidFill>
              </a:rPr>
              <a:t>#include "</a:t>
            </a:r>
            <a:r>
              <a:rPr lang="en-US" dirty="0" err="1">
                <a:solidFill>
                  <a:srgbClr val="0070C0"/>
                </a:solidFill>
              </a:rPr>
              <a:t>stack.h</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node {</a:t>
            </a:r>
          </a:p>
          <a:p>
            <a:pPr marL="0" indent="0">
              <a:buNone/>
            </a:pPr>
            <a:r>
              <a:rPr lang="en-US" dirty="0">
                <a:solidFill>
                  <a:srgbClr val="0070C0"/>
                </a:solidFill>
              </a:rPr>
              <a:t>   int data;</a:t>
            </a:r>
          </a:p>
          <a:p>
            <a:pPr marL="0" indent="0">
              <a:buNone/>
            </a:pPr>
            <a:r>
              <a:rPr lang="en-US" dirty="0">
                <a:solidFill>
                  <a:srgbClr val="0070C0"/>
                </a:solidFill>
              </a:rPr>
              <a:t>   struct node *next;</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a:t>
            </a:r>
            <a:r>
              <a:rPr lang="en-US" dirty="0" err="1">
                <a:solidFill>
                  <a:srgbClr val="0070C0"/>
                </a:solidFill>
              </a:rPr>
              <a:t>StackRep</a:t>
            </a:r>
            <a:r>
              <a:rPr lang="en-US" dirty="0">
                <a:solidFill>
                  <a:srgbClr val="0070C0"/>
                </a:solidFill>
              </a:rPr>
              <a:t> {</a:t>
            </a:r>
          </a:p>
          <a:p>
            <a:pPr marL="0" indent="0">
              <a:buNone/>
            </a:pPr>
            <a:r>
              <a:rPr lang="en-US" dirty="0">
                <a:solidFill>
                  <a:srgbClr val="0070C0"/>
                </a:solidFill>
              </a:rPr>
              <a:t>   int    height;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*top;      </a:t>
            </a:r>
          </a:p>
          <a:p>
            <a:pPr marL="0" indent="0">
              <a:buNone/>
            </a:pPr>
            <a:r>
              <a:rPr lang="en-US" dirty="0">
                <a:solidFill>
                  <a:srgbClr val="0070C0"/>
                </a:solidFill>
              </a:rPr>
              <a:t>} </a:t>
            </a:r>
            <a:r>
              <a:rPr lang="en-US" dirty="0" err="1">
                <a:solidFill>
                  <a:srgbClr val="0070C0"/>
                </a:solidFill>
              </a:rPr>
              <a:t>StackRep</a:t>
            </a:r>
            <a:r>
              <a:rPr lang="en-US" dirty="0">
                <a:solidFill>
                  <a:srgbClr val="0070C0"/>
                </a:solidFill>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BCFEA63A-A489-4BE4-8CCE-714562848879}"/>
              </a:ext>
            </a:extLst>
          </p:cNvPr>
          <p:cNvSpPr/>
          <p:nvPr/>
        </p:nvSpPr>
        <p:spPr>
          <a:xfrm>
            <a:off x="5597236" y="1660965"/>
            <a:ext cx="6096000" cy="3477875"/>
          </a:xfrm>
          <a:prstGeom prst="rect">
            <a:avLst/>
          </a:prstGeom>
        </p:spPr>
        <p:txBody>
          <a:bodyPr>
            <a:spAutoFit/>
          </a:bodyPr>
          <a:lstStyle/>
          <a:p>
            <a:r>
              <a:rPr lang="en-AU" sz="2000" dirty="0">
                <a:solidFill>
                  <a:srgbClr val="0070C0"/>
                </a:solidFill>
              </a:rPr>
              <a:t>stack </a:t>
            </a:r>
            <a:r>
              <a:rPr lang="en-AU" sz="2000" dirty="0" err="1">
                <a:solidFill>
                  <a:srgbClr val="0070C0"/>
                </a:solidFill>
              </a:rPr>
              <a:t>newStack</a:t>
            </a:r>
            <a:r>
              <a:rPr lang="en-AU" sz="2000" dirty="0">
                <a:solidFill>
                  <a:srgbClr val="0070C0"/>
                </a:solidFill>
              </a:rPr>
              <a:t>() {</a:t>
            </a:r>
          </a:p>
          <a:p>
            <a:r>
              <a:rPr lang="en-AU" sz="2000" dirty="0">
                <a:solidFill>
                  <a:srgbClr val="0070C0"/>
                </a:solidFill>
              </a:rPr>
              <a:t>   stack S = malloc(</a:t>
            </a:r>
            <a:r>
              <a:rPr lang="en-AU" sz="2000" dirty="0" err="1">
                <a:solidFill>
                  <a:srgbClr val="0070C0"/>
                </a:solidFill>
              </a:rPr>
              <a:t>sizeof</a:t>
            </a:r>
            <a:r>
              <a:rPr lang="en-AU" sz="2000" dirty="0">
                <a:solidFill>
                  <a:srgbClr val="0070C0"/>
                </a:solidFill>
              </a:rPr>
              <a:t>(</a:t>
            </a:r>
            <a:r>
              <a:rPr lang="en-AU" sz="2000" dirty="0" err="1">
                <a:solidFill>
                  <a:srgbClr val="0070C0"/>
                </a:solidFill>
              </a:rPr>
              <a:t>StackRep</a:t>
            </a:r>
            <a:r>
              <a:rPr lang="en-AU" sz="2000" dirty="0">
                <a:solidFill>
                  <a:srgbClr val="0070C0"/>
                </a:solidFill>
              </a:rPr>
              <a:t>));     </a:t>
            </a:r>
          </a:p>
          <a:p>
            <a:r>
              <a:rPr lang="en-AU" sz="2000" dirty="0">
                <a:solidFill>
                  <a:srgbClr val="0070C0"/>
                </a:solidFill>
              </a:rPr>
              <a:t>   S-&gt;height = 0;</a:t>
            </a:r>
          </a:p>
          <a:p>
            <a:r>
              <a:rPr lang="en-AU" sz="2000" dirty="0">
                <a:solidFill>
                  <a:srgbClr val="0070C0"/>
                </a:solidFill>
              </a:rPr>
              <a:t>   S-&gt;top = NULL;</a:t>
            </a:r>
          </a:p>
          <a:p>
            <a:r>
              <a:rPr lang="en-AU" sz="2000" dirty="0">
                <a:solidFill>
                  <a:srgbClr val="0070C0"/>
                </a:solidFill>
              </a:rPr>
              <a:t>   return S;</a:t>
            </a:r>
          </a:p>
          <a:p>
            <a:r>
              <a:rPr lang="en-AU" sz="2000" dirty="0">
                <a:solidFill>
                  <a:srgbClr val="0070C0"/>
                </a:solidFill>
              </a:rPr>
              <a:t>}</a:t>
            </a:r>
          </a:p>
          <a:p>
            <a:endParaRPr lang="en-AU" sz="2000" dirty="0">
              <a:solidFill>
                <a:srgbClr val="0070C0"/>
              </a:solidFill>
            </a:endParaRPr>
          </a:p>
          <a:p>
            <a:r>
              <a:rPr lang="en-AU" sz="2000" dirty="0" err="1">
                <a:solidFill>
                  <a:srgbClr val="0070C0"/>
                </a:solidFill>
              </a:rPr>
              <a:t>int</a:t>
            </a:r>
            <a:r>
              <a:rPr lang="en-AU" sz="2000" dirty="0">
                <a:solidFill>
                  <a:srgbClr val="0070C0"/>
                </a:solidFill>
              </a:rPr>
              <a:t> </a:t>
            </a:r>
            <a:r>
              <a:rPr lang="en-AU" sz="2000" dirty="0" err="1">
                <a:solidFill>
                  <a:srgbClr val="0070C0"/>
                </a:solidFill>
              </a:rPr>
              <a:t>StackIsEmpty</a:t>
            </a:r>
            <a:r>
              <a:rPr lang="en-AU" sz="2000" dirty="0">
                <a:solidFill>
                  <a:srgbClr val="0070C0"/>
                </a:solidFill>
              </a:rPr>
              <a:t>(stack S) {</a:t>
            </a:r>
          </a:p>
          <a:p>
            <a:r>
              <a:rPr lang="en-AU" sz="2000" dirty="0">
                <a:solidFill>
                  <a:srgbClr val="0070C0"/>
                </a:solidFill>
              </a:rPr>
              <a:t>   return (S-&gt;height == 0);</a:t>
            </a:r>
          </a:p>
          <a:p>
            <a:r>
              <a:rPr lang="en-AU" sz="2000" dirty="0">
                <a:solidFill>
                  <a:srgbClr val="0070C0"/>
                </a:solidFill>
              </a:rPr>
              <a:t>}</a:t>
            </a:r>
          </a:p>
          <a:p>
            <a:endParaRPr lang="en-AU" sz="2000" dirty="0"/>
          </a:p>
        </p:txBody>
      </p:sp>
      <p:sp>
        <p:nvSpPr>
          <p:cNvPr id="4" name="Date Placeholder 3">
            <a:extLst>
              <a:ext uri="{FF2B5EF4-FFF2-40B4-BE49-F238E27FC236}">
                <a16:creationId xmlns:a16="http://schemas.microsoft.com/office/drawing/2014/main" id="{689CABE3-077C-40EB-9DCE-6BDA12527D09}"/>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8DB325C0-3AD1-4FE6-A29A-C4E12F9BF9DF}"/>
              </a:ext>
            </a:extLst>
          </p:cNvPr>
          <p:cNvSpPr>
            <a:spLocks noGrp="1"/>
          </p:cNvSpPr>
          <p:nvPr>
            <p:ph type="sldNum" sz="quarter" idx="12"/>
          </p:nvPr>
        </p:nvSpPr>
        <p:spPr/>
        <p:txBody>
          <a:bodyPr/>
          <a:lstStyle/>
          <a:p>
            <a:fld id="{AA651D14-4802-4943-935E-1E600809C52E}" type="slidenum">
              <a:rPr lang="en-US" smtClean="0"/>
              <a:t>48</a:t>
            </a:fld>
            <a:endParaRPr lang="en-US"/>
          </a:p>
        </p:txBody>
      </p:sp>
    </p:spTree>
    <p:extLst>
      <p:ext uri="{BB962C8B-B14F-4D97-AF65-F5344CB8AC3E}">
        <p14:creationId xmlns:p14="http://schemas.microsoft.com/office/powerpoint/2010/main" val="42720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(3/4)</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825625"/>
            <a:ext cx="4648200" cy="4351338"/>
          </a:xfrm>
        </p:spPr>
        <p:txBody>
          <a:bodyPr>
            <a:normAutofit/>
          </a:bodyPr>
          <a:lstStyle/>
          <a:p>
            <a:pPr marL="0" indent="0">
              <a:buNone/>
            </a:pPr>
            <a:r>
              <a:rPr lang="en-AU" sz="2000" dirty="0">
                <a:solidFill>
                  <a:srgbClr val="0070C0"/>
                </a:solidFill>
              </a:rPr>
              <a:t>void </a:t>
            </a:r>
            <a:r>
              <a:rPr lang="en-AU" sz="2000" dirty="0" err="1">
                <a:solidFill>
                  <a:srgbClr val="0070C0"/>
                </a:solidFill>
              </a:rPr>
              <a:t>StackPush</a:t>
            </a:r>
            <a:r>
              <a:rPr lang="en-AU" sz="2000" dirty="0">
                <a:solidFill>
                  <a:srgbClr val="0070C0"/>
                </a:solidFill>
              </a:rPr>
              <a:t>(stack S, </a:t>
            </a:r>
            <a:r>
              <a:rPr lang="en-AU" sz="2000" dirty="0" err="1">
                <a:solidFill>
                  <a:srgbClr val="0070C0"/>
                </a:solidFill>
              </a:rPr>
              <a:t>int</a:t>
            </a:r>
            <a:r>
              <a:rPr lang="en-AU" sz="2000" dirty="0">
                <a:solidFill>
                  <a:srgbClr val="0070C0"/>
                </a:solidFill>
              </a:rPr>
              <a:t> v) {</a:t>
            </a:r>
          </a:p>
          <a:p>
            <a:pPr marL="0" indent="0">
              <a:buNone/>
            </a:pPr>
            <a:r>
              <a:rPr lang="en-AU" sz="2000" dirty="0">
                <a:solidFill>
                  <a:srgbClr val="0070C0"/>
                </a:solidFill>
              </a:rPr>
              <a:t>   </a:t>
            </a:r>
            <a:r>
              <a:rPr lang="en-AU" sz="2000" dirty="0" err="1">
                <a:solidFill>
                  <a:srgbClr val="0070C0"/>
                </a:solidFill>
              </a:rPr>
              <a:t>NodeT</a:t>
            </a:r>
            <a:r>
              <a:rPr lang="en-AU" sz="2000" dirty="0">
                <a:solidFill>
                  <a:srgbClr val="0070C0"/>
                </a:solidFill>
              </a:rPr>
              <a:t> *new = malloc(</a:t>
            </a:r>
            <a:r>
              <a:rPr lang="en-AU" sz="2000" dirty="0" err="1">
                <a:solidFill>
                  <a:srgbClr val="0070C0"/>
                </a:solidFill>
              </a:rPr>
              <a:t>sizeof</a:t>
            </a:r>
            <a:r>
              <a:rPr lang="en-AU" sz="2000" dirty="0">
                <a:solidFill>
                  <a:srgbClr val="0070C0"/>
                </a:solidFill>
              </a:rPr>
              <a:t>(</a:t>
            </a:r>
            <a:r>
              <a:rPr lang="en-AU" sz="2000" dirty="0" err="1">
                <a:solidFill>
                  <a:srgbClr val="0070C0"/>
                </a:solidFill>
              </a:rPr>
              <a:t>NodeT</a:t>
            </a:r>
            <a:r>
              <a:rPr lang="en-AU" sz="2000" dirty="0">
                <a:solidFill>
                  <a:srgbClr val="0070C0"/>
                </a:solidFill>
              </a:rPr>
              <a:t>));  </a:t>
            </a:r>
          </a:p>
          <a:p>
            <a:pPr marL="0" indent="0">
              <a:buNone/>
            </a:pPr>
            <a:r>
              <a:rPr lang="en-AU" sz="2000" dirty="0">
                <a:solidFill>
                  <a:srgbClr val="0070C0"/>
                </a:solidFill>
              </a:rPr>
              <a:t>   assert(new != NULL);</a:t>
            </a:r>
          </a:p>
          <a:p>
            <a:pPr marL="0" indent="0">
              <a:buNone/>
            </a:pPr>
            <a:r>
              <a:rPr lang="en-AU" sz="2000" dirty="0">
                <a:solidFill>
                  <a:srgbClr val="0070C0"/>
                </a:solidFill>
              </a:rPr>
              <a:t>   new-&gt;data = v;</a:t>
            </a:r>
          </a:p>
          <a:p>
            <a:pPr marL="0" indent="0">
              <a:buNone/>
            </a:pPr>
            <a:r>
              <a:rPr lang="en-AU" sz="2000" dirty="0">
                <a:solidFill>
                  <a:srgbClr val="0070C0"/>
                </a:solidFill>
              </a:rPr>
              <a:t>   </a:t>
            </a:r>
          </a:p>
          <a:p>
            <a:pPr marL="0" indent="0">
              <a:buNone/>
            </a:pPr>
            <a:r>
              <a:rPr lang="en-AU" sz="2000" dirty="0">
                <a:solidFill>
                  <a:srgbClr val="0070C0"/>
                </a:solidFill>
              </a:rPr>
              <a:t>   new-&gt;next = S-&gt;top;</a:t>
            </a:r>
          </a:p>
          <a:p>
            <a:pPr marL="0" indent="0">
              <a:buNone/>
            </a:pPr>
            <a:r>
              <a:rPr lang="en-AU" sz="2000" dirty="0">
                <a:solidFill>
                  <a:srgbClr val="0070C0"/>
                </a:solidFill>
              </a:rPr>
              <a:t>   S-&gt;top = new;</a:t>
            </a:r>
          </a:p>
          <a:p>
            <a:pPr marL="0" indent="0">
              <a:buNone/>
            </a:pPr>
            <a:r>
              <a:rPr lang="en-AU" sz="2000" dirty="0">
                <a:solidFill>
                  <a:srgbClr val="0070C0"/>
                </a:solidFill>
              </a:rPr>
              <a:t>   S-&gt;height++;</a:t>
            </a:r>
          </a:p>
          <a:p>
            <a:pPr marL="0" indent="0">
              <a:buNone/>
            </a:pPr>
            <a:r>
              <a:rPr lang="en-AU" sz="20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00294777-2DF7-42E1-96F4-980B7964D3C6}"/>
              </a:ext>
            </a:extLst>
          </p:cNvPr>
          <p:cNvSpPr/>
          <p:nvPr/>
        </p:nvSpPr>
        <p:spPr>
          <a:xfrm>
            <a:off x="5772727" y="1813214"/>
            <a:ext cx="5153892" cy="2862322"/>
          </a:xfrm>
          <a:prstGeom prst="rect">
            <a:avLst/>
          </a:prstGeom>
        </p:spPr>
        <p:txBody>
          <a:bodyPr wrap="square">
            <a:spAutoFit/>
          </a:bodyPr>
          <a:lstStyle/>
          <a:p>
            <a:r>
              <a:rPr lang="en-US" sz="2000" dirty="0">
                <a:solidFill>
                  <a:srgbClr val="0070C0"/>
                </a:solidFill>
              </a:rPr>
              <a:t>void </a:t>
            </a:r>
            <a:r>
              <a:rPr lang="en-US" sz="2000" dirty="0" err="1">
                <a:solidFill>
                  <a:srgbClr val="0070C0"/>
                </a:solidFill>
              </a:rPr>
              <a:t>dropStack</a:t>
            </a:r>
            <a:r>
              <a:rPr lang="en-US" sz="2000" dirty="0">
                <a:solidFill>
                  <a:srgbClr val="0070C0"/>
                </a:solidFill>
              </a:rPr>
              <a:t>(stack S) {</a:t>
            </a:r>
          </a:p>
          <a:p>
            <a:r>
              <a:rPr lang="en-US" sz="2000" dirty="0">
                <a:solidFill>
                  <a:srgbClr val="0070C0"/>
                </a:solidFill>
              </a:rPr>
              <a:t>   </a:t>
            </a:r>
            <a:r>
              <a:rPr lang="en-US" sz="2000" dirty="0" err="1">
                <a:solidFill>
                  <a:srgbClr val="0070C0"/>
                </a:solidFill>
              </a:rPr>
              <a:t>NodeT</a:t>
            </a:r>
            <a:r>
              <a:rPr lang="en-US" sz="2000" dirty="0">
                <a:solidFill>
                  <a:srgbClr val="0070C0"/>
                </a:solidFill>
              </a:rPr>
              <a:t> *</a:t>
            </a:r>
            <a:r>
              <a:rPr lang="en-US" sz="2000" dirty="0" err="1">
                <a:solidFill>
                  <a:srgbClr val="0070C0"/>
                </a:solidFill>
              </a:rPr>
              <a:t>curr</a:t>
            </a:r>
            <a:r>
              <a:rPr lang="en-US" sz="2000" dirty="0">
                <a:solidFill>
                  <a:srgbClr val="0070C0"/>
                </a:solidFill>
              </a:rPr>
              <a:t> = S-&gt;top;</a:t>
            </a:r>
          </a:p>
          <a:p>
            <a:r>
              <a:rPr lang="en-US" sz="2000" dirty="0">
                <a:solidFill>
                  <a:srgbClr val="0070C0"/>
                </a:solidFill>
              </a:rPr>
              <a:t>   while (</a:t>
            </a:r>
            <a:r>
              <a:rPr lang="en-US" sz="2000" dirty="0" err="1">
                <a:solidFill>
                  <a:srgbClr val="0070C0"/>
                </a:solidFill>
              </a:rPr>
              <a:t>curr</a:t>
            </a:r>
            <a:r>
              <a:rPr lang="en-US" sz="2000" dirty="0">
                <a:solidFill>
                  <a:srgbClr val="0070C0"/>
                </a:solidFill>
              </a:rPr>
              <a:t> != NULL) {  </a:t>
            </a:r>
          </a:p>
          <a:p>
            <a:r>
              <a:rPr lang="en-US" sz="2000" dirty="0">
                <a:solidFill>
                  <a:srgbClr val="0070C0"/>
                </a:solidFill>
              </a:rPr>
              <a:t>      </a:t>
            </a:r>
            <a:r>
              <a:rPr lang="en-US" sz="2000" dirty="0" err="1">
                <a:solidFill>
                  <a:srgbClr val="0070C0"/>
                </a:solidFill>
              </a:rPr>
              <a:t>NodeT</a:t>
            </a:r>
            <a:r>
              <a:rPr lang="en-US" sz="2000" dirty="0">
                <a:solidFill>
                  <a:srgbClr val="0070C0"/>
                </a:solidFill>
              </a:rPr>
              <a:t> *temp = </a:t>
            </a:r>
            <a:r>
              <a:rPr lang="en-US" sz="2000" dirty="0" err="1">
                <a:solidFill>
                  <a:srgbClr val="0070C0"/>
                </a:solidFill>
              </a:rPr>
              <a:t>curr</a:t>
            </a:r>
            <a:r>
              <a:rPr lang="en-US" sz="2000" dirty="0">
                <a:solidFill>
                  <a:srgbClr val="0070C0"/>
                </a:solidFill>
              </a:rPr>
              <a:t>-&gt;next;</a:t>
            </a:r>
          </a:p>
          <a:p>
            <a:r>
              <a:rPr lang="en-US" sz="2000" dirty="0">
                <a:solidFill>
                  <a:srgbClr val="0070C0"/>
                </a:solidFill>
              </a:rPr>
              <a:t>      free(</a:t>
            </a:r>
            <a:r>
              <a:rPr lang="en-US" sz="2000" dirty="0" err="1">
                <a:solidFill>
                  <a:srgbClr val="0070C0"/>
                </a:solidFill>
              </a:rPr>
              <a:t>curr</a:t>
            </a:r>
            <a:r>
              <a:rPr lang="en-US" sz="2000" dirty="0">
                <a:solidFill>
                  <a:srgbClr val="0070C0"/>
                </a:solidFill>
              </a:rPr>
              <a:t>);</a:t>
            </a:r>
          </a:p>
          <a:p>
            <a:r>
              <a:rPr lang="en-US" sz="2000" dirty="0">
                <a:solidFill>
                  <a:srgbClr val="0070C0"/>
                </a:solidFill>
              </a:rPr>
              <a:t>      </a:t>
            </a:r>
            <a:r>
              <a:rPr lang="en-US" sz="2000" dirty="0" err="1">
                <a:solidFill>
                  <a:srgbClr val="0070C0"/>
                </a:solidFill>
              </a:rPr>
              <a:t>curr</a:t>
            </a:r>
            <a:r>
              <a:rPr lang="en-US" sz="2000" dirty="0">
                <a:solidFill>
                  <a:srgbClr val="0070C0"/>
                </a:solidFill>
              </a:rPr>
              <a:t> = temp;</a:t>
            </a:r>
          </a:p>
          <a:p>
            <a:r>
              <a:rPr lang="en-US" sz="2000" dirty="0">
                <a:solidFill>
                  <a:srgbClr val="0070C0"/>
                </a:solidFill>
              </a:rPr>
              <a:t>   }</a:t>
            </a:r>
          </a:p>
          <a:p>
            <a:r>
              <a:rPr lang="en-US" sz="2000" dirty="0">
                <a:solidFill>
                  <a:srgbClr val="0070C0"/>
                </a:solidFill>
              </a:rPr>
              <a:t>   free(S);           </a:t>
            </a:r>
          </a:p>
          <a:p>
            <a:r>
              <a:rPr lang="en-US" sz="2000" dirty="0">
                <a:solidFill>
                  <a:srgbClr val="0070C0"/>
                </a:solidFill>
              </a:rPr>
              <a:t>}</a:t>
            </a:r>
          </a:p>
        </p:txBody>
      </p:sp>
      <p:sp>
        <p:nvSpPr>
          <p:cNvPr id="5" name="Date Placeholder 4">
            <a:extLst>
              <a:ext uri="{FF2B5EF4-FFF2-40B4-BE49-F238E27FC236}">
                <a16:creationId xmlns:a16="http://schemas.microsoft.com/office/drawing/2014/main" id="{C68F5FAC-0D37-4EB2-B707-E39F19C6FE0F}"/>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D47F1472-DEF1-4C09-AFED-586EE5D9934D}"/>
              </a:ext>
            </a:extLst>
          </p:cNvPr>
          <p:cNvSpPr>
            <a:spLocks noGrp="1"/>
          </p:cNvSpPr>
          <p:nvPr>
            <p:ph type="sldNum" sz="quarter" idx="12"/>
          </p:nvPr>
        </p:nvSpPr>
        <p:spPr/>
        <p:txBody>
          <a:bodyPr/>
          <a:lstStyle/>
          <a:p>
            <a:fld id="{AA651D14-4802-4943-935E-1E600809C52E}" type="slidenum">
              <a:rPr lang="en-US" smtClean="0"/>
              <a:t>49</a:t>
            </a:fld>
            <a:endParaRPr lang="en-US"/>
          </a:p>
        </p:txBody>
      </p:sp>
    </p:spTree>
    <p:extLst>
      <p:ext uri="{BB962C8B-B14F-4D97-AF65-F5344CB8AC3E}">
        <p14:creationId xmlns:p14="http://schemas.microsoft.com/office/powerpoint/2010/main" val="183908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Register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998345"/>
            <a:ext cx="4790440" cy="4351338"/>
          </a:xfrm>
        </p:spPr>
        <p:txBody>
          <a:bodyPr/>
          <a:lstStyle/>
          <a:p>
            <a:r>
              <a:rPr lang="en-US" dirty="0"/>
              <a:t> </a:t>
            </a:r>
            <a:r>
              <a:rPr lang="en-US" sz="2400" dirty="0"/>
              <a:t>A register variable is stored in a register by the compiler</a:t>
            </a:r>
          </a:p>
          <a:p>
            <a:pPr lvl="1">
              <a:buFont typeface="Wingdings" panose="05000000000000000000" pitchFamily="2" charset="2"/>
              <a:buChar char="Ø"/>
            </a:pPr>
            <a:r>
              <a:rPr lang="en-US" dirty="0"/>
              <a:t> Specified by the key word </a:t>
            </a:r>
            <a:r>
              <a:rPr lang="en-US" i="1" dirty="0">
                <a:solidFill>
                  <a:schemeClr val="accent1"/>
                </a:solidFill>
              </a:rPr>
              <a:t>register</a:t>
            </a:r>
          </a:p>
        </p:txBody>
      </p:sp>
      <p:sp>
        <p:nvSpPr>
          <p:cNvPr id="6" name="Rectangle 5">
            <a:extLst>
              <a:ext uri="{FF2B5EF4-FFF2-40B4-BE49-F238E27FC236}">
                <a16:creationId xmlns:a16="http://schemas.microsoft.com/office/drawing/2014/main" id="{8740649B-C726-4945-9914-7F2C362FE580}"/>
              </a:ext>
            </a:extLst>
          </p:cNvPr>
          <p:cNvSpPr/>
          <p:nvPr/>
        </p:nvSpPr>
        <p:spPr>
          <a:xfrm>
            <a:off x="1169488" y="3904048"/>
            <a:ext cx="4127863" cy="2031325"/>
          </a:xfrm>
          <a:prstGeom prst="rect">
            <a:avLst/>
          </a:prstGeom>
        </p:spPr>
        <p:txBody>
          <a:bodyPr wrap="square">
            <a:spAutoFit/>
          </a:bodyPr>
          <a:lstStyle/>
          <a:p>
            <a:r>
              <a:rPr lang="en-US" dirty="0">
                <a:solidFill>
                  <a:srgbClr val="FF0000"/>
                </a:solidFill>
              </a:rPr>
              <a:t>register </a:t>
            </a:r>
            <a:r>
              <a:rPr lang="en-US" dirty="0">
                <a:solidFill>
                  <a:schemeClr val="accent1"/>
                </a:solidFill>
              </a:rPr>
              <a:t>int </a:t>
            </a:r>
            <a:r>
              <a:rPr lang="en-US" dirty="0" err="1">
                <a:solidFill>
                  <a:schemeClr val="accent1"/>
                </a:solidFill>
              </a:rPr>
              <a:t>Global_Variable</a:t>
            </a:r>
            <a:r>
              <a:rPr lang="en-US" dirty="0">
                <a:solidFill>
                  <a:schemeClr val="accent1"/>
                </a:solidFill>
              </a:rPr>
              <a:t>=1;</a:t>
            </a:r>
          </a:p>
          <a:p>
            <a:endParaRPr lang="en-US" dirty="0">
              <a:solidFill>
                <a:srgbClr val="0070C0"/>
              </a:solidFill>
            </a:endParaRPr>
          </a:p>
          <a:p>
            <a:r>
              <a:rPr lang="en-US" dirty="0">
                <a:solidFill>
                  <a:srgbClr val="0070C0"/>
                </a:solidFill>
              </a:rPr>
              <a:t>  int main(void) {</a:t>
            </a:r>
          </a:p>
          <a:p>
            <a:r>
              <a:rPr lang="en-US" dirty="0">
                <a:solidFill>
                  <a:srgbClr val="0070C0"/>
                </a:solidFill>
              </a:rPr>
              <a:t>    </a:t>
            </a:r>
            <a:r>
              <a:rPr lang="en-US" dirty="0">
                <a:solidFill>
                  <a:srgbClr val="FF0000"/>
                </a:solidFill>
              </a:rPr>
              <a:t>register</a:t>
            </a:r>
            <a:r>
              <a:rPr lang="en-US" dirty="0">
                <a:solidFill>
                  <a:srgbClr val="0070C0"/>
                </a:solidFill>
              </a:rPr>
              <a:t> int </a:t>
            </a:r>
            <a:r>
              <a:rPr lang="en-US" dirty="0" err="1">
                <a:solidFill>
                  <a:srgbClr val="0070C0"/>
                </a:solidFill>
              </a:rPr>
              <a:t>Local_Variable</a:t>
            </a:r>
            <a:r>
              <a:rPr lang="en-US" dirty="0">
                <a:solidFill>
                  <a:srgbClr val="0070C0"/>
                </a:solidFill>
              </a:rPr>
              <a:t> = 10;</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
        <p:nvSpPr>
          <p:cNvPr id="4" name="Date Placeholder 3">
            <a:extLst>
              <a:ext uri="{FF2B5EF4-FFF2-40B4-BE49-F238E27FC236}">
                <a16:creationId xmlns:a16="http://schemas.microsoft.com/office/drawing/2014/main" id="{AFB94F56-2D30-49C7-93F2-98ABEB5F329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4AD125B-CA9E-457E-988D-979CA8C72560}"/>
              </a:ext>
            </a:extLst>
          </p:cNvPr>
          <p:cNvSpPr>
            <a:spLocks noGrp="1"/>
          </p:cNvSpPr>
          <p:nvPr>
            <p:ph type="sldNum" sz="quarter" idx="12"/>
          </p:nvPr>
        </p:nvSpPr>
        <p:spPr/>
        <p:txBody>
          <a:bodyPr/>
          <a:lstStyle/>
          <a:p>
            <a:fld id="{AA651D14-4802-4943-935E-1E600809C52E}" type="slidenum">
              <a:rPr lang="en-US" smtClean="0"/>
              <a:t>5</a:t>
            </a:fld>
            <a:endParaRPr lang="en-US"/>
          </a:p>
        </p:txBody>
      </p:sp>
    </p:spTree>
    <p:extLst>
      <p:ext uri="{BB962C8B-B14F-4D97-AF65-F5344CB8AC3E}">
        <p14:creationId xmlns:p14="http://schemas.microsoft.com/office/powerpoint/2010/main" val="1303863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(4/4)</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p:txBody>
          <a:bodyPr>
            <a:normAutofit fontScale="92500" lnSpcReduction="10000"/>
          </a:bodyPr>
          <a:lstStyle/>
          <a:p>
            <a:pPr marL="0" indent="0">
              <a:buNone/>
            </a:pPr>
            <a:r>
              <a:rPr lang="en-AU" sz="2400" dirty="0">
                <a:solidFill>
                  <a:srgbClr val="0070C0"/>
                </a:solidFill>
              </a:rPr>
              <a:t>int </a:t>
            </a:r>
            <a:r>
              <a:rPr lang="en-AU" sz="2400" dirty="0" err="1">
                <a:solidFill>
                  <a:srgbClr val="0070C0"/>
                </a:solidFill>
              </a:rPr>
              <a:t>StackPop</a:t>
            </a:r>
            <a:r>
              <a:rPr lang="en-AU" sz="2400" dirty="0">
                <a:solidFill>
                  <a:srgbClr val="0070C0"/>
                </a:solidFill>
              </a:rPr>
              <a:t>(stack S) {</a:t>
            </a:r>
          </a:p>
          <a:p>
            <a:pPr marL="0" indent="0">
              <a:buNone/>
            </a:pPr>
            <a:r>
              <a:rPr lang="en-AU" sz="2400" dirty="0">
                <a:solidFill>
                  <a:srgbClr val="0070C0"/>
                </a:solidFill>
              </a:rPr>
              <a:t>   assert(S-&gt;height &gt; 0);</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*head = S-&gt;top;</a:t>
            </a:r>
          </a:p>
          <a:p>
            <a:pPr marL="0" indent="0">
              <a:buNone/>
            </a:pPr>
            <a:r>
              <a:rPr lang="en-AU" sz="2400" dirty="0">
                <a:solidFill>
                  <a:srgbClr val="0070C0"/>
                </a:solidFill>
              </a:rPr>
              <a:t>   </a:t>
            </a:r>
          </a:p>
          <a:p>
            <a:pPr marL="0" indent="0">
              <a:buNone/>
            </a:pPr>
            <a:r>
              <a:rPr lang="en-AU" sz="2400" dirty="0">
                <a:solidFill>
                  <a:srgbClr val="0070C0"/>
                </a:solidFill>
              </a:rPr>
              <a:t>   S-&gt;top = S-&gt;top-&gt;next;</a:t>
            </a:r>
          </a:p>
          <a:p>
            <a:pPr marL="0" indent="0">
              <a:buNone/>
            </a:pPr>
            <a:r>
              <a:rPr lang="en-AU" sz="2400" dirty="0">
                <a:solidFill>
                  <a:srgbClr val="0070C0"/>
                </a:solidFill>
              </a:rPr>
              <a:t>   S-&gt;height--;</a:t>
            </a:r>
          </a:p>
          <a:p>
            <a:pPr marL="0" indent="0">
              <a:buNone/>
            </a:pPr>
            <a:r>
              <a:rPr lang="en-AU" sz="2400" dirty="0">
                <a:solidFill>
                  <a:srgbClr val="0070C0"/>
                </a:solidFill>
              </a:rPr>
              <a:t>   </a:t>
            </a:r>
          </a:p>
          <a:p>
            <a:pPr marL="0" indent="0">
              <a:buNone/>
            </a:pPr>
            <a:r>
              <a:rPr lang="en-AU" sz="2400" dirty="0">
                <a:solidFill>
                  <a:srgbClr val="0070C0"/>
                </a:solidFill>
              </a:rPr>
              <a:t>   </a:t>
            </a:r>
            <a:r>
              <a:rPr lang="en-AU" sz="2400" dirty="0" err="1">
                <a:solidFill>
                  <a:srgbClr val="0070C0"/>
                </a:solidFill>
              </a:rPr>
              <a:t>int</a:t>
            </a:r>
            <a:r>
              <a:rPr lang="en-AU" sz="2400" dirty="0">
                <a:solidFill>
                  <a:srgbClr val="0070C0"/>
                </a:solidFill>
              </a:rPr>
              <a:t> d = head-&gt;data;</a:t>
            </a:r>
          </a:p>
          <a:p>
            <a:pPr marL="0" indent="0">
              <a:buNone/>
            </a:pPr>
            <a:r>
              <a:rPr lang="en-AU" sz="2400" dirty="0">
                <a:solidFill>
                  <a:srgbClr val="0070C0"/>
                </a:solidFill>
              </a:rPr>
              <a:t>   free(head);</a:t>
            </a:r>
          </a:p>
          <a:p>
            <a:pPr marL="0" indent="0">
              <a:buNone/>
            </a:pPr>
            <a:r>
              <a:rPr lang="en-AU" sz="2400" dirty="0">
                <a:solidFill>
                  <a:srgbClr val="0070C0"/>
                </a:solidFill>
              </a:rPr>
              <a:t>   return d;</a:t>
            </a:r>
          </a:p>
          <a:p>
            <a:pPr marL="0" indent="0">
              <a:buNone/>
            </a:pPr>
            <a:r>
              <a:rPr lang="en-AU" sz="2400" dirty="0">
                <a:solidFill>
                  <a:srgbClr val="0070C0"/>
                </a:solidFill>
              </a:rPr>
              <a:t>}</a:t>
            </a:r>
          </a:p>
          <a:p>
            <a:pPr marL="0" indent="0">
              <a:buNone/>
            </a:pPr>
            <a:endParaRPr lang="en-US" dirty="0"/>
          </a:p>
        </p:txBody>
      </p:sp>
      <p:sp>
        <p:nvSpPr>
          <p:cNvPr id="4" name="Date Placeholder 3">
            <a:extLst>
              <a:ext uri="{FF2B5EF4-FFF2-40B4-BE49-F238E27FC236}">
                <a16:creationId xmlns:a16="http://schemas.microsoft.com/office/drawing/2014/main" id="{6BC25386-595E-460A-9B4D-AFFFA2F0E050}"/>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27F4DD07-2FA2-4FEA-970B-DEAC93321E59}"/>
              </a:ext>
            </a:extLst>
          </p:cNvPr>
          <p:cNvSpPr>
            <a:spLocks noGrp="1"/>
          </p:cNvSpPr>
          <p:nvPr>
            <p:ph type="sldNum" sz="quarter" idx="12"/>
          </p:nvPr>
        </p:nvSpPr>
        <p:spPr/>
        <p:txBody>
          <a:bodyPr/>
          <a:lstStyle/>
          <a:p>
            <a:fld id="{AA651D14-4802-4943-935E-1E600809C52E}" type="slidenum">
              <a:rPr lang="en-US" smtClean="0"/>
              <a:t>50</a:t>
            </a:fld>
            <a:endParaRPr lang="en-US"/>
          </a:p>
        </p:txBody>
      </p:sp>
    </p:spTree>
    <p:extLst>
      <p:ext uri="{BB962C8B-B14F-4D97-AF65-F5344CB8AC3E}">
        <p14:creationId xmlns:p14="http://schemas.microsoft.com/office/powerpoint/2010/main" val="187172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Doubly-linked lists are a variation on "standard" linked lists where each node has a pointer to the previous node as well as a pointer to the next node.</a:t>
            </a:r>
            <a:endParaRPr lang="en-US" sz="2400" dirty="0"/>
          </a:p>
        </p:txBody>
      </p:sp>
      <p:pic>
        <p:nvPicPr>
          <p:cNvPr id="4" name="Picture 3">
            <a:extLst>
              <a:ext uri="{FF2B5EF4-FFF2-40B4-BE49-F238E27FC236}">
                <a16:creationId xmlns:a16="http://schemas.microsoft.com/office/drawing/2014/main" id="{494A8587-93EC-4DC7-8B50-C447A0BF5A02}"/>
              </a:ext>
            </a:extLst>
          </p:cNvPr>
          <p:cNvPicPr>
            <a:picLocks noChangeAspect="1"/>
          </p:cNvPicPr>
          <p:nvPr/>
        </p:nvPicPr>
        <p:blipFill>
          <a:blip r:embed="rId2"/>
          <a:stretch>
            <a:fillRect/>
          </a:stretch>
        </p:blipFill>
        <p:spPr>
          <a:xfrm>
            <a:off x="1867639" y="2860568"/>
            <a:ext cx="7716861" cy="3916151"/>
          </a:xfrm>
          <a:prstGeom prst="rect">
            <a:avLst/>
          </a:prstGeom>
        </p:spPr>
      </p:pic>
      <p:sp>
        <p:nvSpPr>
          <p:cNvPr id="5" name="Date Placeholder 4">
            <a:extLst>
              <a:ext uri="{FF2B5EF4-FFF2-40B4-BE49-F238E27FC236}">
                <a16:creationId xmlns:a16="http://schemas.microsoft.com/office/drawing/2014/main" id="{84EFDB3C-7945-487D-A5D8-9CEE83ABB51F}"/>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64FFEA01-6313-4EA0-9A76-BD16D3944385}"/>
              </a:ext>
            </a:extLst>
          </p:cNvPr>
          <p:cNvSpPr>
            <a:spLocks noGrp="1"/>
          </p:cNvSpPr>
          <p:nvPr>
            <p:ph type="sldNum" sz="quarter" idx="12"/>
          </p:nvPr>
        </p:nvSpPr>
        <p:spPr/>
        <p:txBody>
          <a:bodyPr/>
          <a:lstStyle/>
          <a:p>
            <a:fld id="{AA651D14-4802-4943-935E-1E600809C52E}" type="slidenum">
              <a:rPr lang="en-US" smtClean="0"/>
              <a:t>51</a:t>
            </a:fld>
            <a:endParaRPr lang="en-US"/>
          </a:p>
        </p:txBody>
      </p:sp>
    </p:spTree>
    <p:extLst>
      <p:ext uri="{BB962C8B-B14F-4D97-AF65-F5344CB8AC3E}">
        <p14:creationId xmlns:p14="http://schemas.microsoft.com/office/powerpoint/2010/main" val="220523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r>
              <a:rPr lang="en-AU" sz="2400" dirty="0"/>
              <a:t>The doubly-linked list also has a notion of a "current" node, and the current node can move backwards and forwards along the list.</a:t>
            </a:r>
          </a:p>
          <a:p>
            <a:r>
              <a:rPr lang="en-AU" sz="2400" dirty="0"/>
              <a:t>The doubly-linked list does insertions either immediately before or immediately after the current node.</a:t>
            </a:r>
          </a:p>
          <a:p>
            <a:r>
              <a:rPr lang="en-AU" sz="2400" dirty="0"/>
              <a:t>Unlike the singly linked list,  deleting the last node does not need to traverse the entire list. </a:t>
            </a:r>
            <a:endParaRPr lang="en-US" sz="2400" dirty="0"/>
          </a:p>
        </p:txBody>
      </p:sp>
      <p:sp>
        <p:nvSpPr>
          <p:cNvPr id="4" name="Date Placeholder 3">
            <a:extLst>
              <a:ext uri="{FF2B5EF4-FFF2-40B4-BE49-F238E27FC236}">
                <a16:creationId xmlns:a16="http://schemas.microsoft.com/office/drawing/2014/main" id="{3D8D22D9-CCDE-449C-B274-6A82F83E6C7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7288D36-3AAC-43FE-9902-FFAA763922ED}"/>
              </a:ext>
            </a:extLst>
          </p:cNvPr>
          <p:cNvSpPr>
            <a:spLocks noGrp="1"/>
          </p:cNvSpPr>
          <p:nvPr>
            <p:ph type="sldNum" sz="quarter" idx="12"/>
          </p:nvPr>
        </p:nvSpPr>
        <p:spPr/>
        <p:txBody>
          <a:bodyPr/>
          <a:lstStyle/>
          <a:p>
            <a:fld id="{AA651D14-4802-4943-935E-1E600809C52E}" type="slidenum">
              <a:rPr lang="en-US" smtClean="0"/>
              <a:t>52</a:t>
            </a:fld>
            <a:endParaRPr lang="en-US"/>
          </a:p>
        </p:txBody>
      </p:sp>
    </p:spTree>
    <p:extLst>
      <p:ext uri="{BB962C8B-B14F-4D97-AF65-F5344CB8AC3E}">
        <p14:creationId xmlns:p14="http://schemas.microsoft.com/office/powerpoint/2010/main" val="1782441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*malloc(</a:t>
            </a:r>
            <a:r>
              <a:rPr lang="en-AU" dirty="0" err="1"/>
              <a:t>size_t</a:t>
            </a:r>
            <a:r>
              <a:rPr lang="en-AU" dirty="0"/>
              <a:t> </a:t>
            </a:r>
            <a:r>
              <a:rPr lang="en-AU" dirty="0" err="1"/>
              <a:t>nbytes</a:t>
            </a:r>
            <a:r>
              <a:rPr lang="en-AU" dirty="0"/>
              <a:t>)</a:t>
            </a:r>
          </a:p>
          <a:p>
            <a:pPr marL="0" indent="0">
              <a:buNone/>
            </a:pPr>
            <a:r>
              <a:rPr lang="en-AU" dirty="0"/>
              <a:t>  • aim: allocate some memory for a data object</a:t>
            </a:r>
          </a:p>
          <a:p>
            <a:pPr marL="0" indent="0">
              <a:buNone/>
            </a:pPr>
            <a:r>
              <a:rPr lang="en-AU" dirty="0"/>
              <a:t>  • attempt to allocate a block of memory of size </a:t>
            </a:r>
            <a:r>
              <a:rPr lang="en-AU" dirty="0" err="1"/>
              <a:t>nbytes</a:t>
            </a:r>
            <a:r>
              <a:rPr lang="en-AU" dirty="0"/>
              <a:t> in the heap</a:t>
            </a:r>
          </a:p>
          <a:p>
            <a:pPr marL="0" indent="0">
              <a:buNone/>
            </a:pPr>
            <a:r>
              <a:rPr lang="en-AU" dirty="0"/>
              <a:t>  • if successful, returns a pointer to the start of the block</a:t>
            </a:r>
          </a:p>
          <a:p>
            <a:pPr marL="0" indent="0">
              <a:buNone/>
            </a:pPr>
            <a:r>
              <a:rPr lang="en-AU" dirty="0"/>
              <a:t>  • if insufficient space in heap, returns NULL</a:t>
            </a:r>
          </a:p>
          <a:p>
            <a:pPr marL="0" indent="0">
              <a:buNone/>
            </a:pPr>
            <a:r>
              <a:rPr lang="en-AU" dirty="0"/>
              <a:t>Things to note:</a:t>
            </a:r>
          </a:p>
          <a:p>
            <a:pPr marL="0" indent="0">
              <a:buNone/>
            </a:pPr>
            <a:r>
              <a:rPr lang="en-AU" dirty="0"/>
              <a:t>  •  the location of the memory block within heap is random</a:t>
            </a:r>
          </a:p>
          <a:p>
            <a:pPr marL="0" indent="0">
              <a:buNone/>
            </a:pPr>
            <a:r>
              <a:rPr lang="en-AU" dirty="0"/>
              <a:t>  •  the initial contents of the memory block are random</a:t>
            </a:r>
          </a:p>
          <a:p>
            <a:pPr marL="0" indent="0">
              <a:buNone/>
            </a:pPr>
            <a:endParaRPr lang="en-US" dirty="0"/>
          </a:p>
        </p:txBody>
      </p:sp>
      <p:sp>
        <p:nvSpPr>
          <p:cNvPr id="4" name="Date Placeholder 3">
            <a:extLst>
              <a:ext uri="{FF2B5EF4-FFF2-40B4-BE49-F238E27FC236}">
                <a16:creationId xmlns:a16="http://schemas.microsoft.com/office/drawing/2014/main" id="{C2A5F129-5896-45C4-A60B-F6CAEB3AE72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A7B04E3-D90C-4629-AB69-809D5BF31F90}"/>
              </a:ext>
            </a:extLst>
          </p:cNvPr>
          <p:cNvSpPr>
            <a:spLocks noGrp="1"/>
          </p:cNvSpPr>
          <p:nvPr>
            <p:ph type="sldNum" sz="quarter" idx="12"/>
          </p:nvPr>
        </p:nvSpPr>
        <p:spPr/>
        <p:txBody>
          <a:bodyPr/>
          <a:lstStyle/>
          <a:p>
            <a:fld id="{AA651D14-4802-4943-935E-1E600809C52E}" type="slidenum">
              <a:rPr lang="en-US" smtClean="0"/>
              <a:t>53</a:t>
            </a:fld>
            <a:endParaRPr lang="en-US"/>
          </a:p>
        </p:txBody>
      </p:sp>
    </p:spTree>
    <p:extLst>
      <p:ext uri="{BB962C8B-B14F-4D97-AF65-F5344CB8AC3E}">
        <p14:creationId xmlns:p14="http://schemas.microsoft.com/office/powerpoint/2010/main" val="3413007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free(void *</a:t>
            </a:r>
            <a:r>
              <a:rPr lang="en-AU" dirty="0" err="1"/>
              <a:t>ptr</a:t>
            </a:r>
            <a:r>
              <a:rPr lang="en-AU" dirty="0"/>
              <a:t>)</a:t>
            </a:r>
          </a:p>
          <a:p>
            <a:pPr marL="0" indent="0">
              <a:buNone/>
            </a:pPr>
            <a:r>
              <a:rPr lang="en-AU" dirty="0"/>
              <a:t>  • releases a block of memory allocated by malloc()</a:t>
            </a:r>
          </a:p>
          <a:p>
            <a:pPr marL="0" indent="0">
              <a:buNone/>
            </a:pPr>
            <a:r>
              <a:rPr lang="en-AU" dirty="0"/>
              <a:t>  • *</a:t>
            </a:r>
            <a:r>
              <a:rPr lang="en-AU" dirty="0" err="1"/>
              <a:t>ptr</a:t>
            </a:r>
            <a:r>
              <a:rPr lang="en-AU" dirty="0"/>
              <a:t> is the start of a dynamically allocated object</a:t>
            </a:r>
          </a:p>
          <a:p>
            <a:pPr marL="0" indent="0">
              <a:buNone/>
            </a:pPr>
            <a:r>
              <a:rPr lang="en-AU" dirty="0"/>
              <a:t>  • if *</a:t>
            </a:r>
            <a:r>
              <a:rPr lang="en-AU" dirty="0" err="1"/>
              <a:t>ptr</a:t>
            </a:r>
            <a:r>
              <a:rPr lang="en-AU" dirty="0"/>
              <a:t> was not malloc()'d, chaos will ensue</a:t>
            </a:r>
          </a:p>
          <a:p>
            <a:pPr marL="0" indent="0">
              <a:buNone/>
            </a:pPr>
            <a:r>
              <a:rPr lang="en-AU" dirty="0"/>
              <a:t>Things to note:</a:t>
            </a:r>
          </a:p>
          <a:p>
            <a:pPr marL="0" indent="0">
              <a:buNone/>
            </a:pPr>
            <a:r>
              <a:rPr lang="en-AU" dirty="0"/>
              <a:t>  • the contents of the memory block are not changed</a:t>
            </a:r>
          </a:p>
          <a:p>
            <a:pPr marL="0" indent="0">
              <a:buNone/>
            </a:pPr>
            <a:r>
              <a:rPr lang="en-AU" dirty="0"/>
              <a:t>  • all pointers to the block still exist, but are not valid</a:t>
            </a:r>
          </a:p>
          <a:p>
            <a:pPr marL="0" indent="0">
              <a:buNone/>
            </a:pPr>
            <a:r>
              <a:rPr lang="en-AU" dirty="0"/>
              <a:t>  • the memory may be re-used as soon as it is free()'d</a:t>
            </a:r>
          </a:p>
          <a:p>
            <a:pPr marL="0" indent="0">
              <a:buNone/>
            </a:pPr>
            <a:endParaRPr lang="en-US" dirty="0"/>
          </a:p>
        </p:txBody>
      </p:sp>
      <p:sp>
        <p:nvSpPr>
          <p:cNvPr id="4" name="Date Placeholder 3">
            <a:extLst>
              <a:ext uri="{FF2B5EF4-FFF2-40B4-BE49-F238E27FC236}">
                <a16:creationId xmlns:a16="http://schemas.microsoft.com/office/drawing/2014/main" id="{6BABF9B4-E8A5-4718-921A-F7A88DA9A98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C076A7C3-FCE4-4B7E-8464-C3CE660E3CCD}"/>
              </a:ext>
            </a:extLst>
          </p:cNvPr>
          <p:cNvSpPr>
            <a:spLocks noGrp="1"/>
          </p:cNvSpPr>
          <p:nvPr>
            <p:ph type="sldNum" sz="quarter" idx="12"/>
          </p:nvPr>
        </p:nvSpPr>
        <p:spPr/>
        <p:txBody>
          <a:bodyPr/>
          <a:lstStyle/>
          <a:p>
            <a:fld id="{AA651D14-4802-4943-935E-1E600809C52E}" type="slidenum">
              <a:rPr lang="en-US" smtClean="0"/>
              <a:t>54</a:t>
            </a:fld>
            <a:endParaRPr lang="en-US"/>
          </a:p>
        </p:txBody>
      </p:sp>
    </p:spTree>
    <p:extLst>
      <p:ext uri="{BB962C8B-B14F-4D97-AF65-F5344CB8AC3E}">
        <p14:creationId xmlns:p14="http://schemas.microsoft.com/office/powerpoint/2010/main" val="2411738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r>
              <a:rPr lang="en-US" dirty="0"/>
              <a:t>Singly linked lists</a:t>
            </a:r>
          </a:p>
          <a:p>
            <a:r>
              <a:rPr lang="en-US" dirty="0"/>
              <a:t>Doubly linked lists</a:t>
            </a:r>
          </a:p>
          <a:p>
            <a:r>
              <a:rPr lang="en-AU" dirty="0"/>
              <a:t>Suggested reading:</a:t>
            </a:r>
          </a:p>
          <a:p>
            <a:pPr lvl="1">
              <a:buFont typeface="Wingdings" panose="05000000000000000000" pitchFamily="2" charset="2"/>
              <a:buChar char="Ø"/>
            </a:pPr>
            <a:r>
              <a:rPr lang="en-AU" dirty="0"/>
              <a:t> Moffat, Ch.10.1-10.2</a:t>
            </a:r>
          </a:p>
          <a:p>
            <a:pPr lvl="1">
              <a:buFont typeface="Wingdings" panose="05000000000000000000" pitchFamily="2" charset="2"/>
              <a:buChar char="Ø"/>
            </a:pPr>
            <a:r>
              <a:rPr lang="en-AU" dirty="0"/>
              <a:t> Sedgewick, Ch.3.3-3.5,4.4,4.6</a:t>
            </a:r>
          </a:p>
          <a:p>
            <a:pPr marL="0" indent="0">
              <a:buNone/>
            </a:pPr>
            <a:endParaRPr lang="en-US" dirty="0"/>
          </a:p>
        </p:txBody>
      </p:sp>
      <p:sp>
        <p:nvSpPr>
          <p:cNvPr id="4" name="Date Placeholder 3">
            <a:extLst>
              <a:ext uri="{FF2B5EF4-FFF2-40B4-BE49-F238E27FC236}">
                <a16:creationId xmlns:a16="http://schemas.microsoft.com/office/drawing/2014/main" id="{EF3FFC36-0770-4ADE-B424-76C00F8F5CA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08D8D726-2C16-482A-98DA-A4A7728A1B84}"/>
              </a:ext>
            </a:extLst>
          </p:cNvPr>
          <p:cNvSpPr>
            <a:spLocks noGrp="1"/>
          </p:cNvSpPr>
          <p:nvPr>
            <p:ph type="sldNum" sz="quarter" idx="12"/>
          </p:nvPr>
        </p:nvSpPr>
        <p:spPr/>
        <p:txBody>
          <a:bodyPr/>
          <a:lstStyle/>
          <a:p>
            <a:fld id="{AA651D14-4802-4943-935E-1E600809C52E}" type="slidenum">
              <a:rPr lang="en-US" smtClean="0"/>
              <a:t>55</a:t>
            </a:fld>
            <a:endParaRPr lang="en-US"/>
          </a:p>
        </p:txBody>
      </p:sp>
    </p:spTree>
    <p:extLst>
      <p:ext uri="{BB962C8B-B14F-4D97-AF65-F5344CB8AC3E}">
        <p14:creationId xmlns:p14="http://schemas.microsoft.com/office/powerpoint/2010/main" val="123986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External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7654833" y="1811382"/>
            <a:ext cx="3831771" cy="4583294"/>
          </a:xfrm>
        </p:spPr>
        <p:txBody>
          <a:bodyPr>
            <a:normAutofit fontScale="62500" lnSpcReduction="20000"/>
          </a:bodyPr>
          <a:lstStyle/>
          <a:p>
            <a:pPr marL="0" indent="0">
              <a:buNone/>
            </a:pPr>
            <a:r>
              <a:rPr lang="en-US" dirty="0"/>
              <a:t>File1:</a:t>
            </a:r>
          </a:p>
          <a:p>
            <a:pPr marL="0" indent="0">
              <a:buNone/>
            </a:pPr>
            <a:r>
              <a:rPr lang="en-US" dirty="0">
                <a:solidFill>
                  <a:srgbClr val="FF0000"/>
                </a:solidFill>
              </a:rPr>
              <a:t>int</a:t>
            </a:r>
            <a:r>
              <a:rPr lang="en-US" dirty="0">
                <a:solidFill>
                  <a:srgbClr val="0070C0"/>
                </a:solidFill>
              </a:rPr>
              <a:t> </a:t>
            </a:r>
            <a:r>
              <a:rPr lang="en-US" dirty="0" err="1">
                <a:solidFill>
                  <a:srgbClr val="FF0000"/>
                </a:solidFill>
              </a:rPr>
              <a:t>Global_Variable</a:t>
            </a:r>
            <a:r>
              <a:rPr lang="en-US" dirty="0">
                <a:solidFill>
                  <a:srgbClr val="0070C0"/>
                </a:solidFill>
              </a:rPr>
              <a:t>;</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a:t>
            </a:r>
          </a:p>
          <a:p>
            <a:pPr marL="0" indent="0">
              <a:buNone/>
            </a:pPr>
            <a:r>
              <a:rPr lang="en-US" dirty="0">
                <a:solidFill>
                  <a:srgbClr val="0070C0"/>
                </a:solidFill>
              </a:rPr>
              <a:t>  int main(void)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 = 10;</a:t>
            </a:r>
          </a:p>
          <a:p>
            <a:pPr marL="0" indent="0">
              <a:buNone/>
            </a:pPr>
            <a:r>
              <a:rPr lang="en-US" dirty="0">
                <a:solidFill>
                  <a:srgbClr val="0070C0"/>
                </a:solidFill>
              </a:rPr>
              <a:t>    </a:t>
            </a:r>
            <a:r>
              <a:rPr lang="en-US" dirty="0" err="1">
                <a:solidFill>
                  <a:srgbClr val="0070C0"/>
                </a:solidFill>
              </a:rPr>
              <a:t>DemoFunction</a:t>
            </a:r>
            <a:r>
              <a:rPr lang="en-US" dirty="0">
                <a:solidFill>
                  <a:srgbClr val="0070C0"/>
                </a:solidFill>
              </a:rPr>
              <a:t>();</a:t>
            </a:r>
          </a:p>
          <a:p>
            <a:pPr marL="0" indent="0">
              <a:buNone/>
            </a:pPr>
            <a:r>
              <a:rPr lang="en-US" dirty="0">
                <a:solidFill>
                  <a:srgbClr val="0070C0"/>
                </a:solidFill>
              </a:rPr>
              <a:t>    return 0;</a:t>
            </a:r>
          </a:p>
          <a:p>
            <a:pPr marL="0" indent="0">
              <a:buNone/>
            </a:pPr>
            <a:r>
              <a:rPr lang="en-US" dirty="0">
                <a:solidFill>
                  <a:srgbClr val="0070C0"/>
                </a:solidFill>
              </a:rPr>
              <a:t>  }</a:t>
            </a:r>
          </a:p>
          <a:p>
            <a:pPr marL="0" indent="0">
              <a:buNone/>
            </a:pPr>
            <a:endParaRPr lang="en-US" dirty="0">
              <a:solidFill>
                <a:srgbClr val="0070C0"/>
              </a:solidFill>
            </a:endParaRPr>
          </a:p>
          <a:p>
            <a:pPr marL="0" indent="0">
              <a:buNone/>
            </a:pPr>
            <a:r>
              <a:rPr lang="en-US" dirty="0"/>
              <a:t>File2:</a:t>
            </a:r>
          </a:p>
          <a:p>
            <a:pPr marL="0" indent="0">
              <a:buNone/>
            </a:pPr>
            <a:r>
              <a:rPr lang="en-US" dirty="0">
                <a:solidFill>
                  <a:srgbClr val="FF0000"/>
                </a:solidFill>
              </a:rPr>
              <a:t>extern int </a:t>
            </a:r>
            <a:r>
              <a:rPr lang="en-US" dirty="0" err="1">
                <a:solidFill>
                  <a:srgbClr val="FF0000"/>
                </a:solidFill>
              </a:rPr>
              <a:t>Global_Variable</a:t>
            </a:r>
            <a:r>
              <a:rPr lang="en-US" dirty="0">
                <a:solidFill>
                  <a:srgbClr val="0070C0"/>
                </a:solidFill>
              </a:rPr>
              <a:t>;  </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a:t>
            </a:r>
          </a:p>
          <a:p>
            <a:pPr marL="0" indent="0">
              <a:buNone/>
            </a:pPr>
            <a:r>
              <a:rPr lang="en-US" dirty="0">
                <a:solidFill>
                  <a:srgbClr val="0070C0"/>
                </a:solidFill>
              </a:rPr>
              <a:t>  }</a:t>
            </a:r>
          </a:p>
        </p:txBody>
      </p:sp>
      <p:sp>
        <p:nvSpPr>
          <p:cNvPr id="4" name="Rectangle 3">
            <a:extLst>
              <a:ext uri="{FF2B5EF4-FFF2-40B4-BE49-F238E27FC236}">
                <a16:creationId xmlns:a16="http://schemas.microsoft.com/office/drawing/2014/main" id="{D237C374-F053-4E59-B7B1-79F27C7AF2D0}"/>
              </a:ext>
            </a:extLst>
          </p:cNvPr>
          <p:cNvSpPr/>
          <p:nvPr/>
        </p:nvSpPr>
        <p:spPr>
          <a:xfrm>
            <a:off x="531223" y="1973721"/>
            <a:ext cx="6096000" cy="2831544"/>
          </a:xfrm>
          <a:prstGeom prst="rect">
            <a:avLst/>
          </a:prstGeom>
        </p:spPr>
        <p:txBody>
          <a:bodyPr>
            <a:spAutoFit/>
          </a:bodyPr>
          <a:lstStyle/>
          <a:p>
            <a:pPr marL="285750" indent="-285750">
              <a:buFont typeface="Arial" panose="020B0604020202020204" pitchFamily="34" charset="0"/>
              <a:buChar char="•"/>
            </a:pPr>
            <a:r>
              <a:rPr lang="en-AU" sz="2400" dirty="0"/>
              <a:t>An external variable is a variable defined outside any function block, also called global variable.</a:t>
            </a:r>
          </a:p>
          <a:p>
            <a:pPr marL="742950" lvl="1" indent="-285750">
              <a:buFont typeface="Wingdings" panose="05000000000000000000" pitchFamily="2" charset="2"/>
              <a:buChar char="Ø"/>
            </a:pPr>
            <a:r>
              <a:rPr lang="en-US" sz="2200" dirty="0"/>
              <a:t>Its lifetime is the entire program.</a:t>
            </a:r>
          </a:p>
          <a:p>
            <a:pPr marL="742950" lvl="1" indent="-285750">
              <a:buFont typeface="Wingdings" panose="05000000000000000000" pitchFamily="2" charset="2"/>
              <a:buChar char="Ø"/>
            </a:pPr>
            <a:r>
              <a:rPr lang="en-US" sz="2200" dirty="0"/>
              <a:t>When a function in one file references an external variable in another file, the key word </a:t>
            </a:r>
            <a:r>
              <a:rPr lang="en-US" sz="2200" i="1" dirty="0"/>
              <a:t>extern</a:t>
            </a:r>
            <a:r>
              <a:rPr lang="en-US" sz="2200" dirty="0"/>
              <a:t> must be used. </a:t>
            </a:r>
          </a:p>
          <a:p>
            <a:pPr marL="742950" lvl="1"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32BFDE3C-93BA-4A9E-A38D-0AFF64956A84}"/>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89C02F16-EB95-482C-A18D-91C5540EB710}"/>
              </a:ext>
            </a:extLst>
          </p:cNvPr>
          <p:cNvSpPr>
            <a:spLocks noGrp="1"/>
          </p:cNvSpPr>
          <p:nvPr>
            <p:ph type="sldNum" sz="quarter" idx="12"/>
          </p:nvPr>
        </p:nvSpPr>
        <p:spPr/>
        <p:txBody>
          <a:bodyPr/>
          <a:lstStyle/>
          <a:p>
            <a:fld id="{AA651D14-4802-4943-935E-1E600809C52E}" type="slidenum">
              <a:rPr lang="en-US" smtClean="0"/>
              <a:t>6</a:t>
            </a:fld>
            <a:endParaRPr lang="en-US"/>
          </a:p>
        </p:txBody>
      </p:sp>
    </p:spTree>
    <p:extLst>
      <p:ext uri="{BB962C8B-B14F-4D97-AF65-F5344CB8AC3E}">
        <p14:creationId xmlns:p14="http://schemas.microsoft.com/office/powerpoint/2010/main" val="299345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a:xfrm>
            <a:off x="838200" y="339000"/>
            <a:ext cx="10515600" cy="1325563"/>
          </a:xfrm>
        </p:spPr>
        <p:txBody>
          <a:bodyPr/>
          <a:lstStyle/>
          <a:p>
            <a:r>
              <a:rPr lang="en-US" dirty="0"/>
              <a:t>Static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825625"/>
            <a:ext cx="3751217" cy="4351338"/>
          </a:xfrm>
        </p:spPr>
        <p:txBody>
          <a:bodyPr>
            <a:normAutofit/>
          </a:bodyPr>
          <a:lstStyle/>
          <a:p>
            <a:r>
              <a:rPr lang="en-AU" sz="2400" dirty="0"/>
              <a:t>A static variable is a variable that is allocated statically, meaning that its lifetime is the entire run of the program.</a:t>
            </a:r>
          </a:p>
          <a:p>
            <a:r>
              <a:rPr lang="en-AU" sz="2400" dirty="0"/>
              <a:t>A static variable is initialized only once.  </a:t>
            </a:r>
            <a:endParaRPr lang="en-US" sz="2400" dirty="0"/>
          </a:p>
        </p:txBody>
      </p:sp>
      <p:sp>
        <p:nvSpPr>
          <p:cNvPr id="4" name="Rectangle 3">
            <a:extLst>
              <a:ext uri="{FF2B5EF4-FFF2-40B4-BE49-F238E27FC236}">
                <a16:creationId xmlns:a16="http://schemas.microsoft.com/office/drawing/2014/main" id="{756EA5DB-C2DE-45B9-A3FD-7256014A2135}"/>
              </a:ext>
            </a:extLst>
          </p:cNvPr>
          <p:cNvSpPr/>
          <p:nvPr/>
        </p:nvSpPr>
        <p:spPr>
          <a:xfrm>
            <a:off x="4981302" y="1825625"/>
            <a:ext cx="6540137" cy="4801314"/>
          </a:xfrm>
          <a:prstGeom prst="rect">
            <a:avLst/>
          </a:prstGeom>
        </p:spPr>
        <p:txBody>
          <a:bodyPr wrap="square">
            <a:spAutoFit/>
          </a:bodyPr>
          <a:lstStyle/>
          <a:p>
            <a:r>
              <a:rPr lang="en-AU" dirty="0">
                <a:solidFill>
                  <a:schemeClr val="accent1"/>
                </a:solidFill>
              </a:rPr>
              <a:t>#include &lt;</a:t>
            </a:r>
            <a:r>
              <a:rPr lang="en-AU" dirty="0" err="1">
                <a:solidFill>
                  <a:schemeClr val="accent1"/>
                </a:solidFill>
              </a:rPr>
              <a:t>stdio.h</a:t>
            </a:r>
            <a:r>
              <a:rPr lang="en-AU" dirty="0">
                <a:solidFill>
                  <a:schemeClr val="accent1"/>
                </a:solidFill>
              </a:rPr>
              <a:t>&gt;</a:t>
            </a:r>
          </a:p>
          <a:p>
            <a:endParaRPr lang="en-AU" dirty="0">
              <a:solidFill>
                <a:schemeClr val="accent1"/>
              </a:solidFill>
            </a:endParaRPr>
          </a:p>
          <a:p>
            <a:r>
              <a:rPr lang="en-AU" dirty="0">
                <a:solidFill>
                  <a:schemeClr val="accent1"/>
                </a:solidFill>
              </a:rPr>
              <a:t>void </a:t>
            </a:r>
            <a:r>
              <a:rPr lang="en-AU" dirty="0" err="1">
                <a:solidFill>
                  <a:schemeClr val="accent1"/>
                </a:solidFill>
              </a:rPr>
              <a:t>func</a:t>
            </a:r>
            <a:r>
              <a:rPr lang="en-AU" dirty="0">
                <a:solidFill>
                  <a:schemeClr val="accent1"/>
                </a:solidFill>
              </a:rPr>
              <a:t>() {</a:t>
            </a:r>
          </a:p>
          <a:p>
            <a:r>
              <a:rPr lang="en-AU" dirty="0">
                <a:solidFill>
                  <a:schemeClr val="accent1"/>
                </a:solidFill>
              </a:rPr>
              <a:t>	</a:t>
            </a:r>
            <a:r>
              <a:rPr lang="en-AU" dirty="0">
                <a:solidFill>
                  <a:srgbClr val="FF0000"/>
                </a:solidFill>
              </a:rPr>
              <a:t>static</a:t>
            </a:r>
            <a:r>
              <a:rPr lang="en-AU" dirty="0">
                <a:solidFill>
                  <a:schemeClr val="accent1"/>
                </a:solidFill>
              </a:rPr>
              <a:t> </a:t>
            </a:r>
            <a:r>
              <a:rPr lang="en-AU" dirty="0" err="1">
                <a:solidFill>
                  <a:schemeClr val="accent1"/>
                </a:solidFill>
              </a:rPr>
              <a:t>int</a:t>
            </a:r>
            <a:r>
              <a:rPr lang="en-AU" dirty="0">
                <a:solidFill>
                  <a:schemeClr val="accent1"/>
                </a:solidFill>
              </a:rPr>
              <a:t> x = 0; </a:t>
            </a:r>
          </a:p>
          <a:p>
            <a:r>
              <a:rPr lang="en-AU" dirty="0">
                <a:solidFill>
                  <a:schemeClr val="accent1"/>
                </a:solidFill>
              </a:rPr>
              <a:t>	// x is initialized only once across five calls of </a:t>
            </a:r>
            <a:r>
              <a:rPr lang="en-AU" dirty="0" err="1">
                <a:solidFill>
                  <a:schemeClr val="accent1"/>
                </a:solidFill>
              </a:rPr>
              <a:t>func</a:t>
            </a:r>
            <a:r>
              <a:rPr lang="en-AU" dirty="0">
                <a:solidFill>
                  <a:schemeClr val="accent1"/>
                </a:solidFill>
              </a:rPr>
              <a:t>() 	x++;</a:t>
            </a:r>
          </a:p>
          <a:p>
            <a:r>
              <a:rPr lang="en-AU" dirty="0">
                <a:solidFill>
                  <a:schemeClr val="accent1"/>
                </a:solidFill>
              </a:rPr>
              <a:t>	</a:t>
            </a:r>
            <a:r>
              <a:rPr lang="en-AU" dirty="0" err="1">
                <a:solidFill>
                  <a:schemeClr val="accent1"/>
                </a:solidFill>
              </a:rPr>
              <a:t>printf</a:t>
            </a:r>
            <a:r>
              <a:rPr lang="en-AU" dirty="0">
                <a:solidFill>
                  <a:schemeClr val="accent1"/>
                </a:solidFill>
              </a:rPr>
              <a:t>("%d\n", x); // outputs the value of x</a:t>
            </a:r>
          </a:p>
          <a:p>
            <a:r>
              <a:rPr lang="en-AU" dirty="0">
                <a:solidFill>
                  <a:schemeClr val="accent1"/>
                </a:solidFill>
              </a:rPr>
              <a:t>}</a:t>
            </a:r>
          </a:p>
          <a:p>
            <a:endParaRPr lang="en-AU" dirty="0">
              <a:solidFill>
                <a:schemeClr val="accent1"/>
              </a:solidFill>
            </a:endParaRPr>
          </a:p>
          <a:p>
            <a:r>
              <a:rPr lang="en-AU" dirty="0" err="1">
                <a:solidFill>
                  <a:schemeClr val="accent1"/>
                </a:solidFill>
              </a:rPr>
              <a:t>int</a:t>
            </a:r>
            <a:r>
              <a:rPr lang="en-AU" dirty="0">
                <a:solidFill>
                  <a:schemeClr val="accent1"/>
                </a:solidFill>
              </a:rPr>
              <a:t> main() { </a:t>
            </a:r>
          </a:p>
          <a:p>
            <a:r>
              <a:rPr lang="en-AU" dirty="0">
                <a:solidFill>
                  <a:schemeClr val="accent1"/>
                </a:solidFill>
              </a:rPr>
              <a:t>	</a:t>
            </a:r>
            <a:r>
              <a:rPr lang="en-AU" dirty="0" err="1">
                <a:solidFill>
                  <a:schemeClr val="accent1"/>
                </a:solidFill>
              </a:rPr>
              <a:t>func</a:t>
            </a:r>
            <a:r>
              <a:rPr lang="en-AU" dirty="0">
                <a:solidFill>
                  <a:schemeClr val="accent1"/>
                </a:solidFill>
              </a:rPr>
              <a:t>(); // prints 1</a:t>
            </a:r>
          </a:p>
          <a:p>
            <a:r>
              <a:rPr lang="en-AU" dirty="0">
                <a:solidFill>
                  <a:schemeClr val="accent1"/>
                </a:solidFill>
              </a:rPr>
              <a:t>	</a:t>
            </a:r>
            <a:r>
              <a:rPr lang="en-AU" dirty="0" err="1">
                <a:solidFill>
                  <a:schemeClr val="accent1"/>
                </a:solidFill>
              </a:rPr>
              <a:t>func</a:t>
            </a:r>
            <a:r>
              <a:rPr lang="en-AU" dirty="0">
                <a:solidFill>
                  <a:schemeClr val="accent1"/>
                </a:solidFill>
              </a:rPr>
              <a:t>(); // prints 2</a:t>
            </a:r>
          </a:p>
          <a:p>
            <a:r>
              <a:rPr lang="en-AU" dirty="0">
                <a:solidFill>
                  <a:schemeClr val="accent1"/>
                </a:solidFill>
              </a:rPr>
              <a:t>	</a:t>
            </a:r>
            <a:r>
              <a:rPr lang="en-AU" dirty="0" err="1">
                <a:solidFill>
                  <a:schemeClr val="accent1"/>
                </a:solidFill>
              </a:rPr>
              <a:t>func</a:t>
            </a:r>
            <a:r>
              <a:rPr lang="en-AU" dirty="0">
                <a:solidFill>
                  <a:schemeClr val="accent1"/>
                </a:solidFill>
              </a:rPr>
              <a:t>(); // prints 3</a:t>
            </a:r>
          </a:p>
          <a:p>
            <a:r>
              <a:rPr lang="en-AU" dirty="0">
                <a:solidFill>
                  <a:schemeClr val="accent1"/>
                </a:solidFill>
              </a:rPr>
              <a:t>	</a:t>
            </a:r>
            <a:r>
              <a:rPr lang="en-AU" dirty="0" err="1">
                <a:solidFill>
                  <a:schemeClr val="accent1"/>
                </a:solidFill>
              </a:rPr>
              <a:t>func</a:t>
            </a:r>
            <a:r>
              <a:rPr lang="en-AU" dirty="0">
                <a:solidFill>
                  <a:schemeClr val="accent1"/>
                </a:solidFill>
              </a:rPr>
              <a:t>(); // prints 4</a:t>
            </a:r>
          </a:p>
          <a:p>
            <a:r>
              <a:rPr lang="en-AU" dirty="0">
                <a:solidFill>
                  <a:schemeClr val="accent1"/>
                </a:solidFill>
              </a:rPr>
              <a:t>	</a:t>
            </a:r>
            <a:r>
              <a:rPr lang="en-AU" dirty="0" err="1">
                <a:solidFill>
                  <a:schemeClr val="accent1"/>
                </a:solidFill>
              </a:rPr>
              <a:t>func</a:t>
            </a:r>
            <a:r>
              <a:rPr lang="en-AU" dirty="0">
                <a:solidFill>
                  <a:schemeClr val="accent1"/>
                </a:solidFill>
              </a:rPr>
              <a:t>(); // prints 5</a:t>
            </a:r>
          </a:p>
          <a:p>
            <a:r>
              <a:rPr lang="en-AU" dirty="0">
                <a:solidFill>
                  <a:schemeClr val="accent1"/>
                </a:solidFill>
              </a:rPr>
              <a:t>	return 0;</a:t>
            </a:r>
          </a:p>
          <a:p>
            <a:r>
              <a:rPr lang="en-AU" dirty="0">
                <a:solidFill>
                  <a:schemeClr val="accent1"/>
                </a:solidFill>
              </a:rPr>
              <a:t>}</a:t>
            </a:r>
            <a:endParaRPr lang="en-US" dirty="0">
              <a:solidFill>
                <a:schemeClr val="accent1"/>
              </a:solidFill>
            </a:endParaRPr>
          </a:p>
        </p:txBody>
      </p:sp>
      <p:sp>
        <p:nvSpPr>
          <p:cNvPr id="5" name="Date Placeholder 4">
            <a:extLst>
              <a:ext uri="{FF2B5EF4-FFF2-40B4-BE49-F238E27FC236}">
                <a16:creationId xmlns:a16="http://schemas.microsoft.com/office/drawing/2014/main" id="{2EBF7547-A929-4960-808C-1F7926BCF84F}"/>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02E2B528-8BBB-478A-85E9-055EDAFA3997}"/>
              </a:ext>
            </a:extLst>
          </p:cNvPr>
          <p:cNvSpPr>
            <a:spLocks noGrp="1"/>
          </p:cNvSpPr>
          <p:nvPr>
            <p:ph type="sldNum" sz="quarter" idx="12"/>
          </p:nvPr>
        </p:nvSpPr>
        <p:spPr/>
        <p:txBody>
          <a:bodyPr/>
          <a:lstStyle/>
          <a:p>
            <a:fld id="{AA651D14-4802-4943-935E-1E600809C52E}" type="slidenum">
              <a:rPr lang="en-US" smtClean="0"/>
              <a:t>7</a:t>
            </a:fld>
            <a:endParaRPr lang="en-US"/>
          </a:p>
        </p:txBody>
      </p:sp>
    </p:spTree>
    <p:extLst>
      <p:ext uri="{BB962C8B-B14F-4D97-AF65-F5344CB8AC3E}">
        <p14:creationId xmlns:p14="http://schemas.microsoft.com/office/powerpoint/2010/main" val="15026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0"/>
            <a:ext cx="10515600" cy="1325563"/>
          </a:xfrm>
        </p:spPr>
        <p:txBody>
          <a:bodyPr/>
          <a:lstStyle/>
          <a:p>
            <a:r>
              <a:rPr lang="en-US" dirty="0"/>
              <a:t>Memory Layout of A C Program (1/4)</a:t>
            </a:r>
          </a:p>
        </p:txBody>
      </p:sp>
      <p:pic>
        <p:nvPicPr>
          <p:cNvPr id="4" name="Content Placeholder 3">
            <a:extLst>
              <a:ext uri="{FF2B5EF4-FFF2-40B4-BE49-F238E27FC236}">
                <a16:creationId xmlns:a16="http://schemas.microsoft.com/office/drawing/2014/main" id="{AA5C6233-5D9A-4603-BBDD-B96A8FF1CA7D}"/>
              </a:ext>
            </a:extLst>
          </p:cNvPr>
          <p:cNvPicPr>
            <a:picLocks noGrp="1" noChangeAspect="1"/>
          </p:cNvPicPr>
          <p:nvPr>
            <p:ph idx="1"/>
          </p:nvPr>
        </p:nvPicPr>
        <p:blipFill>
          <a:blip r:embed="rId2"/>
          <a:stretch>
            <a:fillRect/>
          </a:stretch>
        </p:blipFill>
        <p:spPr>
          <a:xfrm>
            <a:off x="6726855" y="1873569"/>
            <a:ext cx="4742515" cy="4031138"/>
          </a:xfrm>
          <a:prstGeom prst="rect">
            <a:avLst/>
          </a:prstGeom>
        </p:spPr>
      </p:pic>
      <p:sp>
        <p:nvSpPr>
          <p:cNvPr id="5" name="TextBox 4">
            <a:extLst>
              <a:ext uri="{FF2B5EF4-FFF2-40B4-BE49-F238E27FC236}">
                <a16:creationId xmlns:a16="http://schemas.microsoft.com/office/drawing/2014/main" id="{C57E829F-9D52-4E43-B36E-B631E99E3B7D}"/>
              </a:ext>
            </a:extLst>
          </p:cNvPr>
          <p:cNvSpPr txBox="1"/>
          <p:nvPr/>
        </p:nvSpPr>
        <p:spPr>
          <a:xfrm>
            <a:off x="838200" y="1467168"/>
            <a:ext cx="5199715" cy="5232202"/>
          </a:xfrm>
          <a:prstGeom prst="rect">
            <a:avLst/>
          </a:prstGeom>
          <a:noFill/>
        </p:spPr>
        <p:txBody>
          <a:bodyPr wrap="square" rtlCol="0">
            <a:spAutoFit/>
          </a:bodyPr>
          <a:lstStyle/>
          <a:p>
            <a:pPr marL="342900" indent="-342900">
              <a:buFont typeface="Arial" panose="020B0604020202020204" pitchFamily="34" charset="0"/>
              <a:buChar char="•"/>
            </a:pPr>
            <a:r>
              <a:rPr lang="en-US" sz="2400" dirty="0"/>
              <a:t>Text  (code) segment</a:t>
            </a:r>
          </a:p>
          <a:p>
            <a:pPr marL="800100" lvl="1" indent="-342900">
              <a:buFont typeface="Wingdings" panose="05000000000000000000" pitchFamily="2" charset="2"/>
              <a:buChar char="Ø"/>
            </a:pPr>
            <a:r>
              <a:rPr lang="en-AU" sz="2200" dirty="0"/>
              <a:t>Stores the machine instructions that the CPU executes</a:t>
            </a:r>
            <a:endParaRPr lang="en-US" sz="2200" dirty="0"/>
          </a:p>
          <a:p>
            <a:pPr marL="342900" indent="-342900">
              <a:buFont typeface="Arial" panose="020B0604020202020204" pitchFamily="34" charset="0"/>
              <a:buChar char="•"/>
            </a:pPr>
            <a:r>
              <a:rPr lang="en-US" sz="2400" dirty="0"/>
              <a:t>Initialized data segment</a:t>
            </a:r>
          </a:p>
          <a:p>
            <a:pPr marL="800100" lvl="1" indent="-342900">
              <a:buFont typeface="Wingdings" panose="05000000000000000000" pitchFamily="2" charset="2"/>
              <a:buChar char="Ø"/>
            </a:pPr>
            <a:r>
              <a:rPr lang="en-AU" sz="2200" dirty="0"/>
              <a:t>containing global variables and static local variables that are specifically initialized in the program. For example, </a:t>
            </a:r>
            <a:r>
              <a:rPr lang="en-AU" sz="2200" dirty="0">
                <a:solidFill>
                  <a:srgbClr val="0070C0"/>
                </a:solidFill>
              </a:rPr>
              <a:t>maxcount</a:t>
            </a:r>
            <a:r>
              <a:rPr lang="en-AU" sz="2200" dirty="0"/>
              <a:t> and </a:t>
            </a:r>
            <a:r>
              <a:rPr lang="en-AU" sz="2200" dirty="0">
                <a:solidFill>
                  <a:srgbClr val="0070C0"/>
                </a:solidFill>
              </a:rPr>
              <a:t>i </a:t>
            </a:r>
            <a:r>
              <a:rPr lang="en-AU" sz="2200" dirty="0"/>
              <a:t>are in this segment:</a:t>
            </a:r>
          </a:p>
          <a:p>
            <a:r>
              <a:rPr lang="en-AU" sz="2200" dirty="0"/>
              <a:t>                </a:t>
            </a:r>
            <a:r>
              <a:rPr lang="en-AU" sz="2200" dirty="0">
                <a:solidFill>
                  <a:srgbClr val="0070C0"/>
                </a:solidFill>
              </a:rPr>
              <a:t> </a:t>
            </a:r>
            <a:r>
              <a:rPr lang="en-AU" sz="2200" dirty="0" err="1">
                <a:solidFill>
                  <a:srgbClr val="0070C0"/>
                </a:solidFill>
              </a:rPr>
              <a:t>int</a:t>
            </a:r>
            <a:r>
              <a:rPr lang="en-AU" sz="2200" dirty="0">
                <a:solidFill>
                  <a:srgbClr val="0070C0"/>
                </a:solidFill>
              </a:rPr>
              <a:t>  maxcount = 99;</a:t>
            </a:r>
          </a:p>
          <a:p>
            <a:r>
              <a:rPr lang="en-US" sz="2200" dirty="0"/>
              <a:t>                 …  </a:t>
            </a:r>
          </a:p>
          <a:p>
            <a:r>
              <a:rPr lang="en-US" sz="2200" dirty="0"/>
              <a:t>                 int main()</a:t>
            </a:r>
          </a:p>
          <a:p>
            <a:r>
              <a:rPr lang="en-US" sz="2200" dirty="0"/>
              <a:t>                   {  </a:t>
            </a:r>
            <a:r>
              <a:rPr lang="en-US" sz="2200" dirty="0">
                <a:solidFill>
                  <a:srgbClr val="0070C0"/>
                </a:solidFill>
              </a:rPr>
              <a:t>static int </a:t>
            </a:r>
            <a:r>
              <a:rPr lang="en-US" sz="2200" dirty="0" err="1">
                <a:solidFill>
                  <a:srgbClr val="0070C0"/>
                </a:solidFill>
              </a:rPr>
              <a:t>i</a:t>
            </a:r>
            <a:r>
              <a:rPr lang="en-US" sz="2200" dirty="0">
                <a:solidFill>
                  <a:srgbClr val="0070C0"/>
                </a:solidFill>
              </a:rPr>
              <a:t>=0;</a:t>
            </a:r>
          </a:p>
          <a:p>
            <a:r>
              <a:rPr lang="en-US" sz="2200" dirty="0"/>
              <a:t>                       …</a:t>
            </a:r>
          </a:p>
          <a:p>
            <a:r>
              <a:rPr lang="en-US" sz="2200" dirty="0"/>
              <a:t>                   } </a:t>
            </a:r>
          </a:p>
        </p:txBody>
      </p:sp>
      <p:sp>
        <p:nvSpPr>
          <p:cNvPr id="3" name="Date Placeholder 2">
            <a:extLst>
              <a:ext uri="{FF2B5EF4-FFF2-40B4-BE49-F238E27FC236}">
                <a16:creationId xmlns:a16="http://schemas.microsoft.com/office/drawing/2014/main" id="{C9E4D4C1-0F89-4EFC-9312-36D3FA9496CD}"/>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92BE963F-5E57-4506-8C23-169724F999F0}"/>
              </a:ext>
            </a:extLst>
          </p:cNvPr>
          <p:cNvSpPr>
            <a:spLocks noGrp="1"/>
          </p:cNvSpPr>
          <p:nvPr>
            <p:ph type="sldNum" sz="quarter" idx="12"/>
          </p:nvPr>
        </p:nvSpPr>
        <p:spPr/>
        <p:txBody>
          <a:bodyPr/>
          <a:lstStyle/>
          <a:p>
            <a:fld id="{AA651D14-4802-4943-935E-1E600809C52E}" type="slidenum">
              <a:rPr lang="en-US" smtClean="0"/>
              <a:t>8</a:t>
            </a:fld>
            <a:endParaRPr lang="en-US"/>
          </a:p>
        </p:txBody>
      </p:sp>
    </p:spTree>
    <p:extLst>
      <p:ext uri="{BB962C8B-B14F-4D97-AF65-F5344CB8AC3E}">
        <p14:creationId xmlns:p14="http://schemas.microsoft.com/office/powerpoint/2010/main" val="3239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(2/4)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464087"/>
            <a:ext cx="7434915" cy="5262979"/>
          </a:xfrm>
          <a:prstGeom prst="rect">
            <a:avLst/>
          </a:prstGeom>
          <a:noFill/>
        </p:spPr>
        <p:txBody>
          <a:bodyPr wrap="square" rtlCol="0">
            <a:spAutoFit/>
          </a:bodyPr>
          <a:lstStyle/>
          <a:p>
            <a:pPr marL="342900" indent="-342900">
              <a:buFont typeface="Arial" panose="020B0604020202020204" pitchFamily="34" charset="0"/>
              <a:buChar char="•"/>
            </a:pPr>
            <a:r>
              <a:rPr lang="en-AU" sz="2400" dirty="0"/>
              <a:t>Uninitialized data segment</a:t>
            </a:r>
          </a:p>
          <a:p>
            <a:pPr marL="800100" lvl="1" indent="-342900">
              <a:buFont typeface="Wingdings" panose="05000000000000000000" pitchFamily="2" charset="2"/>
              <a:buChar char="Ø"/>
            </a:pPr>
            <a:r>
              <a:rPr lang="en-AU" sz="2400" dirty="0"/>
              <a:t>Called the "</a:t>
            </a:r>
            <a:r>
              <a:rPr lang="en-AU" sz="2400" dirty="0" err="1"/>
              <a:t>bss</a:t>
            </a:r>
            <a:r>
              <a:rPr lang="en-AU" sz="2400" dirty="0"/>
              <a:t>" segment, named after an ancient   assembler operator that stood for "block started by symbol“. </a:t>
            </a:r>
          </a:p>
          <a:p>
            <a:pPr marL="800100" lvl="1" indent="-342900">
              <a:buFont typeface="Wingdings" panose="05000000000000000000" pitchFamily="2" charset="2"/>
              <a:buChar char="Ø"/>
            </a:pPr>
            <a:r>
              <a:rPr lang="en-AU" sz="2400" dirty="0" err="1"/>
              <a:t>bss</a:t>
            </a:r>
            <a:r>
              <a:rPr lang="en-AU" sz="2400" dirty="0"/>
              <a:t> contains all the global variables and static local variables that are not initialised.  Data in this segment is initialized to 0 or null pointers. The C declaration</a:t>
            </a:r>
          </a:p>
          <a:p>
            <a:pPr lvl="1"/>
            <a:endParaRPr lang="en-AU" sz="2400" dirty="0">
              <a:solidFill>
                <a:schemeClr val="accent1"/>
              </a:solidFill>
            </a:endParaRPr>
          </a:p>
          <a:p>
            <a:pPr lvl="1"/>
            <a:r>
              <a:rPr lang="en-AU" sz="2400" dirty="0">
                <a:solidFill>
                  <a:schemeClr val="accent1"/>
                </a:solidFill>
              </a:rPr>
              <a:t>      long  sum[1000];</a:t>
            </a:r>
          </a:p>
          <a:p>
            <a:pPr marL="342900" indent="-342900">
              <a:buFont typeface="Arial" panose="020B0604020202020204" pitchFamily="34" charset="0"/>
              <a:buChar char="•"/>
            </a:pPr>
            <a:endParaRPr lang="en-AU" sz="2400" dirty="0"/>
          </a:p>
          <a:p>
            <a:r>
              <a:rPr lang="en-AU" sz="2400" dirty="0"/>
              <a:t>            appearing outside any function causes this global</a:t>
            </a:r>
          </a:p>
          <a:p>
            <a:r>
              <a:rPr lang="en-AU" sz="2400" dirty="0"/>
              <a:t>            variable to be stored in the uninitialized data</a:t>
            </a:r>
          </a:p>
          <a:p>
            <a:r>
              <a:rPr lang="en-AU" sz="2400" dirty="0"/>
              <a:t>            segment.</a:t>
            </a:r>
          </a:p>
        </p:txBody>
      </p:sp>
      <p:sp>
        <p:nvSpPr>
          <p:cNvPr id="3" name="Date Placeholder 2">
            <a:extLst>
              <a:ext uri="{FF2B5EF4-FFF2-40B4-BE49-F238E27FC236}">
                <a16:creationId xmlns:a16="http://schemas.microsoft.com/office/drawing/2014/main" id="{0DEBB82E-8DDD-47C5-B5BA-773BAFF92EDB}"/>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499D331D-C546-4AA6-873B-0E5C31D0C4DD}"/>
              </a:ext>
            </a:extLst>
          </p:cNvPr>
          <p:cNvSpPr>
            <a:spLocks noGrp="1"/>
          </p:cNvSpPr>
          <p:nvPr>
            <p:ph type="sldNum" sz="quarter" idx="12"/>
          </p:nvPr>
        </p:nvSpPr>
        <p:spPr/>
        <p:txBody>
          <a:bodyPr/>
          <a:lstStyle/>
          <a:p>
            <a:fld id="{AA651D14-4802-4943-935E-1E600809C52E}" type="slidenum">
              <a:rPr lang="en-US" smtClean="0"/>
              <a:t>9</a:t>
            </a:fld>
            <a:endParaRPr lang="en-US"/>
          </a:p>
        </p:txBody>
      </p:sp>
    </p:spTree>
    <p:extLst>
      <p:ext uri="{BB962C8B-B14F-4D97-AF65-F5344CB8AC3E}">
        <p14:creationId xmlns:p14="http://schemas.microsoft.com/office/powerpoint/2010/main" val="343089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4300</Words>
  <Application>Microsoft Office PowerPoint</Application>
  <PresentationFormat>Widescreen</PresentationFormat>
  <Paragraphs>672</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Wingdings</vt:lpstr>
      <vt:lpstr>Office Theme</vt:lpstr>
      <vt:lpstr>COMP9024: Data Structures and Algorithms</vt:lpstr>
      <vt:lpstr>Contents</vt:lpstr>
      <vt:lpstr>Storage Classes in C</vt:lpstr>
      <vt:lpstr>Automatic Variables</vt:lpstr>
      <vt:lpstr>Register Variables</vt:lpstr>
      <vt:lpstr>External Variables</vt:lpstr>
      <vt:lpstr>Static Variables</vt:lpstr>
      <vt:lpstr>Memory Layout of A C Program (1/4)</vt:lpstr>
      <vt:lpstr>Memory Layout of A C Program (2/4)</vt:lpstr>
      <vt:lpstr>Memory Layout of A C Program (3/4)</vt:lpstr>
      <vt:lpstr>Memory Layout of A C Program (4/4)</vt:lpstr>
      <vt:lpstr>Example</vt:lpstr>
      <vt:lpstr>Dynamic Memory Allocation (1/3)</vt:lpstr>
      <vt:lpstr>Dynamic Memory Allocation (2/3)</vt:lpstr>
      <vt:lpstr>Dynamic Memory Allocation (3/3)</vt:lpstr>
      <vt:lpstr>The malloc() Function (1/3)</vt:lpstr>
      <vt:lpstr>The malloc() Function (2/3)</vt:lpstr>
      <vt:lpstr>The malloc() Function (3/3)</vt:lpstr>
      <vt:lpstr>Example </vt:lpstr>
      <vt:lpstr>Example </vt:lpstr>
      <vt:lpstr>More about malloc() (1/2)</vt:lpstr>
      <vt:lpstr>More about malloc() (2/2)</vt:lpstr>
      <vt:lpstr>Memory Management (1/5)</vt:lpstr>
      <vt:lpstr>Memory Management (2/5)</vt:lpstr>
      <vt:lpstr>Memory Management (3/5)</vt:lpstr>
      <vt:lpstr>Memory Management (4/5)</vt:lpstr>
      <vt:lpstr>Memory Management (5/5)</vt:lpstr>
      <vt:lpstr>Memory Leaks</vt:lpstr>
      <vt:lpstr>Singly Linked Lists in C (1/18)</vt:lpstr>
      <vt:lpstr>Singly Linked Lists in C (2/18)</vt:lpstr>
      <vt:lpstr>Singly Linked Lists in C (3/18)</vt:lpstr>
      <vt:lpstr>Singly Linked Lists in C (4/18)</vt:lpstr>
      <vt:lpstr>Singly Linked Lists in C (5/18)</vt:lpstr>
      <vt:lpstr>Singly Linked Lists in C (6/18)</vt:lpstr>
      <vt:lpstr>Singly Linked Lists in C (7/18)</vt:lpstr>
      <vt:lpstr>Singly Linked Lists in C (8/18)</vt:lpstr>
      <vt:lpstr>Singly Linked Lists in C (9/18)</vt:lpstr>
      <vt:lpstr>Singly Linked Lists in C (10/18) </vt:lpstr>
      <vt:lpstr>Singly Linked Lists in C (11/18)</vt:lpstr>
      <vt:lpstr>Singly Linked Lists in C (12/18)</vt:lpstr>
      <vt:lpstr>Singly Linked Lists in C (13/18)</vt:lpstr>
      <vt:lpstr>Singly Linked Lists in C (14/18)</vt:lpstr>
      <vt:lpstr>Singly Linked Lists in C (15/18)</vt:lpstr>
      <vt:lpstr>Singly Linked Lists in C (16/18)</vt:lpstr>
      <vt:lpstr>Singly Linked Lists in C (17/18)</vt:lpstr>
      <vt:lpstr>Singly Linked Lists in C (18/18)</vt:lpstr>
      <vt:lpstr>Stack ADT Implementation Using Linked List (1/4)</vt:lpstr>
      <vt:lpstr>Stack ADT Implementation Using Linked List (2/4)</vt:lpstr>
      <vt:lpstr>Stack ADT Implementation Using Linked List (3/4)</vt:lpstr>
      <vt:lpstr>Stack ADT Implementation Using Linked List (4/4)</vt:lpstr>
      <vt:lpstr>Doubly Linked Lists (1/2)</vt:lpstr>
      <vt:lpstr>Doubly Linked Lists (1/2)</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Peter Wu</dc:creator>
  <cp:lastModifiedBy>Hui Wu</cp:lastModifiedBy>
  <cp:revision>101</cp:revision>
  <cp:lastPrinted>2020-02-27T14:18:05Z</cp:lastPrinted>
  <dcterms:created xsi:type="dcterms:W3CDTF">2018-02-26T10:18:34Z</dcterms:created>
  <dcterms:modified xsi:type="dcterms:W3CDTF">2020-03-05T08:27:40Z</dcterms:modified>
</cp:coreProperties>
</file>