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30738"/>
  <p:notesSz cx="6858000" cy="9144000"/>
  <p:defaultTextStyle>
    <a:defPPr>
      <a:defRPr lang="en-US"/>
    </a:defPPr>
    <a:lvl1pPr marL="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1pPr>
    <a:lvl2pPr marL="64611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2pPr>
    <a:lvl3pPr marL="129223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3pPr>
    <a:lvl4pPr marL="193834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4pPr>
    <a:lvl5pPr marL="258446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5pPr>
    <a:lvl6pPr marL="323057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6pPr>
    <a:lvl7pPr marL="387669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7pPr>
    <a:lvl8pPr marL="452280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8pPr>
    <a:lvl9pPr marL="516892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017"/>
    <a:srgbClr val="FF8C00"/>
    <a:srgbClr val="CC0000"/>
    <a:srgbClr val="FF4D79"/>
    <a:srgbClr val="FFB800"/>
    <a:srgbClr val="FFE6CC"/>
    <a:srgbClr val="FFEDCC"/>
    <a:srgbClr val="FFD6D6"/>
    <a:srgbClr val="FFD9E6"/>
    <a:srgbClr val="FFF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01" autoAdjust="0"/>
    <p:restoredTop sz="94660"/>
  </p:normalViewPr>
  <p:slideViewPr>
    <p:cSldViewPr snapToGrid="0">
      <p:cViewPr>
        <p:scale>
          <a:sx n="33" d="100"/>
          <a:sy n="33" d="100"/>
        </p:scale>
        <p:origin x="16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993205"/>
            <a:ext cx="25733931" cy="14876627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43532"/>
            <a:ext cx="22706410" cy="1031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z="2806" smtClean="0"/>
              <a:pPr/>
              <a:t>2025/2/14</a:t>
            </a:fld>
            <a:endParaRPr kumimoji="1" lang="ja-JP" altLang="en-US" sz="2806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z="2806" smtClean="0"/>
              <a:pPr/>
              <a:t>‹#›</a:t>
            </a:fld>
            <a:endParaRPr kumimoji="1" lang="ja-JP" altLang="en-US" sz="2806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9" y="371660"/>
            <a:ext cx="11275690" cy="203883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819114" y="2890928"/>
            <a:ext cx="28636980" cy="38989161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7" y="40537782"/>
            <a:ext cx="2156630" cy="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5016"/>
            <a:ext cx="6528093" cy="3621232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5016"/>
            <a:ext cx="19205838" cy="362123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819114" y="827512"/>
            <a:ext cx="28636980" cy="4105257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40537782"/>
            <a:ext cx="2156630" cy="8948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74" y="1011882"/>
            <a:ext cx="11263211" cy="1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53024"/>
            <a:ext cx="26112372" cy="17774796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595977"/>
            <a:ext cx="26112372" cy="9347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74968"/>
            <a:ext cx="12807832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08591"/>
            <a:ext cx="12807832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74968"/>
            <a:ext cx="12870909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08591"/>
            <a:ext cx="12870909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4">
            <a:extLst>
              <a:ext uri="{FF2B5EF4-FFF2-40B4-BE49-F238E27FC236}">
                <a16:creationId xmlns:a16="http://schemas.microsoft.com/office/drawing/2014/main" id="{54CBD651-ACE0-58F5-AF50-0A8A1587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643" y="25713979"/>
            <a:ext cx="1816608" cy="18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69369-80F6-E1CA-C485-8BD0A4F6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015" y="29960549"/>
            <a:ext cx="21036022" cy="210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2A76F0-ED78-23E8-B021-1CA94FBF607B}"/>
              </a:ext>
            </a:extLst>
          </p:cNvPr>
          <p:cNvSpPr txBox="1"/>
          <p:nvPr/>
        </p:nvSpPr>
        <p:spPr>
          <a:xfrm>
            <a:off x="11040380" y="4395072"/>
            <a:ext cx="838627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en-US" altLang="ja-JP" sz="17300" b="1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</a:t>
            </a:r>
            <a:endParaRPr kumimoji="1" lang="ja-JP" altLang="en-US" sz="173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2A1FC-E58A-59C3-0E22-E672D088F2AE}"/>
              </a:ext>
            </a:extLst>
          </p:cNvPr>
          <p:cNvSpPr txBox="1"/>
          <p:nvPr/>
        </p:nvSpPr>
        <p:spPr>
          <a:xfrm>
            <a:off x="1400783" y="6556443"/>
            <a:ext cx="2766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Security </a:t>
            </a:r>
            <a:r>
              <a:rPr kumimoji="1" lang="en-US" altLang="ja-JP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cknowledgment For Everyone -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AD19E9-41EC-F760-CDE2-8A80BA54BCD8}"/>
              </a:ext>
            </a:extLst>
          </p:cNvPr>
          <p:cNvSpPr txBox="1"/>
          <p:nvPr/>
        </p:nvSpPr>
        <p:spPr>
          <a:xfrm>
            <a:off x="3608626" y="40550704"/>
            <a:ext cx="959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SAFE uses Unreal® Engine. Unreal® is a trademark or registered trademark of Epic Games, Inc. in the United States of America and elsewhere. Unreal® Engine, Copyright 1998 – 2025, Epic Games, Inc. All rights reserved.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800866-D88C-4294-10DF-7631A463BFCF}"/>
              </a:ext>
            </a:extLst>
          </p:cNvPr>
          <p:cNvSpPr txBox="1"/>
          <p:nvPr/>
        </p:nvSpPr>
        <p:spPr>
          <a:xfrm>
            <a:off x="3608626" y="40768608"/>
            <a:ext cx="152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zxcvbn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-c library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Tsyrogit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https://github.com/tsyrogit/	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244379-284A-7832-05D6-8A0025170961}"/>
              </a:ext>
            </a:extLst>
          </p:cNvPr>
          <p:cNvSpPr txBox="1"/>
          <p:nvPr/>
        </p:nvSpPr>
        <p:spPr>
          <a:xfrm>
            <a:off x="5034201" y="40768606"/>
            <a:ext cx="258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E9248FA-6E55-856C-3378-772238F49357}"/>
              </a:ext>
            </a:extLst>
          </p:cNvPr>
          <p:cNvSpPr txBox="1"/>
          <p:nvPr/>
        </p:nvSpPr>
        <p:spPr>
          <a:xfrm>
            <a:off x="7616825" y="40766148"/>
            <a:ext cx="305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 by </a:t>
            </a:r>
            <a:r>
              <a:rPr lang="en-US" altLang="ja-JP" sz="800" b="0" i="0" dirty="0" err="1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77C21F-59E6-C709-E384-201731ADB111}"/>
              </a:ext>
            </a:extLst>
          </p:cNvPr>
          <p:cNvSpPr txBox="1"/>
          <p:nvPr/>
        </p:nvSpPr>
        <p:spPr>
          <a:xfrm>
            <a:off x="10612797" y="40752596"/>
            <a:ext cx="26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 worst passwords by </a:t>
            </a:r>
            <a:r>
              <a:rPr lang="en-US" altLang="ja-JP" sz="800" dirty="0" err="1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danielmiessler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https://github.com/danielmiessler/SecLists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BC49D-76D4-1DFB-2265-7B3F9D9540D5}"/>
              </a:ext>
            </a:extLst>
          </p:cNvPr>
          <p:cNvSpPr txBox="1"/>
          <p:nvPr/>
        </p:nvSpPr>
        <p:spPr>
          <a:xfrm>
            <a:off x="1832916" y="9979144"/>
            <a:ext cx="710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現代社会の問題点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5CFDF5-34A4-7A45-440C-9DDEFFE5DF8D}"/>
              </a:ext>
            </a:extLst>
          </p:cNvPr>
          <p:cNvSpPr txBox="1"/>
          <p:nvPr/>
        </p:nvSpPr>
        <p:spPr>
          <a:xfrm>
            <a:off x="14965889" y="10579391"/>
            <a:ext cx="419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技術構成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E2F42-C6C8-8C38-BA6F-EBE569DF5191}"/>
              </a:ext>
            </a:extLst>
          </p:cNvPr>
          <p:cNvSpPr txBox="1"/>
          <p:nvPr/>
        </p:nvSpPr>
        <p:spPr>
          <a:xfrm>
            <a:off x="0" y="19343119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71D9CB-F3C8-08D8-1310-552026E76D6D}"/>
              </a:ext>
            </a:extLst>
          </p:cNvPr>
          <p:cNvSpPr txBox="1"/>
          <p:nvPr/>
        </p:nvSpPr>
        <p:spPr>
          <a:xfrm>
            <a:off x="15467015" y="19343119"/>
            <a:ext cx="7123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2.USB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の取り扱い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90BCF16-80A8-D3A9-DBAF-373964A5DBD8}"/>
              </a:ext>
            </a:extLst>
          </p:cNvPr>
          <p:cNvSpPr txBox="1"/>
          <p:nvPr/>
        </p:nvSpPr>
        <p:spPr>
          <a:xfrm>
            <a:off x="15860994" y="3003807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レビュー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E5A0DF-58DB-8099-16DD-8624BD013307}"/>
              </a:ext>
            </a:extLst>
          </p:cNvPr>
          <p:cNvSpPr txBox="1"/>
          <p:nvPr/>
        </p:nvSpPr>
        <p:spPr>
          <a:xfrm>
            <a:off x="1077295" y="29219833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クイズ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endParaRPr kumimoji="1" lang="ja-JP" altLang="en-US" sz="66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0F5EF3-73E7-FBF7-84B7-39965304B161}"/>
              </a:ext>
            </a:extLst>
          </p:cNvPr>
          <p:cNvSpPr txBox="1"/>
          <p:nvPr/>
        </p:nvSpPr>
        <p:spPr>
          <a:xfrm>
            <a:off x="1680734" y="14286246"/>
            <a:ext cx="12585448" cy="439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・「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p@ssword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」は記号を含んでいるから安全なパスワードだね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安全だと思い込んでいても，安全ではないことがある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・出所不明の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を差し込む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に仕組まれたランサムウェアに感染し，ファイルを暗号化され，身代金を要求される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・複雑なパスワードは覚えるのが大変だから使いまわしちゃおう！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一つのサービスから流出すると，芋づる式にほかのサービスが乗っ取られる可能性が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基本的なセキュリティ知識があれば防ぐことができる事故が多い！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335F8F6-1E6E-9B38-FD8B-1055FFF006D3}"/>
              </a:ext>
            </a:extLst>
          </p:cNvPr>
          <p:cNvSpPr/>
          <p:nvPr/>
        </p:nvSpPr>
        <p:spPr>
          <a:xfrm>
            <a:off x="1272732" y="26714528"/>
            <a:ext cx="1788681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19D625D-5438-7A90-F99E-E95647194555}"/>
              </a:ext>
            </a:extLst>
          </p:cNvPr>
          <p:cNvSpPr>
            <a:spLocks noChangeAspect="1"/>
          </p:cNvSpPr>
          <p:nvPr/>
        </p:nvSpPr>
        <p:spPr>
          <a:xfrm>
            <a:off x="4140555" y="25235057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6754F53-B215-A53D-B984-39734C66B08E}"/>
              </a:ext>
            </a:extLst>
          </p:cNvPr>
          <p:cNvSpPr>
            <a:spLocks noChangeAspect="1"/>
          </p:cNvSpPr>
          <p:nvPr/>
        </p:nvSpPr>
        <p:spPr>
          <a:xfrm>
            <a:off x="4138713" y="25365462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352D8898-158B-C32D-7ACA-D04AA3D7C0AA}"/>
              </a:ext>
            </a:extLst>
          </p:cNvPr>
          <p:cNvSpPr/>
          <p:nvPr/>
        </p:nvSpPr>
        <p:spPr>
          <a:xfrm rot="16200000">
            <a:off x="3122463" y="26688769"/>
            <a:ext cx="393442" cy="515541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角丸四角形 20">
            <a:extLst>
              <a:ext uri="{FF2B5EF4-FFF2-40B4-BE49-F238E27FC236}">
                <a16:creationId xmlns:a16="http://schemas.microsoft.com/office/drawing/2014/main" id="{3D47F9E4-D944-9784-2C67-40744B20FB2A}"/>
              </a:ext>
            </a:extLst>
          </p:cNvPr>
          <p:cNvSpPr/>
          <p:nvPr/>
        </p:nvSpPr>
        <p:spPr>
          <a:xfrm>
            <a:off x="2480199" y="7558785"/>
            <a:ext cx="1005444" cy="432048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Unix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6" name="角丸四角形 20">
            <a:extLst>
              <a:ext uri="{FF2B5EF4-FFF2-40B4-BE49-F238E27FC236}">
                <a16:creationId xmlns:a16="http://schemas.microsoft.com/office/drawing/2014/main" id="{11A5E4BE-0E3E-F663-3DAF-512F4B696C1E}"/>
              </a:ext>
            </a:extLst>
          </p:cNvPr>
          <p:cNvSpPr/>
          <p:nvPr/>
        </p:nvSpPr>
        <p:spPr>
          <a:xfrm>
            <a:off x="1302622" y="3395602"/>
            <a:ext cx="10458117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6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セキュリティ学習ゲーム</a:t>
            </a:r>
            <a:endParaRPr kumimoji="0" lang="ja-JP" altLang="en-US" sz="7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角丸四角形 20">
            <a:extLst>
              <a:ext uri="{FF2B5EF4-FFF2-40B4-BE49-F238E27FC236}">
                <a16:creationId xmlns:a16="http://schemas.microsoft.com/office/drawing/2014/main" id="{233F191C-8C00-973D-FF87-BDE6B6D9495B}"/>
              </a:ext>
            </a:extLst>
          </p:cNvPr>
          <p:cNvSpPr/>
          <p:nvPr/>
        </p:nvSpPr>
        <p:spPr>
          <a:xfrm>
            <a:off x="18703033" y="4170456"/>
            <a:ext cx="10461375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4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49A43BA-753B-8CFB-E04E-78E9D3F644DB}"/>
              </a:ext>
            </a:extLst>
          </p:cNvPr>
          <p:cNvGrpSpPr/>
          <p:nvPr/>
        </p:nvGrpSpPr>
        <p:grpSpPr>
          <a:xfrm>
            <a:off x="3608626" y="25367363"/>
            <a:ext cx="8059733" cy="3189884"/>
            <a:chOff x="6169581" y="22790825"/>
            <a:chExt cx="8059733" cy="318988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FE2AE96-071F-44C3-C072-68C20B652E6E}"/>
                </a:ext>
              </a:extLst>
            </p:cNvPr>
            <p:cNvSpPr/>
            <p:nvPr/>
          </p:nvSpPr>
          <p:spPr>
            <a:xfrm>
              <a:off x="6169581" y="22790825"/>
              <a:ext cx="8059733" cy="3189884"/>
            </a:xfrm>
            <a:prstGeom prst="roundRect">
              <a:avLst>
                <a:gd name="adj" fmla="val 2664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tIns="72000" rtlCol="0" anchor="t"/>
            <a:lstStyle/>
            <a:p>
              <a:r>
                <a:rPr kumimoji="1" lang="ja-JP" altLang="en-US" sz="2400" b="1" dirty="0">
                  <a:solidFill>
                    <a:srgbClr val="00206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判定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4896F05-CFC1-B9C8-3380-09389EFC3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2790825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61D9B67-D8BC-A093-AF49-F79485382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315" y="234915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0D16AF07-9F07-F31E-3763-3E888077F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41819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A6C87254-CF7F-C66D-F77C-27CBBA33D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6574" y="2486788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7CF17405-FCC1-199D-9CAC-8DADC00EE59C}"/>
                </a:ext>
              </a:extLst>
            </p:cNvPr>
            <p:cNvGrpSpPr/>
            <p:nvPr/>
          </p:nvGrpSpPr>
          <p:grpSpPr>
            <a:xfrm>
              <a:off x="10692824" y="23297757"/>
              <a:ext cx="3266979" cy="2533950"/>
              <a:chOff x="5049413" y="2998231"/>
              <a:chExt cx="1338657" cy="2533950"/>
            </a:xfrm>
          </p:grpSpPr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53419B61-B22A-2F0C-3449-BEF93D8665C9}"/>
                  </a:ext>
                </a:extLst>
              </p:cNvPr>
              <p:cNvSpPr/>
              <p:nvPr/>
            </p:nvSpPr>
            <p:spPr>
              <a:xfrm>
                <a:off x="5049413" y="2998231"/>
                <a:ext cx="1338657" cy="2533950"/>
              </a:xfrm>
              <a:prstGeom prst="roundRect">
                <a:avLst>
                  <a:gd name="adj" fmla="val 100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b="1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7EE9AD9-41F1-6128-AF74-3B908806E578}"/>
                  </a:ext>
                </a:extLst>
              </p:cNvPr>
              <p:cNvSpPr/>
              <p:nvPr/>
            </p:nvSpPr>
            <p:spPr>
              <a:xfrm>
                <a:off x="5233813" y="3631831"/>
                <a:ext cx="969856" cy="516400"/>
              </a:xfrm>
              <a:prstGeom prst="roundRect">
                <a:avLst/>
              </a:prstGeom>
              <a:solidFill>
                <a:srgbClr val="FFF4CC"/>
              </a:solidFill>
              <a:ln w="19050">
                <a:solidFill>
                  <a:srgbClr val="FFB8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Entropy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スコア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複雑性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FD10AB9-16D3-B13D-57EA-85AF75189BAF}"/>
                  </a:ext>
                </a:extLst>
              </p:cNvPr>
              <p:cNvSpPr/>
              <p:nvPr/>
            </p:nvSpPr>
            <p:spPr>
              <a:xfrm>
                <a:off x="5098394" y="4262427"/>
                <a:ext cx="614703" cy="629519"/>
              </a:xfrm>
              <a:prstGeom prst="roundRect">
                <a:avLst/>
              </a:prstGeom>
              <a:solidFill>
                <a:srgbClr val="FFD9E6"/>
              </a:solidFill>
              <a:ln w="19050">
                <a:solidFill>
                  <a:srgbClr val="FF4D79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リート文字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(a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@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，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E59D2348-C459-3E39-33FF-010C1A86EC38}"/>
                  </a:ext>
                </a:extLst>
              </p:cNvPr>
              <p:cNvSpPr/>
              <p:nvPr/>
            </p:nvSpPr>
            <p:spPr>
              <a:xfrm>
                <a:off x="5765234" y="4253597"/>
                <a:ext cx="586781" cy="629519"/>
              </a:xfrm>
              <a:prstGeom prst="roundRect">
                <a:avLst/>
              </a:prstGeom>
              <a:solidFill>
                <a:srgbClr val="FFD6D6"/>
              </a:solidFill>
              <a:ln w="19050">
                <a:solidFill>
                  <a:srgbClr val="CC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キーなぞり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qwertyuiop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DEF9F6DC-BBF0-B2AD-4B15-D61E76B584F5}"/>
                  </a:ext>
                </a:extLst>
              </p:cNvPr>
              <p:cNvSpPr/>
              <p:nvPr/>
            </p:nvSpPr>
            <p:spPr>
              <a:xfrm>
                <a:off x="5098394" y="5021300"/>
                <a:ext cx="886274" cy="401703"/>
              </a:xfrm>
              <a:prstGeom prst="roundRect">
                <a:avLst/>
              </a:prstGeom>
              <a:solidFill>
                <a:srgbClr val="FFE6CC"/>
              </a:solidFill>
              <a:ln w="19050">
                <a:solidFill>
                  <a:srgbClr val="FF8C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キーや単語の繰り返し</a:t>
                </a:r>
              </a:p>
            </p:txBody>
          </p:sp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653A0553-3674-FBD4-DD6A-FDD35399CA9B}"/>
                  </a:ext>
                </a:extLst>
              </p:cNvPr>
              <p:cNvSpPr/>
              <p:nvPr/>
            </p:nvSpPr>
            <p:spPr>
              <a:xfrm>
                <a:off x="6017666" y="5026968"/>
                <a:ext cx="302511" cy="401703"/>
              </a:xfrm>
              <a:prstGeom prst="roundRect">
                <a:avLst/>
              </a:prstGeom>
              <a:solidFill>
                <a:srgbClr val="FFEDCC"/>
              </a:solidFill>
              <a:ln w="19050">
                <a:solidFill>
                  <a:srgbClr val="D4A017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年月日</a:t>
                </a:r>
              </a:p>
            </p:txBody>
          </p:sp>
        </p:grp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8FDE509E-5C32-CB8A-BB82-5DB22F4C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4464" y="2556794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CD933139-4B54-8399-2617-EE8E0BEB0EA6}"/>
                </a:ext>
              </a:extLst>
            </p:cNvPr>
            <p:cNvSpPr/>
            <p:nvPr/>
          </p:nvSpPr>
          <p:spPr>
            <a:xfrm>
              <a:off x="6279015" y="23297756"/>
              <a:ext cx="4281149" cy="2533950"/>
            </a:xfrm>
            <a:prstGeom prst="roundRect">
              <a:avLst>
                <a:gd name="adj" fmla="val 1297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8" name="四角形: 角を丸くする 97">
              <a:extLst>
                <a:ext uri="{FF2B5EF4-FFF2-40B4-BE49-F238E27FC236}">
                  <a16:creationId xmlns:a16="http://schemas.microsoft.com/office/drawing/2014/main" id="{396B5877-1C56-74A6-54DF-168C86D72F3D}"/>
                </a:ext>
              </a:extLst>
            </p:cNvPr>
            <p:cNvSpPr/>
            <p:nvPr/>
          </p:nvSpPr>
          <p:spPr>
            <a:xfrm>
              <a:off x="6655948" y="24307766"/>
              <a:ext cx="1643097" cy="436788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文字以上</a:t>
              </a:r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40AD831F-E5AC-0D11-5D12-2BA5CE409B55}"/>
                </a:ext>
              </a:extLst>
            </p:cNvPr>
            <p:cNvSpPr/>
            <p:nvPr/>
          </p:nvSpPr>
          <p:spPr>
            <a:xfrm>
              <a:off x="8569482" y="24311644"/>
              <a:ext cx="1643097" cy="432910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</a:t>
              </a:r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</a:t>
              </a:r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PW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が同じ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EECD4FCD-27DC-741E-7868-F15B17B09EA2}"/>
                </a:ext>
              </a:extLst>
            </p:cNvPr>
            <p:cNvGrpSpPr/>
            <p:nvPr/>
          </p:nvGrpSpPr>
          <p:grpSpPr>
            <a:xfrm>
              <a:off x="6458518" y="25055093"/>
              <a:ext cx="3922141" cy="701550"/>
              <a:chOff x="5386959" y="27717372"/>
              <a:chExt cx="3922141" cy="701550"/>
            </a:xfrm>
          </p:grpSpPr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BA1A0A1A-F2B2-7F5A-97BE-9E706FC52B0D}"/>
                  </a:ext>
                </a:extLst>
              </p:cNvPr>
              <p:cNvSpPr/>
              <p:nvPr/>
            </p:nvSpPr>
            <p:spPr>
              <a:xfrm>
                <a:off x="5386959" y="27717372"/>
                <a:ext cx="3922141" cy="701550"/>
              </a:xfrm>
              <a:prstGeom prst="roundRect">
                <a:avLst/>
              </a:prstGeom>
              <a:solidFill>
                <a:srgbClr val="E6F4EA"/>
              </a:solidFill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470D3C-CF81-573C-D8B5-DAE86B8E5E83}"/>
                  </a:ext>
                </a:extLst>
              </p:cNvPr>
              <p:cNvSpPr/>
              <p:nvPr/>
            </p:nvSpPr>
            <p:spPr>
              <a:xfrm>
                <a:off x="5476873" y="27999266"/>
                <a:ext cx="1120910" cy="332335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大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小文字</a:t>
                </a:r>
              </a:p>
            </p:txBody>
          </p: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F975B9CF-A7FD-9FB6-8D59-D1E070A2F894}"/>
                  </a:ext>
                </a:extLst>
              </p:cNvPr>
              <p:cNvSpPr/>
              <p:nvPr/>
            </p:nvSpPr>
            <p:spPr>
              <a:xfrm>
                <a:off x="6661325" y="27999266"/>
                <a:ext cx="1222732" cy="332336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記号</a:t>
                </a:r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2DCE5F64-3671-CF20-170A-CC175849D595}"/>
                  </a:ext>
                </a:extLst>
              </p:cNvPr>
              <p:cNvSpPr/>
              <p:nvPr/>
            </p:nvSpPr>
            <p:spPr>
              <a:xfrm>
                <a:off x="7947599" y="28008982"/>
                <a:ext cx="1285434" cy="322619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数字</a:t>
                </a:r>
              </a:p>
            </p:txBody>
          </p:sp>
        </p:grp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E3D887F3-C4A8-0E8F-A5B4-C14CAD2A6161}"/>
                </a:ext>
              </a:extLst>
            </p:cNvPr>
            <p:cNvSpPr/>
            <p:nvPr/>
          </p:nvSpPr>
          <p:spPr>
            <a:xfrm>
              <a:off x="11165161" y="23428792"/>
              <a:ext cx="2366924" cy="378522"/>
            </a:xfrm>
            <a:prstGeom prst="roundRect">
              <a:avLst/>
            </a:prstGeom>
            <a:solidFill>
              <a:srgbClr val="FFE6CC"/>
            </a:solidFill>
            <a:ln w="19050">
              <a:solidFill>
                <a:srgbClr val="FF8C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zxcvbn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-c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による評価</a:t>
              </a: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EC7865B2-8340-7A14-AEF2-10020F80B723}"/>
                </a:ext>
              </a:extLst>
            </p:cNvPr>
            <p:cNvSpPr/>
            <p:nvPr/>
          </p:nvSpPr>
          <p:spPr>
            <a:xfrm>
              <a:off x="6823425" y="23407631"/>
              <a:ext cx="3041650" cy="747073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005A9C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Unreal Engine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上での評価</a:t>
              </a:r>
              <a:endPara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(NIST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準拠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6" name="角丸四角形 20">
            <a:extLst>
              <a:ext uri="{FF2B5EF4-FFF2-40B4-BE49-F238E27FC236}">
                <a16:creationId xmlns:a16="http://schemas.microsoft.com/office/drawing/2014/main" id="{EBCDDBED-EB45-47B8-6694-001CD6D9F70C}"/>
              </a:ext>
            </a:extLst>
          </p:cNvPr>
          <p:cNvSpPr/>
          <p:nvPr/>
        </p:nvSpPr>
        <p:spPr>
          <a:xfrm>
            <a:off x="2016970" y="11026646"/>
            <a:ext cx="9711801" cy="1128346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「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P@ssword123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」は</a:t>
            </a:r>
            <a:r>
              <a:rPr kumimoji="0" lang="ja-JP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大</a:t>
            </a:r>
            <a:r>
              <a: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</a:t>
            </a:r>
            <a:r>
              <a:rPr kumimoji="0" lang="ja-JP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小文字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数字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記号</a:t>
            </a: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を使用しているから</a:t>
            </a:r>
            <a:b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</a:br>
            <a:r>
              <a:rPr kumimoji="0" lang="ja-JP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安全なパスワード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06C661BF-714A-186C-6D4D-4311ED5B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6"/>
          <a:stretch/>
        </p:blipFill>
        <p:spPr>
          <a:xfrm>
            <a:off x="1542362" y="20910811"/>
            <a:ext cx="2035622" cy="2022949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FA590627-1754-6AD0-950F-2D5CB54B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93" y="20910811"/>
            <a:ext cx="2714714" cy="2037618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31F0D6-9DD1-00A1-7103-34FA8071F00B}"/>
              </a:ext>
            </a:extLst>
          </p:cNvPr>
          <p:cNvCxnSpPr>
            <a:cxnSpLocks/>
          </p:cNvCxnSpPr>
          <p:nvPr/>
        </p:nvCxnSpPr>
        <p:spPr>
          <a:xfrm>
            <a:off x="767556" y="18953248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20">
            <a:extLst>
              <a:ext uri="{FF2B5EF4-FFF2-40B4-BE49-F238E27FC236}">
                <a16:creationId xmlns:a16="http://schemas.microsoft.com/office/drawing/2014/main" id="{9584F61D-1E70-CD5F-2A70-F071119C0F80}"/>
              </a:ext>
            </a:extLst>
          </p:cNvPr>
          <p:cNvSpPr/>
          <p:nvPr/>
        </p:nvSpPr>
        <p:spPr>
          <a:xfrm>
            <a:off x="2081704" y="13224043"/>
            <a:ext cx="9711801" cy="1128346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出所不明の</a:t>
            </a:r>
            <a:r>
              <a:rPr lang="en-US" altLang="ja-JP" sz="24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USB</a:t>
            </a:r>
            <a:r>
              <a:rPr lang="ja-JP" altLang="en-US" sz="24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を差し込む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CDB6F32-2A13-CF6E-BF4E-35D692D38BCC}"/>
              </a:ext>
            </a:extLst>
          </p:cNvPr>
          <p:cNvCxnSpPr/>
          <p:nvPr/>
        </p:nvCxnSpPr>
        <p:spPr>
          <a:xfrm>
            <a:off x="15137606" y="8809489"/>
            <a:ext cx="95909" cy="336593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4F1DC86-55C5-8D59-D1DA-C36313C806C3}"/>
              </a:ext>
            </a:extLst>
          </p:cNvPr>
          <p:cNvCxnSpPr>
            <a:cxnSpLocks/>
          </p:cNvCxnSpPr>
          <p:nvPr/>
        </p:nvCxnSpPr>
        <p:spPr>
          <a:xfrm>
            <a:off x="1302622" y="28860736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矢印: 下 73">
            <a:extLst>
              <a:ext uri="{FF2B5EF4-FFF2-40B4-BE49-F238E27FC236}">
                <a16:creationId xmlns:a16="http://schemas.microsoft.com/office/drawing/2014/main" id="{700FFC7A-82F8-D850-1EB2-CC2B27E7EE32}"/>
              </a:ext>
            </a:extLst>
          </p:cNvPr>
          <p:cNvSpPr/>
          <p:nvPr/>
        </p:nvSpPr>
        <p:spPr>
          <a:xfrm rot="16200000">
            <a:off x="11748590" y="26766525"/>
            <a:ext cx="393442" cy="515541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01204FFF-9B35-1199-E79A-83E23DA38DF7}"/>
              </a:ext>
            </a:extLst>
          </p:cNvPr>
          <p:cNvSpPr/>
          <p:nvPr/>
        </p:nvSpPr>
        <p:spPr>
          <a:xfrm>
            <a:off x="12235891" y="26776518"/>
            <a:ext cx="1788681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</a:t>
            </a:r>
          </a:p>
        </p:txBody>
      </p:sp>
      <p:sp>
        <p:nvSpPr>
          <p:cNvPr id="80" name="角丸四角形 135">
            <a:extLst>
              <a:ext uri="{FF2B5EF4-FFF2-40B4-BE49-F238E27FC236}">
                <a16:creationId xmlns:a16="http://schemas.microsoft.com/office/drawing/2014/main" id="{B2DFE1C4-1FB6-8D87-190A-27E789F30FBC}"/>
              </a:ext>
            </a:extLst>
          </p:cNvPr>
          <p:cNvSpPr/>
          <p:nvPr/>
        </p:nvSpPr>
        <p:spPr>
          <a:xfrm>
            <a:off x="4364618" y="27520043"/>
            <a:ext cx="2988030" cy="293761"/>
          </a:xfrm>
          <a:prstGeom prst="roundRect">
            <a:avLst/>
          </a:prstGeom>
          <a:solidFill>
            <a:srgbClr val="D9EAF7"/>
          </a:solidFill>
          <a:ln>
            <a:solidFill>
              <a:srgbClr val="008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72000" r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使用回数</a:t>
            </a:r>
            <a:endParaRPr kumimoji="1" lang="ja-JP" altLang="en-US" sz="14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1" name="円/楕円 111">
            <a:extLst>
              <a:ext uri="{FF2B5EF4-FFF2-40B4-BE49-F238E27FC236}">
                <a16:creationId xmlns:a16="http://schemas.microsoft.com/office/drawing/2014/main" id="{B6F673DD-CB17-04C3-3E59-C62D757FB690}"/>
              </a:ext>
            </a:extLst>
          </p:cNvPr>
          <p:cNvSpPr>
            <a:spLocks noChangeAspect="1"/>
          </p:cNvSpPr>
          <p:nvPr/>
        </p:nvSpPr>
        <p:spPr>
          <a:xfrm rot="20993983">
            <a:off x="1752943" y="25285552"/>
            <a:ext cx="1142846" cy="74560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7200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endParaRPr kumimoji="1" lang="ja-JP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3" name="図 8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3673AC7-3132-348B-2E0A-5F9222479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994" y="11679847"/>
            <a:ext cx="4079598" cy="4953306"/>
          </a:xfrm>
          <a:prstGeom prst="rect">
            <a:avLst/>
          </a:prstGeom>
        </p:spPr>
      </p:pic>
      <p:pic>
        <p:nvPicPr>
          <p:cNvPr id="1026" name="Picture 2" descr="Blueprint Optimization In Unreal (UE4/UE5) — Chris McCole">
            <a:extLst>
              <a:ext uri="{FF2B5EF4-FFF2-40B4-BE49-F238E27FC236}">
                <a16:creationId xmlns:a16="http://schemas.microsoft.com/office/drawing/2014/main" id="{420BB4B8-FB69-0E87-0871-79F374A0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605" y="11880034"/>
            <a:ext cx="5249969" cy="31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E9AF133-940B-BEFB-32E0-3B36135EF308}"/>
              </a:ext>
            </a:extLst>
          </p:cNvPr>
          <p:cNvSpPr txBox="1"/>
          <p:nvPr/>
        </p:nvSpPr>
        <p:spPr>
          <a:xfrm>
            <a:off x="19028720" y="15289836"/>
            <a:ext cx="8089670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ほぼ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Blurprint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により開発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パスワードの解析のみ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8587808-DB0D-4068-F93C-F4A182A8920A}"/>
              </a:ext>
            </a:extLst>
          </p:cNvPr>
          <p:cNvSpPr txBox="1"/>
          <p:nvPr/>
        </p:nvSpPr>
        <p:spPr>
          <a:xfrm>
            <a:off x="19249552" y="10798535"/>
            <a:ext cx="7756999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学習駆動コースの名のもと，使ったことがない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Unreal Engine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 (2) (1)</Template>
  <TotalTime>465</TotalTime>
  <Words>390</Words>
  <Application>Microsoft Office PowerPoint</Application>
  <PresentationFormat>ユーザー設定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塩山 英里香</dc:creator>
  <cp:lastModifiedBy>伊藤駿介</cp:lastModifiedBy>
  <cp:revision>109</cp:revision>
  <dcterms:created xsi:type="dcterms:W3CDTF">2023-09-19T09:39:44Z</dcterms:created>
  <dcterms:modified xsi:type="dcterms:W3CDTF">2025-02-14T09:08:21Z</dcterms:modified>
</cp:coreProperties>
</file>