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730738"/>
  <p:notesSz cx="6858000" cy="9144000"/>
  <p:defaultTextStyle>
    <a:defPPr>
      <a:defRPr lang="en-US"/>
    </a:defPPr>
    <a:lvl1pPr marL="0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1pPr>
    <a:lvl2pPr marL="646115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2pPr>
    <a:lvl3pPr marL="1292230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3pPr>
    <a:lvl4pPr marL="1938345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4pPr>
    <a:lvl5pPr marL="2584460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5pPr>
    <a:lvl6pPr marL="3230575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6pPr>
    <a:lvl7pPr marL="3876690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7pPr>
    <a:lvl8pPr marL="4522805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8pPr>
    <a:lvl9pPr marL="5168920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F5E1"/>
    <a:srgbClr val="FFAA33"/>
    <a:srgbClr val="D4A017"/>
    <a:srgbClr val="FF8C00"/>
    <a:srgbClr val="CC0000"/>
    <a:srgbClr val="FF4D79"/>
    <a:srgbClr val="FFB800"/>
    <a:srgbClr val="FFE6CC"/>
    <a:srgbClr val="FFE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801" autoAdjust="0"/>
    <p:restoredTop sz="94660"/>
  </p:normalViewPr>
  <p:slideViewPr>
    <p:cSldViewPr snapToGrid="0">
      <p:cViewPr>
        <p:scale>
          <a:sx n="75" d="100"/>
          <a:sy n="75" d="100"/>
        </p:scale>
        <p:origin x="40" y="-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6993205"/>
            <a:ext cx="25733931" cy="14876627"/>
          </a:xfrm>
          <a:prstGeom prst="rect">
            <a:avLst/>
          </a:prstGeom>
        </p:spPr>
        <p:txBody>
          <a:bodyPr anchor="b"/>
          <a:lstStyle>
            <a:lvl1pPr algn="ctr">
              <a:defRPr sz="140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43532"/>
            <a:ext cx="22706410" cy="10316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E4646D7-C025-45D5-B38C-BB520817D44F}"/>
              </a:ext>
            </a:extLst>
          </p:cNvPr>
          <p:cNvSpPr/>
          <p:nvPr userDrawn="1"/>
        </p:nvSpPr>
        <p:spPr>
          <a:xfrm>
            <a:off x="-1" y="-1"/>
            <a:ext cx="30275213" cy="42730738"/>
          </a:xfrm>
          <a:prstGeom prst="rect">
            <a:avLst/>
          </a:prstGeom>
          <a:solidFill>
            <a:srgbClr val="32373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416BA5-9695-47B9-B439-872EDC41348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81421" y="11375082"/>
            <a:ext cx="26112372" cy="2711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8C99AE6-24D8-415D-9A0A-7263F95CA475}"/>
              </a:ext>
            </a:extLst>
          </p:cNvPr>
          <p:cNvSpPr txBox="1">
            <a:spLocks/>
          </p:cNvSpPr>
          <p:nvPr userDrawn="1"/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8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24D048-2932-4938-B209-F74D77CC75C5}" type="datetimeFigureOut">
              <a:rPr kumimoji="1" lang="ja-JP" altLang="en-US" sz="2806" smtClean="0"/>
              <a:pPr/>
              <a:t>2025/2/15</a:t>
            </a:fld>
            <a:endParaRPr kumimoji="1" lang="ja-JP" altLang="en-US" sz="2806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569BDC-913D-4220-A1FE-155EDF4AFA22}"/>
              </a:ext>
            </a:extLst>
          </p:cNvPr>
          <p:cNvSpPr txBox="1">
            <a:spLocks/>
          </p:cNvSpPr>
          <p:nvPr userDrawn="1"/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8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272A05-11D9-49FB-AFEA-2F698735CC60}" type="slidenum">
              <a:rPr kumimoji="1" lang="ja-JP" altLang="en-US" sz="2806" smtClean="0"/>
              <a:pPr/>
              <a:t>‹#›</a:t>
            </a:fld>
            <a:endParaRPr kumimoji="1" lang="ja-JP" altLang="en-US" sz="2806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029E00A-A60E-4C2C-82F9-8B1EAAFE9A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759" y="371660"/>
            <a:ext cx="11275690" cy="2038831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27D8A23-92DF-455D-8533-8BD397C81251}"/>
              </a:ext>
            </a:extLst>
          </p:cNvPr>
          <p:cNvSpPr/>
          <p:nvPr userDrawn="1"/>
        </p:nvSpPr>
        <p:spPr>
          <a:xfrm>
            <a:off x="819114" y="2890928"/>
            <a:ext cx="28636980" cy="38989161"/>
          </a:xfrm>
          <a:prstGeom prst="roundRect">
            <a:avLst>
              <a:gd name="adj" fmla="val 23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44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9801CFB-1091-447B-9105-762E2649B5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67" y="40537782"/>
            <a:ext cx="2156630" cy="89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5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2275026"/>
            <a:ext cx="26112372" cy="82593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1" y="11375082"/>
            <a:ext cx="26112372" cy="2711226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95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5016"/>
            <a:ext cx="6528093" cy="36212326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5016"/>
            <a:ext cx="19205838" cy="3621232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48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02DAD1C-6406-4A03-A55B-2E1A0812162F}"/>
              </a:ext>
            </a:extLst>
          </p:cNvPr>
          <p:cNvSpPr/>
          <p:nvPr userDrawn="1"/>
        </p:nvSpPr>
        <p:spPr>
          <a:xfrm>
            <a:off x="-1" y="-1"/>
            <a:ext cx="30275213" cy="42730738"/>
          </a:xfrm>
          <a:prstGeom prst="rect">
            <a:avLst/>
          </a:prstGeom>
          <a:solidFill>
            <a:srgbClr val="32373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978C009-D745-4002-8CDD-4536E9B2B57F}"/>
              </a:ext>
            </a:extLst>
          </p:cNvPr>
          <p:cNvSpPr/>
          <p:nvPr userDrawn="1"/>
        </p:nvSpPr>
        <p:spPr>
          <a:xfrm>
            <a:off x="819114" y="827512"/>
            <a:ext cx="28636980" cy="41052576"/>
          </a:xfrm>
          <a:prstGeom prst="roundRect">
            <a:avLst>
              <a:gd name="adj" fmla="val 23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44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E65B399-B22B-48FD-BF40-68FD67DF9A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984" y="40537782"/>
            <a:ext cx="2156630" cy="89487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24D8ACD-3EE6-4AC5-A5CB-47B6270BFD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474" y="1011882"/>
            <a:ext cx="11263211" cy="15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2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5" y="10653024"/>
            <a:ext cx="26112372" cy="17774796"/>
          </a:xfrm>
          <a:prstGeom prst="rect">
            <a:avLst/>
          </a:prstGeom>
        </p:spPr>
        <p:txBody>
          <a:bodyPr anchor="b"/>
          <a:lstStyle>
            <a:lvl1pPr>
              <a:defRPr sz="140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5" y="28595977"/>
            <a:ext cx="26112372" cy="9347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6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2275026"/>
            <a:ext cx="26112372" cy="82593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75082"/>
            <a:ext cx="12866966" cy="271122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7" y="11375082"/>
            <a:ext cx="12866966" cy="271122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71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5026"/>
            <a:ext cx="26112372" cy="82593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74968"/>
            <a:ext cx="12807832" cy="51336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08591"/>
            <a:ext cx="12807832" cy="229578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74968"/>
            <a:ext cx="12870909" cy="51336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08591"/>
            <a:ext cx="12870909" cy="229578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8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2275026"/>
            <a:ext cx="26112372" cy="82593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91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03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3" y="2848717"/>
            <a:ext cx="9764545" cy="9970505"/>
          </a:xfrm>
          <a:prstGeom prst="rect">
            <a:avLst/>
          </a:prstGeo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52445"/>
            <a:ext cx="15326826" cy="30366520"/>
          </a:xfrm>
          <a:prstGeom prst="rect">
            <a:avLst/>
          </a:prstGeo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3" y="12819222"/>
            <a:ext cx="9764545" cy="23749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92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3" y="2848717"/>
            <a:ext cx="9764545" cy="9970505"/>
          </a:xfrm>
          <a:prstGeom prst="rect">
            <a:avLst/>
          </a:prstGeo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52445"/>
            <a:ext cx="15326826" cy="3036652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3" y="12819222"/>
            <a:ext cx="9764545" cy="23749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66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80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kumimoji="1"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kumimoji="1"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四角形: 角を丸くする 1030">
            <a:extLst>
              <a:ext uri="{FF2B5EF4-FFF2-40B4-BE49-F238E27FC236}">
                <a16:creationId xmlns:a16="http://schemas.microsoft.com/office/drawing/2014/main" id="{86ED038A-D703-44E9-9EA3-B48A85C80DB6}"/>
              </a:ext>
            </a:extLst>
          </p:cNvPr>
          <p:cNvSpPr/>
          <p:nvPr/>
        </p:nvSpPr>
        <p:spPr>
          <a:xfrm>
            <a:off x="1352637" y="10969138"/>
            <a:ext cx="12987328" cy="4133183"/>
          </a:xfrm>
          <a:prstGeom prst="roundRect">
            <a:avLst>
              <a:gd name="adj" fmla="val 80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7E83B1B-67EA-EF0A-348C-C38C10201DA8}"/>
              </a:ext>
            </a:extLst>
          </p:cNvPr>
          <p:cNvCxnSpPr>
            <a:cxnSpLocks/>
          </p:cNvCxnSpPr>
          <p:nvPr/>
        </p:nvCxnSpPr>
        <p:spPr>
          <a:xfrm>
            <a:off x="11242675" y="21230667"/>
            <a:ext cx="357505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A937437-F27B-7528-38B2-F9C1B6648DDB}"/>
              </a:ext>
            </a:extLst>
          </p:cNvPr>
          <p:cNvCxnSpPr>
            <a:cxnSpLocks/>
          </p:cNvCxnSpPr>
          <p:nvPr/>
        </p:nvCxnSpPr>
        <p:spPr>
          <a:xfrm>
            <a:off x="11242675" y="20789342"/>
            <a:ext cx="35433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3A6A8AD7-E8FD-597A-F11F-DA77BF81E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399" y="26189369"/>
            <a:ext cx="4203362" cy="206217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769369-80F6-E1CA-C485-8BD0A4F6C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7015" y="29960549"/>
            <a:ext cx="21036022" cy="2103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22A76F0-ED78-23E8-B021-1CA94FBF607B}"/>
              </a:ext>
            </a:extLst>
          </p:cNvPr>
          <p:cNvSpPr txBox="1"/>
          <p:nvPr/>
        </p:nvSpPr>
        <p:spPr>
          <a:xfrm>
            <a:off x="11040380" y="4395072"/>
            <a:ext cx="838627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73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</a:t>
            </a:r>
            <a:r>
              <a:rPr kumimoji="1" lang="en-US" altLang="ja-JP" sz="17300" b="1" i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en-US" altLang="ja-JP" sz="173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FE</a:t>
            </a:r>
            <a:r>
              <a:rPr kumimoji="1" lang="ja-JP" altLang="en-US" sz="173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73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PARTY</a:t>
            </a:r>
            <a:endParaRPr kumimoji="1" lang="ja-JP" altLang="en-US" sz="17300" b="1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32A1FC-E58A-59C3-0E22-E672D088F2AE}"/>
              </a:ext>
            </a:extLst>
          </p:cNvPr>
          <p:cNvSpPr txBox="1"/>
          <p:nvPr/>
        </p:nvSpPr>
        <p:spPr>
          <a:xfrm>
            <a:off x="1400783" y="6458462"/>
            <a:ext cx="27665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 Security </a:t>
            </a:r>
            <a:r>
              <a:rPr kumimoji="1" lang="en-US" altLang="ja-JP" sz="4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cknowledgment For Everyone -</a:t>
            </a:r>
            <a:endParaRPr kumimoji="1" lang="ja-JP" altLang="en-US" sz="4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AD19E9-41EC-F760-CDE2-8A80BA54BCD8}"/>
              </a:ext>
            </a:extLst>
          </p:cNvPr>
          <p:cNvSpPr txBox="1"/>
          <p:nvPr/>
        </p:nvSpPr>
        <p:spPr>
          <a:xfrm>
            <a:off x="3608626" y="40550704"/>
            <a:ext cx="9593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0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SAFE uses Unreal® Engine. Unreal® is a trademark or registered trademark of Epic Games, Inc. in the United States of America and elsewhere. Unreal® Engine, Copyright 1998 – 2025, Epic Games, Inc. All rights reserved.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0800866-D88C-4294-10DF-7631A463BFCF}"/>
              </a:ext>
            </a:extLst>
          </p:cNvPr>
          <p:cNvSpPr txBox="1"/>
          <p:nvPr/>
        </p:nvSpPr>
        <p:spPr>
          <a:xfrm>
            <a:off x="3608626" y="40768608"/>
            <a:ext cx="1525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zxcvbn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-c library by </a:t>
            </a:r>
            <a:r>
              <a:rPr lang="en-US" altLang="ja-JP" sz="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Tsyrogit</a:t>
            </a:r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https://github.com/tsyrogit/	</a:t>
            </a:r>
            <a:b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Licensed under the MIT License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244379-284A-7832-05D6-8A0025170961}"/>
              </a:ext>
            </a:extLst>
          </p:cNvPr>
          <p:cNvSpPr txBox="1"/>
          <p:nvPr/>
        </p:nvSpPr>
        <p:spPr>
          <a:xfrm>
            <a:off x="5034201" y="40768606"/>
            <a:ext cx="2582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0" i="0" dirty="0">
                <a:solidFill>
                  <a:srgbClr val="3E3E3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SQL injection payload list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by </a:t>
            </a:r>
            <a:r>
              <a:rPr lang="en-US" altLang="ja-JP" sz="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payloadbox</a:t>
            </a:r>
            <a:endParaRPr lang="en-US" altLang="ja-JP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800" b="0" i="0" dirty="0">
                <a:solidFill>
                  <a:srgbClr val="3E3E3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https://github.com/payloadbox/sql-injection-payload-list</a:t>
            </a:r>
            <a:b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Licensed under the MIT License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E9248FA-6E55-856C-3378-772238F49357}"/>
              </a:ext>
            </a:extLst>
          </p:cNvPr>
          <p:cNvSpPr txBox="1"/>
          <p:nvPr/>
        </p:nvSpPr>
        <p:spPr>
          <a:xfrm>
            <a:off x="7616825" y="40766148"/>
            <a:ext cx="3051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0" i="0" dirty="0">
                <a:solidFill>
                  <a:srgbClr val="3E3E3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SQL injection payload list by </a:t>
            </a:r>
            <a:r>
              <a:rPr lang="en-US" altLang="ja-JP" sz="800" b="0" i="0" dirty="0" err="1">
                <a:solidFill>
                  <a:srgbClr val="3E3E3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payloadbox</a:t>
            </a:r>
            <a:endParaRPr lang="en-US" altLang="ja-JP" sz="800" b="0" i="0" dirty="0">
              <a:solidFill>
                <a:srgbClr val="3E3E3E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800" b="0" i="0" dirty="0">
                <a:solidFill>
                  <a:srgbClr val="3E3E3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https://github.com/payloadbox/sql-injection-payload-list</a:t>
            </a:r>
            <a:b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Licensed under the MIT License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677C21F-59E6-C709-E384-201731ADB111}"/>
              </a:ext>
            </a:extLst>
          </p:cNvPr>
          <p:cNvSpPr txBox="1"/>
          <p:nvPr/>
        </p:nvSpPr>
        <p:spPr>
          <a:xfrm>
            <a:off x="10612797" y="40752596"/>
            <a:ext cx="2640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solidFill>
                  <a:srgbClr val="3E3E3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500 worst passwords by </a:t>
            </a:r>
            <a:r>
              <a:rPr lang="en-US" altLang="ja-JP" sz="800" dirty="0" err="1">
                <a:solidFill>
                  <a:srgbClr val="3E3E3E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danielmiessler</a:t>
            </a:r>
            <a:endParaRPr lang="en-US" altLang="ja-JP" sz="800" b="0" i="0" dirty="0">
              <a:solidFill>
                <a:srgbClr val="3E3E3E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800" b="0" i="0" dirty="0">
                <a:solidFill>
                  <a:srgbClr val="3E3E3E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https://github.com/danielmiessler/SecLists</a:t>
            </a:r>
            <a:b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Licensed under the MIT License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54BC49D-76D4-1DFB-2265-7B3F9D9540D5}"/>
              </a:ext>
            </a:extLst>
          </p:cNvPr>
          <p:cNvSpPr txBox="1"/>
          <p:nvPr/>
        </p:nvSpPr>
        <p:spPr>
          <a:xfrm>
            <a:off x="1514799" y="9960303"/>
            <a:ext cx="71055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現代社会の問題点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95CFDF5-34A4-7A45-440C-9DDEFFE5DF8D}"/>
              </a:ext>
            </a:extLst>
          </p:cNvPr>
          <p:cNvSpPr txBox="1"/>
          <p:nvPr/>
        </p:nvSpPr>
        <p:spPr>
          <a:xfrm>
            <a:off x="14965889" y="10579391"/>
            <a:ext cx="41956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技術構成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91E2F42-C6C8-8C38-BA6F-EBE569DF5191}"/>
              </a:ext>
            </a:extLst>
          </p:cNvPr>
          <p:cNvSpPr txBox="1"/>
          <p:nvPr/>
        </p:nvSpPr>
        <p:spPr>
          <a:xfrm>
            <a:off x="0" y="19343119"/>
            <a:ext cx="10463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</a:t>
            </a:r>
            <a:r>
              <a:rPr kumimoji="1" lang="ja-JP" altLang="en-US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脆弱なパスワード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71D9CB-F3C8-08D8-1310-552026E76D6D}"/>
              </a:ext>
            </a:extLst>
          </p:cNvPr>
          <p:cNvSpPr txBox="1"/>
          <p:nvPr/>
        </p:nvSpPr>
        <p:spPr>
          <a:xfrm>
            <a:off x="15269313" y="19258741"/>
            <a:ext cx="71234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2.USB</a:t>
            </a:r>
            <a:r>
              <a:rPr kumimoji="1" lang="ja-JP" altLang="en-US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の取り扱い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90BCF16-80A8-D3A9-DBAF-373964A5DBD8}"/>
              </a:ext>
            </a:extLst>
          </p:cNvPr>
          <p:cNvSpPr txBox="1"/>
          <p:nvPr/>
        </p:nvSpPr>
        <p:spPr>
          <a:xfrm>
            <a:off x="15860994" y="30038079"/>
            <a:ext cx="9669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レビュー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1E5A0DF-58DB-8099-16DD-8624BD013307}"/>
              </a:ext>
            </a:extLst>
          </p:cNvPr>
          <p:cNvSpPr txBox="1"/>
          <p:nvPr/>
        </p:nvSpPr>
        <p:spPr>
          <a:xfrm>
            <a:off x="1077295" y="29219833"/>
            <a:ext cx="10463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</a:t>
            </a:r>
            <a:r>
              <a:rPr kumimoji="1" lang="ja-JP" altLang="en-US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セキュリティ</a:t>
            </a:r>
            <a:r>
              <a:rPr kumimoji="1" lang="en-US" altLang="ja-JP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$</a:t>
            </a:r>
            <a:r>
              <a:rPr kumimoji="1" lang="ja-JP" altLang="en-US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クイズ</a:t>
            </a:r>
            <a:r>
              <a:rPr kumimoji="1" lang="en-US" altLang="ja-JP" sz="6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$</a:t>
            </a:r>
            <a:endParaRPr kumimoji="1" lang="ja-JP" altLang="en-US" sz="6600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335F8F6-1E6E-9B38-FD8B-1055FFF006D3}"/>
              </a:ext>
            </a:extLst>
          </p:cNvPr>
          <p:cNvSpPr/>
          <p:nvPr/>
        </p:nvSpPr>
        <p:spPr>
          <a:xfrm>
            <a:off x="3455171" y="22980026"/>
            <a:ext cx="1055039" cy="495554"/>
          </a:xfrm>
          <a:prstGeom prst="roundRect">
            <a:avLst>
              <a:gd name="adj" fmla="val 8865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tIns="72000" rIns="144000" rtlCol="0" anchor="t"/>
          <a:lstStyle/>
          <a:p>
            <a:pPr algn="ctr"/>
            <a:r>
              <a:rPr kumimoji="1" lang="ja-JP" altLang="en-US" sz="24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入力</a:t>
            </a: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419D625D-5438-7A90-F99E-E95647194555}"/>
              </a:ext>
            </a:extLst>
          </p:cNvPr>
          <p:cNvSpPr>
            <a:spLocks noChangeAspect="1"/>
          </p:cNvSpPr>
          <p:nvPr/>
        </p:nvSpPr>
        <p:spPr>
          <a:xfrm>
            <a:off x="4140555" y="24291781"/>
            <a:ext cx="112183" cy="11218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16754F53-B215-A53D-B984-39734C66B08E}"/>
              </a:ext>
            </a:extLst>
          </p:cNvPr>
          <p:cNvSpPr>
            <a:spLocks noChangeAspect="1"/>
          </p:cNvSpPr>
          <p:nvPr/>
        </p:nvSpPr>
        <p:spPr>
          <a:xfrm>
            <a:off x="4138713" y="24422186"/>
            <a:ext cx="112183" cy="11218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矢印: 下 76">
            <a:extLst>
              <a:ext uri="{FF2B5EF4-FFF2-40B4-BE49-F238E27FC236}">
                <a16:creationId xmlns:a16="http://schemas.microsoft.com/office/drawing/2014/main" id="{352D8898-158B-C32D-7ACA-D04AA3D7C0AA}"/>
              </a:ext>
            </a:extLst>
          </p:cNvPr>
          <p:cNvSpPr/>
          <p:nvPr/>
        </p:nvSpPr>
        <p:spPr>
          <a:xfrm>
            <a:off x="3696387" y="23557523"/>
            <a:ext cx="569066" cy="635184"/>
          </a:xfrm>
          <a:prstGeom prst="downArrow">
            <a:avLst>
              <a:gd name="adj1" fmla="val 50000"/>
              <a:gd name="adj2" fmla="val 4162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角丸四角形 20">
            <a:extLst>
              <a:ext uri="{FF2B5EF4-FFF2-40B4-BE49-F238E27FC236}">
                <a16:creationId xmlns:a16="http://schemas.microsoft.com/office/drawing/2014/main" id="{3D47F9E4-D944-9784-2C67-40744B20FB2A}"/>
              </a:ext>
            </a:extLst>
          </p:cNvPr>
          <p:cNvSpPr/>
          <p:nvPr/>
        </p:nvSpPr>
        <p:spPr>
          <a:xfrm>
            <a:off x="2480199" y="7558785"/>
            <a:ext cx="1005444" cy="432048"/>
          </a:xfrm>
          <a:prstGeom prst="roundRect">
            <a:avLst/>
          </a:prstGeom>
          <a:solidFill>
            <a:schemeClr val="accent6"/>
          </a:solidFill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Unix</a:t>
            </a:r>
            <a:endParaRPr kumimoji="0" lang="ja-JP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sp>
        <p:nvSpPr>
          <p:cNvPr id="96" name="角丸四角形 20">
            <a:extLst>
              <a:ext uri="{FF2B5EF4-FFF2-40B4-BE49-F238E27FC236}">
                <a16:creationId xmlns:a16="http://schemas.microsoft.com/office/drawing/2014/main" id="{11A5E4BE-0E3E-F663-3DAF-512F4B696C1E}"/>
              </a:ext>
            </a:extLst>
          </p:cNvPr>
          <p:cNvSpPr/>
          <p:nvPr/>
        </p:nvSpPr>
        <p:spPr>
          <a:xfrm>
            <a:off x="1302622" y="3395602"/>
            <a:ext cx="10458117" cy="1874323"/>
          </a:xfrm>
          <a:prstGeom prst="roundRect">
            <a:avLst/>
          </a:prstGeom>
          <a:solidFill>
            <a:schemeClr val="accent6"/>
          </a:solidFill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6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セキュリティ学習ゲーム</a:t>
            </a:r>
            <a:endParaRPr kumimoji="0" lang="ja-JP" altLang="en-US" sz="7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7" name="角丸四角形 20">
            <a:extLst>
              <a:ext uri="{FF2B5EF4-FFF2-40B4-BE49-F238E27FC236}">
                <a16:creationId xmlns:a16="http://schemas.microsoft.com/office/drawing/2014/main" id="{233F191C-8C00-973D-FF87-BDE6B6D9495B}"/>
              </a:ext>
            </a:extLst>
          </p:cNvPr>
          <p:cNvSpPr/>
          <p:nvPr/>
        </p:nvSpPr>
        <p:spPr>
          <a:xfrm>
            <a:off x="18703033" y="4170456"/>
            <a:ext cx="10461375" cy="1874323"/>
          </a:xfrm>
          <a:prstGeom prst="roundRect">
            <a:avLst/>
          </a:prstGeom>
          <a:solidFill>
            <a:schemeClr val="accent6"/>
          </a:solidFill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学習駆動コース コンテンツゼミ</a:t>
            </a:r>
            <a:endParaRPr kumimoji="1" lang="en-US" altLang="ja-JP" sz="4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4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伊藤駿介</a:t>
            </a: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049A43BA-753B-8CFB-E04E-78E9D3F644DB}"/>
              </a:ext>
            </a:extLst>
          </p:cNvPr>
          <p:cNvGrpSpPr/>
          <p:nvPr/>
        </p:nvGrpSpPr>
        <p:grpSpPr>
          <a:xfrm>
            <a:off x="1397933" y="24271177"/>
            <a:ext cx="7950090" cy="3189884"/>
            <a:chOff x="6169582" y="22790825"/>
            <a:chExt cx="7950090" cy="3189884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AFE2AE96-071F-44C3-C072-68C20B652E6E}"/>
                </a:ext>
              </a:extLst>
            </p:cNvPr>
            <p:cNvSpPr/>
            <p:nvPr/>
          </p:nvSpPr>
          <p:spPr>
            <a:xfrm>
              <a:off x="6169582" y="22790825"/>
              <a:ext cx="7950090" cy="3189884"/>
            </a:xfrm>
            <a:prstGeom prst="roundRect">
              <a:avLst>
                <a:gd name="adj" fmla="val 2664"/>
              </a:avLst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tIns="72000" rtlCol="0" anchor="t"/>
            <a:lstStyle/>
            <a:p>
              <a:r>
                <a:rPr kumimoji="1" lang="ja-JP" altLang="en-US" sz="2400" b="1" dirty="0">
                  <a:solidFill>
                    <a:srgbClr val="00206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判定</a:t>
              </a: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04896F05-CFC1-B9C8-3380-09389EFC3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8190" y="22790825"/>
              <a:ext cx="202110" cy="20211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F61D9B67-D8BC-A093-AF49-F79485382E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06315" y="23491597"/>
              <a:ext cx="202110" cy="20211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0D16AF07-9F07-F31E-3763-3E888077FC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68190" y="24181997"/>
              <a:ext cx="202110" cy="20211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A6C87254-CF7F-C66D-F77C-27CBBA33D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46574" y="24867883"/>
              <a:ext cx="202110" cy="20211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7CF17405-FCC1-199D-9CAC-8DADC00EE59C}"/>
                </a:ext>
              </a:extLst>
            </p:cNvPr>
            <p:cNvGrpSpPr/>
            <p:nvPr/>
          </p:nvGrpSpPr>
          <p:grpSpPr>
            <a:xfrm>
              <a:off x="10692824" y="23297757"/>
              <a:ext cx="3266979" cy="2533950"/>
              <a:chOff x="5049413" y="2998231"/>
              <a:chExt cx="1338657" cy="2533950"/>
            </a:xfrm>
          </p:grpSpPr>
          <p:sp>
            <p:nvSpPr>
              <p:cNvPr id="39" name="四角形: 角を丸くする 38">
                <a:extLst>
                  <a:ext uri="{FF2B5EF4-FFF2-40B4-BE49-F238E27FC236}">
                    <a16:creationId xmlns:a16="http://schemas.microsoft.com/office/drawing/2014/main" id="{53419B61-B22A-2F0C-3449-BEF93D8665C9}"/>
                  </a:ext>
                </a:extLst>
              </p:cNvPr>
              <p:cNvSpPr/>
              <p:nvPr/>
            </p:nvSpPr>
            <p:spPr>
              <a:xfrm>
                <a:off x="5049413" y="2998231"/>
                <a:ext cx="1338657" cy="2533950"/>
              </a:xfrm>
              <a:prstGeom prst="roundRect">
                <a:avLst>
                  <a:gd name="adj" fmla="val 1000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600" b="1" dirty="0">
                  <a:solidFill>
                    <a:schemeClr val="accent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0" name="四角形: 角を丸くする 39">
                <a:extLst>
                  <a:ext uri="{FF2B5EF4-FFF2-40B4-BE49-F238E27FC236}">
                    <a16:creationId xmlns:a16="http://schemas.microsoft.com/office/drawing/2014/main" id="{07EE9AD9-41F1-6128-AF74-3B908806E578}"/>
                  </a:ext>
                </a:extLst>
              </p:cNvPr>
              <p:cNvSpPr/>
              <p:nvPr/>
            </p:nvSpPr>
            <p:spPr>
              <a:xfrm>
                <a:off x="5233813" y="3631831"/>
                <a:ext cx="969856" cy="516400"/>
              </a:xfrm>
              <a:prstGeom prst="roundRect">
                <a:avLst/>
              </a:prstGeom>
              <a:solidFill>
                <a:srgbClr val="FFF4CC"/>
              </a:solidFill>
              <a:ln w="19050">
                <a:solidFill>
                  <a:srgbClr val="FFB8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Entropy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スコア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複雑性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1" name="四角形: 角を丸くする 40">
                <a:extLst>
                  <a:ext uri="{FF2B5EF4-FFF2-40B4-BE49-F238E27FC236}">
                    <a16:creationId xmlns:a16="http://schemas.microsoft.com/office/drawing/2014/main" id="{2FD10AB9-16D3-B13D-57EA-85AF75189BAF}"/>
                  </a:ext>
                </a:extLst>
              </p:cNvPr>
              <p:cNvSpPr/>
              <p:nvPr/>
            </p:nvSpPr>
            <p:spPr>
              <a:xfrm>
                <a:off x="5098394" y="4262427"/>
                <a:ext cx="614703" cy="629519"/>
              </a:xfrm>
              <a:prstGeom prst="roundRect">
                <a:avLst/>
              </a:prstGeom>
              <a:solidFill>
                <a:srgbClr val="FFD9E6"/>
              </a:solidFill>
              <a:ln w="19050">
                <a:solidFill>
                  <a:srgbClr val="FF4D79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リート文字</a:t>
                </a:r>
                <a:endPara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ctr"/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(a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→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@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，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E</a:t>
                </a:r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→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3)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2" name="四角形: 角を丸くする 41">
                <a:extLst>
                  <a:ext uri="{FF2B5EF4-FFF2-40B4-BE49-F238E27FC236}">
                    <a16:creationId xmlns:a16="http://schemas.microsoft.com/office/drawing/2014/main" id="{E59D2348-C459-3E39-33FF-010C1A86EC38}"/>
                  </a:ext>
                </a:extLst>
              </p:cNvPr>
              <p:cNvSpPr/>
              <p:nvPr/>
            </p:nvSpPr>
            <p:spPr>
              <a:xfrm>
                <a:off x="5765234" y="4253597"/>
                <a:ext cx="586781" cy="629519"/>
              </a:xfrm>
              <a:prstGeom prst="roundRect">
                <a:avLst/>
              </a:prstGeom>
              <a:solidFill>
                <a:srgbClr val="FFD6D6"/>
              </a:solidFill>
              <a:ln w="19050">
                <a:solidFill>
                  <a:srgbClr val="CC00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キーなぞり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</a:t>
                </a:r>
                <a:r>
                  <a:rPr kumimoji="1" lang="en-US" altLang="ja-JP" sz="1600" dirty="0" err="1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qwertyuiop</a:t>
                </a:r>
                <a:r>
                  <a:rPr kumimoji="1" lang="en-US" altLang="ja-JP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3" name="四角形: 角を丸くする 42">
                <a:extLst>
                  <a:ext uri="{FF2B5EF4-FFF2-40B4-BE49-F238E27FC236}">
                    <a16:creationId xmlns:a16="http://schemas.microsoft.com/office/drawing/2014/main" id="{DEF9F6DC-BBF0-B2AD-4B15-D61E76B584F5}"/>
                  </a:ext>
                </a:extLst>
              </p:cNvPr>
              <p:cNvSpPr/>
              <p:nvPr/>
            </p:nvSpPr>
            <p:spPr>
              <a:xfrm>
                <a:off x="5098394" y="5021300"/>
                <a:ext cx="886274" cy="401703"/>
              </a:xfrm>
              <a:prstGeom prst="roundRect">
                <a:avLst/>
              </a:prstGeom>
              <a:solidFill>
                <a:srgbClr val="FFE6CC"/>
              </a:solidFill>
              <a:ln w="19050">
                <a:solidFill>
                  <a:srgbClr val="FF8C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キーや単語の繰り返し</a:t>
                </a:r>
              </a:p>
            </p:txBody>
          </p:sp>
          <p:sp>
            <p:nvSpPr>
              <p:cNvPr id="44" name="四角形: 角を丸くする 43">
                <a:extLst>
                  <a:ext uri="{FF2B5EF4-FFF2-40B4-BE49-F238E27FC236}">
                    <a16:creationId xmlns:a16="http://schemas.microsoft.com/office/drawing/2014/main" id="{653A0553-3674-FBD4-DD6A-FDD35399CA9B}"/>
                  </a:ext>
                </a:extLst>
              </p:cNvPr>
              <p:cNvSpPr/>
              <p:nvPr/>
            </p:nvSpPr>
            <p:spPr>
              <a:xfrm>
                <a:off x="6017666" y="5026968"/>
                <a:ext cx="302511" cy="401703"/>
              </a:xfrm>
              <a:prstGeom prst="roundRect">
                <a:avLst/>
              </a:prstGeom>
              <a:solidFill>
                <a:srgbClr val="FFEDCC"/>
              </a:solidFill>
              <a:ln w="19050">
                <a:solidFill>
                  <a:srgbClr val="D4A017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r>
                  <a:rPr kumimoji="1" lang="ja-JP" altLang="en-US" sz="16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年月日</a:t>
                </a:r>
              </a:p>
            </p:txBody>
          </p:sp>
        </p:grp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8FDE509E-5C32-CB8A-BB82-5DB22F4C24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44464" y="25567943"/>
              <a:ext cx="202110" cy="20211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9" name="四角形: 角を丸くする 68">
              <a:extLst>
                <a:ext uri="{FF2B5EF4-FFF2-40B4-BE49-F238E27FC236}">
                  <a16:creationId xmlns:a16="http://schemas.microsoft.com/office/drawing/2014/main" id="{CD933139-4B54-8399-2617-EE8E0BEB0EA6}"/>
                </a:ext>
              </a:extLst>
            </p:cNvPr>
            <p:cNvSpPr/>
            <p:nvPr/>
          </p:nvSpPr>
          <p:spPr>
            <a:xfrm>
              <a:off x="6279015" y="23297756"/>
              <a:ext cx="4281149" cy="2533950"/>
            </a:xfrm>
            <a:prstGeom prst="roundRect">
              <a:avLst>
                <a:gd name="adj" fmla="val 12979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600" b="1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8" name="四角形: 角を丸くする 97">
              <a:extLst>
                <a:ext uri="{FF2B5EF4-FFF2-40B4-BE49-F238E27FC236}">
                  <a16:creationId xmlns:a16="http://schemas.microsoft.com/office/drawing/2014/main" id="{396B5877-1C56-74A6-54DF-168C86D72F3D}"/>
                </a:ext>
              </a:extLst>
            </p:cNvPr>
            <p:cNvSpPr/>
            <p:nvPr/>
          </p:nvSpPr>
          <p:spPr>
            <a:xfrm>
              <a:off x="6655948" y="24307766"/>
              <a:ext cx="1643097" cy="436788"/>
            </a:xfrm>
            <a:prstGeom prst="roundRect">
              <a:avLst/>
            </a:prstGeom>
            <a:solidFill>
              <a:srgbClr val="D9EAF7"/>
            </a:solidFill>
            <a:ln w="19050">
              <a:solidFill>
                <a:srgbClr val="0077B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</a:t>
              </a:r>
              <a:r>
                <a: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文字以上</a:t>
              </a:r>
            </a:p>
          </p:txBody>
        </p:sp>
        <p:sp>
          <p:nvSpPr>
            <p:cNvPr id="99" name="四角形: 角を丸くする 98">
              <a:extLst>
                <a:ext uri="{FF2B5EF4-FFF2-40B4-BE49-F238E27FC236}">
                  <a16:creationId xmlns:a16="http://schemas.microsoft.com/office/drawing/2014/main" id="{40AD831F-E5AC-0D11-5D12-2BA5CE409B55}"/>
                </a:ext>
              </a:extLst>
            </p:cNvPr>
            <p:cNvSpPr/>
            <p:nvPr/>
          </p:nvSpPr>
          <p:spPr>
            <a:xfrm>
              <a:off x="8569482" y="24311644"/>
              <a:ext cx="1643097" cy="432910"/>
            </a:xfrm>
            <a:prstGeom prst="roundRect">
              <a:avLst/>
            </a:prstGeom>
            <a:solidFill>
              <a:srgbClr val="D9EAF7"/>
            </a:solidFill>
            <a:ln w="19050">
              <a:solidFill>
                <a:srgbClr val="0077B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ID</a:t>
              </a:r>
              <a:r>
                <a: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と</a:t>
              </a:r>
              <a:r>
                <a: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PW</a:t>
              </a:r>
              <a:r>
                <a: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が同じ</a:t>
              </a:r>
              <a:endPara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EECD4FCD-27DC-741E-7868-F15B17B09EA2}"/>
                </a:ext>
              </a:extLst>
            </p:cNvPr>
            <p:cNvGrpSpPr/>
            <p:nvPr/>
          </p:nvGrpSpPr>
          <p:grpSpPr>
            <a:xfrm>
              <a:off x="6458518" y="25055093"/>
              <a:ext cx="3922141" cy="701550"/>
              <a:chOff x="5386959" y="27717372"/>
              <a:chExt cx="3922141" cy="701550"/>
            </a:xfrm>
          </p:grpSpPr>
          <p:sp>
            <p:nvSpPr>
              <p:cNvPr id="33" name="四角形: 角を丸くする 32">
                <a:extLst>
                  <a:ext uri="{FF2B5EF4-FFF2-40B4-BE49-F238E27FC236}">
                    <a16:creationId xmlns:a16="http://schemas.microsoft.com/office/drawing/2014/main" id="{BA1A0A1A-F2B2-7F5A-97BE-9E706FC52B0D}"/>
                  </a:ext>
                </a:extLst>
              </p:cNvPr>
              <p:cNvSpPr/>
              <p:nvPr/>
            </p:nvSpPr>
            <p:spPr>
              <a:xfrm>
                <a:off x="5386959" y="27717372"/>
                <a:ext cx="3922141" cy="701550"/>
              </a:xfrm>
              <a:prstGeom prst="roundRect">
                <a:avLst/>
              </a:prstGeom>
              <a:solidFill>
                <a:srgbClr val="E6F4EA"/>
              </a:solidFill>
              <a:ln w="19050"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endParaRPr kumimoji="1" lang="ja-JP" altLang="en-US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0" name="四角形: 角を丸くする 29">
                <a:extLst>
                  <a:ext uri="{FF2B5EF4-FFF2-40B4-BE49-F238E27FC236}">
                    <a16:creationId xmlns:a16="http://schemas.microsoft.com/office/drawing/2014/main" id="{76470D3C-CF81-573C-D8B5-DAE86B8E5E83}"/>
                  </a:ext>
                </a:extLst>
              </p:cNvPr>
              <p:cNvSpPr/>
              <p:nvPr/>
            </p:nvSpPr>
            <p:spPr>
              <a:xfrm>
                <a:off x="5476873" y="27999266"/>
                <a:ext cx="1120910" cy="332335"/>
              </a:xfrm>
              <a:prstGeom prst="roundRect">
                <a:avLst/>
              </a:prstGeom>
              <a:solidFill>
                <a:srgbClr val="E6F4EA"/>
              </a:solidFill>
              <a:ln w="19050">
                <a:solidFill>
                  <a:srgbClr val="0080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r>
                  <a:rPr kumimoji="1" lang="ja-JP" altLang="en-US" sz="16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大</a:t>
                </a:r>
                <a:r>
                  <a:rPr kumimoji="1" lang="en-US" altLang="ja-JP" sz="16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/</a:t>
                </a:r>
                <a:r>
                  <a:rPr kumimoji="1" lang="ja-JP" altLang="en-US" sz="16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小文字</a:t>
                </a:r>
              </a:p>
            </p:txBody>
          </p:sp>
          <p:sp>
            <p:nvSpPr>
              <p:cNvPr id="31" name="四角形: 角を丸くする 30">
                <a:extLst>
                  <a:ext uri="{FF2B5EF4-FFF2-40B4-BE49-F238E27FC236}">
                    <a16:creationId xmlns:a16="http://schemas.microsoft.com/office/drawing/2014/main" id="{F975B9CF-A7FD-9FB6-8D59-D1E070A2F894}"/>
                  </a:ext>
                </a:extLst>
              </p:cNvPr>
              <p:cNvSpPr/>
              <p:nvPr/>
            </p:nvSpPr>
            <p:spPr>
              <a:xfrm>
                <a:off x="6661325" y="27999266"/>
                <a:ext cx="1222732" cy="332336"/>
              </a:xfrm>
              <a:prstGeom prst="roundRect">
                <a:avLst/>
              </a:prstGeom>
              <a:solidFill>
                <a:srgbClr val="E6F4EA"/>
              </a:solidFill>
              <a:ln w="19050">
                <a:solidFill>
                  <a:srgbClr val="0080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r>
                  <a:rPr kumimoji="1" lang="ja-JP" altLang="en-US" sz="16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記号</a:t>
                </a:r>
              </a:p>
            </p:txBody>
          </p:sp>
          <p:sp>
            <p:nvSpPr>
              <p:cNvPr id="32" name="四角形: 角を丸くする 31">
                <a:extLst>
                  <a:ext uri="{FF2B5EF4-FFF2-40B4-BE49-F238E27FC236}">
                    <a16:creationId xmlns:a16="http://schemas.microsoft.com/office/drawing/2014/main" id="{2DCE5F64-3671-CF20-170A-CC175849D595}"/>
                  </a:ext>
                </a:extLst>
              </p:cNvPr>
              <p:cNvSpPr/>
              <p:nvPr/>
            </p:nvSpPr>
            <p:spPr>
              <a:xfrm>
                <a:off x="7947599" y="28008982"/>
                <a:ext cx="1285434" cy="322619"/>
              </a:xfrm>
              <a:prstGeom prst="roundRect">
                <a:avLst/>
              </a:prstGeom>
              <a:solidFill>
                <a:srgbClr val="E6F4EA"/>
              </a:solidFill>
              <a:ln w="19050">
                <a:solidFill>
                  <a:srgbClr val="008000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0" rtlCol="0" anchor="ctr"/>
              <a:lstStyle/>
              <a:p>
                <a:pPr algn="ctr"/>
                <a:r>
                  <a:rPr kumimoji="1" lang="ja-JP" altLang="en-US" sz="16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数字</a:t>
                </a:r>
              </a:p>
            </p:txBody>
          </p:sp>
        </p:grpSp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E3D887F3-C4A8-0E8F-A5B4-C14CAD2A6161}"/>
                </a:ext>
              </a:extLst>
            </p:cNvPr>
            <p:cNvSpPr/>
            <p:nvPr/>
          </p:nvSpPr>
          <p:spPr>
            <a:xfrm>
              <a:off x="11165161" y="23428792"/>
              <a:ext cx="2366924" cy="378522"/>
            </a:xfrm>
            <a:prstGeom prst="roundRect">
              <a:avLst/>
            </a:prstGeom>
            <a:solidFill>
              <a:srgbClr val="FFE6CC"/>
            </a:solidFill>
            <a:ln w="19050">
              <a:solidFill>
                <a:srgbClr val="FF8C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kumimoji="1" lang="en-US" altLang="ja-JP" sz="1600" b="1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zxcvbn</a:t>
              </a:r>
              <a:r>
                <a:rPr kumimoji="1" lang="en-US" altLang="ja-JP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-c</a:t>
              </a:r>
              <a:r>
                <a:rPr kumimoji="1" lang="ja-JP" altLang="en-US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による評価</a:t>
              </a:r>
            </a:p>
          </p:txBody>
        </p:sp>
        <p:sp>
          <p:nvSpPr>
            <p:cNvPr id="49" name="四角形: 角を丸くする 48">
              <a:extLst>
                <a:ext uri="{FF2B5EF4-FFF2-40B4-BE49-F238E27FC236}">
                  <a16:creationId xmlns:a16="http://schemas.microsoft.com/office/drawing/2014/main" id="{EC7865B2-8340-7A14-AEF2-10020F80B723}"/>
                </a:ext>
              </a:extLst>
            </p:cNvPr>
            <p:cNvSpPr/>
            <p:nvPr/>
          </p:nvSpPr>
          <p:spPr>
            <a:xfrm>
              <a:off x="6823425" y="23407631"/>
              <a:ext cx="3041650" cy="747073"/>
            </a:xfrm>
            <a:prstGeom prst="roundRect">
              <a:avLst/>
            </a:prstGeom>
            <a:solidFill>
              <a:srgbClr val="F2F2F2"/>
            </a:solidFill>
            <a:ln w="19050">
              <a:solidFill>
                <a:srgbClr val="005A9C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kumimoji="1" lang="en-US" altLang="ja-JP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Unreal Engine</a:t>
              </a:r>
              <a:r>
                <a:rPr kumimoji="1" lang="ja-JP" altLang="en-US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上での評価</a:t>
              </a:r>
              <a:endParaRPr kumimoji="1"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en-US" altLang="ja-JP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(NIST</a:t>
              </a:r>
              <a:r>
                <a:rPr kumimoji="1" lang="ja-JP" altLang="en-US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準拠</a:t>
              </a:r>
              <a:r>
                <a:rPr kumimoji="1" lang="en-US" altLang="ja-JP" sz="16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56" name="角丸四角形 20">
            <a:extLst>
              <a:ext uri="{FF2B5EF4-FFF2-40B4-BE49-F238E27FC236}">
                <a16:creationId xmlns:a16="http://schemas.microsoft.com/office/drawing/2014/main" id="{EBCDDBED-EB45-47B8-6694-001CD6D9F70C}"/>
              </a:ext>
            </a:extLst>
          </p:cNvPr>
          <p:cNvSpPr/>
          <p:nvPr/>
        </p:nvSpPr>
        <p:spPr>
          <a:xfrm>
            <a:off x="1607973" y="11104216"/>
            <a:ext cx="7327041" cy="1249237"/>
          </a:xfrm>
          <a:prstGeom prst="roundRect">
            <a:avLst/>
          </a:prstGeom>
          <a:solidFill>
            <a:schemeClr val="accent6"/>
          </a:solidFill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「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メイリオ" panose="020B0604030504040204" pitchFamily="50" charset="-128"/>
                <a:cs typeface="メイリオ" pitchFamily="50" charset="-128"/>
              </a:rPr>
              <a:t>P@ssword123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」は</a:t>
            </a: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大</a:t>
            </a:r>
            <a:r>
              <a:rPr kumimoji="0" lang="en-US" altLang="ja-JP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/</a:t>
            </a:r>
            <a:r>
              <a:rPr kumimoji="0" lang="ja-JP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小文字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，</a:t>
            </a:r>
            <a:r>
              <a:rPr kumimoji="0" lang="ja-JP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数字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，</a:t>
            </a:r>
            <a:r>
              <a:rPr kumimoji="0" lang="ja-JP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記号</a:t>
            </a: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を使用しているから</a:t>
            </a:r>
            <a:b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</a:b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安全なパスワード</a:t>
            </a:r>
            <a:endParaRPr kumimoji="0" lang="ja-JP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pic>
        <p:nvPicPr>
          <p:cNvPr id="59" name="図 58">
            <a:extLst>
              <a:ext uri="{FF2B5EF4-FFF2-40B4-BE49-F238E27FC236}">
                <a16:creationId xmlns:a16="http://schemas.microsoft.com/office/drawing/2014/main" id="{06C661BF-714A-186C-6D4D-4311ED5BE8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346"/>
          <a:stretch/>
        </p:blipFill>
        <p:spPr>
          <a:xfrm>
            <a:off x="1133620" y="20408538"/>
            <a:ext cx="2035622" cy="2022949"/>
          </a:xfrm>
          <a:prstGeom prst="rect">
            <a:avLst/>
          </a:prstGeom>
        </p:spPr>
      </p:pic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9531F0D6-9DD1-00A1-7103-34FA8071F00B}"/>
              </a:ext>
            </a:extLst>
          </p:cNvPr>
          <p:cNvCxnSpPr>
            <a:cxnSpLocks/>
          </p:cNvCxnSpPr>
          <p:nvPr/>
        </p:nvCxnSpPr>
        <p:spPr>
          <a:xfrm>
            <a:off x="767556" y="18953248"/>
            <a:ext cx="28740100" cy="764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角丸四角形 20">
            <a:extLst>
              <a:ext uri="{FF2B5EF4-FFF2-40B4-BE49-F238E27FC236}">
                <a16:creationId xmlns:a16="http://schemas.microsoft.com/office/drawing/2014/main" id="{9584F61D-1E70-CD5F-2A70-F071119C0F80}"/>
              </a:ext>
            </a:extLst>
          </p:cNvPr>
          <p:cNvSpPr/>
          <p:nvPr/>
        </p:nvSpPr>
        <p:spPr>
          <a:xfrm>
            <a:off x="9023001" y="11114035"/>
            <a:ext cx="4941769" cy="1265514"/>
          </a:xfrm>
          <a:prstGeom prst="roundRect">
            <a:avLst/>
          </a:prstGeom>
          <a:solidFill>
            <a:schemeClr val="accent6"/>
          </a:solidFill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b="1" kern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出所不明の</a:t>
            </a:r>
            <a:r>
              <a:rPr lang="en-US" altLang="ja-JP" sz="2800" b="1" kern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USB</a:t>
            </a:r>
            <a:r>
              <a:rPr lang="ja-JP" altLang="en-US" sz="2800" kern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rPr>
              <a:t>を差し込む</a:t>
            </a:r>
            <a:endParaRPr kumimoji="0" lang="ja-JP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itchFamily="50" charset="-128"/>
            </a:endParaRPr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8CDB6F32-2A13-CF6E-BF4E-35D692D38BCC}"/>
              </a:ext>
            </a:extLst>
          </p:cNvPr>
          <p:cNvCxnSpPr/>
          <p:nvPr/>
        </p:nvCxnSpPr>
        <p:spPr>
          <a:xfrm>
            <a:off x="15137606" y="8809489"/>
            <a:ext cx="95909" cy="3365931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4F1DC86-55C5-8D59-D1DA-C36313C806C3}"/>
              </a:ext>
            </a:extLst>
          </p:cNvPr>
          <p:cNvCxnSpPr>
            <a:cxnSpLocks/>
          </p:cNvCxnSpPr>
          <p:nvPr/>
        </p:nvCxnSpPr>
        <p:spPr>
          <a:xfrm>
            <a:off x="1302622" y="28860736"/>
            <a:ext cx="28740100" cy="764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矢印: 下 73">
            <a:extLst>
              <a:ext uri="{FF2B5EF4-FFF2-40B4-BE49-F238E27FC236}">
                <a16:creationId xmlns:a16="http://schemas.microsoft.com/office/drawing/2014/main" id="{700FFC7A-82F8-D850-1EB2-CC2B27E7EE32}"/>
              </a:ext>
            </a:extLst>
          </p:cNvPr>
          <p:cNvSpPr/>
          <p:nvPr/>
        </p:nvSpPr>
        <p:spPr>
          <a:xfrm rot="10800000">
            <a:off x="5023437" y="23365623"/>
            <a:ext cx="531418" cy="807311"/>
          </a:xfrm>
          <a:prstGeom prst="downArrow">
            <a:avLst>
              <a:gd name="adj1" fmla="val 50000"/>
              <a:gd name="adj2" fmla="val 4162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角丸四角形 135">
            <a:extLst>
              <a:ext uri="{FF2B5EF4-FFF2-40B4-BE49-F238E27FC236}">
                <a16:creationId xmlns:a16="http://schemas.microsoft.com/office/drawing/2014/main" id="{B2DFE1C4-1FB6-8D87-190A-27E789F30FBC}"/>
              </a:ext>
            </a:extLst>
          </p:cNvPr>
          <p:cNvSpPr/>
          <p:nvPr/>
        </p:nvSpPr>
        <p:spPr>
          <a:xfrm>
            <a:off x="2179206" y="26422336"/>
            <a:ext cx="2988030" cy="293761"/>
          </a:xfrm>
          <a:prstGeom prst="roundRect">
            <a:avLst/>
          </a:prstGeom>
          <a:solidFill>
            <a:srgbClr val="D9EAF7"/>
          </a:solidFill>
          <a:ln>
            <a:solidFill>
              <a:srgbClr val="008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tIns="72000" rIns="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使用回数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83" name="図 82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3673AC7-3132-348B-2E0A-5F9222479F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742" y="12379549"/>
            <a:ext cx="4079598" cy="4953306"/>
          </a:xfrm>
          <a:prstGeom prst="rect">
            <a:avLst/>
          </a:prstGeom>
        </p:spPr>
      </p:pic>
      <p:pic>
        <p:nvPicPr>
          <p:cNvPr id="1026" name="Picture 2" descr="Blueprint Optimization In Unreal (UE4/UE5) — Chris McCole">
            <a:extLst>
              <a:ext uri="{FF2B5EF4-FFF2-40B4-BE49-F238E27FC236}">
                <a16:creationId xmlns:a16="http://schemas.microsoft.com/office/drawing/2014/main" id="{420BB4B8-FB69-0E87-0871-79F374A03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5835" y="12735039"/>
            <a:ext cx="5249969" cy="319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E9AF133-940B-BEFB-32E0-3B36135EF308}"/>
              </a:ext>
            </a:extLst>
          </p:cNvPr>
          <p:cNvSpPr txBox="1"/>
          <p:nvPr/>
        </p:nvSpPr>
        <p:spPr>
          <a:xfrm>
            <a:off x="19703121" y="16752347"/>
            <a:ext cx="8089670" cy="875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ほぼ</a:t>
            </a:r>
            <a:r>
              <a:rPr kumimoji="1"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Blurprint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により開発</a:t>
            </a:r>
            <a:b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パスワードの解析のみ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C++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を使用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F8587808-DB0D-4068-F93C-F4A182A8920A}"/>
              </a:ext>
            </a:extLst>
          </p:cNvPr>
          <p:cNvSpPr txBox="1"/>
          <p:nvPr/>
        </p:nvSpPr>
        <p:spPr>
          <a:xfrm>
            <a:off x="19249552" y="10798535"/>
            <a:ext cx="7756999" cy="875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学習駆動コースの名のもと，使用経験が少ない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Unreal Engine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を採用</a:t>
            </a:r>
          </a:p>
        </p:txBody>
      </p:sp>
      <p:sp>
        <p:nvSpPr>
          <p:cNvPr id="5" name="角丸四角形 20">
            <a:extLst>
              <a:ext uri="{FF2B5EF4-FFF2-40B4-BE49-F238E27FC236}">
                <a16:creationId xmlns:a16="http://schemas.microsoft.com/office/drawing/2014/main" id="{8AC8EE17-589E-A973-95E0-8FADDA2DF24C}"/>
              </a:ext>
            </a:extLst>
          </p:cNvPr>
          <p:cNvSpPr/>
          <p:nvPr/>
        </p:nvSpPr>
        <p:spPr>
          <a:xfrm>
            <a:off x="4311685" y="12572891"/>
            <a:ext cx="7081564" cy="1115362"/>
          </a:xfrm>
          <a:prstGeom prst="roundRect">
            <a:avLst/>
          </a:prstGeom>
          <a:solidFill>
            <a:schemeClr val="accent6"/>
          </a:solidFill>
          <a:ln w="1905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tIns="7200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b="1" kern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パスワードは定期的に変更</a:t>
            </a:r>
            <a:r>
              <a:rPr lang="ja-JP" altLang="en-US" sz="2800" kern="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したほうが良い</a:t>
            </a:r>
            <a:endParaRPr kumimoji="0" lang="ja-JP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A438B03-DD7B-3EF4-8727-789811F71D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4730" y="20865344"/>
            <a:ext cx="3546950" cy="2057863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73EBEF0-C6C2-3D9A-8941-A645C34F64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5312" y="21282695"/>
            <a:ext cx="3516169" cy="2062175"/>
          </a:xfrm>
          <a:prstGeom prst="rect">
            <a:avLst/>
          </a:prstGeom>
        </p:spPr>
      </p:pic>
      <p:sp>
        <p:nvSpPr>
          <p:cNvPr id="7" name="図形 6">
            <a:extLst>
              <a:ext uri="{FF2B5EF4-FFF2-40B4-BE49-F238E27FC236}">
                <a16:creationId xmlns:a16="http://schemas.microsoft.com/office/drawing/2014/main" id="{2D42EAAB-DEA6-0A20-A41E-8E3531DB52F2}"/>
              </a:ext>
            </a:extLst>
          </p:cNvPr>
          <p:cNvSpPr/>
          <p:nvPr/>
        </p:nvSpPr>
        <p:spPr>
          <a:xfrm rot="3261118">
            <a:off x="3144174" y="20357372"/>
            <a:ext cx="10340065" cy="5758844"/>
          </a:xfrm>
          <a:prstGeom prst="swooshArrow">
            <a:avLst>
              <a:gd name="adj1" fmla="val 14208"/>
              <a:gd name="adj2" fmla="val 27060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角丸四角形 45">
            <a:extLst>
              <a:ext uri="{FF2B5EF4-FFF2-40B4-BE49-F238E27FC236}">
                <a16:creationId xmlns:a16="http://schemas.microsoft.com/office/drawing/2014/main" id="{6A6E8DE5-F34A-0877-45EF-BFA7470752E7}"/>
              </a:ext>
            </a:extLst>
          </p:cNvPr>
          <p:cNvSpPr/>
          <p:nvPr/>
        </p:nvSpPr>
        <p:spPr>
          <a:xfrm>
            <a:off x="1507366" y="27901036"/>
            <a:ext cx="4025577" cy="46573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“</a:t>
            </a:r>
            <a:r>
              <a:rPr kumimoji="1" lang="ja-JP" altLang="en-US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パスワードマネージャー</a:t>
            </a:r>
            <a:r>
              <a:rPr kumimoji="1" lang="en-US" altLang="ja-JP" sz="20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”</a:t>
            </a:r>
            <a:endParaRPr kumimoji="1" lang="ja-JP" altLang="en-US" sz="20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9" name="Picture 4">
            <a:extLst>
              <a:ext uri="{FF2B5EF4-FFF2-40B4-BE49-F238E27FC236}">
                <a16:creationId xmlns:a16="http://schemas.microsoft.com/office/drawing/2014/main" id="{54CBD651-ACE0-58F5-AF50-0A8A15874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087" y="22523298"/>
            <a:ext cx="1816608" cy="181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91CF553B-1AB8-3C8E-78C0-A0CAA7897DAC}"/>
              </a:ext>
            </a:extLst>
          </p:cNvPr>
          <p:cNvSpPr/>
          <p:nvPr/>
        </p:nvSpPr>
        <p:spPr>
          <a:xfrm>
            <a:off x="1157435" y="22476487"/>
            <a:ext cx="1788681" cy="495554"/>
          </a:xfrm>
          <a:prstGeom prst="roundRect">
            <a:avLst>
              <a:gd name="adj" fmla="val 8865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tIns="72000" rIns="144000" rtlCol="0" anchor="t"/>
          <a:lstStyle/>
          <a:p>
            <a:pPr algn="ctr"/>
            <a:r>
              <a:rPr kumimoji="1" lang="ja-JP" altLang="en-US" sz="2400" b="1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ルール説明</a:t>
            </a: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0A60A160-2946-EF6E-B91B-0911AFA2E99A}"/>
              </a:ext>
            </a:extLst>
          </p:cNvPr>
          <p:cNvSpPr/>
          <p:nvPr/>
        </p:nvSpPr>
        <p:spPr>
          <a:xfrm>
            <a:off x="10827256" y="28308363"/>
            <a:ext cx="3711347" cy="495554"/>
          </a:xfrm>
          <a:prstGeom prst="roundRect">
            <a:avLst>
              <a:gd name="adj" fmla="val 8865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tIns="72000" rIns="144000" rtlCol="0" anchor="t"/>
          <a:lstStyle/>
          <a:p>
            <a:pPr algn="ctr"/>
            <a:r>
              <a:rPr kumimoji="1" lang="ja-JP" altLang="en-US" sz="2400" b="1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リザルトに判定結果</a:t>
            </a: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9B5213E3-FF60-2222-9AC3-56714B8049C3}"/>
              </a:ext>
            </a:extLst>
          </p:cNvPr>
          <p:cNvSpPr/>
          <p:nvPr/>
        </p:nvSpPr>
        <p:spPr>
          <a:xfrm>
            <a:off x="1508714" y="28437578"/>
            <a:ext cx="1285434" cy="322619"/>
          </a:xfrm>
          <a:prstGeom prst="roundRect">
            <a:avLst/>
          </a:prstGeom>
          <a:solidFill>
            <a:srgbClr val="E6F4EA"/>
          </a:solidFill>
          <a:ln w="19050">
            <a:solidFill>
              <a:srgbClr val="008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存在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D210B9BF-D75F-7594-5FF1-5553AFFCD8AB}"/>
              </a:ext>
            </a:extLst>
          </p:cNvPr>
          <p:cNvSpPr/>
          <p:nvPr/>
        </p:nvSpPr>
        <p:spPr>
          <a:xfrm>
            <a:off x="2874568" y="28441962"/>
            <a:ext cx="1285434" cy="322619"/>
          </a:xfrm>
          <a:prstGeom prst="roundRect">
            <a:avLst/>
          </a:prstGeom>
          <a:solidFill>
            <a:srgbClr val="E6F4EA"/>
          </a:solidFill>
          <a:ln w="19050">
            <a:solidFill>
              <a:srgbClr val="008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利便性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200B5812-CD6D-3365-5C5C-B69C06665B45}"/>
              </a:ext>
            </a:extLst>
          </p:cNvPr>
          <p:cNvSpPr/>
          <p:nvPr/>
        </p:nvSpPr>
        <p:spPr>
          <a:xfrm>
            <a:off x="4240422" y="28439164"/>
            <a:ext cx="1285434" cy="322619"/>
          </a:xfrm>
          <a:prstGeom prst="roundRect">
            <a:avLst/>
          </a:prstGeom>
          <a:solidFill>
            <a:srgbClr val="E6F4EA"/>
          </a:solidFill>
          <a:ln w="19050">
            <a:solidFill>
              <a:srgbClr val="008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安全性</a:t>
            </a:r>
          </a:p>
        </p:txBody>
      </p:sp>
      <p:pic>
        <p:nvPicPr>
          <p:cNvPr id="61" name="Picture 2" descr="何かを発見して驚く人たちのイラスト">
            <a:extLst>
              <a:ext uri="{FF2B5EF4-FFF2-40B4-BE49-F238E27FC236}">
                <a16:creationId xmlns:a16="http://schemas.microsoft.com/office/drawing/2014/main" id="{4CBE226F-ACD2-4741-E38E-E77E0D8FE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595" y="27276037"/>
            <a:ext cx="1715729" cy="171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円/楕円 111">
            <a:extLst>
              <a:ext uri="{FF2B5EF4-FFF2-40B4-BE49-F238E27FC236}">
                <a16:creationId xmlns:a16="http://schemas.microsoft.com/office/drawing/2014/main" id="{B6F673DD-CB17-04C3-3E59-C62D757FB690}"/>
              </a:ext>
            </a:extLst>
          </p:cNvPr>
          <p:cNvSpPr>
            <a:spLocks noChangeAspect="1"/>
          </p:cNvSpPr>
          <p:nvPr/>
        </p:nvSpPr>
        <p:spPr>
          <a:xfrm rot="20587775">
            <a:off x="824294" y="27589355"/>
            <a:ext cx="1201590" cy="621134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7200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  <a:cs typeface="Segoe UI" panose="020B0502040204020203" pitchFamily="34" charset="0"/>
              </a:rPr>
              <a:t>アイテム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8B1880C8-23D2-F415-22DD-DF0CF1DDBFCB}"/>
              </a:ext>
            </a:extLst>
          </p:cNvPr>
          <p:cNvGrpSpPr/>
          <p:nvPr/>
        </p:nvGrpSpPr>
        <p:grpSpPr>
          <a:xfrm>
            <a:off x="11170806" y="19189610"/>
            <a:ext cx="3784708" cy="4285970"/>
            <a:chOff x="11170806" y="19189610"/>
            <a:chExt cx="3784708" cy="4285970"/>
          </a:xfrm>
        </p:grpSpPr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8C58BACE-C7B3-84CE-F992-604B6EECAB30}"/>
                </a:ext>
              </a:extLst>
            </p:cNvPr>
            <p:cNvGrpSpPr/>
            <p:nvPr/>
          </p:nvGrpSpPr>
          <p:grpSpPr>
            <a:xfrm>
              <a:off x="11170806" y="19189610"/>
              <a:ext cx="3784708" cy="4285970"/>
              <a:chOff x="5626745" y="22805907"/>
              <a:chExt cx="3813881" cy="4285970"/>
            </a:xfrm>
          </p:grpSpPr>
          <p:sp>
            <p:nvSpPr>
              <p:cNvPr id="89" name="四角形: 角を丸くする 88">
                <a:extLst>
                  <a:ext uri="{FF2B5EF4-FFF2-40B4-BE49-F238E27FC236}">
                    <a16:creationId xmlns:a16="http://schemas.microsoft.com/office/drawing/2014/main" id="{5DE43D5D-C602-628A-9D87-4CB68895DD83}"/>
                  </a:ext>
                </a:extLst>
              </p:cNvPr>
              <p:cNvSpPr/>
              <p:nvPr/>
            </p:nvSpPr>
            <p:spPr>
              <a:xfrm>
                <a:off x="5626745" y="22805907"/>
                <a:ext cx="3813881" cy="4285970"/>
              </a:xfrm>
              <a:prstGeom prst="roundRect">
                <a:avLst>
                  <a:gd name="adj" fmla="val 2664"/>
                </a:avLst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tIns="72000" rtlCol="0" anchor="t"/>
              <a:lstStyle/>
              <a:p>
                <a:r>
                  <a:rPr kumimoji="1" lang="ja-JP" altLang="en-US" sz="2400" b="1" dirty="0">
                    <a:solidFill>
                      <a:srgbClr val="002060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レベル</a:t>
                </a:r>
              </a:p>
            </p:txBody>
          </p:sp>
          <p:sp>
            <p:nvSpPr>
              <p:cNvPr id="101" name="四角形: 角を丸くする 100">
                <a:extLst>
                  <a:ext uri="{FF2B5EF4-FFF2-40B4-BE49-F238E27FC236}">
                    <a16:creationId xmlns:a16="http://schemas.microsoft.com/office/drawing/2014/main" id="{91609BDA-0412-48E0-4CD2-5B5FB2E25070}"/>
                  </a:ext>
                </a:extLst>
              </p:cNvPr>
              <p:cNvSpPr/>
              <p:nvPr/>
            </p:nvSpPr>
            <p:spPr>
              <a:xfrm>
                <a:off x="6131230" y="25885579"/>
                <a:ext cx="3103469" cy="1096341"/>
              </a:xfrm>
              <a:prstGeom prst="roundRect">
                <a:avLst>
                  <a:gd name="adj" fmla="val 12979"/>
                </a:avLst>
              </a:prstGeom>
              <a:solidFill>
                <a:srgbClr val="FFF5E1"/>
              </a:solidFill>
              <a:ln w="28575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 dirty="0">
                  <a:solidFill>
                    <a:schemeClr val="accent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67" name="四角形: 角を丸くする 66">
              <a:extLst>
                <a:ext uri="{FF2B5EF4-FFF2-40B4-BE49-F238E27FC236}">
                  <a16:creationId xmlns:a16="http://schemas.microsoft.com/office/drawing/2014/main" id="{DC1F5209-E77C-3C69-B7AB-7EDAF34BEC4D}"/>
                </a:ext>
              </a:extLst>
            </p:cNvPr>
            <p:cNvSpPr/>
            <p:nvPr/>
          </p:nvSpPr>
          <p:spPr>
            <a:xfrm>
              <a:off x="13715863" y="21301037"/>
              <a:ext cx="1017924" cy="332335"/>
            </a:xfrm>
            <a:prstGeom prst="roundRect">
              <a:avLst/>
            </a:prstGeom>
            <a:solidFill>
              <a:srgbClr val="E6F4EA"/>
            </a:solidFill>
            <a:ln w="19050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大</a:t>
              </a:r>
              <a:r>
                <a:rPr kumimoji="1" lang="en-US" altLang="ja-JP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  <a:r>
                <a:rPr kumimoji="1" lang="ja-JP" altLang="en-US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小文字</a:t>
              </a:r>
            </a:p>
          </p:txBody>
        </p:sp>
        <p:sp>
          <p:nvSpPr>
            <p:cNvPr id="68" name="四角形: 角を丸くする 67">
              <a:extLst>
                <a:ext uri="{FF2B5EF4-FFF2-40B4-BE49-F238E27FC236}">
                  <a16:creationId xmlns:a16="http://schemas.microsoft.com/office/drawing/2014/main" id="{2FF566C4-127B-70C9-ABEB-C615633457B4}"/>
                </a:ext>
              </a:extLst>
            </p:cNvPr>
            <p:cNvSpPr/>
            <p:nvPr/>
          </p:nvSpPr>
          <p:spPr>
            <a:xfrm>
              <a:off x="13148851" y="20848061"/>
              <a:ext cx="513907" cy="785311"/>
            </a:xfrm>
            <a:prstGeom prst="roundRect">
              <a:avLst/>
            </a:prstGeom>
            <a:solidFill>
              <a:srgbClr val="E6F4EA"/>
            </a:solidFill>
            <a:ln w="19050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記号</a:t>
              </a:r>
            </a:p>
          </p:txBody>
        </p:sp>
        <p:sp>
          <p:nvSpPr>
            <p:cNvPr id="71" name="四角形: 角を丸くする 70">
              <a:extLst>
                <a:ext uri="{FF2B5EF4-FFF2-40B4-BE49-F238E27FC236}">
                  <a16:creationId xmlns:a16="http://schemas.microsoft.com/office/drawing/2014/main" id="{76B39CE6-F97F-FC4E-A9F8-97435B53B051}"/>
                </a:ext>
              </a:extLst>
            </p:cNvPr>
            <p:cNvSpPr/>
            <p:nvPr/>
          </p:nvSpPr>
          <p:spPr>
            <a:xfrm>
              <a:off x="12566334" y="20847098"/>
              <a:ext cx="524379" cy="786274"/>
            </a:xfrm>
            <a:prstGeom prst="roundRect">
              <a:avLst/>
            </a:prstGeom>
            <a:solidFill>
              <a:srgbClr val="E6F4EA"/>
            </a:solidFill>
            <a:ln w="19050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数字</a:t>
              </a: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AA32A4A7-91A3-02C4-DC8F-3C659C12826C}"/>
                </a:ext>
              </a:extLst>
            </p:cNvPr>
            <p:cNvSpPr/>
            <p:nvPr/>
          </p:nvSpPr>
          <p:spPr>
            <a:xfrm>
              <a:off x="11687321" y="19857289"/>
              <a:ext cx="2997782" cy="401703"/>
            </a:xfrm>
            <a:prstGeom prst="roundRect">
              <a:avLst/>
            </a:prstGeom>
            <a:solidFill>
              <a:srgbClr val="FFE6CC"/>
            </a:solidFill>
            <a:ln w="19050">
              <a:solidFill>
                <a:srgbClr val="FF8C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制限なし</a:t>
              </a:r>
            </a:p>
          </p:txBody>
        </p:sp>
        <p:sp>
          <p:nvSpPr>
            <p:cNvPr id="76" name="四角形: 角を丸くする 75">
              <a:extLst>
                <a:ext uri="{FF2B5EF4-FFF2-40B4-BE49-F238E27FC236}">
                  <a16:creationId xmlns:a16="http://schemas.microsoft.com/office/drawing/2014/main" id="{B023A1C1-9CEF-DD01-63D2-FF2AE52AB7A0}"/>
                </a:ext>
              </a:extLst>
            </p:cNvPr>
            <p:cNvSpPr/>
            <p:nvPr/>
          </p:nvSpPr>
          <p:spPr>
            <a:xfrm>
              <a:off x="11687321" y="20355148"/>
              <a:ext cx="820875" cy="1299004"/>
            </a:xfrm>
            <a:prstGeom prst="roundRect">
              <a:avLst/>
            </a:prstGeom>
            <a:solidFill>
              <a:srgbClr val="D9EAF7"/>
            </a:solidFill>
            <a:ln w="19050">
              <a:solidFill>
                <a:srgbClr val="0077B6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36000" tIns="36000" rIns="36000" bIns="0" rtlCol="0" anchor="ctr"/>
            <a:lstStyle/>
            <a:p>
              <a:pPr algn="ctr"/>
              <a:r>
                <a: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10</a:t>
              </a:r>
              <a:r>
                <a:rPr kumimoji="1" lang="ja-JP" altLang="en-US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文字以上</a:t>
              </a:r>
            </a:p>
          </p:txBody>
        </p:sp>
      </p:grp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E6754A4-D054-F7F4-F18E-04FE34DCC7F6}"/>
              </a:ext>
            </a:extLst>
          </p:cNvPr>
          <p:cNvCxnSpPr>
            <a:cxnSpLocks/>
          </p:cNvCxnSpPr>
          <p:nvPr/>
        </p:nvCxnSpPr>
        <p:spPr>
          <a:xfrm>
            <a:off x="11242675" y="20316267"/>
            <a:ext cx="357505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E731FAC-3226-555C-C9E3-DA679BB4FA89}"/>
              </a:ext>
            </a:extLst>
          </p:cNvPr>
          <p:cNvCxnSpPr>
            <a:cxnSpLocks/>
          </p:cNvCxnSpPr>
          <p:nvPr/>
        </p:nvCxnSpPr>
        <p:spPr>
          <a:xfrm>
            <a:off x="11242675" y="21703742"/>
            <a:ext cx="357505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EAF81493-1130-712A-1F1E-2A5311BA1769}"/>
              </a:ext>
            </a:extLst>
          </p:cNvPr>
          <p:cNvSpPr/>
          <p:nvPr/>
        </p:nvSpPr>
        <p:spPr>
          <a:xfrm>
            <a:off x="11687321" y="21764112"/>
            <a:ext cx="3063841" cy="401703"/>
          </a:xfrm>
          <a:prstGeom prst="roundRect">
            <a:avLst/>
          </a:prstGeom>
          <a:solidFill>
            <a:srgbClr val="FFE6CC"/>
          </a:solidFill>
          <a:ln w="19050">
            <a:solidFill>
              <a:srgbClr val="FF8C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0"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Lv1~4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の使いまわし</a:t>
            </a:r>
          </a:p>
        </p:txBody>
      </p: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AC6B6423-610F-71A8-CD6D-4D44052F0321}"/>
              </a:ext>
            </a:extLst>
          </p:cNvPr>
          <p:cNvSpPr/>
          <p:nvPr/>
        </p:nvSpPr>
        <p:spPr>
          <a:xfrm>
            <a:off x="11236360" y="19890631"/>
            <a:ext cx="380018" cy="370069"/>
          </a:xfrm>
          <a:prstGeom prst="roundRect">
            <a:avLst>
              <a:gd name="adj" fmla="val 8865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36000" rIns="0" bIns="0" rtlCol="0" anchor="t"/>
          <a:lstStyle/>
          <a:p>
            <a:pPr algn="ctr"/>
            <a:r>
              <a:rPr kumimoji="1" lang="en-US" altLang="ja-JP" sz="24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24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四角形: 角を丸くする 102">
            <a:extLst>
              <a:ext uri="{FF2B5EF4-FFF2-40B4-BE49-F238E27FC236}">
                <a16:creationId xmlns:a16="http://schemas.microsoft.com/office/drawing/2014/main" id="{A8A3A2B3-8759-DDE4-F47B-1EC739B61A03}"/>
              </a:ext>
            </a:extLst>
          </p:cNvPr>
          <p:cNvSpPr/>
          <p:nvPr/>
        </p:nvSpPr>
        <p:spPr>
          <a:xfrm>
            <a:off x="11236360" y="20363295"/>
            <a:ext cx="380018" cy="370069"/>
          </a:xfrm>
          <a:prstGeom prst="roundRect">
            <a:avLst>
              <a:gd name="adj" fmla="val 8865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0" tIns="36000" rIns="0" bIns="0" rtlCol="0" anchor="t"/>
          <a:lstStyle/>
          <a:p>
            <a:pPr algn="ctr"/>
            <a:r>
              <a:rPr kumimoji="1" lang="en-US" altLang="ja-JP" sz="24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24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4" name="四角形: 角を丸くする 103">
            <a:extLst>
              <a:ext uri="{FF2B5EF4-FFF2-40B4-BE49-F238E27FC236}">
                <a16:creationId xmlns:a16="http://schemas.microsoft.com/office/drawing/2014/main" id="{E43EACF8-99A0-5091-C8AB-B3D65551228F}"/>
              </a:ext>
            </a:extLst>
          </p:cNvPr>
          <p:cNvSpPr/>
          <p:nvPr/>
        </p:nvSpPr>
        <p:spPr>
          <a:xfrm>
            <a:off x="11236360" y="20824970"/>
            <a:ext cx="380018" cy="370069"/>
          </a:xfrm>
          <a:prstGeom prst="roundRect">
            <a:avLst>
              <a:gd name="adj" fmla="val 8865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0" tIns="36000" rIns="0" bIns="0" rtlCol="0" anchor="t"/>
          <a:lstStyle/>
          <a:p>
            <a:pPr algn="ctr"/>
            <a:r>
              <a:rPr kumimoji="1" lang="en-US" altLang="ja-JP" sz="24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24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C428A692-6428-923F-2DF3-D04D31DB4EFC}"/>
              </a:ext>
            </a:extLst>
          </p:cNvPr>
          <p:cNvSpPr/>
          <p:nvPr/>
        </p:nvSpPr>
        <p:spPr>
          <a:xfrm>
            <a:off x="11236360" y="21277695"/>
            <a:ext cx="380018" cy="370069"/>
          </a:xfrm>
          <a:prstGeom prst="roundRect">
            <a:avLst>
              <a:gd name="adj" fmla="val 8865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0" tIns="36000" rIns="0" bIns="0" rtlCol="0" anchor="t"/>
          <a:lstStyle/>
          <a:p>
            <a:pPr algn="ctr"/>
            <a:r>
              <a:rPr kumimoji="1" lang="en-US" altLang="ja-JP" sz="24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endParaRPr kumimoji="1" lang="ja-JP" altLang="en-US" sz="24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CE98F6B1-7E12-DDE6-77A8-6770FDA2C255}"/>
              </a:ext>
            </a:extLst>
          </p:cNvPr>
          <p:cNvSpPr/>
          <p:nvPr/>
        </p:nvSpPr>
        <p:spPr>
          <a:xfrm>
            <a:off x="11233324" y="21739369"/>
            <a:ext cx="380018" cy="370069"/>
          </a:xfrm>
          <a:prstGeom prst="roundRect">
            <a:avLst>
              <a:gd name="adj" fmla="val 8865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0" tIns="36000" rIns="0" bIns="0" rtlCol="0" anchor="t"/>
          <a:lstStyle/>
          <a:p>
            <a:pPr algn="ctr"/>
            <a:r>
              <a:rPr kumimoji="1" lang="en-US" altLang="ja-JP" sz="24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kumimoji="1" lang="ja-JP" altLang="en-US" sz="24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四角形: 角を丸くする 106">
            <a:extLst>
              <a:ext uri="{FF2B5EF4-FFF2-40B4-BE49-F238E27FC236}">
                <a16:creationId xmlns:a16="http://schemas.microsoft.com/office/drawing/2014/main" id="{3A0E9ABE-E8AD-1D55-B6CD-E50812580C7D}"/>
              </a:ext>
            </a:extLst>
          </p:cNvPr>
          <p:cNvSpPr/>
          <p:nvPr/>
        </p:nvSpPr>
        <p:spPr>
          <a:xfrm>
            <a:off x="11229734" y="22283699"/>
            <a:ext cx="380018" cy="370069"/>
          </a:xfrm>
          <a:prstGeom prst="roundRect">
            <a:avLst>
              <a:gd name="adj" fmla="val 8865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0" tIns="36000" rIns="0" bIns="0" rtlCol="0" anchor="t"/>
          <a:lstStyle/>
          <a:p>
            <a:pPr algn="ctr"/>
            <a:r>
              <a:rPr kumimoji="1" lang="en-US" altLang="ja-JP" sz="24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24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2B4538E8-334A-95F1-9508-9F85487BC204}"/>
              </a:ext>
            </a:extLst>
          </p:cNvPr>
          <p:cNvSpPr/>
          <p:nvPr/>
        </p:nvSpPr>
        <p:spPr>
          <a:xfrm>
            <a:off x="13123678" y="22986747"/>
            <a:ext cx="513907" cy="317263"/>
          </a:xfrm>
          <a:prstGeom prst="roundRect">
            <a:avLst/>
          </a:prstGeom>
          <a:solidFill>
            <a:srgbClr val="E6F4EA"/>
          </a:solidFill>
          <a:ln w="19050">
            <a:solidFill>
              <a:srgbClr val="008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記号</a:t>
            </a:r>
          </a:p>
        </p:txBody>
      </p:sp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ABDE8850-1549-F595-8813-26728F00342A}"/>
              </a:ext>
            </a:extLst>
          </p:cNvPr>
          <p:cNvSpPr/>
          <p:nvPr/>
        </p:nvSpPr>
        <p:spPr>
          <a:xfrm>
            <a:off x="12553809" y="22986747"/>
            <a:ext cx="524379" cy="317652"/>
          </a:xfrm>
          <a:prstGeom prst="roundRect">
            <a:avLst/>
          </a:prstGeom>
          <a:solidFill>
            <a:srgbClr val="E6F4EA"/>
          </a:solidFill>
          <a:ln w="19050">
            <a:solidFill>
              <a:srgbClr val="008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数字</a:t>
            </a:r>
          </a:p>
        </p:txBody>
      </p:sp>
      <p:sp>
        <p:nvSpPr>
          <p:cNvPr id="110" name="四角形: 角を丸くする 109">
            <a:extLst>
              <a:ext uri="{FF2B5EF4-FFF2-40B4-BE49-F238E27FC236}">
                <a16:creationId xmlns:a16="http://schemas.microsoft.com/office/drawing/2014/main" id="{A57D40C3-1FC4-C1DA-2F5B-BD0422267D59}"/>
              </a:ext>
            </a:extLst>
          </p:cNvPr>
          <p:cNvSpPr/>
          <p:nvPr/>
        </p:nvSpPr>
        <p:spPr>
          <a:xfrm>
            <a:off x="11714736" y="22802459"/>
            <a:ext cx="796881" cy="524793"/>
          </a:xfrm>
          <a:prstGeom prst="roundRect">
            <a:avLst/>
          </a:prstGeom>
          <a:solidFill>
            <a:srgbClr val="D9EAF7"/>
          </a:solidFill>
          <a:ln w="19050">
            <a:solidFill>
              <a:srgbClr val="0077B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0"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文字以上</a:t>
            </a:r>
          </a:p>
        </p:txBody>
      </p:sp>
      <p:sp>
        <p:nvSpPr>
          <p:cNvPr id="111" name="四角形: 角を丸くする 110">
            <a:extLst>
              <a:ext uri="{FF2B5EF4-FFF2-40B4-BE49-F238E27FC236}">
                <a16:creationId xmlns:a16="http://schemas.microsoft.com/office/drawing/2014/main" id="{46C62B82-B912-6796-E037-8FFB7C56EB90}"/>
              </a:ext>
            </a:extLst>
          </p:cNvPr>
          <p:cNvSpPr/>
          <p:nvPr/>
        </p:nvSpPr>
        <p:spPr>
          <a:xfrm>
            <a:off x="13677191" y="22986747"/>
            <a:ext cx="1017924" cy="332335"/>
          </a:xfrm>
          <a:prstGeom prst="roundRect">
            <a:avLst/>
          </a:prstGeom>
          <a:solidFill>
            <a:srgbClr val="E6F4EA"/>
          </a:solidFill>
          <a:ln w="19050">
            <a:solidFill>
              <a:srgbClr val="008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0"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大</a:t>
            </a:r>
            <a:r>
              <a:rPr kumimoji="1"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小文字</a:t>
            </a:r>
          </a:p>
        </p:txBody>
      </p: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9981D607-7840-0610-1A2E-8853D4BABCE9}"/>
              </a:ext>
            </a:extLst>
          </p:cNvPr>
          <p:cNvSpPr/>
          <p:nvPr/>
        </p:nvSpPr>
        <p:spPr>
          <a:xfrm>
            <a:off x="11732397" y="22337836"/>
            <a:ext cx="2938505" cy="401703"/>
          </a:xfrm>
          <a:prstGeom prst="roundRect">
            <a:avLst/>
          </a:prstGeom>
          <a:solidFill>
            <a:srgbClr val="FFE6CC"/>
          </a:solidFill>
          <a:ln w="19050">
            <a:solidFill>
              <a:srgbClr val="FF8C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0" rtlCol="0" anchor="ctr"/>
          <a:lstStyle/>
          <a:p>
            <a:pPr algn="ctr"/>
            <a:r>
              <a:rPr kumimoji="1"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zxcvbn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Entropy 30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以上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AD35B081-A1E0-E4EB-8DF9-75CC72230F05}"/>
              </a:ext>
            </a:extLst>
          </p:cNvPr>
          <p:cNvSpPr txBox="1"/>
          <p:nvPr/>
        </p:nvSpPr>
        <p:spPr>
          <a:xfrm>
            <a:off x="7910310" y="20562608"/>
            <a:ext cx="2779713" cy="903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tIns="72000" bIns="0" rtlCol="0">
            <a:spAutoFit/>
          </a:bodyPr>
          <a:lstStyle/>
          <a:p>
            <a:pPr algn="ctr"/>
            <a:r>
              <a:rPr lang="ja-JP" altLang="en-US" sz="1800" b="1" dirty="0">
                <a:ln w="12700">
                  <a:noFill/>
                </a:ln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条件を満たす</a:t>
            </a:r>
            <a:endParaRPr lang="en-US" altLang="ja-JP" sz="1800" b="1" dirty="0">
              <a:ln w="12700">
                <a:noFill/>
              </a:ln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800" b="1" dirty="0">
                <a:ln w="12700">
                  <a:noFill/>
                </a:ln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脆弱なパスワードを入力</a:t>
            </a:r>
            <a:endParaRPr lang="en-US" altLang="ja-JP" sz="1800" b="1" dirty="0">
              <a:ln w="12700">
                <a:noFill/>
              </a:ln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800" b="1" dirty="0">
                <a:ln w="12700">
                  <a:noFill/>
                </a:ln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→特徴を理解</a:t>
            </a:r>
            <a:endParaRPr kumimoji="1" lang="en-US" altLang="ja-JP" sz="1800" b="1" dirty="0">
              <a:ln w="12700">
                <a:noFill/>
              </a:ln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2" name="左中かっこ 121">
            <a:extLst>
              <a:ext uri="{FF2B5EF4-FFF2-40B4-BE49-F238E27FC236}">
                <a16:creationId xmlns:a16="http://schemas.microsoft.com/office/drawing/2014/main" id="{5278DEFC-FADB-26A9-C3D6-F582DA5CC403}"/>
              </a:ext>
            </a:extLst>
          </p:cNvPr>
          <p:cNvSpPr/>
          <p:nvPr/>
        </p:nvSpPr>
        <p:spPr>
          <a:xfrm>
            <a:off x="10690023" y="19897117"/>
            <a:ext cx="481744" cy="2212320"/>
          </a:xfrm>
          <a:prstGeom prst="leftBrace">
            <a:avLst>
              <a:gd name="adj1" fmla="val 8333"/>
              <a:gd name="adj2" fmla="val 50574"/>
            </a:avLst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D113C5DF-62D5-A7E6-2B4B-1B3328C5F9A8}"/>
              </a:ext>
            </a:extLst>
          </p:cNvPr>
          <p:cNvSpPr txBox="1"/>
          <p:nvPr/>
        </p:nvSpPr>
        <p:spPr>
          <a:xfrm>
            <a:off x="8584126" y="22151536"/>
            <a:ext cx="2516046" cy="903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tIns="72000" bIns="0" rtlCol="0">
            <a:spAutoFit/>
          </a:bodyPr>
          <a:lstStyle/>
          <a:p>
            <a:pPr algn="ctr"/>
            <a:r>
              <a:rPr kumimoji="1" lang="ja-JP" altLang="en-US" sz="1800" b="1" dirty="0">
                <a:ln w="12700">
                  <a:noFill/>
                </a:ln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最後に</a:t>
            </a:r>
            <a:endParaRPr kumimoji="1" lang="en-US" altLang="ja-JP" sz="1800" b="1" dirty="0">
              <a:ln w="12700">
                <a:noFill/>
              </a:ln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800" b="1" dirty="0">
                <a:ln w="12700">
                  <a:noFill/>
                </a:ln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脆弱でないパスワード</a:t>
            </a:r>
            <a:endParaRPr kumimoji="1" lang="en-US" altLang="ja-JP" sz="1800" b="1" dirty="0">
              <a:ln w="12700">
                <a:noFill/>
              </a:ln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800" b="1" dirty="0">
                <a:ln w="12700">
                  <a:noFill/>
                </a:ln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を考えさせる</a:t>
            </a:r>
            <a:endParaRPr kumimoji="1" lang="en-US" altLang="ja-JP" sz="1800" b="1" dirty="0">
              <a:ln w="12700">
                <a:noFill/>
              </a:ln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01204FFF-9B35-1199-E79A-83E23DA38DF7}"/>
              </a:ext>
            </a:extLst>
          </p:cNvPr>
          <p:cNvSpPr/>
          <p:nvPr/>
        </p:nvSpPr>
        <p:spPr>
          <a:xfrm>
            <a:off x="5302662" y="23570909"/>
            <a:ext cx="3635786" cy="495554"/>
          </a:xfrm>
          <a:prstGeom prst="roundRect">
            <a:avLst>
              <a:gd name="adj" fmla="val 8865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tIns="72000" rIns="144000" rtlCol="0" anchor="t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脆弱であれば爆発</a:t>
            </a:r>
            <a:r>
              <a:rPr kumimoji="1" lang="en-US" altLang="ja-JP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成功</a:t>
            </a:r>
            <a:r>
              <a:rPr kumimoji="1" lang="en-US" altLang="ja-JP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4" name="吹き出し: 角を丸めた四角形 22">
            <a:extLst>
              <a:ext uri="{FF2B5EF4-FFF2-40B4-BE49-F238E27FC236}">
                <a16:creationId xmlns:a16="http://schemas.microsoft.com/office/drawing/2014/main" id="{2DAF32F1-BA28-A640-3AF1-8C3657CC303D}"/>
              </a:ext>
            </a:extLst>
          </p:cNvPr>
          <p:cNvSpPr/>
          <p:nvPr/>
        </p:nvSpPr>
        <p:spPr>
          <a:xfrm>
            <a:off x="5593138" y="27550148"/>
            <a:ext cx="2035387" cy="699547"/>
          </a:xfrm>
          <a:prstGeom prst="wedgeRoundRectCallout">
            <a:avLst>
              <a:gd name="adj1" fmla="val -42895"/>
              <a:gd name="adj2" fmla="val 91694"/>
              <a:gd name="adj3" fmla="val 16667"/>
            </a:avLst>
          </a:prstGeom>
          <a:ln w="19050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知るきっかけに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36681E16-F4B5-F5DF-F300-6812D1C7751F}"/>
              </a:ext>
            </a:extLst>
          </p:cNvPr>
          <p:cNvCxnSpPr>
            <a:cxnSpLocks/>
          </p:cNvCxnSpPr>
          <p:nvPr/>
        </p:nvCxnSpPr>
        <p:spPr>
          <a:xfrm>
            <a:off x="11255375" y="22210154"/>
            <a:ext cx="357505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2" descr="OKサインを出す人のイラスト（女性）">
            <a:extLst>
              <a:ext uri="{FF2B5EF4-FFF2-40B4-BE49-F238E27FC236}">
                <a16:creationId xmlns:a16="http://schemas.microsoft.com/office/drawing/2014/main" id="{95C4385A-3AC2-D780-55AA-AE643A2B8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25" y="11668384"/>
            <a:ext cx="1789509" cy="195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4" descr="USB端末を持つ手のイラスト（USBメモリ）">
            <a:extLst>
              <a:ext uri="{FF2B5EF4-FFF2-40B4-BE49-F238E27FC236}">
                <a16:creationId xmlns:a16="http://schemas.microsoft.com/office/drawing/2014/main" id="{A121ABB6-7F34-DD79-1E97-E70B3FEE1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106" y="11687387"/>
            <a:ext cx="2356546" cy="126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パソコンのパスワードのイラスト（セキュリティー）">
            <a:extLst>
              <a:ext uri="{FF2B5EF4-FFF2-40B4-BE49-F238E27FC236}">
                <a16:creationId xmlns:a16="http://schemas.microsoft.com/office/drawing/2014/main" id="{31871A76-6BBC-604F-4B87-BE81EEBE7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1318" y="12552483"/>
            <a:ext cx="1772866" cy="134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テキスト ボックス 1032">
            <a:extLst>
              <a:ext uri="{FF2B5EF4-FFF2-40B4-BE49-F238E27FC236}">
                <a16:creationId xmlns:a16="http://schemas.microsoft.com/office/drawing/2014/main" id="{7B1CBDA4-C79D-E77A-78A6-D148EADFEA0D}"/>
              </a:ext>
            </a:extLst>
          </p:cNvPr>
          <p:cNvSpPr txBox="1"/>
          <p:nvPr/>
        </p:nvSpPr>
        <p:spPr>
          <a:xfrm>
            <a:off x="3760824" y="13985076"/>
            <a:ext cx="85432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安全だと思っていることが，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実は安全ではないと気づけない</a:t>
            </a:r>
          </a:p>
        </p:txBody>
      </p:sp>
      <p:pic>
        <p:nvPicPr>
          <p:cNvPr id="1034" name="Picture 8" descr="据置型ゲーム機で遊ぶ子供達のイラスト（男の子・スマホ型）">
            <a:extLst>
              <a:ext uri="{FF2B5EF4-FFF2-40B4-BE49-F238E27FC236}">
                <a16:creationId xmlns:a16="http://schemas.microsoft.com/office/drawing/2014/main" id="{87FA4306-FF8E-4A8E-0E24-D8C447FD5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135" y="16281651"/>
            <a:ext cx="1329767" cy="132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0" descr="スマートフォンでゲームをやる子供のイラスト（女の子・横）">
            <a:extLst>
              <a:ext uri="{FF2B5EF4-FFF2-40B4-BE49-F238E27FC236}">
                <a16:creationId xmlns:a16="http://schemas.microsoft.com/office/drawing/2014/main" id="{13C47B2A-827B-35DB-5745-27973707C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401" y="15949515"/>
            <a:ext cx="1839230" cy="165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ゲームのコントローラーのイラスト">
            <a:extLst>
              <a:ext uri="{FF2B5EF4-FFF2-40B4-BE49-F238E27FC236}">
                <a16:creationId xmlns:a16="http://schemas.microsoft.com/office/drawing/2014/main" id="{70C81AA2-6392-9671-D346-E32351EE0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459" y="15769479"/>
            <a:ext cx="1991880" cy="199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やる気のない勉強のイラスト">
            <a:extLst>
              <a:ext uri="{FF2B5EF4-FFF2-40B4-BE49-F238E27FC236}">
                <a16:creationId xmlns:a16="http://schemas.microsoft.com/office/drawing/2014/main" id="{F2F2F3A4-56DF-5002-5D85-A94F0782A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205" y="16744254"/>
            <a:ext cx="1876797" cy="180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勉強が不調な人のイラスト（男性）">
            <a:extLst>
              <a:ext uri="{FF2B5EF4-FFF2-40B4-BE49-F238E27FC236}">
                <a16:creationId xmlns:a16="http://schemas.microsoft.com/office/drawing/2014/main" id="{2005DA57-EE43-D0E2-1999-BE5C5B752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668" y="16367998"/>
            <a:ext cx="2100209" cy="210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グループ化 1040">
            <a:extLst>
              <a:ext uri="{FF2B5EF4-FFF2-40B4-BE49-F238E27FC236}">
                <a16:creationId xmlns:a16="http://schemas.microsoft.com/office/drawing/2014/main" id="{D19EB72F-7B6F-6AA8-78A6-45DBE3639076}"/>
              </a:ext>
            </a:extLst>
          </p:cNvPr>
          <p:cNvGrpSpPr/>
          <p:nvPr/>
        </p:nvGrpSpPr>
        <p:grpSpPr>
          <a:xfrm>
            <a:off x="9418866" y="17738225"/>
            <a:ext cx="5201341" cy="1010110"/>
            <a:chOff x="4959100" y="3825336"/>
            <a:chExt cx="3778138" cy="1010110"/>
          </a:xfrm>
        </p:grpSpPr>
        <p:grpSp>
          <p:nvGrpSpPr>
            <p:cNvPr id="1042" name="グループ化 1041">
              <a:extLst>
                <a:ext uri="{FF2B5EF4-FFF2-40B4-BE49-F238E27FC236}">
                  <a16:creationId xmlns:a16="http://schemas.microsoft.com/office/drawing/2014/main" id="{4B85254C-1532-7BA1-B089-7AA5302B9B0B}"/>
                </a:ext>
              </a:extLst>
            </p:cNvPr>
            <p:cNvGrpSpPr/>
            <p:nvPr/>
          </p:nvGrpSpPr>
          <p:grpSpPr>
            <a:xfrm>
              <a:off x="5213532" y="3825336"/>
              <a:ext cx="3523706" cy="985859"/>
              <a:chOff x="510138" y="940764"/>
              <a:chExt cx="3523706" cy="985859"/>
            </a:xfrm>
          </p:grpSpPr>
          <p:sp>
            <p:nvSpPr>
              <p:cNvPr id="1044" name="角丸四角形 110">
                <a:extLst>
                  <a:ext uri="{FF2B5EF4-FFF2-40B4-BE49-F238E27FC236}">
                    <a16:creationId xmlns:a16="http://schemas.microsoft.com/office/drawing/2014/main" id="{9CD3988B-0601-CDBF-9728-4ABB781254DB}"/>
                  </a:ext>
                </a:extLst>
              </p:cNvPr>
              <p:cNvSpPr/>
              <p:nvPr/>
            </p:nvSpPr>
            <p:spPr>
              <a:xfrm>
                <a:off x="638193" y="1095625"/>
                <a:ext cx="3395651" cy="830998"/>
              </a:xfrm>
              <a:prstGeom prst="roundRect">
                <a:avLst>
                  <a:gd name="adj" fmla="val 9406"/>
                </a:avLst>
              </a:prstGeom>
              <a:solidFill>
                <a:schemeClr val="bg1"/>
              </a:solidFill>
              <a:ln w="38100"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45" name="円/楕円 111">
                <a:extLst>
                  <a:ext uri="{FF2B5EF4-FFF2-40B4-BE49-F238E27FC236}">
                    <a16:creationId xmlns:a16="http://schemas.microsoft.com/office/drawing/2014/main" id="{0C06BCDB-D6A7-3EA3-F42A-C90AF8CFD9E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777591">
                <a:off x="510138" y="940764"/>
                <a:ext cx="1052613" cy="577740"/>
              </a:xfrm>
              <a:prstGeom prst="ellipse">
                <a:avLst/>
              </a:prstGeom>
              <a:solidFill>
                <a:srgbClr val="FF5050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72000" rtlCol="0" anchor="ctr"/>
              <a:lstStyle/>
              <a:p>
                <a:pPr algn="ctr"/>
                <a:r>
                  <a:rPr lang="en-US" altLang="ja-JP" sz="24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Point</a:t>
                </a:r>
                <a:endParaRPr kumimoji="1" lang="ja-JP" altLang="en-US" sz="24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43" name="テキスト ボックス 1042">
              <a:extLst>
                <a:ext uri="{FF2B5EF4-FFF2-40B4-BE49-F238E27FC236}">
                  <a16:creationId xmlns:a16="http://schemas.microsoft.com/office/drawing/2014/main" id="{7CD12284-1056-BA87-52A1-95FAC6506C4C}"/>
                </a:ext>
              </a:extLst>
            </p:cNvPr>
            <p:cNvSpPr txBox="1"/>
            <p:nvPr/>
          </p:nvSpPr>
          <p:spPr>
            <a:xfrm>
              <a:off x="4959100" y="4004449"/>
              <a:ext cx="37110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2400" b="1" dirty="0">
                  <a:solidFill>
                    <a:schemeClr val="accent2"/>
                  </a:solidFill>
                </a:rPr>
                <a:t>ハードルを下げるために</a:t>
              </a:r>
              <a:endParaRPr kumimoji="1" lang="en-US" altLang="ja-JP" sz="2400" b="1" dirty="0">
                <a:solidFill>
                  <a:schemeClr val="accent2"/>
                </a:solidFill>
              </a:endParaRPr>
            </a:p>
            <a:p>
              <a:pPr algn="r"/>
              <a:r>
                <a:rPr kumimoji="1" lang="ja-JP" altLang="en-US" sz="2400" b="1" dirty="0">
                  <a:solidFill>
                    <a:schemeClr val="accent2"/>
                  </a:solidFill>
                </a:rPr>
                <a:t>ゲームで学習できるように！</a:t>
              </a:r>
              <a:endParaRPr kumimoji="1" lang="ja-JP" altLang="en-US" sz="22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046" name="テキスト ボックス 1045">
            <a:extLst>
              <a:ext uri="{FF2B5EF4-FFF2-40B4-BE49-F238E27FC236}">
                <a16:creationId xmlns:a16="http://schemas.microsoft.com/office/drawing/2014/main" id="{9272D917-A076-03EE-B210-34F99CB834C2}"/>
              </a:ext>
            </a:extLst>
          </p:cNvPr>
          <p:cNvSpPr txBox="1"/>
          <p:nvPr/>
        </p:nvSpPr>
        <p:spPr>
          <a:xfrm>
            <a:off x="4753404" y="18389736"/>
            <a:ext cx="3556552" cy="41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bIns="0" rtlCol="0">
            <a:sp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“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学習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”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のハードルが高い</a:t>
            </a:r>
          </a:p>
        </p:txBody>
      </p:sp>
      <p:sp>
        <p:nvSpPr>
          <p:cNvPr id="1047" name="矢印: 右 1046">
            <a:extLst>
              <a:ext uri="{FF2B5EF4-FFF2-40B4-BE49-F238E27FC236}">
                <a16:creationId xmlns:a16="http://schemas.microsoft.com/office/drawing/2014/main" id="{30F6B0DD-1856-DA80-300E-81877457D805}"/>
              </a:ext>
            </a:extLst>
          </p:cNvPr>
          <p:cNvSpPr/>
          <p:nvPr/>
        </p:nvSpPr>
        <p:spPr>
          <a:xfrm>
            <a:off x="8341816" y="16683267"/>
            <a:ext cx="967301" cy="12861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48" name="Picture 18" descr="アドバイスをする人のイラスト（女性）">
            <a:extLst>
              <a:ext uri="{FF2B5EF4-FFF2-40B4-BE49-F238E27FC236}">
                <a16:creationId xmlns:a16="http://schemas.microsoft.com/office/drawing/2014/main" id="{3FD690EF-BB11-50CF-E156-4088E311E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739" y="16059734"/>
            <a:ext cx="2208327" cy="220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テキスト ボックス 1048">
            <a:extLst>
              <a:ext uri="{FF2B5EF4-FFF2-40B4-BE49-F238E27FC236}">
                <a16:creationId xmlns:a16="http://schemas.microsoft.com/office/drawing/2014/main" id="{5EE40A24-8F40-0CE8-DB1B-952E9D4E8763}"/>
              </a:ext>
            </a:extLst>
          </p:cNvPr>
          <p:cNvSpPr txBox="1"/>
          <p:nvPr/>
        </p:nvSpPr>
        <p:spPr>
          <a:xfrm>
            <a:off x="1476943" y="15303715"/>
            <a:ext cx="4848570" cy="7848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bIns="0" rtlCol="0">
            <a:spAutoFit/>
          </a:bodyPr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セキュリティについて学習すると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解決だが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50" name="図形 1049">
            <a:extLst>
              <a:ext uri="{FF2B5EF4-FFF2-40B4-BE49-F238E27FC236}">
                <a16:creationId xmlns:a16="http://schemas.microsoft.com/office/drawing/2014/main" id="{8152B364-5CAF-2181-D339-8F55CB0EB44D}"/>
              </a:ext>
            </a:extLst>
          </p:cNvPr>
          <p:cNvSpPr/>
          <p:nvPr/>
        </p:nvSpPr>
        <p:spPr>
          <a:xfrm rot="3261118">
            <a:off x="4894274" y="16045306"/>
            <a:ext cx="1321161" cy="982039"/>
          </a:xfrm>
          <a:prstGeom prst="swooshArrow">
            <a:avLst>
              <a:gd name="adj1" fmla="val 22846"/>
              <a:gd name="adj2" fmla="val 31739"/>
            </a:avLst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418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3" grpId="0" animBg="1"/>
      <p:bldP spid="124" grpId="0" animBg="1"/>
      <p:bldP spid="1046" grpId="0" animBg="1"/>
      <p:bldP spid="1049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308E82F6-1F0E-4A8F-95FF-E4B1B0BA427D}" vid="{81573B3B-642B-4372-AEF3-4C9385187D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SecHack365‗ポスターテンプレートA1縦 (2) (1)</Template>
  <TotalTime>849</TotalTime>
  <Words>420</Words>
  <Application>Microsoft Office PowerPoint</Application>
  <PresentationFormat>ユーザー設定</PresentationFormat>
  <Paragraphs>85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Consolas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塩山 英里香</dc:creator>
  <cp:lastModifiedBy>伊藤駿介</cp:lastModifiedBy>
  <cp:revision>259</cp:revision>
  <dcterms:created xsi:type="dcterms:W3CDTF">2023-09-19T09:39:44Z</dcterms:created>
  <dcterms:modified xsi:type="dcterms:W3CDTF">2025-02-15T07:18:54Z</dcterms:modified>
</cp:coreProperties>
</file>