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59" autoAdjust="0"/>
    <p:restoredTop sz="94660"/>
  </p:normalViewPr>
  <p:slideViewPr>
    <p:cSldViewPr snapToGrid="0">
      <p:cViewPr>
        <p:scale>
          <a:sx n="75" d="100"/>
          <a:sy n="75" d="100"/>
        </p:scale>
        <p:origin x="40" y="-7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646D7-C025-45D5-B38C-BB520817D44F}"/>
              </a:ext>
            </a:extLst>
          </p:cNvPr>
          <p:cNvSpPr/>
          <p:nvPr userDrawn="1"/>
        </p:nvSpPr>
        <p:spPr>
          <a:xfrm>
            <a:off x="-1" y="-1"/>
            <a:ext cx="21383625" cy="30275213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416BA5-9695-47B9-B439-872EDC4134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99AE6-24D8-415D-9A0A-7263F95CA475}"/>
              </a:ext>
            </a:extLst>
          </p:cNvPr>
          <p:cNvSpPr txBox="1">
            <a:spLocks/>
          </p:cNvSpPr>
          <p:nvPr userDrawn="1"/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24D048-2932-4938-B209-F74D77CC75C5}" type="datetimeFigureOut">
              <a:rPr kumimoji="1" lang="ja-JP" altLang="en-US" smtClean="0"/>
              <a:pPr/>
              <a:t>2024/9/10</a:t>
            </a:fld>
            <a:endParaRPr kumimoji="1" lang="ja-JP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569BDC-913D-4220-A1FE-155EDF4AFA22}"/>
              </a:ext>
            </a:extLst>
          </p:cNvPr>
          <p:cNvSpPr txBox="1">
            <a:spLocks/>
          </p:cNvSpPr>
          <p:nvPr userDrawn="1"/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272A05-11D9-49FB-AFEA-2F698735CC6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29E00A-A60E-4C2C-82F9-8B1EAAFE9A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6" y="263325"/>
            <a:ext cx="7964110" cy="1444535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27D8A23-92DF-455D-8533-8BD397C81251}"/>
              </a:ext>
            </a:extLst>
          </p:cNvPr>
          <p:cNvSpPr/>
          <p:nvPr userDrawn="1"/>
        </p:nvSpPr>
        <p:spPr>
          <a:xfrm>
            <a:off x="578547" y="2048255"/>
            <a:ext cx="20226528" cy="27624263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9801CFB-1091-447B-9105-762E2649B5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58" y="28721478"/>
            <a:ext cx="1523245" cy="6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2DAD1C-6406-4A03-A55B-2E1A0812162F}"/>
              </a:ext>
            </a:extLst>
          </p:cNvPr>
          <p:cNvSpPr/>
          <p:nvPr userDrawn="1"/>
        </p:nvSpPr>
        <p:spPr>
          <a:xfrm>
            <a:off x="-1" y="-1"/>
            <a:ext cx="21383625" cy="30275213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978C009-D745-4002-8CDD-4536E9B2B57F}"/>
              </a:ext>
            </a:extLst>
          </p:cNvPr>
          <p:cNvSpPr/>
          <p:nvPr userDrawn="1"/>
        </p:nvSpPr>
        <p:spPr>
          <a:xfrm>
            <a:off x="578547" y="586302"/>
            <a:ext cx="20226528" cy="29086216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E65B399-B22B-48FD-BF40-68FD67DF9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0" y="28721478"/>
            <a:ext cx="1523245" cy="63402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4D8ACD-3EE6-4AC5-A5CB-47B6270BFD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79" y="716930"/>
            <a:ext cx="7955296" cy="10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四角形: 角を丸くする 1049">
            <a:extLst>
              <a:ext uri="{FF2B5EF4-FFF2-40B4-BE49-F238E27FC236}">
                <a16:creationId xmlns:a16="http://schemas.microsoft.com/office/drawing/2014/main" id="{E3032C19-C026-C9A7-86CB-8FDB38CA1FE8}"/>
              </a:ext>
            </a:extLst>
          </p:cNvPr>
          <p:cNvSpPr/>
          <p:nvPr/>
        </p:nvSpPr>
        <p:spPr>
          <a:xfrm>
            <a:off x="5820434" y="21715891"/>
            <a:ext cx="4495141" cy="3104962"/>
          </a:xfrm>
          <a:prstGeom prst="roundRect">
            <a:avLst>
              <a:gd name="adj" fmla="val 87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9048D4EE-BE57-2364-7AFA-8AF3885D8A8E}"/>
              </a:ext>
            </a:extLst>
          </p:cNvPr>
          <p:cNvSpPr/>
          <p:nvPr/>
        </p:nvSpPr>
        <p:spPr>
          <a:xfrm>
            <a:off x="5906995" y="22226645"/>
            <a:ext cx="4321028" cy="1086946"/>
          </a:xfrm>
          <a:prstGeom prst="roundRect">
            <a:avLst>
              <a:gd name="adj" fmla="val 87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7" name="角丸四角形 45">
            <a:extLst>
              <a:ext uri="{FF2B5EF4-FFF2-40B4-BE49-F238E27FC236}">
                <a16:creationId xmlns:a16="http://schemas.microsoft.com/office/drawing/2014/main" id="{640B3E15-F62A-575B-66B2-A67B1D4CEC5B}"/>
              </a:ext>
            </a:extLst>
          </p:cNvPr>
          <p:cNvSpPr/>
          <p:nvPr/>
        </p:nvSpPr>
        <p:spPr>
          <a:xfrm>
            <a:off x="11677417" y="17108258"/>
            <a:ext cx="8176050" cy="3955728"/>
          </a:xfrm>
          <a:prstGeom prst="roundRect">
            <a:avLst>
              <a:gd name="adj" fmla="val 969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6" name="角丸四角形 45">
            <a:extLst>
              <a:ext uri="{FF2B5EF4-FFF2-40B4-BE49-F238E27FC236}">
                <a16:creationId xmlns:a16="http://schemas.microsoft.com/office/drawing/2014/main" id="{FB46716D-21DB-CD59-AA00-02501AC86D8D}"/>
              </a:ext>
            </a:extLst>
          </p:cNvPr>
          <p:cNvSpPr/>
          <p:nvPr/>
        </p:nvSpPr>
        <p:spPr>
          <a:xfrm>
            <a:off x="11677417" y="22650516"/>
            <a:ext cx="8176050" cy="2312264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0399B546-A5C9-6556-1B21-C28D189B36D8}"/>
              </a:ext>
            </a:extLst>
          </p:cNvPr>
          <p:cNvSpPr/>
          <p:nvPr/>
        </p:nvSpPr>
        <p:spPr>
          <a:xfrm>
            <a:off x="9034372" y="13961516"/>
            <a:ext cx="889000" cy="12664033"/>
          </a:xfrm>
          <a:prstGeom prst="downArrow">
            <a:avLst>
              <a:gd name="adj1" fmla="val 50000"/>
              <a:gd name="adj2" fmla="val 8571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5E396F-A4D5-BB29-660D-D5313C716EBF}"/>
              </a:ext>
            </a:extLst>
          </p:cNvPr>
          <p:cNvSpPr txBox="1"/>
          <p:nvPr/>
        </p:nvSpPr>
        <p:spPr>
          <a:xfrm>
            <a:off x="1539182" y="2693206"/>
            <a:ext cx="183052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500" b="1" dirty="0">
                <a:latin typeface="Source Code Pro" panose="020B0309030403020204" pitchFamily="49" charset="0"/>
                <a:ea typeface="Source Code Pro" panose="020B0309030403020204" pitchFamily="49" charset="0"/>
              </a:rPr>
              <a:t>SAFE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688306-DF15-1572-33D6-F129872B1E82}"/>
              </a:ext>
            </a:extLst>
          </p:cNvPr>
          <p:cNvSpPr txBox="1"/>
          <p:nvPr/>
        </p:nvSpPr>
        <p:spPr>
          <a:xfrm>
            <a:off x="3350732" y="4309049"/>
            <a:ext cx="1468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- Security Awareness For Everyone -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BA6EE-8684-483C-D521-E6F105FE1C70}"/>
              </a:ext>
            </a:extLst>
          </p:cNvPr>
          <p:cNvSpPr txBox="1"/>
          <p:nvPr/>
        </p:nvSpPr>
        <p:spPr>
          <a:xfrm>
            <a:off x="14940198" y="3478036"/>
            <a:ext cx="5569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 コンテンツゼミ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伊藤駿介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1D84D-8985-7C68-EF68-AE06F80AFC82}"/>
              </a:ext>
            </a:extLst>
          </p:cNvPr>
          <p:cNvSpPr txBox="1">
            <a:spLocks/>
          </p:cNvSpPr>
          <p:nvPr/>
        </p:nvSpPr>
        <p:spPr>
          <a:xfrm>
            <a:off x="1218769" y="5359236"/>
            <a:ext cx="18940871" cy="710067"/>
          </a:xfrm>
          <a:prstGeom prst="rect">
            <a:avLst/>
          </a:prstGeom>
          <a:solidFill>
            <a:schemeClr val="tx1"/>
          </a:solidFill>
        </p:spPr>
        <p:txBody>
          <a:bodyPr wrap="square" tIns="46800" bIns="0" rtlCol="0" anchor="b" anchorCtr="0">
            <a:normAutofit/>
          </a:bodyPr>
          <a:lstStyle/>
          <a:p>
            <a:pPr algn="ctr"/>
            <a:r>
              <a:rPr kumimoji="1" lang="ja-JP" altLang="en-US" sz="40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60022E-4C28-4A4F-3BEE-FF42F116C8DE}"/>
              </a:ext>
            </a:extLst>
          </p:cNvPr>
          <p:cNvSpPr txBox="1"/>
          <p:nvPr/>
        </p:nvSpPr>
        <p:spPr>
          <a:xfrm>
            <a:off x="6084577" y="6246244"/>
            <a:ext cx="922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セキュリティ意識</a:t>
            </a:r>
            <a:r>
              <a:rPr kumimoji="1"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</a:t>
            </a:r>
            <a:r>
              <a:rPr kumimoji="1"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いことに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由来</a:t>
            </a:r>
            <a:r>
              <a:rPr kumimoji="1"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事故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A0B42C-163D-30CC-39DB-DED4AEF62D50}"/>
              </a:ext>
            </a:extLst>
          </p:cNvPr>
          <p:cNvSpPr txBox="1"/>
          <p:nvPr/>
        </p:nvSpPr>
        <p:spPr>
          <a:xfrm>
            <a:off x="6070298" y="2322749"/>
            <a:ext cx="9243020" cy="538609"/>
          </a:xfrm>
          <a:prstGeom prst="rect">
            <a:avLst/>
          </a:prstGeom>
          <a:solidFill>
            <a:schemeClr val="tx1"/>
          </a:solidFill>
        </p:spPr>
        <p:txBody>
          <a:bodyPr wrap="square" bIns="0" rtlCol="0" anchor="b" anchorCtr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誰</a:t>
            </a:r>
            <a:r>
              <a:rPr kumimoji="1" lang="ja-JP" altLang="en-US" sz="3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でも</a:t>
            </a:r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  <a:r>
              <a:rPr kumimoji="1" lang="ja-JP" altLang="en-US" sz="3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について</a:t>
            </a:r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</a:t>
            </a:r>
            <a:r>
              <a:rPr kumimoji="1" lang="ja-JP" altLang="en-US" sz="3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べる</a:t>
            </a:r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</a:t>
            </a:r>
          </a:p>
        </p:txBody>
      </p:sp>
      <p:grpSp>
        <p:nvGrpSpPr>
          <p:cNvPr id="1031" name="グループ化 1030">
            <a:extLst>
              <a:ext uri="{FF2B5EF4-FFF2-40B4-BE49-F238E27FC236}">
                <a16:creationId xmlns:a16="http://schemas.microsoft.com/office/drawing/2014/main" id="{07F0644B-03E0-0321-48F8-2DB5CF2D93B5}"/>
              </a:ext>
            </a:extLst>
          </p:cNvPr>
          <p:cNvGrpSpPr/>
          <p:nvPr/>
        </p:nvGrpSpPr>
        <p:grpSpPr>
          <a:xfrm>
            <a:off x="11005015" y="27234568"/>
            <a:ext cx="9482324" cy="2057375"/>
            <a:chOff x="1209487" y="25326056"/>
            <a:chExt cx="12395011" cy="2689339"/>
          </a:xfrm>
        </p:grpSpPr>
        <p:grpSp>
          <p:nvGrpSpPr>
            <p:cNvPr id="1029" name="グループ化 1028">
              <a:extLst>
                <a:ext uri="{FF2B5EF4-FFF2-40B4-BE49-F238E27FC236}">
                  <a16:creationId xmlns:a16="http://schemas.microsoft.com/office/drawing/2014/main" id="{64781D51-33F9-48E1-93BF-7F388E4330F2}"/>
                </a:ext>
              </a:extLst>
            </p:cNvPr>
            <p:cNvGrpSpPr/>
            <p:nvPr/>
          </p:nvGrpSpPr>
          <p:grpSpPr>
            <a:xfrm>
              <a:off x="7239938" y="25342650"/>
              <a:ext cx="6364560" cy="2672745"/>
              <a:chOff x="11442019" y="24806563"/>
              <a:chExt cx="8608319" cy="3614993"/>
            </a:xfrm>
          </p:grpSpPr>
          <p:pic>
            <p:nvPicPr>
              <p:cNvPr id="1026" name="Picture 2" descr="Unreal Engine - Wikipedia">
                <a:extLst>
                  <a:ext uri="{FF2B5EF4-FFF2-40B4-BE49-F238E27FC236}">
                    <a16:creationId xmlns:a16="http://schemas.microsoft.com/office/drawing/2014/main" id="{07258958-DF15-7D5D-B066-54AA8B8BB8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72487" y="25714206"/>
                <a:ext cx="3315123" cy="2707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GitHub - isocpp/logos: C++ logos created for isocpp.org">
                <a:extLst>
                  <a:ext uri="{FF2B5EF4-FFF2-40B4-BE49-F238E27FC236}">
                    <a16:creationId xmlns:a16="http://schemas.microsoft.com/office/drawing/2014/main" id="{99AF5391-4693-CFA4-C797-FBA563F885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07609" y="26442508"/>
                <a:ext cx="1310603" cy="1473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88A70B8-C476-B9C9-249B-B531E52B8A94}"/>
                  </a:ext>
                </a:extLst>
              </p:cNvPr>
              <p:cNvSpPr txBox="1"/>
              <p:nvPr/>
            </p:nvSpPr>
            <p:spPr>
              <a:xfrm>
                <a:off x="11442019" y="24806563"/>
                <a:ext cx="8608319" cy="70767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使用技術</a:t>
                </a:r>
              </a:p>
            </p:txBody>
          </p:sp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2F21981-B12E-1759-CD3B-99FC37B9A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38212" y="26392701"/>
                <a:ext cx="2906226" cy="1473358"/>
              </a:xfrm>
              <a:prstGeom prst="rect">
                <a:avLst/>
              </a:prstGeom>
            </p:spPr>
          </p:pic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014C2A1-73C6-6D2B-F7E9-758F065471B2}"/>
                </a:ext>
              </a:extLst>
            </p:cNvPr>
            <p:cNvGrpSpPr/>
            <p:nvPr/>
          </p:nvGrpSpPr>
          <p:grpSpPr>
            <a:xfrm>
              <a:off x="1209487" y="25326056"/>
              <a:ext cx="5281925" cy="2635261"/>
              <a:chOff x="11126814" y="19786504"/>
              <a:chExt cx="8717624" cy="4349400"/>
            </a:xfrm>
          </p:grpSpPr>
          <p:pic>
            <p:nvPicPr>
              <p:cNvPr id="1044" name="Picture 20" descr="Phone Tablet and Laptop - Free technology icons">
                <a:extLst>
                  <a:ext uri="{FF2B5EF4-FFF2-40B4-BE49-F238E27FC236}">
                    <a16:creationId xmlns:a16="http://schemas.microsoft.com/office/drawing/2014/main" id="{2D4B5DEA-C218-9EBA-3851-F3E050931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06233" y="21088790"/>
                <a:ext cx="2776670" cy="2776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738C9B8B-9C4B-ED6D-6DD2-D18E3DDBFDF6}"/>
                  </a:ext>
                </a:extLst>
              </p:cNvPr>
              <p:cNvGrpSpPr/>
              <p:nvPr/>
            </p:nvGrpSpPr>
            <p:grpSpPr>
              <a:xfrm>
                <a:off x="11126814" y="19786504"/>
                <a:ext cx="8717624" cy="4349400"/>
                <a:chOff x="11126814" y="19786504"/>
                <a:chExt cx="8717624" cy="4349400"/>
              </a:xfrm>
            </p:grpSpPr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F93FCA17-8C2C-A527-9781-8F74463709C2}"/>
                    </a:ext>
                  </a:extLst>
                </p:cNvPr>
                <p:cNvSpPr txBox="1"/>
                <p:nvPr/>
              </p:nvSpPr>
              <p:spPr>
                <a:xfrm>
                  <a:off x="11126814" y="19786504"/>
                  <a:ext cx="8717624" cy="863555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800" b="1" dirty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リリース対象</a:t>
                  </a:r>
                  <a:endParaRPr kumimoji="1" lang="en-US" altLang="ja-JP" sz="28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pic>
              <p:nvPicPr>
                <p:cNvPr id="1034" name="Picture 10" descr="Steam Logo Vector Files and more! by Lion In A Box Games">
                  <a:extLst>
                    <a:ext uri="{FF2B5EF4-FFF2-40B4-BE49-F238E27FC236}">
                      <a16:creationId xmlns:a16="http://schemas.microsoft.com/office/drawing/2014/main" id="{FCB7CB83-C944-405C-8758-8F2E7E49A2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87244" y="20819068"/>
                  <a:ext cx="3224213" cy="16425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>
                  <a:extLst>
                    <a:ext uri="{FF2B5EF4-FFF2-40B4-BE49-F238E27FC236}">
                      <a16:creationId xmlns:a16="http://schemas.microsoft.com/office/drawing/2014/main" id="{E708C9E6-0DB9-81F7-7E9B-7C99FFC197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87245" y="22395967"/>
                  <a:ext cx="991318" cy="9913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AB72B9A-5ED6-3D43-684D-40CC35A8A9C1}"/>
                    </a:ext>
                  </a:extLst>
                </p:cNvPr>
                <p:cNvSpPr txBox="1"/>
                <p:nvPr/>
              </p:nvSpPr>
              <p:spPr>
                <a:xfrm>
                  <a:off x="11126816" y="20616661"/>
                  <a:ext cx="4398887" cy="3519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PC</a:t>
                  </a:r>
                </a:p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macOS</a:t>
                  </a:r>
                </a:p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Android</a:t>
                  </a:r>
                </a:p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iOS</a:t>
                  </a:r>
                </a:p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iPadOS</a:t>
                  </a:r>
                </a:p>
              </p:txBody>
            </p:sp>
            <p:pic>
              <p:nvPicPr>
                <p:cNvPr id="1046" name="Picture 22" descr="Google play - Free brands and logotypes icons">
                  <a:extLst>
                    <a:ext uri="{FF2B5EF4-FFF2-40B4-BE49-F238E27FC236}">
                      <a16:creationId xmlns:a16="http://schemas.microsoft.com/office/drawing/2014/main" id="{BE95D168-6BF6-C6E0-FC25-58169510D8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97530" y="22377449"/>
                  <a:ext cx="997480" cy="997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8" name="Picture 24" descr="Github Logo - Free social media icons">
                  <a:extLst>
                    <a:ext uri="{FF2B5EF4-FFF2-40B4-BE49-F238E27FC236}">
                      <a16:creationId xmlns:a16="http://schemas.microsoft.com/office/drawing/2014/main" id="{789DA09A-81AA-D495-A5F2-FCD41F1BC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13978" y="22377449"/>
                  <a:ext cx="1009836" cy="10098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DDAC28-E185-4B74-62F1-30C0CA05B1D9}"/>
              </a:ext>
            </a:extLst>
          </p:cNvPr>
          <p:cNvSpPr txBox="1"/>
          <p:nvPr/>
        </p:nvSpPr>
        <p:spPr>
          <a:xfrm>
            <a:off x="1223983" y="12258714"/>
            <a:ext cx="8717623" cy="661720"/>
          </a:xfrm>
          <a:prstGeom prst="rect">
            <a:avLst/>
          </a:prstGeom>
          <a:solidFill>
            <a:schemeClr val="tx1"/>
          </a:solidFill>
        </p:spPr>
        <p:txBody>
          <a:bodyPr wrap="square" bIns="0" rtlCol="0" anchor="b" anchorCtr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脆弱</a:t>
            </a:r>
            <a:r>
              <a:rPr kumimoji="1" lang="ja-JP" altLang="en-US" sz="3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</a:t>
            </a:r>
            <a:r>
              <a:rPr kumimoji="1"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</a:t>
            </a:r>
            <a:r>
              <a:rPr kumimoji="1" lang="ja-JP" altLang="en-US" sz="3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3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せよ</a:t>
            </a:r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kumimoji="1" lang="en-US" altLang="ja-JP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200177-6A5F-0019-2CD6-DD0F0D285BD5}"/>
              </a:ext>
            </a:extLst>
          </p:cNvPr>
          <p:cNvSpPr txBox="1"/>
          <p:nvPr/>
        </p:nvSpPr>
        <p:spPr>
          <a:xfrm>
            <a:off x="6269028" y="17261636"/>
            <a:ext cx="325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18EEF3-955D-34F1-7105-248DCB529F78}"/>
              </a:ext>
            </a:extLst>
          </p:cNvPr>
          <p:cNvSpPr txBox="1"/>
          <p:nvPr/>
        </p:nvSpPr>
        <p:spPr>
          <a:xfrm>
            <a:off x="4936797" y="15047809"/>
            <a:ext cx="471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文字以上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大文字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小文字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数字」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使用義務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段階的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、高難易度化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BDA6648-9C6F-9765-8FAD-A556B8ADB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8770" y="16278251"/>
            <a:ext cx="4457130" cy="261310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8329C3F-7522-DB6F-D339-53A7D53957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6622" y="19179567"/>
            <a:ext cx="4457133" cy="2613103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10EF9E4-7ECF-EADC-E693-2E0E72DEADCE}"/>
              </a:ext>
            </a:extLst>
          </p:cNvPr>
          <p:cNvSpPr txBox="1"/>
          <p:nvPr/>
        </p:nvSpPr>
        <p:spPr>
          <a:xfrm>
            <a:off x="6044264" y="20012817"/>
            <a:ext cx="432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であれば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爆発</a:t>
            </a:r>
            <a:endParaRPr kumimoji="1" lang="en-US" altLang="ja-JP" sz="3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印象</a:t>
            </a:r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強</a:t>
            </a:r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く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残す為</a:t>
            </a:r>
            <a:r>
              <a:rPr kumimoji="1" lang="en-US" altLang="ja-JP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1783309-8866-A98F-D9B1-357F478499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6622" y="22045246"/>
            <a:ext cx="4438496" cy="261310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FF4FD32-9195-42F7-A2A6-D756591F9689}"/>
              </a:ext>
            </a:extLst>
          </p:cNvPr>
          <p:cNvSpPr txBox="1"/>
          <p:nvPr/>
        </p:nvSpPr>
        <p:spPr>
          <a:xfrm>
            <a:off x="644279" y="14412869"/>
            <a:ext cx="5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177E82-7B99-632B-D2D7-05D5CE90EBEA}"/>
              </a:ext>
            </a:extLst>
          </p:cNvPr>
          <p:cNvSpPr txBox="1"/>
          <p:nvPr/>
        </p:nvSpPr>
        <p:spPr>
          <a:xfrm>
            <a:off x="625642" y="17378275"/>
            <a:ext cx="5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38AE60C-893B-00D4-3673-41B6457179E5}"/>
              </a:ext>
            </a:extLst>
          </p:cNvPr>
          <p:cNvSpPr txBox="1"/>
          <p:nvPr/>
        </p:nvSpPr>
        <p:spPr>
          <a:xfrm>
            <a:off x="644279" y="20259039"/>
            <a:ext cx="5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FB845B77-ECF4-106A-67F0-592F93B4074A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8346"/>
          <a:stretch/>
        </p:blipFill>
        <p:spPr>
          <a:xfrm>
            <a:off x="2099733" y="13718589"/>
            <a:ext cx="2035622" cy="20229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F6E3A-4DE7-85D0-7958-AAF331FD8A50}"/>
              </a:ext>
            </a:extLst>
          </p:cNvPr>
          <p:cNvSpPr txBox="1"/>
          <p:nvPr/>
        </p:nvSpPr>
        <p:spPr>
          <a:xfrm>
            <a:off x="644279" y="22997855"/>
            <a:ext cx="5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27CC44F-2A2C-7D0E-EAB3-D6126F00972C}"/>
              </a:ext>
            </a:extLst>
          </p:cNvPr>
          <p:cNvSpPr txBox="1"/>
          <p:nvPr/>
        </p:nvSpPr>
        <p:spPr>
          <a:xfrm>
            <a:off x="4836136" y="14425969"/>
            <a:ext cx="49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レギュレーション説明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884AD68C-3DE3-C295-3DB8-5140DC022F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84565" y="13817693"/>
            <a:ext cx="5325216" cy="3097926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CA1B7B-5A5E-AEC3-5DCD-5F38F3303DDC}"/>
              </a:ext>
            </a:extLst>
          </p:cNvPr>
          <p:cNvSpPr txBox="1"/>
          <p:nvPr/>
        </p:nvSpPr>
        <p:spPr>
          <a:xfrm>
            <a:off x="10691811" y="13160783"/>
            <a:ext cx="1049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自分自身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となり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、ターゲット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挿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さりに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飛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んでいく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D2EB26-7351-85FF-F1E2-F19A67ED4FCC}"/>
              </a:ext>
            </a:extLst>
          </p:cNvPr>
          <p:cNvSpPr txBox="1"/>
          <p:nvPr/>
        </p:nvSpPr>
        <p:spPr>
          <a:xfrm>
            <a:off x="11727508" y="17242506"/>
            <a:ext cx="803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挿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してはいけない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理由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DF64EC-BFD3-D19C-ED7B-515AFA2F4E38}"/>
              </a:ext>
            </a:extLst>
          </p:cNvPr>
          <p:cNvSpPr txBox="1"/>
          <p:nvPr/>
        </p:nvSpPr>
        <p:spPr>
          <a:xfrm>
            <a:off x="11442019" y="12258714"/>
            <a:ext cx="8717622" cy="661720"/>
          </a:xfrm>
          <a:prstGeom prst="rect">
            <a:avLst/>
          </a:prstGeom>
          <a:solidFill>
            <a:schemeClr val="tx1"/>
          </a:solidFill>
        </p:spPr>
        <p:txBody>
          <a:bodyPr wrap="square" bIns="0" rtlCol="0" anchor="b" anchorCtr="0">
            <a:spAutoFit/>
          </a:bodyPr>
          <a:lstStyle/>
          <a:p>
            <a:pPr algn="ctr"/>
            <a:r>
              <a:rPr kumimoji="1"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USB on station(WIP)</a:t>
            </a: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FA50627B-8B23-CB4C-9586-60D56D301F0E}"/>
              </a:ext>
            </a:extLst>
          </p:cNvPr>
          <p:cNvSpPr/>
          <p:nvPr/>
        </p:nvSpPr>
        <p:spPr>
          <a:xfrm>
            <a:off x="9959851" y="8389102"/>
            <a:ext cx="1458703" cy="706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624445-0AF7-16BE-38C7-1B70D97DCE8C}"/>
              </a:ext>
            </a:extLst>
          </p:cNvPr>
          <p:cNvSpPr txBox="1"/>
          <p:nvPr/>
        </p:nvSpPr>
        <p:spPr>
          <a:xfrm>
            <a:off x="6691955" y="11014384"/>
            <a:ext cx="800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ゲーム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で</a:t>
            </a:r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学習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できるようにすることで</a:t>
            </a:r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endParaRPr kumimoji="1"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ハードル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kumimoji="1" lang="ja-JP" altLang="en-US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下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げる</a:t>
            </a:r>
            <a:endParaRPr kumimoji="1"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2CF7D6-1E0B-1800-00D0-FE95CFDCC07E}"/>
              </a:ext>
            </a:extLst>
          </p:cNvPr>
          <p:cNvSpPr txBox="1"/>
          <p:nvPr/>
        </p:nvSpPr>
        <p:spPr>
          <a:xfrm>
            <a:off x="5248563" y="9151241"/>
            <a:ext cx="1088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単純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なことでも</a:t>
            </a:r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セキュリティ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について</a:t>
            </a:r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学習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するのは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ハードル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が</a:t>
            </a:r>
            <a:r>
              <a:rPr kumimoji="1" lang="ja-JP" altLang="en-US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高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い</a:t>
            </a: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A2B8C63B-481E-5655-E7D2-212410890C8A}"/>
              </a:ext>
            </a:extLst>
          </p:cNvPr>
          <p:cNvSpPr/>
          <p:nvPr/>
        </p:nvSpPr>
        <p:spPr>
          <a:xfrm>
            <a:off x="9959851" y="10229308"/>
            <a:ext cx="1458703" cy="706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C9014C3-B006-EE7B-B1DF-81EEC4EC0D24}"/>
              </a:ext>
            </a:extLst>
          </p:cNvPr>
          <p:cNvSpPr/>
          <p:nvPr/>
        </p:nvSpPr>
        <p:spPr>
          <a:xfrm>
            <a:off x="1447413" y="691897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脆弱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な</a:t>
            </a:r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ID/PW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使用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B2B73CB-D5A1-13C3-262D-B0E5EC79BB51}"/>
              </a:ext>
            </a:extLst>
          </p:cNvPr>
          <p:cNvSpPr/>
          <p:nvPr/>
        </p:nvSpPr>
        <p:spPr>
          <a:xfrm>
            <a:off x="5168231" y="691897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迷惑メール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だと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気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づかない</a:t>
            </a:r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D6431661-DF3A-1FCF-15D4-04398A343CFA}"/>
              </a:ext>
            </a:extLst>
          </p:cNvPr>
          <p:cNvSpPr/>
          <p:nvPr/>
        </p:nvSpPr>
        <p:spPr>
          <a:xfrm>
            <a:off x="8889049" y="694132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安全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ではない</a:t>
            </a:r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サイト</a:t>
            </a:r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E88DA15A-97E1-8EF4-4999-C97368DE39B4}"/>
              </a:ext>
            </a:extLst>
          </p:cNvPr>
          <p:cNvSpPr/>
          <p:nvPr/>
        </p:nvSpPr>
        <p:spPr>
          <a:xfrm>
            <a:off x="12609867" y="694132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カフェ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での</a:t>
            </a:r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PC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取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り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扱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い</a:t>
            </a:r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7AEC3022-3069-74BA-06E5-F67D530982CC}"/>
              </a:ext>
            </a:extLst>
          </p:cNvPr>
          <p:cNvSpPr/>
          <p:nvPr/>
        </p:nvSpPr>
        <p:spPr>
          <a:xfrm>
            <a:off x="16329520" y="694132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USB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取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り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扱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い</a:t>
            </a:r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36BAD4E-67DC-442A-816E-910F35335A13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09387" y="8242412"/>
            <a:ext cx="2373408" cy="4016302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3AFF5B6B-6E02-1784-A555-F03AC7801515}"/>
              </a:ext>
            </a:extLst>
          </p:cNvPr>
          <p:cNvSpPr/>
          <p:nvPr/>
        </p:nvSpPr>
        <p:spPr>
          <a:xfrm>
            <a:off x="3094614" y="8149965"/>
            <a:ext cx="280327" cy="247908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1997E4D-1D68-FFEA-4B9C-7016A32285EB}"/>
              </a:ext>
            </a:extLst>
          </p:cNvPr>
          <p:cNvCxnSpPr>
            <a:stCxn id="46" idx="2"/>
            <a:endCxn id="11" idx="0"/>
          </p:cNvCxnSpPr>
          <p:nvPr/>
        </p:nvCxnSpPr>
        <p:spPr>
          <a:xfrm flipH="1">
            <a:off x="15800830" y="8264762"/>
            <a:ext cx="2290664" cy="399395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円/楕円 1023">
            <a:extLst>
              <a:ext uri="{FF2B5EF4-FFF2-40B4-BE49-F238E27FC236}">
                <a16:creationId xmlns:a16="http://schemas.microsoft.com/office/drawing/2014/main" id="{D711BCF4-8024-6079-8D1C-1DC78D98B436}"/>
              </a:ext>
            </a:extLst>
          </p:cNvPr>
          <p:cNvSpPr/>
          <p:nvPr/>
        </p:nvSpPr>
        <p:spPr>
          <a:xfrm>
            <a:off x="17902729" y="8149965"/>
            <a:ext cx="280327" cy="247908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2" name="テキスト ボックス 1031">
            <a:extLst>
              <a:ext uri="{FF2B5EF4-FFF2-40B4-BE49-F238E27FC236}">
                <a16:creationId xmlns:a16="http://schemas.microsoft.com/office/drawing/2014/main" id="{4867FE0A-0CF2-2206-BE16-31118472EE02}"/>
              </a:ext>
            </a:extLst>
          </p:cNvPr>
          <p:cNvSpPr txBox="1"/>
          <p:nvPr/>
        </p:nvSpPr>
        <p:spPr>
          <a:xfrm>
            <a:off x="1283937" y="27229647"/>
            <a:ext cx="8470011" cy="3996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開発ロードマップ</a:t>
            </a:r>
            <a:endParaRPr kumimoji="1" lang="en-US" altLang="ja-JP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59477DD9-F621-6A6A-1964-C2316043B897}"/>
              </a:ext>
            </a:extLst>
          </p:cNvPr>
          <p:cNvSpPr txBox="1"/>
          <p:nvPr/>
        </p:nvSpPr>
        <p:spPr>
          <a:xfrm>
            <a:off x="750870" y="26150355"/>
            <a:ext cx="9663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脆弱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な</a:t>
            </a:r>
            <a:r>
              <a:rPr kumimoji="1" lang="en-US" altLang="ja-JP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PW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知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ることで</a:t>
            </a:r>
            <a:endParaRPr kumimoji="1"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脆弱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でない</a:t>
            </a:r>
            <a:r>
              <a:rPr kumimoji="1" lang="en-US" altLang="ja-JP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PW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作成、使用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する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きっかけ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となる</a:t>
            </a:r>
            <a:endParaRPr kumimoji="1" lang="ja-JP" altLang="en-US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37" name="直線矢印コネクタ 1036">
            <a:extLst>
              <a:ext uri="{FF2B5EF4-FFF2-40B4-BE49-F238E27FC236}">
                <a16:creationId xmlns:a16="http://schemas.microsoft.com/office/drawing/2014/main" id="{10FF1624-21EB-F22B-39D6-392D734FEC1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2869" y="28191925"/>
            <a:ext cx="716649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角丸四角形 1037">
            <a:extLst>
              <a:ext uri="{FF2B5EF4-FFF2-40B4-BE49-F238E27FC236}">
                <a16:creationId xmlns:a16="http://schemas.microsoft.com/office/drawing/2014/main" id="{1F4A0E0F-3C9E-541F-8665-A63D6850E445}"/>
              </a:ext>
            </a:extLst>
          </p:cNvPr>
          <p:cNvSpPr/>
          <p:nvPr/>
        </p:nvSpPr>
        <p:spPr>
          <a:xfrm>
            <a:off x="1232107" y="27877654"/>
            <a:ext cx="615924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α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</a:p>
        </p:txBody>
      </p:sp>
      <p:sp>
        <p:nvSpPr>
          <p:cNvPr id="1040" name="角丸四角形 1039">
            <a:extLst>
              <a:ext uri="{FF2B5EF4-FFF2-40B4-BE49-F238E27FC236}">
                <a16:creationId xmlns:a16="http://schemas.microsoft.com/office/drawing/2014/main" id="{1223D2E6-88D4-F97A-6F25-CCEF88BA04D3}"/>
              </a:ext>
            </a:extLst>
          </p:cNvPr>
          <p:cNvSpPr/>
          <p:nvPr/>
        </p:nvSpPr>
        <p:spPr>
          <a:xfrm>
            <a:off x="5138040" y="27899418"/>
            <a:ext cx="572415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β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</a:p>
        </p:txBody>
      </p:sp>
      <p:sp>
        <p:nvSpPr>
          <p:cNvPr id="7" name="角丸四角形 1039">
            <a:extLst>
              <a:ext uri="{FF2B5EF4-FFF2-40B4-BE49-F238E27FC236}">
                <a16:creationId xmlns:a16="http://schemas.microsoft.com/office/drawing/2014/main" id="{C470D9AA-1B08-243E-7F0B-0893D621DC1F}"/>
              </a:ext>
            </a:extLst>
          </p:cNvPr>
          <p:cNvSpPr/>
          <p:nvPr/>
        </p:nvSpPr>
        <p:spPr>
          <a:xfrm>
            <a:off x="8629361" y="27901929"/>
            <a:ext cx="1087272" cy="5799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リリース</a:t>
            </a:r>
          </a:p>
        </p:txBody>
      </p:sp>
      <p:sp>
        <p:nvSpPr>
          <p:cNvPr id="29" name="角丸四角形 1039">
            <a:extLst>
              <a:ext uri="{FF2B5EF4-FFF2-40B4-BE49-F238E27FC236}">
                <a16:creationId xmlns:a16="http://schemas.microsoft.com/office/drawing/2014/main" id="{5E36D2B0-82AB-5DF9-EDA6-D3769D3A9737}"/>
              </a:ext>
            </a:extLst>
          </p:cNvPr>
          <p:cNvSpPr/>
          <p:nvPr/>
        </p:nvSpPr>
        <p:spPr>
          <a:xfrm>
            <a:off x="6960658" y="27889744"/>
            <a:ext cx="1469803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マスター開発</a:t>
            </a:r>
          </a:p>
        </p:txBody>
      </p:sp>
      <p:sp>
        <p:nvSpPr>
          <p:cNvPr id="36" name="角丸四角形 1039">
            <a:extLst>
              <a:ext uri="{FF2B5EF4-FFF2-40B4-BE49-F238E27FC236}">
                <a16:creationId xmlns:a16="http://schemas.microsoft.com/office/drawing/2014/main" id="{538E78A9-385E-24C1-6ED0-24A4D0023A6F}"/>
              </a:ext>
            </a:extLst>
          </p:cNvPr>
          <p:cNvSpPr/>
          <p:nvPr/>
        </p:nvSpPr>
        <p:spPr>
          <a:xfrm>
            <a:off x="2019281" y="27875501"/>
            <a:ext cx="856413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</a:p>
        </p:txBody>
      </p:sp>
      <p:sp>
        <p:nvSpPr>
          <p:cNvPr id="47" name="角丸四角形 1039">
            <a:extLst>
              <a:ext uri="{FF2B5EF4-FFF2-40B4-BE49-F238E27FC236}">
                <a16:creationId xmlns:a16="http://schemas.microsoft.com/office/drawing/2014/main" id="{FD887D14-59E1-2A60-3C33-1A4D75F54C19}"/>
              </a:ext>
            </a:extLst>
          </p:cNvPr>
          <p:cNvSpPr/>
          <p:nvPr/>
        </p:nvSpPr>
        <p:spPr>
          <a:xfrm>
            <a:off x="3046944" y="27875501"/>
            <a:ext cx="660077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改善</a:t>
            </a:r>
          </a:p>
        </p:txBody>
      </p:sp>
      <p:sp>
        <p:nvSpPr>
          <p:cNvPr id="51" name="角丸四角形 1039">
            <a:extLst>
              <a:ext uri="{FF2B5EF4-FFF2-40B4-BE49-F238E27FC236}">
                <a16:creationId xmlns:a16="http://schemas.microsoft.com/office/drawing/2014/main" id="{CDB9D8A8-0ED7-33A0-91BC-D13CE1EC7563}"/>
              </a:ext>
            </a:extLst>
          </p:cNvPr>
          <p:cNvSpPr/>
          <p:nvPr/>
        </p:nvSpPr>
        <p:spPr>
          <a:xfrm>
            <a:off x="3878271" y="27872834"/>
            <a:ext cx="1067612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機能追加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角丸四角形 1039">
            <a:extLst>
              <a:ext uri="{FF2B5EF4-FFF2-40B4-BE49-F238E27FC236}">
                <a16:creationId xmlns:a16="http://schemas.microsoft.com/office/drawing/2014/main" id="{A607CA31-F381-002D-1523-FB0A683E55AB}"/>
              </a:ext>
            </a:extLst>
          </p:cNvPr>
          <p:cNvSpPr/>
          <p:nvPr/>
        </p:nvSpPr>
        <p:spPr>
          <a:xfrm>
            <a:off x="5906995" y="27889744"/>
            <a:ext cx="856413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EAE2C39-2007-3500-5566-51763D320E89}"/>
              </a:ext>
            </a:extLst>
          </p:cNvPr>
          <p:cNvSpPr txBox="1"/>
          <p:nvPr/>
        </p:nvSpPr>
        <p:spPr>
          <a:xfrm>
            <a:off x="1082584" y="28481707"/>
            <a:ext cx="912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ゲーム部分</a:t>
            </a:r>
            <a:r>
              <a: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のみ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52A35AE-0DE5-D0D7-635F-504C30403FF5}"/>
              </a:ext>
            </a:extLst>
          </p:cNvPr>
          <p:cNvSpPr txBox="1"/>
          <p:nvPr/>
        </p:nvSpPr>
        <p:spPr>
          <a:xfrm>
            <a:off x="3688610" y="28467341"/>
            <a:ext cx="1436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</a:t>
            </a:r>
            <a:r>
              <a: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r>
              <a: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などの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システム部分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22B56D6-A146-A1C1-5319-816EEF6CDCE1}"/>
              </a:ext>
            </a:extLst>
          </p:cNvPr>
          <p:cNvSpPr txBox="1"/>
          <p:nvPr/>
        </p:nvSpPr>
        <p:spPr>
          <a:xfrm>
            <a:off x="1910860" y="27647537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回イベント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6425747-C2F2-0892-1790-CFB47AE8EC0D}"/>
              </a:ext>
            </a:extLst>
          </p:cNvPr>
          <p:cNvSpPr txBox="1"/>
          <p:nvPr/>
        </p:nvSpPr>
        <p:spPr>
          <a:xfrm>
            <a:off x="5801395" y="27653197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回イベント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078613E-FE95-E54A-7CFC-D53ACA425EBE}"/>
              </a:ext>
            </a:extLst>
          </p:cNvPr>
          <p:cNvSpPr txBox="1"/>
          <p:nvPr/>
        </p:nvSpPr>
        <p:spPr>
          <a:xfrm>
            <a:off x="8639191" y="27660623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374161A0-A57B-9006-DD87-9A1E3448C4CD}"/>
              </a:ext>
            </a:extLst>
          </p:cNvPr>
          <p:cNvSpPr txBox="1"/>
          <p:nvPr/>
        </p:nvSpPr>
        <p:spPr>
          <a:xfrm>
            <a:off x="7168373" y="27663442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~12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030" name="テキスト ボックス 1029">
            <a:extLst>
              <a:ext uri="{FF2B5EF4-FFF2-40B4-BE49-F238E27FC236}">
                <a16:creationId xmlns:a16="http://schemas.microsoft.com/office/drawing/2014/main" id="{7F748E34-8A2C-BB4F-68F4-B55388DF6D8D}"/>
              </a:ext>
            </a:extLst>
          </p:cNvPr>
          <p:cNvSpPr txBox="1"/>
          <p:nvPr/>
        </p:nvSpPr>
        <p:spPr>
          <a:xfrm>
            <a:off x="3041300" y="27637529"/>
            <a:ext cx="2669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&lt;------------- 9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~11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-----------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  <a:sym typeface="Wingdings" panose="05000000000000000000" pitchFamily="2" charset="2"/>
              </a:rPr>
              <a:t>--&gt;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6F6AB9E4-A996-CA28-1940-C2D5193D9CE0}"/>
              </a:ext>
            </a:extLst>
          </p:cNvPr>
          <p:cNvSpPr txBox="1"/>
          <p:nvPr/>
        </p:nvSpPr>
        <p:spPr>
          <a:xfrm>
            <a:off x="1004919" y="27653910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~9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---&gt;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1" name="角丸四角形 45">
            <a:extLst>
              <a:ext uri="{FF2B5EF4-FFF2-40B4-BE49-F238E27FC236}">
                <a16:creationId xmlns:a16="http://schemas.microsoft.com/office/drawing/2014/main" id="{F4593B07-6A94-0704-CD85-E661A0726AA9}"/>
              </a:ext>
            </a:extLst>
          </p:cNvPr>
          <p:cNvSpPr/>
          <p:nvPr/>
        </p:nvSpPr>
        <p:spPr>
          <a:xfrm>
            <a:off x="12058257" y="17744426"/>
            <a:ext cx="3523947" cy="1323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出所不明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USB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でないか</a:t>
            </a:r>
            <a:endParaRPr kumimoji="1" lang="ja-JP" alt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2" name="角丸四角形 45">
            <a:extLst>
              <a:ext uri="{FF2B5EF4-FFF2-40B4-BE49-F238E27FC236}">
                <a16:creationId xmlns:a16="http://schemas.microsoft.com/office/drawing/2014/main" id="{EACE2518-EA7D-5C96-79E8-CA9DC76A975C}"/>
              </a:ext>
            </a:extLst>
          </p:cNvPr>
          <p:cNvSpPr/>
          <p:nvPr/>
        </p:nvSpPr>
        <p:spPr>
          <a:xfrm>
            <a:off x="12033543" y="19451667"/>
            <a:ext cx="3523947" cy="1323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組織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が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管理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許可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したものか</a:t>
            </a:r>
            <a:endParaRPr kumimoji="1" lang="ja-JP" alt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3" name="角丸四角形 45">
            <a:extLst>
              <a:ext uri="{FF2B5EF4-FFF2-40B4-BE49-F238E27FC236}">
                <a16:creationId xmlns:a16="http://schemas.microsoft.com/office/drawing/2014/main" id="{83AF124E-399E-2887-801C-8290CC8BCDF9}"/>
              </a:ext>
            </a:extLst>
          </p:cNvPr>
          <p:cNvSpPr/>
          <p:nvPr/>
        </p:nvSpPr>
        <p:spPr>
          <a:xfrm>
            <a:off x="15963043" y="17722560"/>
            <a:ext cx="3523947" cy="1323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セキュリティポリシー</a:t>
            </a:r>
          </a:p>
        </p:txBody>
      </p:sp>
      <p:sp>
        <p:nvSpPr>
          <p:cNvPr id="1045" name="角丸四角形 45">
            <a:extLst>
              <a:ext uri="{FF2B5EF4-FFF2-40B4-BE49-F238E27FC236}">
                <a16:creationId xmlns:a16="http://schemas.microsoft.com/office/drawing/2014/main" id="{2AB4EED8-C88E-5971-3D31-5BB386C5AC34}"/>
              </a:ext>
            </a:extLst>
          </p:cNvPr>
          <p:cNvSpPr/>
          <p:nvPr/>
        </p:nvSpPr>
        <p:spPr>
          <a:xfrm>
            <a:off x="15959105" y="19456727"/>
            <a:ext cx="3523947" cy="1323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私物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でないか</a:t>
            </a:r>
            <a:endParaRPr kumimoji="1" lang="ja-JP" alt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FF2C4EFF-9DFE-4827-903B-82A5F52955AD}"/>
              </a:ext>
            </a:extLst>
          </p:cNvPr>
          <p:cNvSpPr txBox="1"/>
          <p:nvPr/>
        </p:nvSpPr>
        <p:spPr>
          <a:xfrm>
            <a:off x="11785441" y="21120443"/>
            <a:ext cx="803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等を敵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させ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、破壊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させる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9" name="下矢印 23">
            <a:extLst>
              <a:ext uri="{FF2B5EF4-FFF2-40B4-BE49-F238E27FC236}">
                <a16:creationId xmlns:a16="http://schemas.microsoft.com/office/drawing/2014/main" id="{7A2F7BB9-2A6A-5CC6-3250-B461F636D6C4}"/>
              </a:ext>
            </a:extLst>
          </p:cNvPr>
          <p:cNvSpPr/>
          <p:nvPr/>
        </p:nvSpPr>
        <p:spPr>
          <a:xfrm>
            <a:off x="15036090" y="21715891"/>
            <a:ext cx="1458703" cy="706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1" name="角丸四角形 45">
            <a:extLst>
              <a:ext uri="{FF2B5EF4-FFF2-40B4-BE49-F238E27FC236}">
                <a16:creationId xmlns:a16="http://schemas.microsoft.com/office/drawing/2014/main" id="{3A20815A-2861-4A04-8D65-1A597382DC85}"/>
              </a:ext>
            </a:extLst>
          </p:cNvPr>
          <p:cNvSpPr/>
          <p:nvPr/>
        </p:nvSpPr>
        <p:spPr>
          <a:xfrm>
            <a:off x="14630431" y="23372390"/>
            <a:ext cx="2224932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想定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される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被害</a:t>
            </a:r>
          </a:p>
        </p:txBody>
      </p:sp>
      <p:sp>
        <p:nvSpPr>
          <p:cNvPr id="1052" name="角丸四角形 45">
            <a:extLst>
              <a:ext uri="{FF2B5EF4-FFF2-40B4-BE49-F238E27FC236}">
                <a16:creationId xmlns:a16="http://schemas.microsoft.com/office/drawing/2014/main" id="{137826A5-FEB9-C57B-7675-5C3E03639F4D}"/>
              </a:ext>
            </a:extLst>
          </p:cNvPr>
          <p:cNvSpPr/>
          <p:nvPr/>
        </p:nvSpPr>
        <p:spPr>
          <a:xfrm>
            <a:off x="17347947" y="23372389"/>
            <a:ext cx="2224932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正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しい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対処法</a:t>
            </a:r>
          </a:p>
        </p:txBody>
      </p:sp>
      <p:sp>
        <p:nvSpPr>
          <p:cNvPr id="1053" name="角丸四角形 45">
            <a:extLst>
              <a:ext uri="{FF2B5EF4-FFF2-40B4-BE49-F238E27FC236}">
                <a16:creationId xmlns:a16="http://schemas.microsoft.com/office/drawing/2014/main" id="{849089B7-2A64-5B60-0443-C6B769FC5FC9}"/>
              </a:ext>
            </a:extLst>
          </p:cNvPr>
          <p:cNvSpPr/>
          <p:nvPr/>
        </p:nvSpPr>
        <p:spPr>
          <a:xfrm>
            <a:off x="11912914" y="23372389"/>
            <a:ext cx="2224933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行為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心理分析</a:t>
            </a:r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09FA88B3-2200-C165-49D5-2AB7583D7AB9}"/>
              </a:ext>
            </a:extLst>
          </p:cNvPr>
          <p:cNvSpPr txBox="1"/>
          <p:nvPr/>
        </p:nvSpPr>
        <p:spPr>
          <a:xfrm>
            <a:off x="10968906" y="26156711"/>
            <a:ext cx="9663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行為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心理情景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から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解説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することで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endParaRPr kumimoji="1"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原因発生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から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対処法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までを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学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ぶことができる</a:t>
            </a:r>
            <a:endParaRPr kumimoji="1" lang="ja-JP" altLang="en-US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200E8337-2C15-1E79-455F-15D9FF76309E}"/>
              </a:ext>
            </a:extLst>
          </p:cNvPr>
          <p:cNvSpPr txBox="1"/>
          <p:nvPr/>
        </p:nvSpPr>
        <p:spPr>
          <a:xfrm>
            <a:off x="11542101" y="22832829"/>
            <a:ext cx="803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リザルト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にて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原因、対処法等を解説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0F8C29-AFB6-CB5E-5C51-BE645C888977}"/>
              </a:ext>
            </a:extLst>
          </p:cNvPr>
          <p:cNvSpPr txBox="1"/>
          <p:nvPr/>
        </p:nvSpPr>
        <p:spPr>
          <a:xfrm>
            <a:off x="625642" y="13129407"/>
            <a:ext cx="1006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している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だと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づかない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多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くいる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角丸四角形 45">
            <a:extLst>
              <a:ext uri="{FF2B5EF4-FFF2-40B4-BE49-F238E27FC236}">
                <a16:creationId xmlns:a16="http://schemas.microsoft.com/office/drawing/2014/main" id="{4A991503-A7F0-7C56-ADCC-A093AC3F6858}"/>
              </a:ext>
            </a:extLst>
          </p:cNvPr>
          <p:cNvSpPr/>
          <p:nvPr/>
        </p:nvSpPr>
        <p:spPr>
          <a:xfrm>
            <a:off x="5207671" y="24953970"/>
            <a:ext cx="3389369" cy="1077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アイテム</a:t>
            </a:r>
            <a:endParaRPr kumimoji="1" lang="en-US" altLang="ja-JP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パスワードマネージャー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解放</a:t>
            </a:r>
          </a:p>
        </p:txBody>
      </p:sp>
      <p:sp>
        <p:nvSpPr>
          <p:cNvPr id="54" name="角丸四角形 45">
            <a:extLst>
              <a:ext uri="{FF2B5EF4-FFF2-40B4-BE49-F238E27FC236}">
                <a16:creationId xmlns:a16="http://schemas.microsoft.com/office/drawing/2014/main" id="{AC3FDEC9-7905-25D8-79B7-C5455C72CD6B}"/>
              </a:ext>
            </a:extLst>
          </p:cNvPr>
          <p:cNvSpPr/>
          <p:nvPr/>
        </p:nvSpPr>
        <p:spPr>
          <a:xfrm>
            <a:off x="1283937" y="24953970"/>
            <a:ext cx="3389369" cy="1077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最終ステージ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</a:t>
            </a:r>
            <a:endParaRPr kumimoji="1" lang="en-US" altLang="ja-JP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脆弱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ではない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PW”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</a:p>
        </p:txBody>
      </p:sp>
      <p:sp>
        <p:nvSpPr>
          <p:cNvPr id="56" name="角丸四角形 1039">
            <a:extLst>
              <a:ext uri="{FF2B5EF4-FFF2-40B4-BE49-F238E27FC236}">
                <a16:creationId xmlns:a16="http://schemas.microsoft.com/office/drawing/2014/main" id="{C6613A66-1D84-1281-64D7-46BC5260E61F}"/>
              </a:ext>
            </a:extLst>
          </p:cNvPr>
          <p:cNvSpPr/>
          <p:nvPr/>
        </p:nvSpPr>
        <p:spPr>
          <a:xfrm>
            <a:off x="6097996" y="23383498"/>
            <a:ext cx="2041982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脆弱な理由</a:t>
            </a:r>
          </a:p>
        </p:txBody>
      </p:sp>
      <p:sp>
        <p:nvSpPr>
          <p:cNvPr id="57" name="角丸四角形 1039">
            <a:extLst>
              <a:ext uri="{FF2B5EF4-FFF2-40B4-BE49-F238E27FC236}">
                <a16:creationId xmlns:a16="http://schemas.microsoft.com/office/drawing/2014/main" id="{2150E1FB-3D29-B781-6CF3-1660AC7AB556}"/>
              </a:ext>
            </a:extLst>
          </p:cNvPr>
          <p:cNvSpPr/>
          <p:nvPr/>
        </p:nvSpPr>
        <p:spPr>
          <a:xfrm>
            <a:off x="5972678" y="22667620"/>
            <a:ext cx="2067528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小文字</a:t>
            </a:r>
          </a:p>
        </p:txBody>
      </p:sp>
      <p:sp>
        <p:nvSpPr>
          <p:cNvPr id="58" name="角丸四角形 1039">
            <a:extLst>
              <a:ext uri="{FF2B5EF4-FFF2-40B4-BE49-F238E27FC236}">
                <a16:creationId xmlns:a16="http://schemas.microsoft.com/office/drawing/2014/main" id="{FFFECC4B-DA5B-D60F-3AE5-39667AB1DBF0}"/>
              </a:ext>
            </a:extLst>
          </p:cNvPr>
          <p:cNvSpPr/>
          <p:nvPr/>
        </p:nvSpPr>
        <p:spPr>
          <a:xfrm>
            <a:off x="9199216" y="22667620"/>
            <a:ext cx="963509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数字</a:t>
            </a:r>
          </a:p>
        </p:txBody>
      </p:sp>
      <p:sp>
        <p:nvSpPr>
          <p:cNvPr id="1025" name="角丸四角形 1039">
            <a:extLst>
              <a:ext uri="{FF2B5EF4-FFF2-40B4-BE49-F238E27FC236}">
                <a16:creationId xmlns:a16="http://schemas.microsoft.com/office/drawing/2014/main" id="{849040A3-3D15-B24F-B60E-C35DF760FD6E}"/>
              </a:ext>
            </a:extLst>
          </p:cNvPr>
          <p:cNvSpPr/>
          <p:nvPr/>
        </p:nvSpPr>
        <p:spPr>
          <a:xfrm>
            <a:off x="8114298" y="22670466"/>
            <a:ext cx="1006093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</a:t>
            </a:r>
          </a:p>
        </p:txBody>
      </p:sp>
      <p:sp>
        <p:nvSpPr>
          <p:cNvPr id="1039" name="角丸四角形 1039">
            <a:extLst>
              <a:ext uri="{FF2B5EF4-FFF2-40B4-BE49-F238E27FC236}">
                <a16:creationId xmlns:a16="http://schemas.microsoft.com/office/drawing/2014/main" id="{CE689925-B41D-A2C3-37C5-C3DDAC6F9343}"/>
              </a:ext>
            </a:extLst>
          </p:cNvPr>
          <p:cNvSpPr/>
          <p:nvPr/>
        </p:nvSpPr>
        <p:spPr>
          <a:xfrm>
            <a:off x="6097349" y="24028969"/>
            <a:ext cx="2042629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脆弱スコア</a:t>
            </a:r>
          </a:p>
        </p:txBody>
      </p:sp>
      <p:sp>
        <p:nvSpPr>
          <p:cNvPr id="1058" name="テキスト ボックス 1057">
            <a:extLst>
              <a:ext uri="{FF2B5EF4-FFF2-40B4-BE49-F238E27FC236}">
                <a16:creationId xmlns:a16="http://schemas.microsoft.com/office/drawing/2014/main" id="{CE09E2C0-E744-396D-EE0B-E8BAE4ACE1DF}"/>
              </a:ext>
            </a:extLst>
          </p:cNvPr>
          <p:cNvSpPr txBox="1"/>
          <p:nvPr/>
        </p:nvSpPr>
        <p:spPr>
          <a:xfrm>
            <a:off x="6044264" y="21792670"/>
            <a:ext cx="405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リザルトの表示項目</a:t>
            </a:r>
          </a:p>
        </p:txBody>
      </p:sp>
      <p:sp>
        <p:nvSpPr>
          <p:cNvPr id="1059" name="テキスト ボックス 1058">
            <a:extLst>
              <a:ext uri="{FF2B5EF4-FFF2-40B4-BE49-F238E27FC236}">
                <a16:creationId xmlns:a16="http://schemas.microsoft.com/office/drawing/2014/main" id="{C5D1EC1D-B0E4-0FD6-DCA4-69163F5D113C}"/>
              </a:ext>
            </a:extLst>
          </p:cNvPr>
          <p:cNvSpPr txBox="1"/>
          <p:nvPr/>
        </p:nvSpPr>
        <p:spPr>
          <a:xfrm>
            <a:off x="8059263" y="23469118"/>
            <a:ext cx="2372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文字以下か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が同一でないか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・記号が使われているか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・数字が使われているか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・大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小文字が使われているか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worst-500-password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と同じか</a:t>
            </a:r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77A517EC-4E34-1FDA-EB97-212AF9E5115D}"/>
              </a:ext>
            </a:extLst>
          </p:cNvPr>
          <p:cNvSpPr txBox="1"/>
          <p:nvPr/>
        </p:nvSpPr>
        <p:spPr>
          <a:xfrm>
            <a:off x="6033462" y="22261830"/>
            <a:ext cx="405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使用回数</a:t>
            </a:r>
            <a:endParaRPr kumimoji="1" lang="en-US" altLang="ja-JP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1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8E82F6-1F0E-4A8F-95FF-E4B1B0BA427D}" vid="{81573B3B-642B-4372-AEF3-4C9385187D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SecHack365‗ポスターテンプレートA1縦</Template>
  <TotalTime>3545</TotalTime>
  <Words>395</Words>
  <Application>Microsoft Office PowerPoint</Application>
  <PresentationFormat>ユーザー設定</PresentationFormat>
  <Paragraphs>88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Meiryo</vt:lpstr>
      <vt:lpstr>Arial</vt:lpstr>
      <vt:lpstr>Source Code Pro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伊藤駿介</dc:creator>
  <cp:lastModifiedBy>伊藤駿介</cp:lastModifiedBy>
  <cp:revision>219</cp:revision>
  <dcterms:created xsi:type="dcterms:W3CDTF">2024-09-06T02:01:04Z</dcterms:created>
  <dcterms:modified xsi:type="dcterms:W3CDTF">2024-09-10T14:35:30Z</dcterms:modified>
</cp:coreProperties>
</file>