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61" r:id="rId5"/>
    <p:sldId id="274" r:id="rId6"/>
    <p:sldId id="259" r:id="rId7"/>
    <p:sldId id="263" r:id="rId8"/>
    <p:sldId id="264" r:id="rId9"/>
    <p:sldId id="265" r:id="rId10"/>
    <p:sldId id="266" r:id="rId11"/>
    <p:sldId id="267" r:id="rId12"/>
    <p:sldId id="268" r:id="rId13"/>
    <p:sldId id="260" r:id="rId14"/>
    <p:sldId id="269" r:id="rId15"/>
    <p:sldId id="271" r:id="rId16"/>
    <p:sldId id="270" r:id="rId17"/>
    <p:sldId id="272" r:id="rId18"/>
    <p:sldId id="273" r:id="rId19"/>
  </p:sldIdLst>
  <p:sldSz cx="9144000" cy="6858000" type="screen4x3"/>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072" autoAdjust="0"/>
  </p:normalViewPr>
  <p:slideViewPr>
    <p:cSldViewPr>
      <p:cViewPr>
        <p:scale>
          <a:sx n="70" d="100"/>
          <a:sy n="70" d="100"/>
        </p:scale>
        <p:origin x="-1374" y="210"/>
      </p:cViewPr>
      <p:guideLst>
        <p:guide orient="horz" pos="2160"/>
        <p:guide pos="2880"/>
      </p:guideLst>
    </p:cSldViewPr>
  </p:slideViewPr>
  <p:notesTextViewPr>
    <p:cViewPr>
      <p:scale>
        <a:sx n="100" d="100"/>
        <a:sy n="100" d="100"/>
      </p:scale>
      <p:origin x="0" y="21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982AAE-B938-4249-BAB5-25214BF85327}" type="datetimeFigureOut">
              <a:rPr lang="da-DK" smtClean="0"/>
              <a:pPr/>
              <a:t>28-05-2013</a:t>
            </a:fld>
            <a:endParaRPr lang="da-D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15820D-BE39-4EE3-A821-4F47A39DDAC9}" type="slidenum">
              <a:rPr lang="da-DK" smtClean="0"/>
              <a:pPr/>
              <a:t>‹#›</a:t>
            </a:fld>
            <a:endParaRPr lang="da-DK"/>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smtClean="0"/>
              <a:t>Anders</a:t>
            </a:r>
            <a:endParaRPr lang="da-DK"/>
          </a:p>
        </p:txBody>
      </p:sp>
      <p:sp>
        <p:nvSpPr>
          <p:cNvPr id="4" name="Slide Number Placeholder 3"/>
          <p:cNvSpPr>
            <a:spLocks noGrp="1"/>
          </p:cNvSpPr>
          <p:nvPr>
            <p:ph type="sldNum" sz="quarter" idx="10"/>
          </p:nvPr>
        </p:nvSpPr>
        <p:spPr/>
        <p:txBody>
          <a:bodyPr/>
          <a:lstStyle/>
          <a:p>
            <a:fld id="{4115820D-BE39-4EE3-A821-4F47A39DDAC9}" type="slidenum">
              <a:rPr lang="da-DK" smtClean="0"/>
              <a:pPr/>
              <a:t>1</a:t>
            </a:fld>
            <a:endParaRPr lang="da-DK"/>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Lasse</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14</a:t>
            </a:fld>
            <a:endParaRPr lang="da-DK"/>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Lasse</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15</a:t>
            </a:fld>
            <a:endParaRPr lang="da-DK"/>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Anders</a:t>
            </a:r>
          </a:p>
          <a:p>
            <a:r>
              <a:rPr lang="da-DK" dirty="0" smtClean="0"/>
              <a:t>Vi brugte disse to, men synes ikke der var markant forslag i tiden opslagene brugte.</a:t>
            </a:r>
          </a:p>
          <a:p>
            <a:r>
              <a:rPr lang="da-DK" dirty="0" smtClean="0"/>
              <a:t>Hvis</a:t>
            </a:r>
            <a:r>
              <a:rPr lang="da-DK" baseline="0" dirty="0" smtClean="0"/>
              <a:t> man leder efter en Israelsk hjemmeside, skal Stofas dns server sandsynligvis spørge en Top Level Domain Server – som har styr på hjemmesider for Israel, mens en DNS server med fokus på Israel sikkert selv har svaret på requesten.</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16</a:t>
            </a:fld>
            <a:endParaRPr lang="da-DK"/>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Anders</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17</a:t>
            </a:fld>
            <a:endParaRPr lang="da-DK"/>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Spørgsmål fra Christian:</a:t>
            </a:r>
          </a:p>
          <a:p>
            <a:pPr>
              <a:buFontTx/>
              <a:buChar char="-"/>
            </a:pPr>
            <a:r>
              <a:rPr lang="da-DK" dirty="0" smtClean="0"/>
              <a:t>Ved I om det er et ustabilt</a:t>
            </a:r>
            <a:r>
              <a:rPr lang="da-DK" baseline="0" dirty="0" smtClean="0"/>
              <a:t> system – det er jo ved at være ret gammelt.</a:t>
            </a:r>
          </a:p>
          <a:p>
            <a:pPr lvl="1">
              <a:buFontTx/>
              <a:buChar char="-"/>
            </a:pPr>
            <a:r>
              <a:rPr lang="da-DK" baseline="0" dirty="0" smtClean="0"/>
              <a:t>Det virker ret stabilt – der er 13 root servere som alle ved det samme. De er ”hemmelige”, så de burde ikke kunne gå ned alle sammen på samme tid. Det har været vist at det fungerer med 3 root servere.</a:t>
            </a:r>
          </a:p>
          <a:p>
            <a:pPr lvl="1">
              <a:buFontTx/>
              <a:buChar char="-"/>
            </a:pPr>
            <a:endParaRPr lang="da-DK" baseline="0" dirty="0" smtClean="0"/>
          </a:p>
          <a:p>
            <a:pPr lvl="0">
              <a:buFontTx/>
              <a:buChar char="-"/>
            </a:pPr>
            <a:r>
              <a:rPr lang="da-DK" baseline="0" dirty="0" smtClean="0"/>
              <a:t>Ved I om det også bruges til mailservere?</a:t>
            </a:r>
          </a:p>
          <a:p>
            <a:pPr lvl="1">
              <a:buFontTx/>
              <a:buChar char="-"/>
            </a:pPr>
            <a:r>
              <a:rPr lang="da-DK" baseline="0" dirty="0" smtClean="0"/>
              <a:t>Ja, det gør det.</a:t>
            </a:r>
          </a:p>
          <a:p>
            <a:pPr lvl="1">
              <a:buFontTx/>
              <a:buChar char="-"/>
            </a:pPr>
            <a:endParaRPr lang="da-DK" baseline="0" dirty="0" smtClean="0"/>
          </a:p>
          <a:p>
            <a:pPr lvl="0">
              <a:buFontTx/>
              <a:buChar char="-"/>
            </a:pPr>
            <a:r>
              <a:rPr lang="da-DK" baseline="0" dirty="0" smtClean="0"/>
              <a:t>Hvad bruger man så den Ipadresse man har fået til?</a:t>
            </a:r>
          </a:p>
          <a:p>
            <a:pPr lvl="1">
              <a:buFontTx/>
              <a:buChar char="-"/>
            </a:pPr>
            <a:r>
              <a:rPr lang="da-DK" baseline="0" dirty="0" smtClean="0"/>
              <a:t>Man får jo så en adresse til præcis den server man ønsker at tilgå. Og her spørger man så efter en applikation på en port.</a:t>
            </a:r>
          </a:p>
        </p:txBody>
      </p:sp>
      <p:sp>
        <p:nvSpPr>
          <p:cNvPr id="4" name="Slide Number Placeholder 3"/>
          <p:cNvSpPr>
            <a:spLocks noGrp="1"/>
          </p:cNvSpPr>
          <p:nvPr>
            <p:ph type="sldNum" sz="quarter" idx="10"/>
          </p:nvPr>
        </p:nvSpPr>
        <p:spPr/>
        <p:txBody>
          <a:bodyPr/>
          <a:lstStyle/>
          <a:p>
            <a:fld id="{4115820D-BE39-4EE3-A821-4F47A39DDAC9}" type="slidenum">
              <a:rPr lang="da-DK" smtClean="0"/>
              <a:pPr/>
              <a:t>18</a:t>
            </a:fld>
            <a:endParaRPr lang="da-D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Lasse</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4</a:t>
            </a:fld>
            <a:endParaRPr lang="da-D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Lasse</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5</a:t>
            </a:fld>
            <a:endParaRPr lang="da-D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Mia</a:t>
            </a:r>
          </a:p>
          <a:p>
            <a:r>
              <a:rPr lang="da-DK" dirty="0" smtClean="0"/>
              <a:t>Definitionen på et Domain Name System er; en service som mapper navne til</a:t>
            </a:r>
            <a:r>
              <a:rPr lang="da-DK" baseline="0" dirty="0" smtClean="0"/>
              <a:t> IP adresser.</a:t>
            </a:r>
          </a:p>
          <a:p>
            <a:r>
              <a:rPr lang="da-DK" baseline="0" dirty="0" smtClean="0"/>
              <a:t>Oprindeligt – da internettet var et meget lille netværk, fandtes disse oversigter over navne og IP adresser i en Host Lookup </a:t>
            </a:r>
            <a:r>
              <a:rPr lang="da-DK" baseline="0" dirty="0" smtClean="0"/>
              <a:t>Table </a:t>
            </a:r>
            <a:r>
              <a:rPr lang="da-DK" baseline="0" dirty="0" smtClean="0"/>
              <a:t>placeret på hver computer på netværket. På denne måde kunne computerne kommunikere vha. logiske navne. Når der tilkom en ny computer på netværket, skulle alle host lookup tables opdateres med det nye navn og den tilhørende IP adresse. Efterhånden som antallet af computere på netværket voksede blev denne procedure umulig. Derfor blev Domain Name System opfundet i 1982. DNS kan sammenlignes med en distribueret telefonbog, som sørger for at mappe logiske navne med IP adresser.</a:t>
            </a:r>
          </a:p>
          <a:p>
            <a:r>
              <a:rPr lang="da-DK" dirty="0" smtClean="0"/>
              <a:t>Den nuværende kommunikation over internettet foregår nu ved, at computeren tjekker sin lokale host lookup table, for at se om det logiske</a:t>
            </a:r>
            <a:r>
              <a:rPr lang="da-DK" baseline="0" dirty="0" smtClean="0"/>
              <a:t> navn er parret med en IP adresse. Hvis ikke benyttes DNS, som er en distribueret hierakisk database, som indeholder information associeret med domæne navne og IP adresser.</a:t>
            </a:r>
          </a:p>
          <a:p>
            <a:r>
              <a:rPr lang="da-DK" baseline="0" dirty="0" smtClean="0"/>
              <a:t>Øverst i hierakiet findes 13 root servers som er hemmeligt placeret i forskellige lande. Rasmus vil komme ind på den hierakiske opbygning senere.</a:t>
            </a:r>
          </a:p>
          <a:p>
            <a:r>
              <a:rPr lang="da-DK" baseline="0" dirty="0" smtClean="0"/>
              <a:t>Alt efter hvilken information der forespørges, findes den i forskellige typer af filer. Den type fil som returnere en IPv4 adresse kaldes en address record (A record). Af andre typer filer findes f.eks. CNAME som er et navn til navn opslag, hvor DNS-opslaget så forsøger at finde en IP-adresse tilhørende det nye navn. En anden type fil er MX-filer som indeholder mail servere.</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7</a:t>
            </a:fld>
            <a:endParaRPr lang="da-D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Rasmus</a:t>
            </a:r>
          </a:p>
          <a:p>
            <a:r>
              <a:rPr lang="da-DK" dirty="0" smtClean="0"/>
              <a:t>Fully Qualified Domain Name anvendes når enheder skal identificeres og tilgås. Den specificerer en eksakt</a:t>
            </a:r>
            <a:r>
              <a:rPr lang="da-DK" baseline="0" dirty="0" smtClean="0"/>
              <a:t> lokation i DNS hierarkiet</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8</a:t>
            </a:fld>
            <a:endParaRPr lang="da-DK"/>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Forklar</a:t>
            </a:r>
            <a:r>
              <a:rPr lang="da-DK" baseline="0" dirty="0" smtClean="0"/>
              <a:t> om hierarkiet og om zoner</a:t>
            </a:r>
          </a:p>
          <a:p>
            <a:r>
              <a:rPr lang="da-DK" baseline="0" dirty="0" smtClean="0"/>
              <a:t>Rasmus</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9</a:t>
            </a:fld>
            <a:endParaRPr lang="da-DK"/>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Når</a:t>
            </a:r>
            <a:r>
              <a:rPr lang="da-DK" baseline="0" dirty="0" smtClean="0"/>
              <a:t> en computer skal finde en IP adresse kan det foregå på to måder:</a:t>
            </a:r>
          </a:p>
          <a:p>
            <a:pPr>
              <a:buFont typeface="Arial" pitchFamily="34" charset="0"/>
              <a:buChar char="•"/>
            </a:pPr>
            <a:r>
              <a:rPr lang="da-DK" baseline="0" dirty="0" smtClean="0"/>
              <a:t> Iterativ Name Resolution. Denne resolution inddrager clienten meget, da den starter med at spørger en root server efter hele navnet. Root server svarer tilbage med den del den kender; her ”nl”, som er Country code top level domain (ccTDL) name server. Så skal clienten henvende sig til den server der ved noget om resten af domæne-navnet. Og til sidst har den fået alle oplysningerne til at kontakte den pågældende node.</a:t>
            </a:r>
            <a:br>
              <a:rPr lang="da-DK" baseline="0" dirty="0" smtClean="0"/>
            </a:br>
            <a:r>
              <a:rPr lang="da-DK" baseline="0" dirty="0" smtClean="0"/>
              <a:t>Denne metode bruges gerne øverst i hierakiet.</a:t>
            </a:r>
          </a:p>
          <a:p>
            <a:pPr lvl="1">
              <a:buFont typeface="Arial" pitchFamily="34" charset="0"/>
              <a:buChar char="•"/>
            </a:pPr>
            <a:r>
              <a:rPr lang="da-DK" baseline="0" dirty="0" smtClean="0"/>
              <a:t>For: root-serveren skal blot fortælle hvor TDL-serveren findes.</a:t>
            </a:r>
          </a:p>
          <a:p>
            <a:pPr>
              <a:buFont typeface="Arial" pitchFamily="34" charset="0"/>
              <a:buChar char="•"/>
            </a:pPr>
            <a:r>
              <a:rPr lang="da-DK" baseline="0" dirty="0" smtClean="0"/>
              <a:t> Recursiv Name Resolution – Se næste slide</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10</a:t>
            </a:fld>
            <a:endParaRPr lang="da-DK"/>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I</a:t>
            </a:r>
            <a:r>
              <a:rPr lang="da-DK" baseline="0" dirty="0" smtClean="0"/>
              <a:t> den recursive metode ligger al arbejdet hos DNS serverne. Der spørges ned i hierakiet indtil IP adressen til det fulde domænenavn er fundet. Denne sendes så til clienten. DNS serverne har mulighed for at cache den fundne IP adresse, hvorved et nyt lookup undgås næste gang der spørges til det samme domæne.</a:t>
            </a:r>
            <a:br>
              <a:rPr lang="da-DK" baseline="0" dirty="0" smtClean="0"/>
            </a:br>
            <a:r>
              <a:rPr lang="da-DK" baseline="0" dirty="0" smtClean="0"/>
              <a:t>Denne metode bruges gerne nederst i hierakiet, da denne metode ellers vil belaste root-server al for meget.</a:t>
            </a:r>
          </a:p>
          <a:p>
            <a:pPr lvl="1">
              <a:buFont typeface="Arial" pitchFamily="34" charset="0"/>
              <a:buChar char="•"/>
            </a:pPr>
            <a:r>
              <a:rPr lang="da-DK" baseline="0" dirty="0" smtClean="0"/>
              <a:t>For: Caching er mere effektivt; tidsbesparende og mindre ressourcekrævende</a:t>
            </a:r>
          </a:p>
          <a:p>
            <a:pPr lvl="1">
              <a:buFont typeface="Arial" pitchFamily="34" charset="0"/>
              <a:buChar char="•"/>
            </a:pPr>
            <a:r>
              <a:rPr lang="da-DK" baseline="0" dirty="0" smtClean="0"/>
              <a:t>Klienten er ikke så involveret</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11</a:t>
            </a:fld>
            <a:endParaRPr lang="da-DK"/>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Rasmus</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12</a:t>
            </a:fld>
            <a:endParaRPr lang="da-DK"/>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F95D7CF2-08BE-4584-88A3-02DBA3238833}" type="datetimeFigureOut">
              <a:rPr lang="da-DK" smtClean="0"/>
              <a:pPr/>
              <a:t>28-05-2013</a:t>
            </a:fld>
            <a:endParaRPr lang="da-DK"/>
          </a:p>
        </p:txBody>
      </p:sp>
      <p:sp>
        <p:nvSpPr>
          <p:cNvPr id="8" name="Footer Placeholder 7"/>
          <p:cNvSpPr>
            <a:spLocks noGrp="1"/>
          </p:cNvSpPr>
          <p:nvPr>
            <p:ph type="ftr" sz="quarter" idx="11"/>
          </p:nvPr>
        </p:nvSpPr>
        <p:spPr/>
        <p:txBody>
          <a:bodyPr/>
          <a:lstStyle>
            <a:extLst/>
          </a:lstStyle>
          <a:p>
            <a:endParaRPr lang="da-DK"/>
          </a:p>
        </p:txBody>
      </p:sp>
      <p:sp>
        <p:nvSpPr>
          <p:cNvPr id="11" name="Slide Number Placeholder 10"/>
          <p:cNvSpPr>
            <a:spLocks noGrp="1"/>
          </p:cNvSpPr>
          <p:nvPr>
            <p:ph type="sldNum" sz="quarter" idx="12"/>
          </p:nvPr>
        </p:nvSpPr>
        <p:spPr/>
        <p:txBody>
          <a:bodyPr/>
          <a:lstStyle>
            <a:extLst/>
          </a:lstStyle>
          <a:p>
            <a:fld id="{031BC80E-EC3C-416A-98FB-A357194E3926}" type="slidenum">
              <a:rPr lang="da-DK" smtClean="0"/>
              <a:pPr/>
              <a:t>‹#›</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5D7CF2-08BE-4584-88A3-02DBA3238833}" type="datetimeFigureOut">
              <a:rPr lang="da-DK" smtClean="0"/>
              <a:pPr/>
              <a:t>28-05-2013</a:t>
            </a:fld>
            <a:endParaRPr lang="da-DK"/>
          </a:p>
        </p:txBody>
      </p:sp>
      <p:sp>
        <p:nvSpPr>
          <p:cNvPr id="5" name="Footer Placeholder 4"/>
          <p:cNvSpPr>
            <a:spLocks noGrp="1"/>
          </p:cNvSpPr>
          <p:nvPr>
            <p:ph type="ftr" sz="quarter" idx="11"/>
          </p:nvPr>
        </p:nvSpPr>
        <p:spPr/>
        <p:txBody>
          <a:bodyPr/>
          <a:lstStyle>
            <a:extLst/>
          </a:lstStyle>
          <a:p>
            <a:endParaRPr lang="da-DK"/>
          </a:p>
        </p:txBody>
      </p:sp>
      <p:sp>
        <p:nvSpPr>
          <p:cNvPr id="6" name="Slide Number Placeholder 5"/>
          <p:cNvSpPr>
            <a:spLocks noGrp="1"/>
          </p:cNvSpPr>
          <p:nvPr>
            <p:ph type="sldNum" sz="quarter" idx="12"/>
          </p:nvPr>
        </p:nvSpPr>
        <p:spPr/>
        <p:txBody>
          <a:bodyPr/>
          <a:lstStyle>
            <a:extLst/>
          </a:lstStyle>
          <a:p>
            <a:fld id="{031BC80E-EC3C-416A-98FB-A357194E3926}" type="slidenum">
              <a:rPr lang="da-DK" smtClean="0"/>
              <a:pPr/>
              <a:t>‹#›</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5D7CF2-08BE-4584-88A3-02DBA3238833}" type="datetimeFigureOut">
              <a:rPr lang="da-DK" smtClean="0"/>
              <a:pPr/>
              <a:t>28-05-2013</a:t>
            </a:fld>
            <a:endParaRPr lang="da-DK"/>
          </a:p>
        </p:txBody>
      </p:sp>
      <p:sp>
        <p:nvSpPr>
          <p:cNvPr id="5" name="Footer Placeholder 4"/>
          <p:cNvSpPr>
            <a:spLocks noGrp="1"/>
          </p:cNvSpPr>
          <p:nvPr>
            <p:ph type="ftr" sz="quarter" idx="11"/>
          </p:nvPr>
        </p:nvSpPr>
        <p:spPr/>
        <p:txBody>
          <a:bodyPr/>
          <a:lstStyle>
            <a:extLst/>
          </a:lstStyle>
          <a:p>
            <a:endParaRPr lang="da-DK"/>
          </a:p>
        </p:txBody>
      </p:sp>
      <p:sp>
        <p:nvSpPr>
          <p:cNvPr id="6" name="Slide Number Placeholder 5"/>
          <p:cNvSpPr>
            <a:spLocks noGrp="1"/>
          </p:cNvSpPr>
          <p:nvPr>
            <p:ph type="sldNum" sz="quarter" idx="12"/>
          </p:nvPr>
        </p:nvSpPr>
        <p:spPr/>
        <p:txBody>
          <a:bodyPr/>
          <a:lstStyle>
            <a:extLst/>
          </a:lstStyle>
          <a:p>
            <a:fld id="{031BC80E-EC3C-416A-98FB-A357194E3926}" type="slidenum">
              <a:rPr lang="da-DK" smtClean="0"/>
              <a:pPr/>
              <a:t>‹#›</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5D7CF2-08BE-4584-88A3-02DBA3238833}" type="datetimeFigureOut">
              <a:rPr lang="da-DK" smtClean="0"/>
              <a:pPr/>
              <a:t>28-05-2013</a:t>
            </a:fld>
            <a:endParaRPr lang="da-DK"/>
          </a:p>
        </p:txBody>
      </p:sp>
      <p:sp>
        <p:nvSpPr>
          <p:cNvPr id="5" name="Footer Placeholder 4"/>
          <p:cNvSpPr>
            <a:spLocks noGrp="1"/>
          </p:cNvSpPr>
          <p:nvPr>
            <p:ph type="ftr" sz="quarter" idx="11"/>
          </p:nvPr>
        </p:nvSpPr>
        <p:spPr/>
        <p:txBody>
          <a:bodyPr/>
          <a:lstStyle>
            <a:extLst/>
          </a:lstStyle>
          <a:p>
            <a:endParaRPr lang="da-DK"/>
          </a:p>
        </p:txBody>
      </p:sp>
      <p:sp>
        <p:nvSpPr>
          <p:cNvPr id="6" name="Slide Number Placeholder 5"/>
          <p:cNvSpPr>
            <a:spLocks noGrp="1"/>
          </p:cNvSpPr>
          <p:nvPr>
            <p:ph type="sldNum" sz="quarter" idx="12"/>
          </p:nvPr>
        </p:nvSpPr>
        <p:spPr/>
        <p:txBody>
          <a:bodyPr/>
          <a:lstStyle>
            <a:extLst/>
          </a:lstStyle>
          <a:p>
            <a:fld id="{031BC80E-EC3C-416A-98FB-A357194E3926}" type="slidenum">
              <a:rPr lang="da-DK" smtClean="0"/>
              <a:pPr/>
              <a:t>‹#›</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95D7CF2-08BE-4584-88A3-02DBA3238833}" type="datetimeFigureOut">
              <a:rPr lang="da-DK" smtClean="0"/>
              <a:pPr/>
              <a:t>28-05-2013</a:t>
            </a:fld>
            <a:endParaRPr lang="da-DK"/>
          </a:p>
        </p:txBody>
      </p:sp>
      <p:sp>
        <p:nvSpPr>
          <p:cNvPr id="5" name="Footer Placeholder 4"/>
          <p:cNvSpPr>
            <a:spLocks noGrp="1"/>
          </p:cNvSpPr>
          <p:nvPr>
            <p:ph type="ftr" sz="quarter" idx="11"/>
          </p:nvPr>
        </p:nvSpPr>
        <p:spPr/>
        <p:txBody>
          <a:bodyPr/>
          <a:lstStyle>
            <a:extLst/>
          </a:lstStyle>
          <a:p>
            <a:endParaRPr lang="da-DK"/>
          </a:p>
        </p:txBody>
      </p:sp>
      <p:sp>
        <p:nvSpPr>
          <p:cNvPr id="6" name="Slide Number Placeholder 5"/>
          <p:cNvSpPr>
            <a:spLocks noGrp="1"/>
          </p:cNvSpPr>
          <p:nvPr>
            <p:ph type="sldNum" sz="quarter" idx="12"/>
          </p:nvPr>
        </p:nvSpPr>
        <p:spPr/>
        <p:txBody>
          <a:bodyPr/>
          <a:lstStyle>
            <a:extLst/>
          </a:lstStyle>
          <a:p>
            <a:fld id="{031BC80E-EC3C-416A-98FB-A357194E3926}" type="slidenum">
              <a:rPr lang="da-DK" smtClean="0"/>
              <a:pPr/>
              <a:t>‹#›</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5D7CF2-08BE-4584-88A3-02DBA3238833}" type="datetimeFigureOut">
              <a:rPr lang="da-DK" smtClean="0"/>
              <a:pPr/>
              <a:t>28-05-2013</a:t>
            </a:fld>
            <a:endParaRPr lang="da-DK"/>
          </a:p>
        </p:txBody>
      </p:sp>
      <p:sp>
        <p:nvSpPr>
          <p:cNvPr id="6" name="Footer Placeholder 5"/>
          <p:cNvSpPr>
            <a:spLocks noGrp="1"/>
          </p:cNvSpPr>
          <p:nvPr>
            <p:ph type="ftr" sz="quarter" idx="11"/>
          </p:nvPr>
        </p:nvSpPr>
        <p:spPr/>
        <p:txBody>
          <a:bodyPr/>
          <a:lstStyle>
            <a:extLst/>
          </a:lstStyle>
          <a:p>
            <a:endParaRPr lang="da-DK"/>
          </a:p>
        </p:txBody>
      </p:sp>
      <p:sp>
        <p:nvSpPr>
          <p:cNvPr id="7" name="Slide Number Placeholder 6"/>
          <p:cNvSpPr>
            <a:spLocks noGrp="1"/>
          </p:cNvSpPr>
          <p:nvPr>
            <p:ph type="sldNum" sz="quarter" idx="12"/>
          </p:nvPr>
        </p:nvSpPr>
        <p:spPr/>
        <p:txBody>
          <a:bodyPr/>
          <a:lstStyle>
            <a:extLst/>
          </a:lstStyle>
          <a:p>
            <a:fld id="{031BC80E-EC3C-416A-98FB-A357194E3926}" type="slidenum">
              <a:rPr lang="da-DK" smtClean="0"/>
              <a:pPr/>
              <a:t>‹#›</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5D7CF2-08BE-4584-88A3-02DBA3238833}" type="datetimeFigureOut">
              <a:rPr lang="da-DK" smtClean="0"/>
              <a:pPr/>
              <a:t>28-05-2013</a:t>
            </a:fld>
            <a:endParaRPr lang="da-DK"/>
          </a:p>
        </p:txBody>
      </p:sp>
      <p:sp>
        <p:nvSpPr>
          <p:cNvPr id="8" name="Footer Placeholder 7"/>
          <p:cNvSpPr>
            <a:spLocks noGrp="1"/>
          </p:cNvSpPr>
          <p:nvPr>
            <p:ph type="ftr" sz="quarter" idx="11"/>
          </p:nvPr>
        </p:nvSpPr>
        <p:spPr/>
        <p:txBody>
          <a:bodyPr/>
          <a:lstStyle>
            <a:extLst/>
          </a:lstStyle>
          <a:p>
            <a:endParaRPr lang="da-DK"/>
          </a:p>
        </p:txBody>
      </p:sp>
      <p:sp>
        <p:nvSpPr>
          <p:cNvPr id="9" name="Slide Number Placeholder 8"/>
          <p:cNvSpPr>
            <a:spLocks noGrp="1"/>
          </p:cNvSpPr>
          <p:nvPr>
            <p:ph type="sldNum" sz="quarter" idx="12"/>
          </p:nvPr>
        </p:nvSpPr>
        <p:spPr/>
        <p:txBody>
          <a:bodyPr/>
          <a:lstStyle>
            <a:extLst/>
          </a:lstStyle>
          <a:p>
            <a:fld id="{031BC80E-EC3C-416A-98FB-A357194E3926}" type="slidenum">
              <a:rPr lang="da-DK" smtClean="0"/>
              <a:pPr/>
              <a:t>‹#›</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95D7CF2-08BE-4584-88A3-02DBA3238833}" type="datetimeFigureOut">
              <a:rPr lang="da-DK" smtClean="0"/>
              <a:pPr/>
              <a:t>28-05-2013</a:t>
            </a:fld>
            <a:endParaRPr lang="da-DK"/>
          </a:p>
        </p:txBody>
      </p:sp>
      <p:sp>
        <p:nvSpPr>
          <p:cNvPr id="4" name="Footer Placeholder 3"/>
          <p:cNvSpPr>
            <a:spLocks noGrp="1"/>
          </p:cNvSpPr>
          <p:nvPr>
            <p:ph type="ftr" sz="quarter" idx="11"/>
          </p:nvPr>
        </p:nvSpPr>
        <p:spPr/>
        <p:txBody>
          <a:bodyPr/>
          <a:lstStyle>
            <a:extLst/>
          </a:lstStyle>
          <a:p>
            <a:endParaRPr lang="da-DK"/>
          </a:p>
        </p:txBody>
      </p:sp>
      <p:sp>
        <p:nvSpPr>
          <p:cNvPr id="5" name="Slide Number Placeholder 4"/>
          <p:cNvSpPr>
            <a:spLocks noGrp="1"/>
          </p:cNvSpPr>
          <p:nvPr>
            <p:ph type="sldNum" sz="quarter" idx="12"/>
          </p:nvPr>
        </p:nvSpPr>
        <p:spPr/>
        <p:txBody>
          <a:bodyPr/>
          <a:lstStyle>
            <a:extLst/>
          </a:lstStyle>
          <a:p>
            <a:fld id="{031BC80E-EC3C-416A-98FB-A357194E3926}" type="slidenum">
              <a:rPr lang="da-DK" smtClean="0"/>
              <a:pPr/>
              <a:t>‹#›</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95D7CF2-08BE-4584-88A3-02DBA3238833}" type="datetimeFigureOut">
              <a:rPr lang="da-DK" smtClean="0"/>
              <a:pPr/>
              <a:t>28-05-2013</a:t>
            </a:fld>
            <a:endParaRPr lang="da-DK"/>
          </a:p>
        </p:txBody>
      </p:sp>
      <p:sp>
        <p:nvSpPr>
          <p:cNvPr id="3" name="Footer Placeholder 2"/>
          <p:cNvSpPr>
            <a:spLocks noGrp="1"/>
          </p:cNvSpPr>
          <p:nvPr>
            <p:ph type="ftr" sz="quarter" idx="11"/>
          </p:nvPr>
        </p:nvSpPr>
        <p:spPr/>
        <p:txBody>
          <a:bodyPr/>
          <a:lstStyle>
            <a:extLst/>
          </a:lstStyle>
          <a:p>
            <a:endParaRPr lang="da-DK"/>
          </a:p>
        </p:txBody>
      </p:sp>
      <p:sp>
        <p:nvSpPr>
          <p:cNvPr id="4" name="Slide Number Placeholder 3"/>
          <p:cNvSpPr>
            <a:spLocks noGrp="1"/>
          </p:cNvSpPr>
          <p:nvPr>
            <p:ph type="sldNum" sz="quarter" idx="12"/>
          </p:nvPr>
        </p:nvSpPr>
        <p:spPr/>
        <p:txBody>
          <a:bodyPr/>
          <a:lstStyle>
            <a:extLst/>
          </a:lstStyle>
          <a:p>
            <a:fld id="{031BC80E-EC3C-416A-98FB-A357194E3926}" type="slidenum">
              <a:rPr lang="da-DK" smtClean="0"/>
              <a:pPr/>
              <a:t>‹#›</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5D7CF2-08BE-4584-88A3-02DBA3238833}" type="datetimeFigureOut">
              <a:rPr lang="da-DK" smtClean="0"/>
              <a:pPr/>
              <a:t>28-05-2013</a:t>
            </a:fld>
            <a:endParaRPr lang="da-DK"/>
          </a:p>
        </p:txBody>
      </p:sp>
      <p:sp>
        <p:nvSpPr>
          <p:cNvPr id="6" name="Footer Placeholder 5"/>
          <p:cNvSpPr>
            <a:spLocks noGrp="1"/>
          </p:cNvSpPr>
          <p:nvPr>
            <p:ph type="ftr" sz="quarter" idx="11"/>
          </p:nvPr>
        </p:nvSpPr>
        <p:spPr/>
        <p:txBody>
          <a:bodyPr/>
          <a:lstStyle>
            <a:extLst/>
          </a:lstStyle>
          <a:p>
            <a:endParaRPr lang="da-DK"/>
          </a:p>
        </p:txBody>
      </p:sp>
      <p:sp>
        <p:nvSpPr>
          <p:cNvPr id="7" name="Slide Number Placeholder 6"/>
          <p:cNvSpPr>
            <a:spLocks noGrp="1"/>
          </p:cNvSpPr>
          <p:nvPr>
            <p:ph type="sldNum" sz="quarter" idx="12"/>
          </p:nvPr>
        </p:nvSpPr>
        <p:spPr/>
        <p:txBody>
          <a:bodyPr/>
          <a:lstStyle>
            <a:extLst/>
          </a:lstStyle>
          <a:p>
            <a:fld id="{031BC80E-EC3C-416A-98FB-A357194E3926}" type="slidenum">
              <a:rPr lang="da-DK" smtClean="0"/>
              <a:pPr/>
              <a:t>‹#›</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5D7CF2-08BE-4584-88A3-02DBA3238833}" type="datetimeFigureOut">
              <a:rPr lang="da-DK" smtClean="0"/>
              <a:pPr/>
              <a:t>28-05-2013</a:t>
            </a:fld>
            <a:endParaRPr lang="da-DK"/>
          </a:p>
        </p:txBody>
      </p:sp>
      <p:sp>
        <p:nvSpPr>
          <p:cNvPr id="6" name="Footer Placeholder 5"/>
          <p:cNvSpPr>
            <a:spLocks noGrp="1"/>
          </p:cNvSpPr>
          <p:nvPr>
            <p:ph type="ftr" sz="quarter" idx="11"/>
          </p:nvPr>
        </p:nvSpPr>
        <p:spPr/>
        <p:txBody>
          <a:bodyPr/>
          <a:lstStyle>
            <a:extLst/>
          </a:lstStyle>
          <a:p>
            <a:endParaRPr lang="da-DK"/>
          </a:p>
        </p:txBody>
      </p:sp>
      <p:sp>
        <p:nvSpPr>
          <p:cNvPr id="7" name="Slide Number Placeholder 6"/>
          <p:cNvSpPr>
            <a:spLocks noGrp="1"/>
          </p:cNvSpPr>
          <p:nvPr>
            <p:ph type="sldNum" sz="quarter" idx="12"/>
          </p:nvPr>
        </p:nvSpPr>
        <p:spPr/>
        <p:txBody>
          <a:bodyPr/>
          <a:lstStyle>
            <a:extLst/>
          </a:lstStyle>
          <a:p>
            <a:fld id="{031BC80E-EC3C-416A-98FB-A357194E3926}" type="slidenum">
              <a:rPr lang="da-DK" smtClean="0"/>
              <a:pPr/>
              <a:t>‹#›</a:t>
            </a:fld>
            <a:endParaRPr lang="da-DK"/>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95D7CF2-08BE-4584-88A3-02DBA3238833}" type="datetimeFigureOut">
              <a:rPr lang="da-DK" smtClean="0"/>
              <a:pPr/>
              <a:t>28-05-2013</a:t>
            </a:fld>
            <a:endParaRPr lang="da-DK"/>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da-DK"/>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31BC80E-EC3C-416A-98FB-A357194E3926}" type="slidenum">
              <a:rPr lang="da-DK" smtClean="0"/>
              <a:pPr/>
              <a:t>‹#›</a:t>
            </a:fld>
            <a:endParaRPr lang="da-DK"/>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a-DK" dirty="0" smtClean="0">
                <a:solidFill>
                  <a:srgbClr val="C00000"/>
                </a:solidFill>
              </a:rPr>
              <a:t>Domain Name System</a:t>
            </a:r>
            <a:endParaRPr lang="da-DK" dirty="0">
              <a:solidFill>
                <a:srgbClr val="C00000"/>
              </a:solidFill>
            </a:endParaRPr>
          </a:p>
        </p:txBody>
      </p:sp>
      <p:sp>
        <p:nvSpPr>
          <p:cNvPr id="3" name="Subtitle 2"/>
          <p:cNvSpPr>
            <a:spLocks noGrp="1"/>
          </p:cNvSpPr>
          <p:nvPr>
            <p:ph type="subTitle" idx="1"/>
          </p:nvPr>
        </p:nvSpPr>
        <p:spPr/>
        <p:txBody>
          <a:bodyPr/>
          <a:lstStyle/>
          <a:p>
            <a:r>
              <a:rPr lang="da-DK" dirty="0" smtClean="0"/>
              <a:t>ITONK, Q4 2013</a:t>
            </a:r>
          </a:p>
          <a:p>
            <a:r>
              <a:rPr lang="da-DK" dirty="0" smtClean="0"/>
              <a:t>Team 2</a:t>
            </a:r>
            <a:endParaRPr lang="da-DK"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Resolution</a:t>
            </a:r>
            <a:endParaRPr lang="da-DK" dirty="0">
              <a:solidFill>
                <a:srgbClr val="C00000"/>
              </a:solidFill>
            </a:endParaRPr>
          </a:p>
        </p:txBody>
      </p:sp>
      <p:sp>
        <p:nvSpPr>
          <p:cNvPr id="3" name="Content Placeholder 2"/>
          <p:cNvSpPr>
            <a:spLocks noGrp="1"/>
          </p:cNvSpPr>
          <p:nvPr>
            <p:ph sz="half" idx="1"/>
          </p:nvPr>
        </p:nvSpPr>
        <p:spPr>
          <a:xfrm>
            <a:off x="514352" y="764704"/>
            <a:ext cx="5281784" cy="4154768"/>
          </a:xfrm>
        </p:spPr>
        <p:txBody>
          <a:bodyPr/>
          <a:lstStyle/>
          <a:p>
            <a:pPr>
              <a:buClr>
                <a:srgbClr val="C00000"/>
              </a:buClr>
            </a:pPr>
            <a:r>
              <a:rPr lang="da-DK" dirty="0" smtClean="0"/>
              <a:t>Iterativ name resolution</a:t>
            </a:r>
          </a:p>
          <a:p>
            <a:pPr>
              <a:buClr>
                <a:srgbClr val="C00000"/>
              </a:buClr>
            </a:pPr>
            <a:endParaRPr lang="da-DK" dirty="0" smtClean="0"/>
          </a:p>
          <a:p>
            <a:pPr>
              <a:buClr>
                <a:srgbClr val="C00000"/>
              </a:buClr>
            </a:pPr>
            <a:endParaRPr lang="da-DK" dirty="0"/>
          </a:p>
        </p:txBody>
      </p:sp>
      <p:pic>
        <p:nvPicPr>
          <p:cNvPr id="5" name="Picture 4" descr="iterativ.png"/>
          <p:cNvPicPr>
            <a:picLocks noChangeAspect="1"/>
          </p:cNvPicPr>
          <p:nvPr/>
        </p:nvPicPr>
        <p:blipFill>
          <a:blip r:embed="rId3" cstate="print"/>
          <a:stretch>
            <a:fillRect/>
          </a:stretch>
        </p:blipFill>
        <p:spPr>
          <a:xfrm>
            <a:off x="1043608" y="1560494"/>
            <a:ext cx="6978515" cy="366870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Resolution</a:t>
            </a:r>
            <a:endParaRPr lang="da-DK" dirty="0">
              <a:solidFill>
                <a:srgbClr val="C00000"/>
              </a:solidFill>
            </a:endParaRPr>
          </a:p>
        </p:txBody>
      </p:sp>
      <p:sp>
        <p:nvSpPr>
          <p:cNvPr id="3" name="Content Placeholder 2"/>
          <p:cNvSpPr>
            <a:spLocks noGrp="1"/>
          </p:cNvSpPr>
          <p:nvPr>
            <p:ph sz="half" idx="1"/>
          </p:nvPr>
        </p:nvSpPr>
        <p:spPr>
          <a:xfrm>
            <a:off x="514352" y="764704"/>
            <a:ext cx="5281784" cy="4154768"/>
          </a:xfrm>
        </p:spPr>
        <p:txBody>
          <a:bodyPr/>
          <a:lstStyle/>
          <a:p>
            <a:pPr>
              <a:buClr>
                <a:srgbClr val="C00000"/>
              </a:buClr>
            </a:pPr>
            <a:r>
              <a:rPr lang="da-DK" dirty="0" smtClean="0"/>
              <a:t>Recursive name resolution</a:t>
            </a:r>
          </a:p>
          <a:p>
            <a:pPr>
              <a:buClr>
                <a:srgbClr val="C00000"/>
              </a:buClr>
            </a:pPr>
            <a:endParaRPr lang="da-DK" dirty="0"/>
          </a:p>
        </p:txBody>
      </p:sp>
      <p:pic>
        <p:nvPicPr>
          <p:cNvPr id="5" name="Picture 4" descr="iterativ.png"/>
          <p:cNvPicPr>
            <a:picLocks noChangeAspect="1"/>
          </p:cNvPicPr>
          <p:nvPr/>
        </p:nvPicPr>
        <p:blipFill>
          <a:blip r:embed="rId3" cstate="print"/>
          <a:stretch>
            <a:fillRect/>
          </a:stretch>
        </p:blipFill>
        <p:spPr>
          <a:xfrm>
            <a:off x="1043608" y="1705982"/>
            <a:ext cx="6978515" cy="337772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DNS Security Extentions</a:t>
            </a:r>
            <a:endParaRPr lang="da-DK" dirty="0">
              <a:solidFill>
                <a:srgbClr val="C00000"/>
              </a:solidFill>
            </a:endParaRPr>
          </a:p>
        </p:txBody>
      </p:sp>
      <p:sp>
        <p:nvSpPr>
          <p:cNvPr id="3" name="Content Placeholder 2"/>
          <p:cNvSpPr>
            <a:spLocks noGrp="1"/>
          </p:cNvSpPr>
          <p:nvPr>
            <p:ph sz="half" idx="1"/>
          </p:nvPr>
        </p:nvSpPr>
        <p:spPr>
          <a:xfrm>
            <a:off x="514352" y="530352"/>
            <a:ext cx="8018088" cy="4338808"/>
          </a:xfrm>
        </p:spPr>
        <p:txBody>
          <a:bodyPr/>
          <a:lstStyle/>
          <a:p>
            <a:pPr>
              <a:buClr>
                <a:srgbClr val="C00000"/>
              </a:buClr>
            </a:pPr>
            <a:r>
              <a:rPr lang="da-DK" dirty="0" smtClean="0"/>
              <a:t>Udvidelser som tilbyder clienter sikkerhed for deres opslag</a:t>
            </a:r>
          </a:p>
          <a:p>
            <a:pPr lvl="1">
              <a:buClr>
                <a:srgbClr val="C00000"/>
              </a:buClr>
            </a:pPr>
            <a:r>
              <a:rPr lang="da-DK" dirty="0" smtClean="0"/>
              <a:t>DNS svar kan være ændret</a:t>
            </a:r>
          </a:p>
          <a:p>
            <a:pPr>
              <a:buClr>
                <a:srgbClr val="C00000"/>
              </a:buClr>
            </a:pPr>
            <a:r>
              <a:rPr lang="da-DK" dirty="0" smtClean="0"/>
              <a:t>Keys og trust-anchors</a:t>
            </a:r>
          </a:p>
          <a:p>
            <a:pPr>
              <a:buClr>
                <a:srgbClr val="C00000"/>
              </a:buClr>
              <a:buNone/>
            </a:pPr>
            <a:r>
              <a:rPr lang="da-DK" dirty="0" smtClean="0">
                <a:sym typeface="Wingdings" pitchFamily="2" charset="2"/>
              </a:rPr>
              <a:t>						   </a:t>
            </a:r>
            <a:r>
              <a:rPr lang="da-DK" dirty="0" smtClean="0"/>
              <a:t>Signed zones</a:t>
            </a:r>
          </a:p>
          <a:p>
            <a:pPr>
              <a:buClr>
                <a:srgbClr val="C00000"/>
              </a:buClr>
              <a:buNone/>
            </a:pPr>
            <a:endParaRPr lang="da-DK" dirty="0" smtClean="0"/>
          </a:p>
          <a:p>
            <a:pPr>
              <a:buClr>
                <a:srgbClr val="C00000"/>
              </a:buClr>
            </a:pPr>
            <a:r>
              <a:rPr lang="da-DK" dirty="0" smtClean="0"/>
              <a:t>Misbrug af DNS – f.eks. i Kina</a:t>
            </a:r>
          </a:p>
        </p:txBody>
      </p:sp>
      <p:cxnSp>
        <p:nvCxnSpPr>
          <p:cNvPr id="6" name="Straight Arrow Connector 5"/>
          <p:cNvCxnSpPr/>
          <p:nvPr/>
        </p:nvCxnSpPr>
        <p:spPr>
          <a:xfrm>
            <a:off x="4716016" y="2132856"/>
            <a:ext cx="792088" cy="36004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Outline</a:t>
            </a:r>
            <a:endParaRPr lang="da-DK" dirty="0">
              <a:solidFill>
                <a:srgbClr val="C00000"/>
              </a:solidFill>
            </a:endParaRPr>
          </a:p>
        </p:txBody>
      </p:sp>
      <p:sp>
        <p:nvSpPr>
          <p:cNvPr id="3" name="Content Placeholder 2"/>
          <p:cNvSpPr>
            <a:spLocks noGrp="1"/>
          </p:cNvSpPr>
          <p:nvPr>
            <p:ph idx="1"/>
          </p:nvPr>
        </p:nvSpPr>
        <p:spPr/>
        <p:txBody>
          <a:bodyPr/>
          <a:lstStyle/>
          <a:p>
            <a:pPr marL="265176" lvl="1" indent="-265176">
              <a:buClr>
                <a:srgbClr val="C00000"/>
              </a:buClr>
              <a:buSzPct val="80000"/>
              <a:buFont typeface="Wingdings 2"/>
              <a:buChar char=""/>
            </a:pPr>
            <a:r>
              <a:rPr lang="da-DK" sz="2800" dirty="0" smtClean="0"/>
              <a:t>Naming in distributed systems</a:t>
            </a:r>
          </a:p>
          <a:p>
            <a:pPr>
              <a:buClr>
                <a:srgbClr val="C00000"/>
              </a:buClr>
            </a:pPr>
            <a:r>
              <a:rPr lang="da-DK" dirty="0" smtClean="0"/>
              <a:t>Domain Name System</a:t>
            </a:r>
          </a:p>
          <a:p>
            <a:pPr lvl="1">
              <a:buClr>
                <a:srgbClr val="C00000"/>
              </a:buClr>
            </a:pPr>
            <a:r>
              <a:rPr lang="da-DK" dirty="0" smtClean="0"/>
              <a:t>Levels and hierarchy</a:t>
            </a:r>
          </a:p>
          <a:p>
            <a:pPr lvl="1">
              <a:buClr>
                <a:srgbClr val="C00000"/>
              </a:buClr>
            </a:pPr>
            <a:r>
              <a:rPr lang="da-DK" dirty="0" smtClean="0"/>
              <a:t>Resolution</a:t>
            </a:r>
          </a:p>
          <a:p>
            <a:pPr lvl="1">
              <a:buClr>
                <a:srgbClr val="C00000"/>
              </a:buClr>
            </a:pPr>
            <a:endParaRPr lang="da-DK" dirty="0" smtClean="0"/>
          </a:p>
          <a:p>
            <a:pPr>
              <a:buClr>
                <a:srgbClr val="C00000"/>
              </a:buClr>
            </a:pPr>
            <a:r>
              <a:rPr lang="da-DK" dirty="0" smtClean="0"/>
              <a:t>Berkeley Internet Name Domain</a:t>
            </a:r>
          </a:p>
          <a:p>
            <a:pPr lvl="1">
              <a:buClr>
                <a:srgbClr val="C00000"/>
              </a:buClr>
            </a:pPr>
            <a:r>
              <a:rPr lang="da-DK" dirty="0" smtClean="0"/>
              <a:t>Caching name server</a:t>
            </a:r>
          </a:p>
          <a:p>
            <a:pPr lvl="1">
              <a:buClr>
                <a:srgbClr val="C00000"/>
              </a:buClr>
            </a:pPr>
            <a:r>
              <a:rPr lang="da-DK" dirty="0" smtClean="0"/>
              <a:t>Forwarder</a:t>
            </a:r>
          </a:p>
          <a:p>
            <a:pPr lvl="1">
              <a:buClr>
                <a:srgbClr val="C00000"/>
              </a:buClr>
            </a:pPr>
            <a:r>
              <a:rPr lang="da-DK" dirty="0" smtClean="0"/>
              <a:t>Use local server as DNS server</a:t>
            </a:r>
          </a:p>
          <a:p>
            <a:endParaRPr lang="da-DK" dirty="0"/>
          </a:p>
        </p:txBody>
      </p:sp>
      <p:sp>
        <p:nvSpPr>
          <p:cNvPr id="4" name="Rectangle 3"/>
          <p:cNvSpPr/>
          <p:nvPr/>
        </p:nvSpPr>
        <p:spPr>
          <a:xfrm>
            <a:off x="899592" y="2636912"/>
            <a:ext cx="5904656" cy="5760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BIND</a:t>
            </a:r>
            <a:endParaRPr lang="da-DK" dirty="0">
              <a:solidFill>
                <a:srgbClr val="C00000"/>
              </a:solidFill>
            </a:endParaRPr>
          </a:p>
        </p:txBody>
      </p:sp>
      <p:sp>
        <p:nvSpPr>
          <p:cNvPr id="3" name="Content Placeholder 2"/>
          <p:cNvSpPr>
            <a:spLocks noGrp="1"/>
          </p:cNvSpPr>
          <p:nvPr>
            <p:ph sz="half" idx="1"/>
          </p:nvPr>
        </p:nvSpPr>
        <p:spPr>
          <a:xfrm>
            <a:off x="514352" y="530352"/>
            <a:ext cx="7730056" cy="4389120"/>
          </a:xfrm>
        </p:spPr>
        <p:txBody>
          <a:bodyPr/>
          <a:lstStyle/>
          <a:p>
            <a:pPr>
              <a:lnSpc>
                <a:spcPct val="150000"/>
              </a:lnSpc>
              <a:buClr>
                <a:srgbClr val="C00000"/>
              </a:buClr>
            </a:pPr>
            <a:r>
              <a:rPr lang="da-DK" dirty="0" smtClean="0"/>
              <a:t>Implementering </a:t>
            </a:r>
            <a:r>
              <a:rPr lang="da-DK" dirty="0" smtClean="0"/>
              <a:t>af </a:t>
            </a:r>
            <a:r>
              <a:rPr lang="da-DK" dirty="0" smtClean="0"/>
              <a:t>DNS </a:t>
            </a:r>
            <a:r>
              <a:rPr lang="da-DK" dirty="0" smtClean="0"/>
              <a:t>protokollen</a:t>
            </a:r>
            <a:endParaRPr lang="da-DK" dirty="0" smtClean="0"/>
          </a:p>
          <a:p>
            <a:pPr lvl="1">
              <a:lnSpc>
                <a:spcPct val="150000"/>
              </a:lnSpc>
              <a:buClr>
                <a:srgbClr val="C00000"/>
              </a:buClr>
            </a:pPr>
            <a:r>
              <a:rPr lang="da-DK" dirty="0" smtClean="0"/>
              <a:t>Den mest udbredte DNS </a:t>
            </a:r>
            <a:r>
              <a:rPr lang="da-DK" dirty="0" smtClean="0"/>
              <a:t>server software</a:t>
            </a:r>
            <a:endParaRPr lang="da-DK" dirty="0" smtClean="0"/>
          </a:p>
          <a:p>
            <a:pPr lvl="1">
              <a:lnSpc>
                <a:spcPct val="150000"/>
              </a:lnSpc>
              <a:buClr>
                <a:srgbClr val="C00000"/>
              </a:buClr>
            </a:pPr>
            <a:r>
              <a:rPr lang="da-DK" dirty="0" smtClean="0"/>
              <a:t>Understøtter flere operativ systemer</a:t>
            </a:r>
          </a:p>
          <a:p>
            <a:pPr lvl="1">
              <a:lnSpc>
                <a:spcPct val="150000"/>
              </a:lnSpc>
              <a:buClr>
                <a:srgbClr val="C00000"/>
              </a:buClr>
            </a:pPr>
            <a:r>
              <a:rPr lang="da-DK" dirty="0" smtClean="0"/>
              <a:t>Open Source</a:t>
            </a:r>
            <a:br>
              <a:rPr lang="da-DK" dirty="0" smtClean="0"/>
            </a:br>
            <a:r>
              <a:rPr lang="da-DK" dirty="0" smtClean="0"/>
              <a:t>Understøtter blandt andet caching og forwarding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Caching</a:t>
            </a:r>
            <a:endParaRPr lang="da-DK" dirty="0">
              <a:solidFill>
                <a:srgbClr val="C00000"/>
              </a:solidFill>
            </a:endParaRPr>
          </a:p>
        </p:txBody>
      </p:sp>
      <p:sp>
        <p:nvSpPr>
          <p:cNvPr id="3" name="Content Placeholder 2"/>
          <p:cNvSpPr>
            <a:spLocks noGrp="1"/>
          </p:cNvSpPr>
          <p:nvPr>
            <p:ph sz="half" idx="1"/>
          </p:nvPr>
        </p:nvSpPr>
        <p:spPr>
          <a:xfrm>
            <a:off x="514352" y="530352"/>
            <a:ext cx="6793952" cy="4389120"/>
          </a:xfrm>
        </p:spPr>
        <p:txBody>
          <a:bodyPr/>
          <a:lstStyle/>
          <a:p>
            <a:pPr>
              <a:lnSpc>
                <a:spcPct val="150000"/>
              </a:lnSpc>
              <a:buClr>
                <a:srgbClr val="C00000"/>
              </a:buClr>
            </a:pPr>
            <a:r>
              <a:rPr lang="da-DK" dirty="0" smtClean="0"/>
              <a:t>Opslag gemmes og benyttes ved næste opslag</a:t>
            </a:r>
          </a:p>
          <a:p>
            <a:pPr lvl="1">
              <a:lnSpc>
                <a:spcPct val="150000"/>
              </a:lnSpc>
              <a:buClr>
                <a:srgbClr val="C00000"/>
              </a:buClr>
            </a:pPr>
            <a:r>
              <a:rPr lang="da-DK" dirty="0" smtClean="0"/>
              <a:t>Tidsbesparende</a:t>
            </a:r>
          </a:p>
        </p:txBody>
      </p:sp>
      <p:pic>
        <p:nvPicPr>
          <p:cNvPr id="4098" name="Picture 2"/>
          <p:cNvPicPr>
            <a:picLocks noChangeAspect="1" noChangeArrowheads="1"/>
          </p:cNvPicPr>
          <p:nvPr/>
        </p:nvPicPr>
        <p:blipFill>
          <a:blip r:embed="rId3" cstate="print"/>
          <a:srcRect/>
          <a:stretch>
            <a:fillRect/>
          </a:stretch>
        </p:blipFill>
        <p:spPr bwMode="auto">
          <a:xfrm>
            <a:off x="539552" y="2636912"/>
            <a:ext cx="7974260" cy="11391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Forwarding</a:t>
            </a:r>
            <a:endParaRPr lang="da-DK" dirty="0">
              <a:solidFill>
                <a:srgbClr val="C00000"/>
              </a:solidFill>
            </a:endParaRPr>
          </a:p>
        </p:txBody>
      </p:sp>
      <p:sp>
        <p:nvSpPr>
          <p:cNvPr id="3" name="Content Placeholder 2"/>
          <p:cNvSpPr>
            <a:spLocks noGrp="1"/>
          </p:cNvSpPr>
          <p:nvPr>
            <p:ph sz="half" idx="1"/>
          </p:nvPr>
        </p:nvSpPr>
        <p:spPr>
          <a:xfrm>
            <a:off x="514352" y="530352"/>
            <a:ext cx="8090096" cy="4842864"/>
          </a:xfrm>
        </p:spPr>
        <p:txBody>
          <a:bodyPr/>
          <a:lstStyle/>
          <a:p>
            <a:pPr>
              <a:buClr>
                <a:srgbClr val="C00000"/>
              </a:buClr>
            </a:pPr>
            <a:r>
              <a:rPr lang="da-DK" dirty="0" smtClean="0"/>
              <a:t>Individual valg af DNS server</a:t>
            </a:r>
          </a:p>
          <a:p>
            <a:pPr lvl="1">
              <a:buClr>
                <a:srgbClr val="C00000"/>
              </a:buClr>
            </a:pPr>
            <a:r>
              <a:rPr lang="da-DK" dirty="0" smtClean="0"/>
              <a:t>Google Test Bench</a:t>
            </a:r>
          </a:p>
          <a:p>
            <a:pPr lvl="1">
              <a:buClr>
                <a:srgbClr val="C00000"/>
              </a:buClr>
            </a:pPr>
            <a:endParaRPr lang="da-DK" dirty="0" smtClean="0"/>
          </a:p>
          <a:p>
            <a:pPr lvl="1">
              <a:buClr>
                <a:srgbClr val="C00000"/>
              </a:buClr>
            </a:pPr>
            <a:endParaRPr lang="da-DK" dirty="0" smtClean="0"/>
          </a:p>
          <a:p>
            <a:pPr lvl="1">
              <a:buClr>
                <a:srgbClr val="C00000"/>
              </a:buClr>
            </a:pPr>
            <a:endParaRPr lang="da-DK" dirty="0" smtClean="0"/>
          </a:p>
          <a:p>
            <a:pPr lvl="1">
              <a:buClr>
                <a:srgbClr val="C00000"/>
              </a:buClr>
            </a:pPr>
            <a:endParaRPr lang="da-DK" dirty="0" smtClean="0"/>
          </a:p>
          <a:p>
            <a:pPr lvl="1">
              <a:buClr>
                <a:srgbClr val="C00000"/>
              </a:buClr>
            </a:pPr>
            <a:endParaRPr lang="da-DK" dirty="0" smtClean="0"/>
          </a:p>
          <a:p>
            <a:pPr lvl="1">
              <a:buClr>
                <a:srgbClr val="C00000"/>
              </a:buClr>
            </a:pPr>
            <a:endParaRPr lang="da-DK" dirty="0" smtClean="0"/>
          </a:p>
          <a:p>
            <a:pPr lvl="1">
              <a:buClr>
                <a:srgbClr val="C00000"/>
              </a:buClr>
            </a:pPr>
            <a:endParaRPr lang="da-DK" dirty="0" smtClean="0"/>
          </a:p>
          <a:p>
            <a:pPr>
              <a:buClr>
                <a:srgbClr val="C00000"/>
              </a:buClr>
            </a:pPr>
            <a:r>
              <a:rPr lang="da-DK" dirty="0" smtClean="0"/>
              <a:t>Generelt kan disse public DNS servere være hurtigere end default ISP</a:t>
            </a:r>
          </a:p>
        </p:txBody>
      </p:sp>
      <p:pic>
        <p:nvPicPr>
          <p:cNvPr id="5" name="Picture 4" descr="NamebenchTest.png"/>
          <p:cNvPicPr>
            <a:picLocks noChangeAspect="1"/>
          </p:cNvPicPr>
          <p:nvPr/>
        </p:nvPicPr>
        <p:blipFill>
          <a:blip r:embed="rId3" cstate="print"/>
          <a:stretch>
            <a:fillRect/>
          </a:stretch>
        </p:blipFill>
        <p:spPr>
          <a:xfrm>
            <a:off x="569184" y="1484784"/>
            <a:ext cx="7522304" cy="2300461"/>
          </a:xfrm>
          <a:prstGeom prst="rect">
            <a:avLst/>
          </a:prstGeom>
        </p:spPr>
      </p:pic>
      <p:cxnSp>
        <p:nvCxnSpPr>
          <p:cNvPr id="9" name="Straight Arrow Connector 8"/>
          <p:cNvCxnSpPr/>
          <p:nvPr/>
        </p:nvCxnSpPr>
        <p:spPr>
          <a:xfrm flipH="1">
            <a:off x="3995936" y="1700808"/>
            <a:ext cx="720080" cy="21602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364088" y="2348880"/>
            <a:ext cx="864096" cy="14401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Diskussion</a:t>
            </a:r>
            <a:endParaRPr lang="da-DK" dirty="0">
              <a:solidFill>
                <a:srgbClr val="C00000"/>
              </a:solidFill>
            </a:endParaRPr>
          </a:p>
        </p:txBody>
      </p:sp>
      <p:sp>
        <p:nvSpPr>
          <p:cNvPr id="3" name="Content Placeholder 2"/>
          <p:cNvSpPr>
            <a:spLocks noGrp="1"/>
          </p:cNvSpPr>
          <p:nvPr>
            <p:ph sz="half" idx="1"/>
          </p:nvPr>
        </p:nvSpPr>
        <p:spPr>
          <a:xfrm>
            <a:off x="514352" y="530352"/>
            <a:ext cx="7946080" cy="4389120"/>
          </a:xfrm>
        </p:spPr>
        <p:txBody>
          <a:bodyPr>
            <a:normAutofit fontScale="92500" lnSpcReduction="10000"/>
          </a:bodyPr>
          <a:lstStyle/>
          <a:p>
            <a:pPr>
              <a:lnSpc>
                <a:spcPct val="150000"/>
              </a:lnSpc>
              <a:buClr>
                <a:srgbClr val="C00000"/>
              </a:buClr>
            </a:pPr>
            <a:r>
              <a:rPr lang="da-DK" dirty="0" smtClean="0"/>
              <a:t>Anvendelse af BIND på f.eks. skoler</a:t>
            </a:r>
          </a:p>
          <a:p>
            <a:pPr lvl="1">
              <a:lnSpc>
                <a:spcPct val="150000"/>
              </a:lnSpc>
              <a:buClr>
                <a:srgbClr val="C00000"/>
              </a:buClr>
            </a:pPr>
            <a:r>
              <a:rPr lang="da-DK" dirty="0" smtClean="0"/>
              <a:t>Fordele</a:t>
            </a:r>
          </a:p>
          <a:p>
            <a:pPr lvl="2">
              <a:lnSpc>
                <a:spcPct val="150000"/>
              </a:lnSpc>
              <a:buClr>
                <a:srgbClr val="C00000"/>
              </a:buClr>
            </a:pPr>
            <a:r>
              <a:rPr lang="da-DK" dirty="0" smtClean="0"/>
              <a:t>Blokering af bestemte hjemmesider, f.eks. facebook</a:t>
            </a:r>
          </a:p>
          <a:p>
            <a:pPr lvl="2">
              <a:lnSpc>
                <a:spcPct val="150000"/>
              </a:lnSpc>
              <a:buClr>
                <a:srgbClr val="C00000"/>
              </a:buClr>
            </a:pPr>
            <a:r>
              <a:rPr lang="da-DK" dirty="0" smtClean="0"/>
              <a:t>Når der forwardes til f.eks. OpenDNS kan de have blokeret harmfulde sider</a:t>
            </a:r>
          </a:p>
          <a:p>
            <a:pPr lvl="2">
              <a:lnSpc>
                <a:spcPct val="150000"/>
              </a:lnSpc>
              <a:buClr>
                <a:srgbClr val="C00000"/>
              </a:buClr>
            </a:pPr>
            <a:r>
              <a:rPr lang="da-DK" dirty="0" smtClean="0"/>
              <a:t>Nemt og hurtigt at sætte op</a:t>
            </a:r>
          </a:p>
          <a:p>
            <a:pPr lvl="1">
              <a:lnSpc>
                <a:spcPct val="150000"/>
              </a:lnSpc>
              <a:buClr>
                <a:srgbClr val="C00000"/>
              </a:buClr>
            </a:pPr>
            <a:r>
              <a:rPr lang="da-DK" dirty="0" smtClean="0"/>
              <a:t>Ulemper</a:t>
            </a:r>
          </a:p>
          <a:p>
            <a:pPr lvl="2">
              <a:lnSpc>
                <a:spcPct val="150000"/>
              </a:lnSpc>
              <a:buClr>
                <a:srgbClr val="C00000"/>
              </a:buClr>
            </a:pPr>
            <a:r>
              <a:rPr lang="da-DK" dirty="0" smtClean="0"/>
              <a:t>Beskytter kun mod DNS-opslag, men ikke ved brug af IP adresser</a:t>
            </a:r>
            <a:endParaRPr lang="da-DK"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Tak</a:t>
            </a:r>
            <a:endParaRPr lang="da-DK" dirty="0">
              <a:solidFill>
                <a:srgbClr val="C00000"/>
              </a:solidFill>
            </a:endParaRPr>
          </a:p>
        </p:txBody>
      </p:sp>
      <p:pic>
        <p:nvPicPr>
          <p:cNvPr id="4" name="Content Placeholder 3" descr="Qustionmark.jpg"/>
          <p:cNvPicPr>
            <a:picLocks noGrp="1" noChangeAspect="1"/>
          </p:cNvPicPr>
          <p:nvPr>
            <p:ph idx="1"/>
          </p:nvPr>
        </p:nvPicPr>
        <p:blipFill>
          <a:blip r:embed="rId3" cstate="print"/>
          <a:stretch>
            <a:fillRect/>
          </a:stretch>
        </p:blipFill>
        <p:spPr>
          <a:xfrm>
            <a:off x="2051720" y="980728"/>
            <a:ext cx="4032448" cy="4032448"/>
          </a:xfrm>
          <a:effectLst>
            <a:softEdge rad="127000"/>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Outline</a:t>
            </a:r>
            <a:endParaRPr lang="da-DK" dirty="0">
              <a:solidFill>
                <a:srgbClr val="C00000"/>
              </a:solidFill>
            </a:endParaRPr>
          </a:p>
        </p:txBody>
      </p:sp>
      <p:sp>
        <p:nvSpPr>
          <p:cNvPr id="3" name="Content Placeholder 2"/>
          <p:cNvSpPr>
            <a:spLocks noGrp="1"/>
          </p:cNvSpPr>
          <p:nvPr>
            <p:ph idx="1"/>
          </p:nvPr>
        </p:nvSpPr>
        <p:spPr/>
        <p:txBody>
          <a:bodyPr/>
          <a:lstStyle/>
          <a:p>
            <a:pPr marL="265176" lvl="1" indent="-265176">
              <a:buClr>
                <a:srgbClr val="C00000"/>
              </a:buClr>
              <a:buSzPct val="80000"/>
              <a:buFont typeface="Wingdings 2"/>
              <a:buChar char=""/>
            </a:pPr>
            <a:r>
              <a:rPr lang="da-DK" sz="2800" dirty="0" smtClean="0"/>
              <a:t>Naming in distributed systems</a:t>
            </a:r>
            <a:endParaRPr lang="da-DK" sz="2800" dirty="0" smtClean="0"/>
          </a:p>
          <a:p>
            <a:pPr>
              <a:buClr>
                <a:srgbClr val="C00000"/>
              </a:buClr>
            </a:pPr>
            <a:r>
              <a:rPr lang="da-DK" dirty="0" smtClean="0"/>
              <a:t>Domain Name System</a:t>
            </a:r>
          </a:p>
          <a:p>
            <a:pPr lvl="1">
              <a:buClr>
                <a:srgbClr val="C00000"/>
              </a:buClr>
            </a:pPr>
            <a:r>
              <a:rPr lang="da-DK" dirty="0" smtClean="0"/>
              <a:t>Levels and hierarchy</a:t>
            </a:r>
          </a:p>
          <a:p>
            <a:pPr lvl="1">
              <a:buClr>
                <a:srgbClr val="C00000"/>
              </a:buClr>
            </a:pPr>
            <a:r>
              <a:rPr lang="da-DK" dirty="0" smtClean="0"/>
              <a:t>Resolution</a:t>
            </a:r>
          </a:p>
          <a:p>
            <a:pPr lvl="1">
              <a:buClr>
                <a:srgbClr val="C00000"/>
              </a:buClr>
            </a:pPr>
            <a:endParaRPr lang="da-DK" dirty="0" smtClean="0"/>
          </a:p>
          <a:p>
            <a:pPr>
              <a:buClr>
                <a:srgbClr val="C00000"/>
              </a:buClr>
            </a:pPr>
            <a:r>
              <a:rPr lang="da-DK" dirty="0" smtClean="0"/>
              <a:t>Berkeley Internet Name Domain</a:t>
            </a:r>
          </a:p>
          <a:p>
            <a:pPr lvl="1">
              <a:buClr>
                <a:srgbClr val="C00000"/>
              </a:buClr>
            </a:pPr>
            <a:r>
              <a:rPr lang="da-DK" dirty="0" smtClean="0"/>
              <a:t>Caching name server</a:t>
            </a:r>
          </a:p>
          <a:p>
            <a:pPr lvl="1">
              <a:buClr>
                <a:srgbClr val="C00000"/>
              </a:buClr>
            </a:pPr>
            <a:r>
              <a:rPr lang="da-DK" dirty="0" smtClean="0"/>
              <a:t>Forwarder</a:t>
            </a:r>
          </a:p>
          <a:p>
            <a:pPr lvl="1">
              <a:buClr>
                <a:srgbClr val="C00000"/>
              </a:buClr>
            </a:pPr>
            <a:r>
              <a:rPr lang="da-DK" dirty="0" smtClean="0"/>
              <a:t>Use local server as DNS server</a:t>
            </a:r>
          </a:p>
          <a:p>
            <a:endParaRPr lang="da-DK"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Outline</a:t>
            </a:r>
            <a:endParaRPr lang="da-DK" dirty="0">
              <a:solidFill>
                <a:srgbClr val="C00000"/>
              </a:solidFill>
            </a:endParaRPr>
          </a:p>
        </p:txBody>
      </p:sp>
      <p:sp>
        <p:nvSpPr>
          <p:cNvPr id="3" name="Content Placeholder 2"/>
          <p:cNvSpPr>
            <a:spLocks noGrp="1"/>
          </p:cNvSpPr>
          <p:nvPr>
            <p:ph idx="1"/>
          </p:nvPr>
        </p:nvSpPr>
        <p:spPr/>
        <p:txBody>
          <a:bodyPr/>
          <a:lstStyle/>
          <a:p>
            <a:pPr marL="265176" lvl="1" indent="-265176">
              <a:buClr>
                <a:srgbClr val="C00000"/>
              </a:buClr>
              <a:buSzPct val="80000"/>
              <a:buFont typeface="Wingdings 2"/>
              <a:buChar char=""/>
            </a:pPr>
            <a:r>
              <a:rPr lang="da-DK" sz="2800" dirty="0" smtClean="0"/>
              <a:t>Naming in distributed systems</a:t>
            </a:r>
          </a:p>
          <a:p>
            <a:pPr>
              <a:buClr>
                <a:srgbClr val="C00000"/>
              </a:buClr>
            </a:pPr>
            <a:r>
              <a:rPr lang="da-DK" dirty="0" smtClean="0"/>
              <a:t>Domain Name System</a:t>
            </a:r>
          </a:p>
          <a:p>
            <a:pPr lvl="1">
              <a:buClr>
                <a:srgbClr val="C00000"/>
              </a:buClr>
            </a:pPr>
            <a:r>
              <a:rPr lang="da-DK" dirty="0" smtClean="0"/>
              <a:t>Levels and hierarchy</a:t>
            </a:r>
          </a:p>
          <a:p>
            <a:pPr lvl="1">
              <a:buClr>
                <a:srgbClr val="C00000"/>
              </a:buClr>
            </a:pPr>
            <a:r>
              <a:rPr lang="da-DK" dirty="0" smtClean="0"/>
              <a:t>Resolution</a:t>
            </a:r>
          </a:p>
          <a:p>
            <a:pPr lvl="1">
              <a:buClr>
                <a:srgbClr val="C00000"/>
              </a:buClr>
            </a:pPr>
            <a:endParaRPr lang="da-DK" dirty="0" smtClean="0"/>
          </a:p>
          <a:p>
            <a:pPr>
              <a:buClr>
                <a:srgbClr val="C00000"/>
              </a:buClr>
            </a:pPr>
            <a:r>
              <a:rPr lang="da-DK" dirty="0" smtClean="0"/>
              <a:t>Berkeley Internet Name Domain</a:t>
            </a:r>
          </a:p>
          <a:p>
            <a:pPr lvl="1">
              <a:buClr>
                <a:srgbClr val="C00000"/>
              </a:buClr>
            </a:pPr>
            <a:r>
              <a:rPr lang="da-DK" dirty="0" smtClean="0"/>
              <a:t>Caching name server</a:t>
            </a:r>
          </a:p>
          <a:p>
            <a:pPr lvl="1">
              <a:buClr>
                <a:srgbClr val="C00000"/>
              </a:buClr>
            </a:pPr>
            <a:r>
              <a:rPr lang="da-DK" dirty="0" smtClean="0"/>
              <a:t>Forwarder</a:t>
            </a:r>
          </a:p>
          <a:p>
            <a:pPr lvl="1">
              <a:buClr>
                <a:srgbClr val="C00000"/>
              </a:buClr>
            </a:pPr>
            <a:r>
              <a:rPr lang="da-DK" dirty="0" smtClean="0"/>
              <a:t>Use local server as DNS server</a:t>
            </a:r>
          </a:p>
          <a:p>
            <a:endParaRPr lang="da-DK" dirty="0"/>
          </a:p>
        </p:txBody>
      </p:sp>
      <p:sp>
        <p:nvSpPr>
          <p:cNvPr id="4" name="Rectangle 3"/>
          <p:cNvSpPr/>
          <p:nvPr/>
        </p:nvSpPr>
        <p:spPr>
          <a:xfrm>
            <a:off x="827584" y="476672"/>
            <a:ext cx="5688632" cy="6480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Naming in distributed systems</a:t>
            </a:r>
            <a:endParaRPr lang="da-DK" dirty="0">
              <a:solidFill>
                <a:srgbClr val="C00000"/>
              </a:solidFill>
            </a:endParaRPr>
          </a:p>
        </p:txBody>
      </p:sp>
      <p:sp>
        <p:nvSpPr>
          <p:cNvPr id="3" name="Content Placeholder 2"/>
          <p:cNvSpPr>
            <a:spLocks noGrp="1"/>
          </p:cNvSpPr>
          <p:nvPr>
            <p:ph sz="half" idx="1"/>
          </p:nvPr>
        </p:nvSpPr>
        <p:spPr>
          <a:xfrm>
            <a:off x="514352" y="530352"/>
            <a:ext cx="7946080" cy="4410816"/>
          </a:xfrm>
        </p:spPr>
        <p:txBody>
          <a:bodyPr/>
          <a:lstStyle/>
          <a:p>
            <a:pPr>
              <a:lnSpc>
                <a:spcPct val="150000"/>
              </a:lnSpc>
              <a:buClr>
                <a:srgbClr val="C00000"/>
              </a:buClr>
            </a:pPr>
            <a:r>
              <a:rPr lang="da-DK" dirty="0" smtClean="0"/>
              <a:t>Refererer </a:t>
            </a:r>
            <a:r>
              <a:rPr lang="da-DK" dirty="0" smtClean="0"/>
              <a:t>til en enhed</a:t>
            </a:r>
          </a:p>
          <a:p>
            <a:pPr>
              <a:lnSpc>
                <a:spcPct val="150000"/>
              </a:lnSpc>
              <a:buClr>
                <a:srgbClr val="C00000"/>
              </a:buClr>
            </a:pPr>
            <a:r>
              <a:rPr lang="da-DK" dirty="0" smtClean="0"/>
              <a:t>Logiske navne </a:t>
            </a:r>
            <a:r>
              <a:rPr lang="da-DK" dirty="0" smtClean="0"/>
              <a:t>vs. IP </a:t>
            </a:r>
            <a:r>
              <a:rPr lang="da-DK" dirty="0" smtClean="0"/>
              <a:t>adresser</a:t>
            </a:r>
            <a:endParaRPr lang="da-DK" dirty="0" smtClean="0"/>
          </a:p>
          <a:p>
            <a:pPr>
              <a:lnSpc>
                <a:spcPct val="150000"/>
              </a:lnSpc>
              <a:buClr>
                <a:srgbClr val="C00000"/>
              </a:buClr>
            </a:pPr>
            <a:r>
              <a:rPr lang="da-DK" dirty="0" smtClean="0"/>
              <a:t>Tre navne-konventioner:</a:t>
            </a:r>
          </a:p>
          <a:p>
            <a:pPr lvl="1">
              <a:lnSpc>
                <a:spcPct val="150000"/>
              </a:lnSpc>
              <a:buClr>
                <a:srgbClr val="C00000"/>
              </a:buClr>
            </a:pPr>
            <a:r>
              <a:rPr lang="da-DK" dirty="0" smtClean="0"/>
              <a:t>Flat naming</a:t>
            </a:r>
          </a:p>
          <a:p>
            <a:pPr lvl="1">
              <a:lnSpc>
                <a:spcPct val="150000"/>
              </a:lnSpc>
              <a:buClr>
                <a:srgbClr val="C00000"/>
              </a:buClr>
            </a:pPr>
            <a:r>
              <a:rPr lang="da-DK" dirty="0" smtClean="0"/>
              <a:t>Structured naming</a:t>
            </a:r>
          </a:p>
          <a:p>
            <a:pPr lvl="1">
              <a:lnSpc>
                <a:spcPct val="150000"/>
              </a:lnSpc>
              <a:buClr>
                <a:srgbClr val="C00000"/>
              </a:buClr>
            </a:pPr>
            <a:r>
              <a:rPr lang="da-DK" dirty="0" smtClean="0"/>
              <a:t>Attribute-based naming</a:t>
            </a:r>
          </a:p>
          <a:p>
            <a:pPr>
              <a:buClr>
                <a:srgbClr val="C00000"/>
              </a:buClr>
            </a:pPr>
            <a:endParaRPr lang="da-DK"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Naming in distributed systems</a:t>
            </a:r>
            <a:endParaRPr lang="da-DK" dirty="0">
              <a:solidFill>
                <a:srgbClr val="C00000"/>
              </a:solidFill>
            </a:endParaRPr>
          </a:p>
        </p:txBody>
      </p:sp>
      <p:sp>
        <p:nvSpPr>
          <p:cNvPr id="3" name="Content Placeholder 2"/>
          <p:cNvSpPr>
            <a:spLocks noGrp="1"/>
          </p:cNvSpPr>
          <p:nvPr>
            <p:ph sz="half" idx="1"/>
          </p:nvPr>
        </p:nvSpPr>
        <p:spPr>
          <a:xfrm>
            <a:off x="514352" y="530352"/>
            <a:ext cx="7946080" cy="4410816"/>
          </a:xfrm>
        </p:spPr>
        <p:txBody>
          <a:bodyPr/>
          <a:lstStyle/>
          <a:p>
            <a:pPr>
              <a:lnSpc>
                <a:spcPct val="150000"/>
              </a:lnSpc>
              <a:buClr>
                <a:srgbClr val="C00000"/>
              </a:buClr>
            </a:pPr>
            <a:r>
              <a:rPr lang="da-DK" dirty="0" smtClean="0"/>
              <a:t>Refererer </a:t>
            </a:r>
            <a:r>
              <a:rPr lang="da-DK" dirty="0" smtClean="0"/>
              <a:t>til en enhed</a:t>
            </a:r>
          </a:p>
          <a:p>
            <a:pPr>
              <a:lnSpc>
                <a:spcPct val="150000"/>
              </a:lnSpc>
              <a:buClr>
                <a:srgbClr val="C00000"/>
              </a:buClr>
            </a:pPr>
            <a:r>
              <a:rPr lang="da-DK" dirty="0" smtClean="0"/>
              <a:t>Logiske navne </a:t>
            </a:r>
            <a:r>
              <a:rPr lang="da-DK" dirty="0" smtClean="0"/>
              <a:t>vs. IP adresser</a:t>
            </a:r>
          </a:p>
          <a:p>
            <a:pPr>
              <a:lnSpc>
                <a:spcPct val="150000"/>
              </a:lnSpc>
              <a:buClr>
                <a:srgbClr val="C00000"/>
              </a:buClr>
            </a:pPr>
            <a:r>
              <a:rPr lang="da-DK" dirty="0" smtClean="0"/>
              <a:t>Tre navne-konventioner:</a:t>
            </a:r>
          </a:p>
          <a:p>
            <a:pPr lvl="1">
              <a:lnSpc>
                <a:spcPct val="150000"/>
              </a:lnSpc>
              <a:buClr>
                <a:srgbClr val="C00000"/>
              </a:buClr>
            </a:pPr>
            <a:r>
              <a:rPr lang="da-DK" dirty="0" smtClean="0"/>
              <a:t>Flat naming</a:t>
            </a:r>
          </a:p>
          <a:p>
            <a:pPr lvl="1">
              <a:lnSpc>
                <a:spcPct val="150000"/>
              </a:lnSpc>
              <a:buClr>
                <a:srgbClr val="C00000"/>
              </a:buClr>
            </a:pPr>
            <a:r>
              <a:rPr lang="da-DK" dirty="0" smtClean="0"/>
              <a:t>Structured naming</a:t>
            </a:r>
          </a:p>
          <a:p>
            <a:pPr lvl="1">
              <a:lnSpc>
                <a:spcPct val="150000"/>
              </a:lnSpc>
              <a:buClr>
                <a:srgbClr val="C00000"/>
              </a:buClr>
            </a:pPr>
            <a:r>
              <a:rPr lang="da-DK" dirty="0" smtClean="0"/>
              <a:t>Attribute-based naming</a:t>
            </a:r>
          </a:p>
          <a:p>
            <a:pPr>
              <a:buClr>
                <a:srgbClr val="C00000"/>
              </a:buClr>
            </a:pPr>
            <a:endParaRPr lang="da-DK" dirty="0"/>
          </a:p>
        </p:txBody>
      </p:sp>
      <p:sp>
        <p:nvSpPr>
          <p:cNvPr id="4" name="Content Placeholder 3"/>
          <p:cNvSpPr>
            <a:spLocks noGrp="1"/>
          </p:cNvSpPr>
          <p:nvPr>
            <p:ph sz="half" idx="2"/>
          </p:nvPr>
        </p:nvSpPr>
        <p:spPr>
          <a:xfrm>
            <a:off x="4755360" y="530352"/>
            <a:ext cx="3931920" cy="4389120"/>
          </a:xfrm>
        </p:spPr>
        <p:txBody>
          <a:bodyPr/>
          <a:lstStyle/>
          <a:p>
            <a:endParaRPr lang="da-DK" dirty="0" smtClean="0">
              <a:solidFill>
                <a:srgbClr val="C00000"/>
              </a:solidFill>
            </a:endParaRPr>
          </a:p>
          <a:p>
            <a:endParaRPr lang="da-DK" dirty="0" smtClean="0">
              <a:solidFill>
                <a:srgbClr val="C00000"/>
              </a:solidFill>
            </a:endParaRPr>
          </a:p>
          <a:p>
            <a:endParaRPr lang="da-DK" dirty="0" smtClean="0">
              <a:solidFill>
                <a:srgbClr val="C00000"/>
              </a:solidFill>
            </a:endParaRPr>
          </a:p>
          <a:p>
            <a:endParaRPr lang="da-DK" dirty="0" smtClean="0">
              <a:solidFill>
                <a:srgbClr val="C00000"/>
              </a:solidFill>
            </a:endParaRPr>
          </a:p>
          <a:p>
            <a:endParaRPr lang="da-DK" dirty="0" smtClean="0">
              <a:solidFill>
                <a:srgbClr val="C00000"/>
              </a:solidFill>
            </a:endParaRPr>
          </a:p>
          <a:p>
            <a:pPr>
              <a:buNone/>
            </a:pPr>
            <a:r>
              <a:rPr lang="da-DK" dirty="0" smtClean="0">
                <a:solidFill>
                  <a:srgbClr val="C00000"/>
                </a:solidFill>
              </a:rPr>
              <a:t>          DNS</a:t>
            </a:r>
            <a:endParaRPr lang="da-DK" dirty="0">
              <a:solidFill>
                <a:srgbClr val="C00000"/>
              </a:solidFill>
            </a:endParaRPr>
          </a:p>
        </p:txBody>
      </p:sp>
      <p:cxnSp>
        <p:nvCxnSpPr>
          <p:cNvPr id="5" name="Straight Arrow Connector 4"/>
          <p:cNvCxnSpPr/>
          <p:nvPr/>
        </p:nvCxnSpPr>
        <p:spPr>
          <a:xfrm flipH="1">
            <a:off x="4139952" y="3068960"/>
            <a:ext cx="1800200" cy="216024"/>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Outline</a:t>
            </a:r>
            <a:endParaRPr lang="da-DK" dirty="0">
              <a:solidFill>
                <a:srgbClr val="C00000"/>
              </a:solidFill>
            </a:endParaRPr>
          </a:p>
        </p:txBody>
      </p:sp>
      <p:sp>
        <p:nvSpPr>
          <p:cNvPr id="3" name="Content Placeholder 2"/>
          <p:cNvSpPr>
            <a:spLocks noGrp="1"/>
          </p:cNvSpPr>
          <p:nvPr>
            <p:ph idx="1"/>
          </p:nvPr>
        </p:nvSpPr>
        <p:spPr/>
        <p:txBody>
          <a:bodyPr/>
          <a:lstStyle/>
          <a:p>
            <a:pPr marL="265176" lvl="1" indent="-265176">
              <a:buClr>
                <a:srgbClr val="C00000"/>
              </a:buClr>
              <a:buSzPct val="80000"/>
              <a:buFont typeface="Wingdings 2"/>
              <a:buChar char=""/>
            </a:pPr>
            <a:r>
              <a:rPr lang="da-DK" sz="2800" dirty="0" smtClean="0"/>
              <a:t>Naming in distributed systems</a:t>
            </a:r>
          </a:p>
          <a:p>
            <a:pPr>
              <a:buClr>
                <a:srgbClr val="C00000"/>
              </a:buClr>
            </a:pPr>
            <a:r>
              <a:rPr lang="da-DK" dirty="0" smtClean="0"/>
              <a:t>Domain Name System</a:t>
            </a:r>
          </a:p>
          <a:p>
            <a:pPr lvl="1">
              <a:buClr>
                <a:srgbClr val="C00000"/>
              </a:buClr>
            </a:pPr>
            <a:r>
              <a:rPr lang="da-DK" dirty="0" smtClean="0"/>
              <a:t>Levels and hierarchy</a:t>
            </a:r>
          </a:p>
          <a:p>
            <a:pPr lvl="1">
              <a:buClr>
                <a:srgbClr val="C00000"/>
              </a:buClr>
            </a:pPr>
            <a:r>
              <a:rPr lang="da-DK" dirty="0" smtClean="0"/>
              <a:t>Resolution</a:t>
            </a:r>
          </a:p>
          <a:p>
            <a:pPr lvl="1">
              <a:buClr>
                <a:srgbClr val="C00000"/>
              </a:buClr>
            </a:pPr>
            <a:endParaRPr lang="da-DK" dirty="0" smtClean="0"/>
          </a:p>
          <a:p>
            <a:pPr>
              <a:buClr>
                <a:srgbClr val="C00000"/>
              </a:buClr>
            </a:pPr>
            <a:r>
              <a:rPr lang="da-DK" dirty="0" smtClean="0"/>
              <a:t>Berkeley Internet Name Domain</a:t>
            </a:r>
          </a:p>
          <a:p>
            <a:pPr lvl="1">
              <a:buClr>
                <a:srgbClr val="C00000"/>
              </a:buClr>
            </a:pPr>
            <a:r>
              <a:rPr lang="da-DK" dirty="0" smtClean="0"/>
              <a:t>Caching name server</a:t>
            </a:r>
          </a:p>
          <a:p>
            <a:pPr lvl="1">
              <a:buClr>
                <a:srgbClr val="C00000"/>
              </a:buClr>
            </a:pPr>
            <a:r>
              <a:rPr lang="da-DK" dirty="0" smtClean="0"/>
              <a:t>Forwarder</a:t>
            </a:r>
          </a:p>
          <a:p>
            <a:pPr lvl="1">
              <a:buClr>
                <a:srgbClr val="C00000"/>
              </a:buClr>
            </a:pPr>
            <a:r>
              <a:rPr lang="da-DK" dirty="0" smtClean="0"/>
              <a:t>Use local server as DNS server</a:t>
            </a:r>
          </a:p>
          <a:p>
            <a:endParaRPr lang="da-DK" dirty="0"/>
          </a:p>
        </p:txBody>
      </p:sp>
      <p:sp>
        <p:nvSpPr>
          <p:cNvPr id="4" name="Rectangle 3"/>
          <p:cNvSpPr/>
          <p:nvPr/>
        </p:nvSpPr>
        <p:spPr>
          <a:xfrm>
            <a:off x="827584" y="1052736"/>
            <a:ext cx="4680520"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Domain Name System</a:t>
            </a:r>
            <a:endParaRPr lang="da-DK" dirty="0">
              <a:solidFill>
                <a:srgbClr val="C00000"/>
              </a:solidFill>
            </a:endParaRPr>
          </a:p>
        </p:txBody>
      </p:sp>
      <p:sp>
        <p:nvSpPr>
          <p:cNvPr id="5" name="Text Placeholder 4"/>
          <p:cNvSpPr>
            <a:spLocks noGrp="1"/>
          </p:cNvSpPr>
          <p:nvPr>
            <p:ph type="body" idx="1"/>
          </p:nvPr>
        </p:nvSpPr>
        <p:spPr>
          <a:xfrm>
            <a:off x="607224" y="620614"/>
            <a:ext cx="7997224" cy="792162"/>
          </a:xfrm>
        </p:spPr>
        <p:txBody>
          <a:bodyPr>
            <a:normAutofit fontScale="92500" lnSpcReduction="10000"/>
          </a:bodyPr>
          <a:lstStyle/>
          <a:p>
            <a:r>
              <a:rPr lang="en-US" b="0" dirty="0" smtClean="0"/>
              <a:t>“A network service that translates names into IP addresses”</a:t>
            </a:r>
            <a:endParaRPr lang="da-DK" b="0" dirty="0"/>
          </a:p>
        </p:txBody>
      </p:sp>
      <p:sp>
        <p:nvSpPr>
          <p:cNvPr id="3" name="Content Placeholder 2"/>
          <p:cNvSpPr>
            <a:spLocks noGrp="1"/>
          </p:cNvSpPr>
          <p:nvPr>
            <p:ph sz="quarter" idx="2"/>
          </p:nvPr>
        </p:nvSpPr>
        <p:spPr>
          <a:xfrm>
            <a:off x="607224" y="1591816"/>
            <a:ext cx="7997224" cy="3997424"/>
          </a:xfrm>
        </p:spPr>
        <p:txBody>
          <a:bodyPr>
            <a:normAutofit/>
          </a:bodyPr>
          <a:lstStyle/>
          <a:p>
            <a:pPr>
              <a:buClr>
                <a:srgbClr val="C00000"/>
              </a:buClr>
            </a:pPr>
            <a:r>
              <a:rPr lang="da-DK" sz="2000" dirty="0" smtClean="0"/>
              <a:t>Oprindeligt brugte man kun lokal HLT</a:t>
            </a:r>
          </a:p>
          <a:p>
            <a:pPr>
              <a:buClr>
                <a:srgbClr val="C00000"/>
              </a:buClr>
            </a:pPr>
            <a:r>
              <a:rPr lang="da-DK" sz="2000" dirty="0" smtClean="0"/>
              <a:t>1982: DNS</a:t>
            </a:r>
            <a:endParaRPr lang="da-DK" sz="2000" dirty="0" smtClean="0"/>
          </a:p>
          <a:p>
            <a:pPr lvl="1">
              <a:buClr>
                <a:srgbClr val="C00000"/>
              </a:buClr>
            </a:pPr>
            <a:r>
              <a:rPr lang="da-DK" sz="1800" dirty="0" smtClean="0"/>
              <a:t>lokal </a:t>
            </a:r>
            <a:r>
              <a:rPr lang="da-DK" sz="1800" dirty="0" smtClean="0"/>
              <a:t>HTL og </a:t>
            </a:r>
            <a:r>
              <a:rPr lang="da-DK" sz="1800" dirty="0" smtClean="0"/>
              <a:t>distribueret hierarkisk </a:t>
            </a:r>
            <a:r>
              <a:rPr lang="da-DK" sz="1800" dirty="0" smtClean="0"/>
              <a:t>database med 13 root servere</a:t>
            </a:r>
          </a:p>
          <a:p>
            <a:pPr>
              <a:buClr>
                <a:srgbClr val="C00000"/>
              </a:buClr>
            </a:pPr>
            <a:endParaRPr lang="da-DK" sz="2000" dirty="0" smtClean="0"/>
          </a:p>
          <a:p>
            <a:pPr>
              <a:buClr>
                <a:srgbClr val="C00000"/>
              </a:buClr>
            </a:pPr>
            <a:endParaRPr lang="da-DK" sz="2000" dirty="0" smtClean="0"/>
          </a:p>
          <a:p>
            <a:pPr>
              <a:buClr>
                <a:srgbClr val="C00000"/>
              </a:buClr>
            </a:pPr>
            <a:endParaRPr lang="da-DK" sz="2000" dirty="0" smtClean="0"/>
          </a:p>
          <a:p>
            <a:pPr>
              <a:buClr>
                <a:srgbClr val="C00000"/>
              </a:buClr>
            </a:pPr>
            <a:endParaRPr lang="da-DK" sz="2000" dirty="0" smtClean="0"/>
          </a:p>
          <a:p>
            <a:pPr>
              <a:buClr>
                <a:srgbClr val="C00000"/>
              </a:buClr>
            </a:pPr>
            <a:r>
              <a:rPr lang="da-DK" sz="2000" dirty="0" smtClean="0"/>
              <a:t>Forskellige records, f.eks. A-record</a:t>
            </a:r>
            <a:endParaRPr lang="da-DK" sz="2000" dirty="0"/>
          </a:p>
        </p:txBody>
      </p:sp>
      <p:pic>
        <p:nvPicPr>
          <p:cNvPr id="1026" name="Picture 2"/>
          <p:cNvPicPr>
            <a:picLocks noGrp="1" noChangeAspect="1" noChangeArrowheads="1"/>
          </p:cNvPicPr>
          <p:nvPr>
            <p:ph sz="quarter" idx="4"/>
          </p:nvPr>
        </p:nvPicPr>
        <p:blipFill>
          <a:blip r:embed="rId3" cstate="print"/>
          <a:srcRect t="3892" r="1415" b="2564"/>
          <a:stretch>
            <a:fillRect/>
          </a:stretch>
        </p:blipFill>
        <p:spPr bwMode="auto">
          <a:xfrm>
            <a:off x="611560" y="2996952"/>
            <a:ext cx="7920880" cy="11521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1259632" y="764704"/>
            <a:ext cx="6116637" cy="447675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da-DK" sz="2800" dirty="0" smtClean="0">
                <a:solidFill>
                  <a:srgbClr val="C00000"/>
                </a:solidFill>
              </a:rPr>
              <a:t>Windows: ipconfig/all</a:t>
            </a:r>
            <a:endParaRPr lang="da-DK" sz="2800" dirty="0">
              <a:solidFill>
                <a:srgbClr val="C00000"/>
              </a:solidFill>
            </a:endParaRPr>
          </a:p>
        </p:txBody>
      </p:sp>
      <p:cxnSp>
        <p:nvCxnSpPr>
          <p:cNvPr id="9" name="Straight Arrow Connector 8"/>
          <p:cNvCxnSpPr/>
          <p:nvPr/>
        </p:nvCxnSpPr>
        <p:spPr>
          <a:xfrm flipH="1">
            <a:off x="4932040" y="1196752"/>
            <a:ext cx="864096" cy="144016"/>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292080" y="4869160"/>
            <a:ext cx="936104"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012160" y="3645024"/>
            <a:ext cx="1008112"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372200" y="1268760"/>
            <a:ext cx="2304256" cy="923330"/>
          </a:xfrm>
          <a:prstGeom prst="rect">
            <a:avLst/>
          </a:prstGeom>
          <a:solidFill>
            <a:schemeClr val="bg1"/>
          </a:solidFill>
        </p:spPr>
        <p:txBody>
          <a:bodyPr wrap="square" rtlCol="0">
            <a:spAutoFit/>
          </a:bodyPr>
          <a:lstStyle/>
          <a:p>
            <a:r>
              <a:rPr lang="da-DK" dirty="0" smtClean="0"/>
              <a:t>Fully Qualified Domain Name:</a:t>
            </a:r>
          </a:p>
          <a:p>
            <a:r>
              <a:rPr lang="da-DK" dirty="0" smtClean="0"/>
              <a:t>Becks-PC.iha.dk.</a:t>
            </a:r>
            <a:endParaRPr lang="da-DK"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DNS hierarchy</a:t>
            </a:r>
            <a:endParaRPr lang="da-DK" dirty="0">
              <a:solidFill>
                <a:srgbClr val="C00000"/>
              </a:solidFill>
            </a:endParaRPr>
          </a:p>
        </p:txBody>
      </p:sp>
      <p:pic>
        <p:nvPicPr>
          <p:cNvPr id="3074" name="Picture 2"/>
          <p:cNvPicPr>
            <a:picLocks noGrp="1" noChangeAspect="1" noChangeArrowheads="1"/>
          </p:cNvPicPr>
          <p:nvPr>
            <p:ph sz="half" idx="1"/>
          </p:nvPr>
        </p:nvPicPr>
        <p:blipFill>
          <a:blip r:embed="rId3" cstate="print"/>
          <a:srcRect t="3235"/>
          <a:stretch>
            <a:fillRect/>
          </a:stretch>
        </p:blipFill>
        <p:spPr bwMode="auto">
          <a:xfrm>
            <a:off x="1043608" y="671424"/>
            <a:ext cx="7056784" cy="45707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372</TotalTime>
  <Words>997</Words>
  <Application>Microsoft Office PowerPoint</Application>
  <PresentationFormat>On-screen Show (4:3)</PresentationFormat>
  <Paragraphs>166</Paragraphs>
  <Slides>18</Slides>
  <Notes>14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Aspect</vt:lpstr>
      <vt:lpstr>Domain Name System</vt:lpstr>
      <vt:lpstr>Outline</vt:lpstr>
      <vt:lpstr>Outline</vt:lpstr>
      <vt:lpstr>Naming in distributed systems</vt:lpstr>
      <vt:lpstr>Naming in distributed systems</vt:lpstr>
      <vt:lpstr>Outline</vt:lpstr>
      <vt:lpstr>Domain Name System</vt:lpstr>
      <vt:lpstr>Windows: ipconfig/all</vt:lpstr>
      <vt:lpstr>DNS hierarchy</vt:lpstr>
      <vt:lpstr>Resolution</vt:lpstr>
      <vt:lpstr>Resolution</vt:lpstr>
      <vt:lpstr>DNS Security Extentions</vt:lpstr>
      <vt:lpstr>Outline</vt:lpstr>
      <vt:lpstr>BIND</vt:lpstr>
      <vt:lpstr>Caching</vt:lpstr>
      <vt:lpstr>Forwarding</vt:lpstr>
      <vt:lpstr>Diskussion</vt:lpstr>
      <vt:lpstr>Tak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Name System</dc:title>
  <dc:creator>Mia</dc:creator>
  <cp:lastModifiedBy>Mia</cp:lastModifiedBy>
  <cp:revision>30</cp:revision>
  <dcterms:created xsi:type="dcterms:W3CDTF">2013-05-24T06:36:06Z</dcterms:created>
  <dcterms:modified xsi:type="dcterms:W3CDTF">2013-05-28T11:07:01Z</dcterms:modified>
</cp:coreProperties>
</file>