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8" r:id="rId3"/>
    <p:sldId id="257" r:id="rId4"/>
    <p:sldId id="264" r:id="rId5"/>
    <p:sldId id="259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699" autoAdjust="0"/>
  </p:normalViewPr>
  <p:slideViewPr>
    <p:cSldViewPr>
      <p:cViewPr varScale="1">
        <p:scale>
          <a:sx n="100" d="100"/>
          <a:sy n="100" d="100"/>
        </p:scale>
        <p:origin x="-3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F02BAC-D67F-4E36-A1C2-8F6691545F7C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E0369-8A52-4A2B-B159-9262A0437350}" type="slidenum">
              <a:rPr lang="fr-FR"/>
              <a:pPr/>
              <a:t>1</a:t>
            </a:fld>
            <a:endParaRPr lang="fr-FR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CBB35-99D1-45EC-9179-E62A73671956}" type="slidenum">
              <a:rPr lang="fr-FR"/>
              <a:pPr/>
              <a:t>10</a:t>
            </a:fld>
            <a:endParaRPr lang="fr-FR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17FF2-B4F2-4BFC-BD02-99BA075D2725}" type="slidenum">
              <a:rPr lang="fr-FR"/>
              <a:pPr/>
              <a:t>2</a:t>
            </a:fld>
            <a:endParaRPr lang="fr-FR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761F1-30A5-4526-BC86-44B2AD24A3EA}" type="slidenum">
              <a:rPr lang="fr-FR"/>
              <a:pPr/>
              <a:t>3</a:t>
            </a:fld>
            <a:endParaRPr lang="fr-FR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769CF-CE77-469B-A6E7-77692D25CA3B}" type="slidenum">
              <a:rPr lang="fr-FR"/>
              <a:pPr/>
              <a:t>4</a:t>
            </a:fld>
            <a:endParaRPr lang="fr-FR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85893-D290-4017-94E0-EE90AB0624DC}" type="slidenum">
              <a:rPr lang="fr-FR"/>
              <a:pPr/>
              <a:t>5</a:t>
            </a:fld>
            <a:endParaRPr lang="fr-FR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6F063-0AA2-4E5B-BCB5-8595BFD1EFA1}" type="slidenum">
              <a:rPr lang="fr-FR"/>
              <a:pPr/>
              <a:t>6</a:t>
            </a:fld>
            <a:endParaRPr lang="fr-FR"/>
          </a:p>
        </p:txBody>
      </p:sp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7B960-2886-4CFA-8713-DEBE1B0D0C01}" type="slidenum">
              <a:rPr lang="fr-FR"/>
              <a:pPr/>
              <a:t>7</a:t>
            </a:fld>
            <a:endParaRPr lang="fr-FR"/>
          </a:p>
        </p:txBody>
      </p:sp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99E07-2DC6-4AC3-A400-6039BFAB4796}" type="slidenum">
              <a:rPr lang="fr-FR"/>
              <a:pPr/>
              <a:t>8</a:t>
            </a:fld>
            <a:endParaRPr lang="fr-FR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DF279-0697-4CFE-B8DC-1CA7B1131421}" type="slidenum">
              <a:rPr lang="fr-FR"/>
              <a:pPr/>
              <a:t>9</a:t>
            </a:fld>
            <a:endParaRPr lang="fr-FR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45AA025-9FBE-4EA5-80C2-1FB619D72A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D9A7-BBA0-4E09-9FF6-9DD15FD22C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33DF-D49D-4130-8423-CB2B93A615F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9595D2-6575-47BC-BF05-3B0451174FC6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1751-F382-4003-A0DB-C962DF5DF4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9394F71-C074-457E-9A97-BE3281175B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5982-56E4-4692-9F33-8AEBA64DD2A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09C-B8D4-4821-8831-5BFAD0E86DC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D07E-154D-4F7D-84C5-627B1A226C0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84799-11E3-43FB-B460-E50A33926AE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4C0B-118D-479F-93E8-F99A16F3B8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5BEA-C365-4A78-A4E5-59F34521497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F23A7D-1E8B-44BD-98DF-F90DB2C58F2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Méthodologie de l’enquête statistique</a:t>
            </a:r>
            <a:endParaRPr lang="fr-FR"/>
          </a:p>
        </p:txBody>
      </p:sp>
      <p:pic>
        <p:nvPicPr>
          <p:cNvPr id="2053" name="Picture 5" descr="enquet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500042"/>
            <a:ext cx="3714776" cy="2783976"/>
          </a:xfrm>
          <a:prstGeom prst="rect">
            <a:avLst/>
          </a:prstGeo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4414" y="5143512"/>
            <a:ext cx="6858000" cy="642942"/>
          </a:xfrm>
          <a:prstGeom prst="rect">
            <a:avLst/>
          </a:prstGeom>
        </p:spPr>
        <p:txBody>
          <a:bodyPr vert="horz" anchor="t" anchorCtr="0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Généralités</a:t>
            </a:r>
            <a:endParaRPr kumimoji="0" lang="fr-FR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questionnaire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420938"/>
            <a:ext cx="5113337" cy="2743200"/>
          </a:xfrm>
        </p:spPr>
        <p:txBody>
          <a:bodyPr/>
          <a:lstStyle/>
          <a:p>
            <a:r>
              <a:rPr lang="fr-FR" sz="2400"/>
              <a:t>C’est un instrument de mesure : il a pour fonction la collecte de données qui vont valider ou invalider les hypothèses.</a:t>
            </a:r>
          </a:p>
          <a:p>
            <a:r>
              <a:rPr lang="fr-FR" sz="2400"/>
              <a:t>Il est rédigé en tenant compte de son mode d’administration.</a:t>
            </a:r>
          </a:p>
        </p:txBody>
      </p:sp>
      <p:pic>
        <p:nvPicPr>
          <p:cNvPr id="29701" name="Picture 5" descr="TM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156325" y="836613"/>
            <a:ext cx="2225675" cy="2998787"/>
          </a:xfrm>
          <a:noFill/>
          <a:ln/>
        </p:spPr>
      </p:pic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5508625" y="4292600"/>
            <a:ext cx="7207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4643438" y="4797425"/>
            <a:ext cx="6492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5508625" y="5516563"/>
            <a:ext cx="2735263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/>
              <a:t>Auto administré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6408738" y="4005263"/>
            <a:ext cx="2735262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/>
              <a:t>Administré par enquêteur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5867400" y="4797425"/>
            <a:ext cx="2735263" cy="79216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/>
              <a:t>Quelle est la différence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  <p:bldP spid="29703" grpId="0" animBg="1"/>
      <p:bldP spid="29704" grpId="0" animBg="1"/>
      <p:bldP spid="29705" grpId="0" animBg="1"/>
      <p:bldP spid="29706" grpId="0" animBg="1"/>
      <p:bldP spid="297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500"/>
              <a:t>Pourquoi les sociologues ont-ils besoin de mener des enquêtes ?</a:t>
            </a:r>
          </a:p>
        </p:txBody>
      </p:sp>
      <p:pic>
        <p:nvPicPr>
          <p:cNvPr id="13326" name="Picture 1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1214414" y="2786058"/>
            <a:ext cx="1984359" cy="2090007"/>
          </a:xfrm>
          <a:prstGeom prst="rect">
            <a:avLst/>
          </a:prstGeom>
          <a:noFill/>
          <a:ln>
            <a:noFill/>
          </a:ln>
        </p:spPr>
      </p:pic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4786314" y="1714488"/>
            <a:ext cx="3741735" cy="132802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fr-FR" sz="2400" b="1"/>
              <a:t>Les sciences sociales comportent une dimension empirique.</a:t>
            </a:r>
          </a:p>
        </p:txBody>
      </p: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4786314" y="3500438"/>
            <a:ext cx="3784592" cy="255389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fr-FR" sz="2400" b="1" smtClean="0"/>
              <a:t>Elles confrontent des </a:t>
            </a:r>
          </a:p>
          <a:p>
            <a:pPr algn="ctr"/>
            <a:endParaRPr lang="fr-FR" sz="2400" b="1" smtClean="0"/>
          </a:p>
          <a:p>
            <a:pPr algn="ctr"/>
            <a:endParaRPr lang="fr-FR" sz="2400" b="1"/>
          </a:p>
          <a:p>
            <a:pPr algn="ctr"/>
            <a:r>
              <a:rPr lang="fr-FR" sz="2400" b="1" smtClean="0"/>
              <a:t>à la</a:t>
            </a:r>
          </a:p>
          <a:p>
            <a:pPr algn="ctr"/>
            <a:endParaRPr lang="fr-FR" sz="2400" b="1"/>
          </a:p>
          <a:p>
            <a:pPr algn="ctr"/>
            <a:endParaRPr lang="fr-FR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 animBg="1"/>
      <p:bldP spid="133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Le rôle des statistiques :</a:t>
            </a:r>
            <a:br>
              <a:rPr lang="fr-FR" smtClean="0"/>
            </a:br>
            <a:r>
              <a:rPr lang="fr-FR" smtClean="0"/>
              <a:t>L’approche d’Emile Durkheim </a:t>
            </a:r>
            <a:endParaRPr lang="fr-FR"/>
          </a:p>
        </p:txBody>
      </p:sp>
      <p:pic>
        <p:nvPicPr>
          <p:cNvPr id="9223" name="Picture 7" descr="regles_methode_L2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grayscl/>
          </a:blip>
          <a:stretch>
            <a:fillRect/>
          </a:stretch>
        </p:blipFill>
        <p:spPr>
          <a:xfrm>
            <a:off x="1500166" y="2000240"/>
            <a:ext cx="2074857" cy="3273377"/>
          </a:xfrm>
        </p:spPr>
      </p:pic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357686" y="1216152"/>
            <a:ext cx="4316160" cy="4937760"/>
          </a:xfrm>
        </p:spPr>
        <p:txBody>
          <a:bodyPr/>
          <a:lstStyle/>
          <a:p>
            <a:r>
              <a:rPr lang="fr-FR" sz="2800" smtClean="0"/>
              <a:t>Chapitre 1 : Qu’est-ce qu’un fait social </a:t>
            </a:r>
            <a:r>
              <a:rPr lang="fr-FR" sz="2800" smtClean="0"/>
              <a:t>? (</a:t>
            </a:r>
            <a:r>
              <a:rPr lang="fr-FR" sz="2800" smtClean="0"/>
              <a:t>4)</a:t>
            </a:r>
            <a:endParaRPr lang="fr-FR" sz="2800" smtClean="0"/>
          </a:p>
          <a:p>
            <a:endParaRPr lang="fr-FR" smtClean="0"/>
          </a:p>
          <a:p>
            <a:r>
              <a:rPr lang="fr-FR" smtClean="0"/>
              <a:t>Première phrase soulignée :</a:t>
            </a:r>
          </a:p>
          <a:p>
            <a:pPr lvl="1"/>
            <a:r>
              <a:rPr lang="fr-FR" smtClean="0"/>
              <a:t>donnez un exemple</a:t>
            </a:r>
          </a:p>
          <a:p>
            <a:r>
              <a:rPr lang="fr-FR" smtClean="0"/>
              <a:t>Seconde </a:t>
            </a:r>
            <a:r>
              <a:rPr lang="fr-FR" smtClean="0"/>
              <a:t>phrase soulignée :</a:t>
            </a:r>
          </a:p>
          <a:p>
            <a:pPr lvl="1"/>
            <a:r>
              <a:rPr lang="fr-FR" smtClean="0"/>
              <a:t>expliquez.</a:t>
            </a:r>
            <a:endParaRPr lang="fr-FR" smtClean="0"/>
          </a:p>
          <a:p>
            <a:pPr lvl="1"/>
            <a:endParaRPr lang="fr-FR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84213" y="0"/>
            <a:ext cx="7920037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28600" algn="just" eaLnBrk="0" hangingPunct="0"/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0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0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fr-FR"/>
              <a:t>« Traiter les faits sociaux comme des choses »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/>
              <a:t>Objectif : isoler les faits sociaux</a:t>
            </a:r>
          </a:p>
          <a:p>
            <a:pPr>
              <a:lnSpc>
                <a:spcPct val="90000"/>
              </a:lnSpc>
            </a:pPr>
            <a:r>
              <a:rPr lang="fr-FR"/>
              <a:t>On veut faire apparaître des régularités statistiques.</a:t>
            </a:r>
          </a:p>
          <a:p>
            <a:pPr>
              <a:lnSpc>
                <a:spcPct val="90000"/>
              </a:lnSpc>
            </a:pPr>
            <a:r>
              <a:rPr lang="fr-FR"/>
              <a:t>Les circonstances individuelles se « neutralisent mutuellement ».</a:t>
            </a:r>
          </a:p>
          <a:p>
            <a:pPr>
              <a:lnSpc>
                <a:spcPct val="90000"/>
              </a:lnSpc>
            </a:pPr>
            <a:r>
              <a:rPr lang="fr-FR"/>
              <a:t>Exemple du suicide : au-delà de l’histoire individuelle (psychologie), les statistiques mettent en évidence les déterminants sociaux.</a:t>
            </a:r>
          </a:p>
        </p:txBody>
      </p:sp>
      <p:pic>
        <p:nvPicPr>
          <p:cNvPr id="32774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62587" y="2151062"/>
            <a:ext cx="2381250" cy="30670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 thème (ou sujet)</a:t>
            </a:r>
            <a:br>
              <a:rPr lang="fr-FR" smtClean="0"/>
            </a:br>
            <a:r>
              <a:rPr lang="fr-FR" smtClean="0"/>
              <a:t>d’enquête</a:t>
            </a: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fr-FR" smtClean="0"/>
              <a:t>C’est le sujet sur lequel on va chercher à produire des connaissances</a:t>
            </a:r>
          </a:p>
          <a:p>
            <a:r>
              <a:rPr lang="fr-FR" smtClean="0"/>
              <a:t>Avez-vous des exemples à suggérer ?</a:t>
            </a:r>
            <a:endParaRPr lang="fr-FR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 rot="638751">
            <a:off x="5343419" y="2577363"/>
            <a:ext cx="3240087" cy="9194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400" b="1"/>
              <a:t>Les étudiants et la lecture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 rot="21345805">
            <a:off x="5563489" y="4014197"/>
            <a:ext cx="3240088" cy="9194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400" b="1"/>
              <a:t>Les publics de la télé-réalité</a:t>
            </a: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 rot="21031143">
            <a:off x="2428860" y="4929198"/>
            <a:ext cx="2643206" cy="13280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fr-FR" sz="2400" b="1"/>
              <a:t>Les inégalités sociales face aux vacances</a:t>
            </a: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 rot="952771">
            <a:off x="140030" y="4559578"/>
            <a:ext cx="2183073" cy="13280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fr-FR" sz="2400" b="1"/>
              <a:t>Le tabagisme des jeunes</a:t>
            </a:r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 rot="20910984">
            <a:off x="5889368" y="563567"/>
            <a:ext cx="2924660" cy="13280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fr-FR" sz="2400" b="1"/>
              <a:t>Environnement professionnel et dépression</a:t>
            </a:r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 rot="364014">
            <a:off x="5396392" y="5544174"/>
            <a:ext cx="3575050" cy="9194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400" b="1"/>
              <a:t>Le sentiment d’insécurité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92" grpId="0" animBg="1"/>
      <p:bldP spid="16393" grpId="0" animBg="1"/>
      <p:bldP spid="16394" grpId="0" animBg="1"/>
      <p:bldP spid="16395" grpId="0" animBg="1"/>
      <p:bldP spid="16396" grpId="0" animBg="1"/>
      <p:bldP spid="163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</a:t>
            </a:r>
            <a:r>
              <a:rPr lang="fr-FR"/>
              <a:t>hypothèses </a:t>
            </a:r>
            <a:r>
              <a:rPr lang="fr-FR" smtClean="0"/>
              <a:t>d’enquête (problématique)</a:t>
            </a:r>
            <a:endParaRPr lang="fr-F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981200"/>
            <a:ext cx="6711950" cy="144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sz="2000"/>
              <a:t>Ce sont les questions que le sociologue se pose à lui-même, </a:t>
            </a:r>
            <a:r>
              <a:rPr lang="fr-FR" sz="2000"/>
              <a:t>les </a:t>
            </a:r>
            <a:r>
              <a:rPr lang="fr-FR" sz="2000" smtClean="0"/>
              <a:t>idées/questions </a:t>
            </a:r>
            <a:r>
              <a:rPr lang="fr-FR" sz="2000"/>
              <a:t>qu’il veut mettre à l’épreuve de la réalité.</a:t>
            </a:r>
          </a:p>
          <a:p>
            <a:pPr>
              <a:lnSpc>
                <a:spcPct val="80000"/>
              </a:lnSpc>
            </a:pPr>
            <a:r>
              <a:rPr lang="fr-FR" sz="2000"/>
              <a:t>Proposez des hypothèses pour l’un des thèmes d’enquête que nous venons d’évoquer.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 rot="-1064916">
            <a:off x="611188" y="3808413"/>
            <a:ext cx="3240087" cy="1184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3200" b="1"/>
              <a:t>Les étudiants et la lecture</a:t>
            </a: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 rot="558789">
            <a:off x="5076825" y="3644900"/>
            <a:ext cx="3240088" cy="1184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3200" b="1"/>
              <a:t>Les publics de la télé-réalité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3419475" y="4365625"/>
            <a:ext cx="3290888" cy="1722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3200" b="1"/>
              <a:t>Les inégalités sociales face aux vacances</a:t>
            </a: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 rot="619283">
            <a:off x="563563" y="3627438"/>
            <a:ext cx="3243262" cy="1184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3200" b="1"/>
              <a:t>Le tabagisme des jeunes</a:t>
            </a:r>
          </a:p>
        </p:txBody>
      </p:sp>
      <p:sp>
        <p:nvSpPr>
          <p:cNvPr id="22538" name="AutoShape 10"/>
          <p:cNvSpPr>
            <a:spLocks noChangeArrowheads="1"/>
          </p:cNvSpPr>
          <p:nvPr/>
        </p:nvSpPr>
        <p:spPr bwMode="auto">
          <a:xfrm rot="-1102624">
            <a:off x="4537075" y="3468688"/>
            <a:ext cx="3625850" cy="1722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3200" b="1"/>
              <a:t>Environnement professionnel et dépression</a:t>
            </a:r>
          </a:p>
        </p:txBody>
      </p:sp>
      <p:sp>
        <p:nvSpPr>
          <p:cNvPr id="22539" name="AutoShape 11"/>
          <p:cNvSpPr>
            <a:spLocks noChangeArrowheads="1"/>
          </p:cNvSpPr>
          <p:nvPr/>
        </p:nvSpPr>
        <p:spPr bwMode="auto">
          <a:xfrm rot="364014">
            <a:off x="2051050" y="3789363"/>
            <a:ext cx="3575050" cy="1184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3200" b="1"/>
              <a:t>Le sentiment d’insécurité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4" grpId="0" animBg="1"/>
      <p:bldP spid="22535" grpId="0" animBg="1"/>
      <p:bldP spid="22536" grpId="0" animBg="1"/>
      <p:bldP spid="22537" grpId="0" animBg="1"/>
      <p:bldP spid="22538" grpId="0" animBg="1"/>
      <p:bldP spid="225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500"/>
              <a:t>Ne confondons pas les hypothèses et le questionnaire !</a:t>
            </a:r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468313" y="2349500"/>
            <a:ext cx="8035925" cy="89217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400"/>
              <a:t>En aucun cas les hypothèses ne figurent en tant que telles dans le questionnaire !</a:t>
            </a:r>
          </a:p>
        </p:txBody>
      </p:sp>
      <p:sp>
        <p:nvSpPr>
          <p:cNvPr id="34828" name="AutoShape 12"/>
          <p:cNvSpPr>
            <a:spLocks noChangeArrowheads="1"/>
          </p:cNvSpPr>
          <p:nvPr/>
        </p:nvSpPr>
        <p:spPr bwMode="auto">
          <a:xfrm>
            <a:off x="395288" y="4581525"/>
            <a:ext cx="8035925" cy="89217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400"/>
              <a:t>Mais un questionnaire est forcément bâti sur un ensemble d’hypothèses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 animBg="1"/>
      <p:bldP spid="348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population de l’enquête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76401" y="1981200"/>
            <a:ext cx="6967566" cy="3103563"/>
          </a:xfrm>
        </p:spPr>
        <p:txBody>
          <a:bodyPr>
            <a:normAutofit/>
          </a:bodyPr>
          <a:lstStyle/>
          <a:p>
            <a:r>
              <a:rPr lang="fr-FR"/>
              <a:t>C’est l’ensemble des individus concernés par le thème de l’enquête.</a:t>
            </a:r>
          </a:p>
          <a:p>
            <a:r>
              <a:rPr lang="fr-FR"/>
              <a:t>On ne va pas forcément enquêter auprès de tous !</a:t>
            </a:r>
          </a:p>
          <a:p>
            <a:r>
              <a:rPr lang="fr-FR"/>
              <a:t>Quel est la population de l’enquête pour le thème évoqué à l’instant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L’échantillonnage</a:t>
            </a:r>
          </a:p>
        </p:txBody>
      </p:sp>
      <p:pic>
        <p:nvPicPr>
          <p:cNvPr id="26629" name="Picture 5" descr="les-gens-1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 t="15820"/>
          <a:stretch>
            <a:fillRect/>
          </a:stretch>
        </p:blipFill>
        <p:spPr>
          <a:xfrm>
            <a:off x="1282720" y="2000240"/>
            <a:ext cx="6578559" cy="4156085"/>
          </a:xfrm>
          <a:noFill/>
          <a:ln/>
        </p:spPr>
      </p:pic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330200" y="1557338"/>
            <a:ext cx="8813800" cy="911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400" b="1"/>
              <a:t>Lorsque la population excède les moyens matériels de l’enquête, on constitue un échantillon représentatif.</a:t>
            </a: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539750" y="2924175"/>
            <a:ext cx="4818063" cy="1317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2400" b="1"/>
              <a:t>Qu’est-ce qui permet de dire d’un échantillon qu’il est</a:t>
            </a:r>
          </a:p>
          <a:p>
            <a:pPr algn="ctr"/>
            <a:r>
              <a:rPr lang="fr-FR" sz="2400" b="1"/>
              <a:t>« représentatif » ?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5508625" y="4292600"/>
            <a:ext cx="720725" cy="71438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787900" y="4652963"/>
            <a:ext cx="504825" cy="1008062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4643438" y="5661025"/>
            <a:ext cx="2735262" cy="792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/>
              <a:t>Méthode aléatoire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6408738" y="4005263"/>
            <a:ext cx="2735262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/>
              <a:t>Méthode des quotas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771775" y="4508500"/>
            <a:ext cx="2667000" cy="2024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fr-FR"/>
              <a:t>Certaines caractéristiques sont présentes dans l’échantillon avec la même fréquence que dans la population de l’enquête.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084888" y="2636838"/>
            <a:ext cx="2667000" cy="174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fr-FR"/>
              <a:t>Les résultats obtenus en enquêtant sur l’échantillon peuvent donc être extrapolés à l’ensemble de la population</a:t>
            </a: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5867400" y="4797425"/>
            <a:ext cx="2735263" cy="792163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/>
              <a:t>Quelle est la différence ?</a:t>
            </a:r>
          </a:p>
        </p:txBody>
      </p:sp>
      <p:sp>
        <p:nvSpPr>
          <p:cNvPr id="26642" name="AutoShape 18"/>
          <p:cNvSpPr>
            <a:spLocks noChangeArrowheads="1"/>
          </p:cNvSpPr>
          <p:nvPr/>
        </p:nvSpPr>
        <p:spPr bwMode="auto">
          <a:xfrm>
            <a:off x="539750" y="2565400"/>
            <a:ext cx="4779963" cy="1722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fr-FR" sz="3200" b="1"/>
              <a:t>Et comment obtient-on un échantillon représentatif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1" animBg="1"/>
      <p:bldP spid="26632" grpId="0" animBg="1"/>
      <p:bldP spid="26633" grpId="0" animBg="1"/>
      <p:bldP spid="26634" grpId="0" animBg="1"/>
      <p:bldP spid="26635" grpId="0" animBg="1"/>
      <p:bldP spid="26636" grpId="0" animBg="1"/>
      <p:bldP spid="26639" grpId="0" animBg="1"/>
      <p:bldP spid="26639" grpId="1" animBg="1"/>
      <p:bldP spid="26640" grpId="0" animBg="1"/>
      <p:bldP spid="26640" grpId="1" animBg="1"/>
      <p:bldP spid="26641" grpId="0" animBg="1"/>
      <p:bldP spid="266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200</TotalTime>
  <Words>407</Words>
  <Application>Microsoft PowerPoint</Application>
  <PresentationFormat>Affichage à l'écran (4:3)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Wingdings</vt:lpstr>
      <vt:lpstr>GillSans</vt:lpstr>
      <vt:lpstr>Origine</vt:lpstr>
      <vt:lpstr>Méthodologie de l’enquête statistique</vt:lpstr>
      <vt:lpstr>Pourquoi les sociologues ont-ils besoin de mener des enquêtes ?</vt:lpstr>
      <vt:lpstr>Le rôle des statistiques : L’approche d’Emile Durkheim </vt:lpstr>
      <vt:lpstr>« Traiter les faits sociaux comme des choses »</vt:lpstr>
      <vt:lpstr>Le thème (ou sujet) d’enquête</vt:lpstr>
      <vt:lpstr>Les hypothèses d’enquête (problématique)</vt:lpstr>
      <vt:lpstr>Ne confondons pas les hypothèses et le questionnaire !</vt:lpstr>
      <vt:lpstr>La population de l’enquête</vt:lpstr>
      <vt:lpstr>L’échantillonnage</vt:lpstr>
      <vt:lpstr>Le questionnaire</vt:lpstr>
    </vt:vector>
  </TitlesOfParts>
  <Company>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Méthodologie de l’enquête statistique</dc:title>
  <dc:creator>j</dc:creator>
  <cp:lastModifiedBy>Joachim Dornbusch</cp:lastModifiedBy>
  <cp:revision>18</cp:revision>
  <dcterms:created xsi:type="dcterms:W3CDTF">2006-04-04T19:26:18Z</dcterms:created>
  <dcterms:modified xsi:type="dcterms:W3CDTF">2009-05-07T09:35:00Z</dcterms:modified>
</cp:coreProperties>
</file>