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72" r:id="rId4"/>
    <p:sldId id="275" r:id="rId5"/>
    <p:sldId id="273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5059" y="1848623"/>
            <a:ext cx="9144000" cy="610870"/>
          </a:xfrm>
        </p:spPr>
        <p:txBody>
          <a:bodyPr/>
          <a:lstStyle/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1. HTML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darslariga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kirish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HTML (</a:t>
            </a:r>
            <a:r>
              <a:rPr lang="en-US" dirty="0" err="1" smtClean="0">
                <a:latin typeface="Centaur" panose="02030504050205020304" pitchFamily="18" charset="0"/>
              </a:rPr>
              <a:t>HyperText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Markup </a:t>
            </a:r>
            <a:r>
              <a:rPr lang="en-US" dirty="0" smtClean="0">
                <a:latin typeface="Centaur" panose="02030504050205020304" pitchFamily="18" charset="0"/>
              </a:rPr>
              <a:t>Language)  </a:t>
            </a: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web-</a:t>
            </a:r>
            <a:r>
              <a:rPr lang="en-US" altLang="ru-RU" dirty="0" err="1" smtClean="0">
                <a:latin typeface="Centaur" panose="02030504050205020304" pitchFamily="18" charset="0"/>
                <a:cs typeface="Centaur" panose="02030504050205020304" charset="0"/>
              </a:rPr>
              <a:t>saytda</a:t>
            </a: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paydo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bo'ladigan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pitchFamily="18" charset="0"/>
                <a:cs typeface="Centaur" panose="02030504050205020304" charset="0"/>
              </a:rPr>
              <a:t>matnlar</a:t>
            </a: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rasmlar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, </a:t>
            </a:r>
            <a:r>
              <a:rPr lang="en-US" altLang="ru-RU" dirty="0" err="1" smtClean="0">
                <a:latin typeface="Centaur" panose="02030504050205020304" pitchFamily="18" charset="0"/>
                <a:cs typeface="Centaur" panose="02030504050205020304" charset="0"/>
              </a:rPr>
              <a:t>yoki</a:t>
            </a: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videolar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kabi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tarkibni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ta'minlaydi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Internetdagi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istalgan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sahifani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sichqonchaning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o'ng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tugmasi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bosing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, "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Tekshirish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"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tanlang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siz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ekraningiz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panelida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HTML-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ko'rasiz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HTML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o'rganish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web-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saytlarni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yaratishda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birinchi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qadamdir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lekin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hatto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ozgina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ma'lumot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ham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parcha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parchalarini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axborot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jamlanmasiga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, blog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web-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sayt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shablonlariga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kiritishga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yordam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beradi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O'rganishni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davom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ettirganingizda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vizual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jihatdan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ta'sirchan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dinamik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veb-saytlar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yaratish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HTML-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ni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CSS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JavaScript-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ga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pitchFamily="18" charset="0"/>
                <a:cs typeface="Centaur" panose="02030504050205020304" charset="0"/>
              </a:rPr>
              <a:t>qo'shishingiz</a:t>
            </a:r>
            <a:r>
              <a:rPr lang="en-US" altLang="ru-RU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pitchFamily="18" charset="0"/>
                <a:cs typeface="Centaur" panose="02030504050205020304" charset="0"/>
              </a:rPr>
              <a:t>mumkin</a:t>
            </a:r>
            <a:r>
              <a:rPr lang="en-US" altLang="ru-RU" dirty="0" smtClean="0">
                <a:latin typeface="Centaur" panose="02030504050205020304" pitchFamily="18" charset="0"/>
                <a:cs typeface="Centaur" panose="02030504050205020304" charset="0"/>
              </a:rPr>
              <a:t>.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HTML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nima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704850" y="1417955"/>
            <a:ext cx="4981575" cy="45764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aur" panose="02030504050205020304" charset="0"/>
                <a:cs typeface="Centaur" panose="02030504050205020304" charset="0"/>
                <a:sym typeface="+mn-ea"/>
              </a:rPr>
              <a:t>HTML </a:t>
            </a:r>
            <a:r>
              <a:rPr lang="en-US" dirty="0" err="1">
                <a:latin typeface="Centaur" panose="02030504050205020304" charset="0"/>
                <a:cs typeface="Centaur" panose="02030504050205020304" charset="0"/>
                <a:sym typeface="+mn-ea"/>
              </a:rPr>
              <a:t>butunlay</a:t>
            </a:r>
            <a:r>
              <a:rPr lang="en-US" dirty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>
                <a:latin typeface="Centaur" panose="02030504050205020304" charset="0"/>
                <a:cs typeface="Centaur" panose="02030504050205020304" charset="0"/>
                <a:sym typeface="+mn-ea"/>
              </a:rPr>
              <a:t>dasturlash</a:t>
            </a:r>
            <a:r>
              <a:rPr lang="en-US" dirty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>
                <a:latin typeface="Centaur" panose="02030504050205020304" charset="0"/>
                <a:cs typeface="Centaur" panose="02030504050205020304" charset="0"/>
                <a:sym typeface="+mn-ea"/>
              </a:rPr>
              <a:t>tili</a:t>
            </a:r>
            <a:r>
              <a:rPr lang="en-US" dirty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 smtClean="0">
                <a:latin typeface="Centaur" panose="02030504050205020304" charset="0"/>
                <a:cs typeface="Centaur" panose="02030504050205020304" charset="0"/>
                <a:sym typeface="+mn-ea"/>
              </a:rPr>
              <a:t>hisoblanmaydi</a:t>
            </a:r>
            <a:r>
              <a:rPr lang="en-US" dirty="0" smtClean="0">
                <a:latin typeface="Centaur" panose="02030504050205020304" charset="0"/>
                <a:cs typeface="Centaur" panose="02030504050205020304" charset="0"/>
                <a:sym typeface="+mn-ea"/>
              </a:rPr>
              <a:t> u </a:t>
            </a:r>
            <a:r>
              <a:rPr lang="en-US" dirty="0" err="1" smtClean="0">
                <a:latin typeface="Centaur" panose="02030504050205020304" charset="0"/>
                <a:cs typeface="Centaur" panose="02030504050205020304" charset="0"/>
                <a:sym typeface="+mn-ea"/>
              </a:rPr>
              <a:t>asosan</a:t>
            </a:r>
            <a:r>
              <a:rPr lang="en-US" dirty="0" smtClean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 smtClean="0">
                <a:latin typeface="Centaur" panose="02030504050205020304" charset="0"/>
                <a:cs typeface="Centaur" panose="02030504050205020304" charset="0"/>
                <a:sym typeface="+mn-ea"/>
              </a:rPr>
              <a:t>markerlash</a:t>
            </a:r>
            <a:r>
              <a:rPr lang="en-US" dirty="0" smtClean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 smtClean="0">
                <a:latin typeface="Centaur" panose="02030504050205020304" charset="0"/>
                <a:cs typeface="Centaur" panose="02030504050205020304" charset="0"/>
                <a:sym typeface="+mn-ea"/>
              </a:rPr>
              <a:t>tili</a:t>
            </a:r>
            <a:r>
              <a:rPr lang="en-US" dirty="0" smtClean="0">
                <a:latin typeface="Centaur" panose="02030504050205020304" charset="0"/>
                <a:cs typeface="Centaur" panose="02030504050205020304" charset="0"/>
                <a:sym typeface="+mn-ea"/>
              </a:rPr>
              <a:t> </a:t>
            </a:r>
            <a:r>
              <a:rPr lang="en-US" dirty="0" err="1" smtClean="0">
                <a:latin typeface="Centaur" panose="02030504050205020304" charset="0"/>
                <a:cs typeface="Centaur" panose="02030504050205020304" charset="0"/>
                <a:sym typeface="+mn-ea"/>
              </a:rPr>
              <a:t>hisoblanadi</a:t>
            </a:r>
            <a:r>
              <a:rPr lang="en-US" dirty="0" smtClean="0">
                <a:latin typeface="Centaur" panose="02030504050205020304" charset="0"/>
                <a:cs typeface="Centaur" panose="02030504050205020304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HTML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elementlardan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iborat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Ushbu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web-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sahifani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tuzadi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tarkibini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belgilaydi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.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HTML nima?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85" y="1696085"/>
            <a:ext cx="6064250" cy="374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HTML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oila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daraxti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munosabatlarining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to'plami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sifatida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tashkil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etilgan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Bola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ichiga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joylashtirilgan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deb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aytiladi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HTML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ierarxiyasini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tushunish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muhimdir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chunki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bolalar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xatti-harakatlar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uslublarni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ota-ona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elementlaridan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meros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olishlari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mumkin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CSS-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kirishni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boshlaganingizda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veb-sahifa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ierarxiyasi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haqida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ko'proq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olasiz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HTML tuzilishi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/>
          <a:lstStyle/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&lt;!DOCTYPE html&gt;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&lt;html&gt;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&lt;head&gt;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	&lt;title&gt;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Sizning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sarlavhangiz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&lt;/title&gt;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&lt;/head&gt;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&lt;body&gt;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	&lt;p&gt;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Salom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Dunyo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&lt;/p&gt;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&lt;/body&gt;</a:t>
            </a:r>
          </a:p>
          <a:p>
            <a:pPr algn="l"/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&lt;/html&gt;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HTML da “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Salom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Dunyo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&lt;html&gt;&lt;/html&gt; 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- bu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asosiy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bo'lib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qolgan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teglar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ushbu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ning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ichida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yoziladi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. (head, body);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&lt;head&gt;&lt;/head&gt;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yuqori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bo'lim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hisoblanib, bu bo'limda title tegi, fayl bog'lamalari, font sozlamalari kabi teglar joylashadi;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&lt;title&gt;&lt;/title&gt;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bu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sarlavha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(head tegi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ichida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joylashadi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&lt;body&gt;&lt;/body&gt; 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bu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asosiy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bo'lim tegi bo'lib, brauzerda ko'rinib turuvchi teglar shu tegning ichida joylashadi;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&lt;p&gt;&lt;/p&gt; — oddiy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matn 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har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teg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yordamida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ochilib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&lt;/&gt;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bilan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yopiladi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 (ba'zilarida yopilish tegi yo'q).</a:t>
            </a:r>
            <a:endParaRPr lang="en-US" altLang="ru-RU" sz="2000" dirty="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HTML dagi bir nechta teglar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68</cp:revision>
  <dcterms:created xsi:type="dcterms:W3CDTF">2020-03-02T05:19:00Z</dcterms:created>
  <dcterms:modified xsi:type="dcterms:W3CDTF">2021-10-01T03:40:52Z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