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5" r:id="rId3"/>
    <p:sldId id="268" r:id="rId4"/>
    <p:sldId id="271" r:id="rId5"/>
    <p:sldId id="272" r:id="rId6"/>
    <p:sldId id="27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Изображение 3" descr="03"/>
          <p:cNvPicPr>
            <a:picLocks noChangeAspect="1"/>
          </p:cNvPicPr>
          <p:nvPr/>
        </p:nvPicPr>
        <p:blipFill>
          <a:blip r:embed="rId1"/>
          <a:stretch>
            <a:fillRect/>
          </a:stretch>
        </p:blipFill>
        <p:spPr>
          <a:xfrm>
            <a:off x="-5080" y="-13335"/>
            <a:ext cx="12231370" cy="6884035"/>
          </a:xfrm>
          <a:prstGeom prst="rect">
            <a:avLst/>
          </a:prstGeom>
        </p:spPr>
      </p:pic>
      <p:sp>
        <p:nvSpPr>
          <p:cNvPr id="6" name="Заголовок 1"/>
          <p:cNvSpPr>
            <a:spLocks noGrp="1"/>
          </p:cNvSpPr>
          <p:nvPr/>
        </p:nvSpPr>
        <p:spPr>
          <a:xfrm>
            <a:off x="1538605" y="1107440"/>
            <a:ext cx="9144000" cy="11474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ru-RU">
                <a:solidFill>
                  <a:srgbClr val="C00000"/>
                </a:solidFill>
                <a:latin typeface="Centaur" panose="02030504050205020304" charset="0"/>
                <a:cs typeface="Centaur" panose="02030504050205020304" charset="0"/>
              </a:rPr>
              <a:t>Informatika 5-sinf | ITOne Uz</a:t>
            </a:r>
            <a:endParaRPr lang="en-US" altLang="ru-RU">
              <a:solidFill>
                <a:srgbClr val="C00000"/>
              </a:solidFill>
              <a:latin typeface="Centaur" panose="02030504050205020304" charset="0"/>
              <a:cs typeface="Centaur" panose="02030504050205020304" charset="0"/>
            </a:endParaRPr>
          </a:p>
        </p:txBody>
      </p:sp>
      <p:pic>
        <p:nvPicPr>
          <p:cNvPr id="2" name="Изображение 1" descr="icon01-transaction"/>
          <p:cNvPicPr>
            <a:picLocks noChangeAspect="1"/>
          </p:cNvPicPr>
          <p:nvPr/>
        </p:nvPicPr>
        <p:blipFill>
          <a:blip r:embed="rId2"/>
          <a:stretch>
            <a:fillRect/>
          </a:stretch>
        </p:blipFill>
        <p:spPr>
          <a:xfrm>
            <a:off x="11045190" y="12700"/>
            <a:ext cx="1007745" cy="1007745"/>
          </a:xfrm>
          <a:prstGeom prst="rect">
            <a:avLst/>
          </a:prstGeom>
        </p:spPr>
      </p:pic>
      <p:sp>
        <p:nvSpPr>
          <p:cNvPr id="3" name="Заголовок 1"/>
          <p:cNvSpPr>
            <a:spLocks noGrp="1"/>
          </p:cNvSpPr>
          <p:nvPr/>
        </p:nvSpPr>
        <p:spPr>
          <a:xfrm>
            <a:off x="1538605" y="4214495"/>
            <a:ext cx="9144000" cy="1147445"/>
          </a:xfrm>
          <a:prstGeom prst="rect">
            <a:avLst/>
          </a:prstGeom>
        </p:spPr>
        <p:txBody>
          <a:bodyPr vert="horz" lIns="91440" tIns="45720" rIns="91440" bIns="45720" rtlCol="0"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ru-RU" sz="5400">
                <a:solidFill>
                  <a:srgbClr val="C00000"/>
                </a:solidFill>
                <a:latin typeface="Centaur" panose="02030504050205020304" charset="0"/>
                <a:cs typeface="Centaur" panose="02030504050205020304" charset="0"/>
              </a:rPr>
              <a:t>Informatikaga kirish | 1-dars</a:t>
            </a:r>
            <a:endParaRPr lang="en-US" altLang="ru-RU" sz="5400">
              <a:solidFill>
                <a:srgbClr val="C00000"/>
              </a:solidFill>
              <a:latin typeface="Centaur" panose="02030504050205020304" charset="0"/>
              <a:cs typeface="Centaur" panose="02030504050205020304" charset="0"/>
            </a:endParaRPr>
          </a:p>
        </p:txBody>
      </p:sp>
    </p:spTree>
  </p:cSld>
  <p:clrMapOvr>
    <a:masterClrMapping/>
  </p:clrMapOvr>
  <mc:AlternateContent xmlns:mc="http://schemas.openxmlformats.org/markup-compatibility/2006">
    <mc:Choice xmlns:p14="http://schemas.microsoft.com/office/powerpoint/2010/main" Requires="p14">
      <p:transition spd="med" p14:dur="750">
        <p:wedge/>
      </p:transition>
    </mc:Choice>
    <mc:Fallback>
      <p:transition spd="med">
        <p:wedg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Изображение 2" descr="03"/>
          <p:cNvPicPr>
            <a:picLocks noChangeAspect="1"/>
          </p:cNvPicPr>
          <p:nvPr/>
        </p:nvPicPr>
        <p:blipFill>
          <a:blip r:embed="rId1"/>
          <a:stretch>
            <a:fillRect/>
          </a:stretch>
        </p:blipFill>
        <p:spPr>
          <a:xfrm>
            <a:off x="-5080" y="-4445"/>
            <a:ext cx="12231370" cy="6884035"/>
          </a:xfrm>
          <a:prstGeom prst="rect">
            <a:avLst/>
          </a:prstGeom>
        </p:spPr>
      </p:pic>
      <p:sp>
        <p:nvSpPr>
          <p:cNvPr id="6" name="Замещающее содержимое 5"/>
          <p:cNvSpPr>
            <a:spLocks noGrp="1"/>
          </p:cNvSpPr>
          <p:nvPr>
            <p:ph idx="1"/>
          </p:nvPr>
        </p:nvSpPr>
        <p:spPr>
          <a:xfrm>
            <a:off x="934720" y="1725295"/>
            <a:ext cx="10515600" cy="861695"/>
          </a:xfrm>
        </p:spPr>
        <p:txBody>
          <a:bodyPr/>
          <a:p>
            <a:pPr algn="ctr">
              <a:lnSpc>
                <a:spcPct val="150000"/>
              </a:lnSpc>
            </a:pPr>
            <a:r>
              <a:rPr lang="en-US" altLang="ru-RU" sz="2800" b="1">
                <a:solidFill>
                  <a:schemeClr val="tx1"/>
                </a:solidFill>
                <a:latin typeface="Centaur" panose="02030504050205020304" charset="0"/>
                <a:cs typeface="Centaur" panose="02030504050205020304" charset="0"/>
              </a:rPr>
              <a:t>Eslatma</a:t>
            </a:r>
            <a:r>
              <a:rPr lang="en-US" altLang="ru-RU" sz="2800">
                <a:solidFill>
                  <a:schemeClr val="tx1"/>
                </a:solidFill>
                <a:latin typeface="Centaur" panose="02030504050205020304" charset="0"/>
                <a:cs typeface="Centaur" panose="02030504050205020304" charset="0"/>
              </a:rPr>
              <a:t>: Darslar Informatika fani 5-sinf darsligi asosida tayorlandi</a:t>
            </a:r>
            <a:endParaRPr lang="en-US" altLang="ru-RU" sz="2800">
              <a:solidFill>
                <a:schemeClr val="tx1"/>
              </a:solidFill>
              <a:latin typeface="Centaur" panose="02030504050205020304" charset="0"/>
              <a:cs typeface="Centaur" panose="02030504050205020304" charset="0"/>
            </a:endParaRPr>
          </a:p>
        </p:txBody>
      </p:sp>
      <p:sp>
        <p:nvSpPr>
          <p:cNvPr id="7" name="Заголовок 1"/>
          <p:cNvSpPr>
            <a:spLocks noGrp="1"/>
          </p:cNvSpPr>
          <p:nvPr/>
        </p:nvSpPr>
        <p:spPr>
          <a:xfrm>
            <a:off x="983615" y="365760"/>
            <a:ext cx="10418445" cy="10610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ru-RU">
                <a:solidFill>
                  <a:srgbClr val="C00000"/>
                </a:solidFill>
                <a:latin typeface="Centaur" panose="02030504050205020304" charset="0"/>
                <a:cs typeface="Centaur" panose="02030504050205020304" charset="0"/>
              </a:rPr>
              <a:t>Informatikaga kirish</a:t>
            </a:r>
            <a:endParaRPr lang="en-US" altLang="ru-RU">
              <a:solidFill>
                <a:srgbClr val="C00000"/>
              </a:solidFill>
              <a:latin typeface="Centaur" panose="02030504050205020304" charset="0"/>
              <a:cs typeface="Centaur" panose="02030504050205020304" charset="0"/>
            </a:endParaRPr>
          </a:p>
        </p:txBody>
      </p:sp>
      <p:pic>
        <p:nvPicPr>
          <p:cNvPr id="4" name="Изображение 3" descr="icon01-transaction"/>
          <p:cNvPicPr>
            <a:picLocks noChangeAspect="1"/>
          </p:cNvPicPr>
          <p:nvPr/>
        </p:nvPicPr>
        <p:blipFill>
          <a:blip r:embed="rId2"/>
          <a:stretch>
            <a:fillRect/>
          </a:stretch>
        </p:blipFill>
        <p:spPr>
          <a:xfrm>
            <a:off x="11045190" y="12700"/>
            <a:ext cx="1007745" cy="1007745"/>
          </a:xfrm>
          <a:prstGeom prst="rect">
            <a:avLst/>
          </a:prstGeom>
        </p:spPr>
      </p:pic>
      <p:pic>
        <p:nvPicPr>
          <p:cNvPr id="8" name="Изображение 7"/>
          <p:cNvPicPr>
            <a:picLocks noChangeAspect="1"/>
          </p:cNvPicPr>
          <p:nvPr/>
        </p:nvPicPr>
        <p:blipFill>
          <a:blip r:embed="rId3"/>
          <a:stretch>
            <a:fillRect/>
          </a:stretch>
        </p:blipFill>
        <p:spPr>
          <a:xfrm>
            <a:off x="3771900" y="5213985"/>
            <a:ext cx="4648200" cy="981075"/>
          </a:xfrm>
          <a:prstGeom prst="rect">
            <a:avLst/>
          </a:prstGeom>
        </p:spPr>
      </p:pic>
      <p:sp>
        <p:nvSpPr>
          <p:cNvPr id="2" name="Замещающее содержимое 5"/>
          <p:cNvSpPr>
            <a:spLocks noGrp="1"/>
          </p:cNvSpPr>
          <p:nvPr/>
        </p:nvSpPr>
        <p:spPr>
          <a:xfrm>
            <a:off x="983615" y="3790950"/>
            <a:ext cx="10515600" cy="8616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lnSpc>
                <a:spcPct val="150000"/>
              </a:lnSpc>
            </a:pPr>
            <a:r>
              <a:rPr lang="en-US" altLang="ru-RU" sz="2800" b="1">
                <a:solidFill>
                  <a:schemeClr val="tx1"/>
                </a:solidFill>
                <a:latin typeface="Centaur" panose="02030504050205020304" charset="0"/>
                <a:cs typeface="Centaur" panose="02030504050205020304" charset="0"/>
              </a:rPr>
              <a:t>Informatika fani nima va informatika nega kerak ?</a:t>
            </a:r>
            <a:endParaRPr lang="en-US" altLang="ru-RU" sz="2800" b="1">
              <a:solidFill>
                <a:schemeClr val="tx1"/>
              </a:solidFill>
              <a:latin typeface="Centaur" panose="02030504050205020304" charset="0"/>
              <a:cs typeface="Centaur" panose="02030504050205020304" charset="0"/>
            </a:endParaRPr>
          </a:p>
        </p:txBody>
      </p:sp>
    </p:spTree>
  </p:cSld>
  <p:clrMapOvr>
    <a:masterClrMapping/>
  </p:clrMapOvr>
  <mc:AlternateContent xmlns:mc="http://schemas.openxmlformats.org/markup-compatibility/2006">
    <mc:Choice xmlns:p14="http://schemas.microsoft.com/office/powerpoint/2010/main" Requires="p14">
      <p:transition spd="med" p14:dur="750">
        <p:wedge/>
      </p:transition>
    </mc:Choice>
    <mc:Fallback>
      <p:transition spd="med">
        <p:wedg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Изображение 2" descr="03"/>
          <p:cNvPicPr>
            <a:picLocks noChangeAspect="1"/>
          </p:cNvPicPr>
          <p:nvPr/>
        </p:nvPicPr>
        <p:blipFill>
          <a:blip r:embed="rId1"/>
          <a:stretch>
            <a:fillRect/>
          </a:stretch>
        </p:blipFill>
        <p:spPr>
          <a:xfrm>
            <a:off x="-5080" y="-4445"/>
            <a:ext cx="12231370" cy="6884035"/>
          </a:xfrm>
          <a:prstGeom prst="rect">
            <a:avLst/>
          </a:prstGeom>
        </p:spPr>
      </p:pic>
      <p:sp>
        <p:nvSpPr>
          <p:cNvPr id="6" name="Замещающее содержимое 5"/>
          <p:cNvSpPr>
            <a:spLocks noGrp="1"/>
          </p:cNvSpPr>
          <p:nvPr>
            <p:ph idx="1"/>
          </p:nvPr>
        </p:nvSpPr>
        <p:spPr>
          <a:xfrm>
            <a:off x="934720" y="1725295"/>
            <a:ext cx="10515600" cy="4868545"/>
          </a:xfrm>
        </p:spPr>
        <p:txBody>
          <a:bodyPr/>
          <a:p>
            <a:pPr algn="l">
              <a:lnSpc>
                <a:spcPct val="100000"/>
              </a:lnSpc>
            </a:pPr>
            <a:r>
              <a:rPr lang="en-US" altLang="ru-RU" sz="2800">
                <a:solidFill>
                  <a:schemeClr val="tx1"/>
                </a:solidFill>
                <a:latin typeface="Centaur" panose="02030504050205020304" charset="0"/>
                <a:cs typeface="Centaur" panose="02030504050205020304" charset="0"/>
              </a:rPr>
              <a:t>Kompyuter xonasida quyidagilar talab qilinadi:</a:t>
            </a:r>
            <a:endParaRPr lang="en-US" altLang="ru-RU" sz="2800">
              <a:solidFill>
                <a:schemeClr val="tx1"/>
              </a:solidFill>
              <a:latin typeface="Centaur" panose="02030504050205020304" charset="0"/>
              <a:cs typeface="Centaur" panose="02030504050205020304" charset="0"/>
            </a:endParaRPr>
          </a:p>
          <a:p>
            <a:pPr marL="457200" indent="-457200" algn="l">
              <a:lnSpc>
                <a:spcPct val="100000"/>
              </a:lnSpc>
              <a:buFont typeface="Arial" panose="020B0604020202020204" pitchFamily="34" charset="0"/>
              <a:buChar char="•"/>
            </a:pPr>
            <a:r>
              <a:rPr lang="en-US" altLang="ru-RU" sz="2800">
                <a:solidFill>
                  <a:schemeClr val="tx1"/>
                </a:solidFill>
                <a:latin typeface="Centaur" panose="02030504050205020304" charset="0"/>
                <a:cs typeface="Centaur" panose="02030504050205020304" charset="0"/>
              </a:rPr>
              <a:t>O'qituvchining ruxsatisiz kompyuterni ishga tushirmaslik;</a:t>
            </a:r>
            <a:endParaRPr lang="en-US" altLang="ru-RU" sz="2800">
              <a:solidFill>
                <a:schemeClr val="tx1"/>
              </a:solidFill>
              <a:latin typeface="Centaur" panose="02030504050205020304" charset="0"/>
              <a:cs typeface="Centaur" panose="02030504050205020304" charset="0"/>
            </a:endParaRPr>
          </a:p>
          <a:p>
            <a:pPr marL="457200" indent="-457200" algn="l">
              <a:lnSpc>
                <a:spcPct val="100000"/>
              </a:lnSpc>
              <a:buFont typeface="Arial" panose="020B0604020202020204" pitchFamily="34" charset="0"/>
              <a:buChar char="•"/>
            </a:pPr>
            <a:r>
              <a:rPr lang="en-US" altLang="ru-RU" sz="2800">
                <a:solidFill>
                  <a:schemeClr val="tx1"/>
                </a:solidFill>
                <a:latin typeface="Centaur" panose="02030504050205020304" charset="0"/>
                <a:cs typeface="Centaur" panose="02030504050205020304" charset="0"/>
              </a:rPr>
              <a:t>Elekt manbalariga ulangan simlarga tegish;</a:t>
            </a:r>
            <a:endParaRPr lang="en-US" altLang="ru-RU" sz="2800">
              <a:solidFill>
                <a:schemeClr val="tx1"/>
              </a:solidFill>
              <a:latin typeface="Centaur" panose="02030504050205020304" charset="0"/>
              <a:cs typeface="Centaur" panose="02030504050205020304" charset="0"/>
            </a:endParaRPr>
          </a:p>
          <a:p>
            <a:pPr marL="457200" indent="-457200" algn="l">
              <a:lnSpc>
                <a:spcPct val="100000"/>
              </a:lnSpc>
              <a:buFont typeface="Arial" panose="020B0604020202020204" pitchFamily="34" charset="0"/>
              <a:buChar char="•"/>
            </a:pPr>
            <a:r>
              <a:rPr lang="en-US" altLang="ru-RU" sz="2800">
                <a:solidFill>
                  <a:schemeClr val="tx1"/>
                </a:solidFill>
                <a:latin typeface="Centaur" panose="02030504050205020304" charset="0"/>
                <a:cs typeface="Centaur" panose="02030504050205020304" charset="0"/>
              </a:rPr>
              <a:t>O'zboshimchalik bilan kompyuterni sozlash, ayniqsa ishlab turgan bo'lsa;</a:t>
            </a:r>
            <a:endParaRPr lang="en-US" altLang="ru-RU" sz="2800">
              <a:solidFill>
                <a:schemeClr val="tx1"/>
              </a:solidFill>
              <a:latin typeface="Centaur" panose="02030504050205020304" charset="0"/>
              <a:cs typeface="Centaur" panose="02030504050205020304" charset="0"/>
            </a:endParaRPr>
          </a:p>
          <a:p>
            <a:pPr marL="457200" indent="-457200" algn="l">
              <a:lnSpc>
                <a:spcPct val="100000"/>
              </a:lnSpc>
              <a:buFont typeface="Arial" panose="020B0604020202020204" pitchFamily="34" charset="0"/>
              <a:buChar char="•"/>
            </a:pPr>
            <a:r>
              <a:rPr lang="en-US" altLang="ru-RU" sz="2800">
                <a:solidFill>
                  <a:schemeClr val="tx1"/>
                </a:solidFill>
                <a:latin typeface="Centaur" panose="02030504050205020304" charset="0"/>
                <a:cs typeface="Centaur" panose="02030504050205020304" charset="0"/>
              </a:rPr>
              <a:t>Uzoq vaqt mobaynida ishlab turgan kompyuterni nazoratsiz qoldirish;</a:t>
            </a:r>
            <a:endParaRPr lang="en-US" altLang="ru-RU" sz="2800">
              <a:solidFill>
                <a:schemeClr val="tx1"/>
              </a:solidFill>
              <a:latin typeface="Centaur" panose="02030504050205020304" charset="0"/>
              <a:cs typeface="Centaur" panose="02030504050205020304" charset="0"/>
            </a:endParaRPr>
          </a:p>
          <a:p>
            <a:pPr marL="457200" indent="-457200" algn="l">
              <a:lnSpc>
                <a:spcPct val="100000"/>
              </a:lnSpc>
              <a:buFont typeface="Arial" panose="020B0604020202020204" pitchFamily="34" charset="0"/>
              <a:buChar char="•"/>
            </a:pPr>
            <a:r>
              <a:rPr lang="en-US" altLang="ru-RU" sz="2800">
                <a:solidFill>
                  <a:schemeClr val="tx1"/>
                </a:solidFill>
                <a:latin typeface="Centaur" panose="02030504050205020304" charset="0"/>
                <a:cs typeface="Centaur" panose="02030504050205020304" charset="0"/>
              </a:rPr>
              <a:t>Kompyuterni yonida boshqa elektr yoki isitish uskunalaridan foydalanmaslik;</a:t>
            </a:r>
            <a:endParaRPr lang="en-US" altLang="ru-RU" sz="2800">
              <a:solidFill>
                <a:schemeClr val="tx1"/>
              </a:solidFill>
              <a:latin typeface="Centaur" panose="02030504050205020304" charset="0"/>
              <a:cs typeface="Centaur" panose="02030504050205020304" charset="0"/>
            </a:endParaRPr>
          </a:p>
          <a:p>
            <a:pPr marL="457200" indent="-457200" algn="l">
              <a:lnSpc>
                <a:spcPct val="100000"/>
              </a:lnSpc>
              <a:buFont typeface="Arial" panose="020B0604020202020204" pitchFamily="34" charset="0"/>
              <a:buChar char="•"/>
            </a:pPr>
            <a:r>
              <a:rPr lang="en-US" altLang="ru-RU" sz="2800">
                <a:solidFill>
                  <a:schemeClr val="tx1"/>
                </a:solidFill>
                <a:latin typeface="Centaur" panose="02030504050205020304" charset="0"/>
                <a:cs typeface="Centaur" panose="02030504050205020304" charset="0"/>
              </a:rPr>
              <a:t>Kompyuterni yonida ovqatlanish, suv ichish;</a:t>
            </a:r>
            <a:endParaRPr lang="en-US" altLang="ru-RU" sz="2800">
              <a:solidFill>
                <a:schemeClr val="tx1"/>
              </a:solidFill>
              <a:latin typeface="Centaur" panose="02030504050205020304" charset="0"/>
              <a:cs typeface="Centaur" panose="02030504050205020304" charset="0"/>
            </a:endParaRPr>
          </a:p>
          <a:p>
            <a:pPr marL="457200" indent="-457200" algn="l">
              <a:lnSpc>
                <a:spcPct val="100000"/>
              </a:lnSpc>
              <a:buFont typeface="Arial" panose="020B0604020202020204" pitchFamily="34" charset="0"/>
              <a:buChar char="•"/>
            </a:pPr>
            <a:r>
              <a:rPr lang="en-US" altLang="ru-RU" sz="2800">
                <a:solidFill>
                  <a:schemeClr val="tx1"/>
                </a:solidFill>
                <a:latin typeface="Centaur" panose="02030504050205020304" charset="0"/>
                <a:cs typeface="Centaur" panose="02030504050205020304" charset="0"/>
              </a:rPr>
              <a:t>Klaviaturani ho'l qo'llar bilan ushlamaslik;</a:t>
            </a:r>
            <a:endParaRPr lang="en-US" altLang="ru-RU" sz="2800">
              <a:solidFill>
                <a:schemeClr val="tx1"/>
              </a:solidFill>
              <a:latin typeface="Centaur" panose="02030504050205020304" charset="0"/>
              <a:cs typeface="Centaur" panose="02030504050205020304" charset="0"/>
            </a:endParaRPr>
          </a:p>
        </p:txBody>
      </p:sp>
      <p:sp>
        <p:nvSpPr>
          <p:cNvPr id="7" name="Заголовок 1"/>
          <p:cNvSpPr>
            <a:spLocks noGrp="1"/>
          </p:cNvSpPr>
          <p:nvPr/>
        </p:nvSpPr>
        <p:spPr>
          <a:xfrm>
            <a:off x="983615" y="365760"/>
            <a:ext cx="10418445" cy="10610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ru-RU">
                <a:solidFill>
                  <a:srgbClr val="C00000"/>
                </a:solidFill>
                <a:latin typeface="Centaur" panose="02030504050205020304" charset="0"/>
                <a:cs typeface="Centaur" panose="02030504050205020304" charset="0"/>
              </a:rPr>
              <a:t>Xavfsizlik texnik qoidalari</a:t>
            </a:r>
            <a:endParaRPr lang="en-US" altLang="ru-RU">
              <a:solidFill>
                <a:srgbClr val="C00000"/>
              </a:solidFill>
              <a:latin typeface="Centaur" panose="02030504050205020304" charset="0"/>
              <a:cs typeface="Centaur" panose="02030504050205020304" charset="0"/>
            </a:endParaRPr>
          </a:p>
        </p:txBody>
      </p:sp>
      <p:pic>
        <p:nvPicPr>
          <p:cNvPr id="4" name="Изображение 3" descr="icon01-transaction"/>
          <p:cNvPicPr>
            <a:picLocks noChangeAspect="1"/>
          </p:cNvPicPr>
          <p:nvPr/>
        </p:nvPicPr>
        <p:blipFill>
          <a:blip r:embed="rId2"/>
          <a:stretch>
            <a:fillRect/>
          </a:stretch>
        </p:blipFill>
        <p:spPr>
          <a:xfrm>
            <a:off x="11045190" y="12700"/>
            <a:ext cx="1007745" cy="10077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wedge/>
      </p:transition>
    </mc:Choice>
    <mc:Fallback>
      <p:transition spd="med">
        <p:wedg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Изображение 2" descr="03"/>
          <p:cNvPicPr>
            <a:picLocks noChangeAspect="1"/>
          </p:cNvPicPr>
          <p:nvPr/>
        </p:nvPicPr>
        <p:blipFill>
          <a:blip r:embed="rId1"/>
          <a:stretch>
            <a:fillRect/>
          </a:stretch>
        </p:blipFill>
        <p:spPr>
          <a:xfrm>
            <a:off x="-5080" y="-4445"/>
            <a:ext cx="12231370" cy="6884035"/>
          </a:xfrm>
          <a:prstGeom prst="rect">
            <a:avLst/>
          </a:prstGeom>
        </p:spPr>
      </p:pic>
      <p:sp>
        <p:nvSpPr>
          <p:cNvPr id="6" name="Замещающее содержимое 5"/>
          <p:cNvSpPr>
            <a:spLocks noGrp="1"/>
          </p:cNvSpPr>
          <p:nvPr>
            <p:ph idx="1"/>
          </p:nvPr>
        </p:nvSpPr>
        <p:spPr>
          <a:xfrm>
            <a:off x="934720" y="1725295"/>
            <a:ext cx="10515600" cy="4868545"/>
          </a:xfrm>
        </p:spPr>
        <p:txBody>
          <a:bodyPr/>
          <a:p>
            <a:pPr algn="just">
              <a:lnSpc>
                <a:spcPct val="150000"/>
              </a:lnSpc>
            </a:pPr>
            <a:r>
              <a:rPr lang="en-US" altLang="ru-RU" sz="2800">
                <a:solidFill>
                  <a:schemeClr val="tx1"/>
                </a:solidFill>
                <a:latin typeface="Centaur" panose="02030504050205020304" charset="0"/>
                <a:cs typeface="Centaur" panose="02030504050205020304" charset="0"/>
              </a:rPr>
              <a:t>Kompyuterdan foydalanuvchi o'quvchi sanitariya gigiyena qoidalariga amal qilishi lozim. Kompyuterni yonida ko'p o'tirmaslik, chunki kompyuterni yonida ko'p o'tirish ko'z nurini susayishiga, bosh og'rig'iga, qon aylanishini susayishiga, umurtqa pog'onasini zaifligiga va yana ko'plab kasalliklarni keltirib chiqarishi mumkin. </a:t>
            </a:r>
            <a:endParaRPr lang="en-US" altLang="ru-RU" sz="2800">
              <a:solidFill>
                <a:schemeClr val="tx1"/>
              </a:solidFill>
              <a:latin typeface="Centaur" panose="02030504050205020304" charset="0"/>
              <a:cs typeface="Centaur" panose="02030504050205020304" charset="0"/>
            </a:endParaRPr>
          </a:p>
          <a:p>
            <a:pPr algn="just">
              <a:lnSpc>
                <a:spcPct val="150000"/>
              </a:lnSpc>
            </a:pPr>
            <a:r>
              <a:rPr lang="en-US" altLang="ru-RU" sz="2800">
                <a:solidFill>
                  <a:schemeClr val="tx1"/>
                </a:solidFill>
                <a:latin typeface="Centaur" panose="02030504050205020304" charset="0"/>
                <a:cs typeface="Centaur" panose="02030504050205020304" charset="0"/>
              </a:rPr>
              <a:t>Kompyuter stolidan o'rtacha 20 25sm uzoqlikda va gavdani tik tutib o'tirish kerak.</a:t>
            </a:r>
            <a:endParaRPr lang="en-US" altLang="ru-RU" sz="2800">
              <a:solidFill>
                <a:schemeClr val="tx1"/>
              </a:solidFill>
              <a:latin typeface="Centaur" panose="02030504050205020304" charset="0"/>
              <a:cs typeface="Centaur" panose="02030504050205020304" charset="0"/>
            </a:endParaRPr>
          </a:p>
        </p:txBody>
      </p:sp>
      <p:sp>
        <p:nvSpPr>
          <p:cNvPr id="7" name="Заголовок 1"/>
          <p:cNvSpPr>
            <a:spLocks noGrp="1"/>
          </p:cNvSpPr>
          <p:nvPr/>
        </p:nvSpPr>
        <p:spPr>
          <a:xfrm>
            <a:off x="983615" y="365760"/>
            <a:ext cx="10418445" cy="10610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ru-RU">
                <a:solidFill>
                  <a:srgbClr val="C00000"/>
                </a:solidFill>
                <a:latin typeface="Centaur" panose="02030504050205020304" charset="0"/>
                <a:cs typeface="Centaur" panose="02030504050205020304" charset="0"/>
              </a:rPr>
              <a:t>Sanitariya gigiyena talablari</a:t>
            </a:r>
            <a:endParaRPr lang="en-US" altLang="ru-RU">
              <a:solidFill>
                <a:srgbClr val="C00000"/>
              </a:solidFill>
              <a:latin typeface="Centaur" panose="02030504050205020304" charset="0"/>
              <a:cs typeface="Centaur" panose="02030504050205020304" charset="0"/>
            </a:endParaRPr>
          </a:p>
        </p:txBody>
      </p:sp>
      <p:pic>
        <p:nvPicPr>
          <p:cNvPr id="4" name="Изображение 3" descr="icon01-transaction"/>
          <p:cNvPicPr>
            <a:picLocks noChangeAspect="1"/>
          </p:cNvPicPr>
          <p:nvPr/>
        </p:nvPicPr>
        <p:blipFill>
          <a:blip r:embed="rId2"/>
          <a:stretch>
            <a:fillRect/>
          </a:stretch>
        </p:blipFill>
        <p:spPr>
          <a:xfrm>
            <a:off x="11045190" y="12700"/>
            <a:ext cx="1007745" cy="10077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wedge/>
      </p:transition>
    </mc:Choice>
    <mc:Fallback>
      <p:transition spd="med">
        <p:wedg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Изображение 2" descr="03"/>
          <p:cNvPicPr>
            <a:picLocks noChangeAspect="1"/>
          </p:cNvPicPr>
          <p:nvPr/>
        </p:nvPicPr>
        <p:blipFill>
          <a:blip r:embed="rId1"/>
          <a:stretch>
            <a:fillRect/>
          </a:stretch>
        </p:blipFill>
        <p:spPr>
          <a:xfrm>
            <a:off x="-19685" y="-12700"/>
            <a:ext cx="12231370" cy="6884035"/>
          </a:xfrm>
          <a:prstGeom prst="rect">
            <a:avLst/>
          </a:prstGeom>
        </p:spPr>
      </p:pic>
      <p:sp>
        <p:nvSpPr>
          <p:cNvPr id="7" name="Заголовок 1"/>
          <p:cNvSpPr>
            <a:spLocks noGrp="1"/>
          </p:cNvSpPr>
          <p:nvPr/>
        </p:nvSpPr>
        <p:spPr>
          <a:xfrm>
            <a:off x="3103245" y="1489075"/>
            <a:ext cx="5984875" cy="9423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ru-RU">
                <a:solidFill>
                  <a:srgbClr val="C00000"/>
                </a:solidFill>
                <a:latin typeface="Centaur" panose="02030504050205020304" charset="0"/>
                <a:cs typeface="Centaur" panose="02030504050205020304" charset="0"/>
              </a:rPr>
              <a:t>Savollar?</a:t>
            </a:r>
            <a:endParaRPr lang="en-US" altLang="ru-RU">
              <a:solidFill>
                <a:srgbClr val="C00000"/>
              </a:solidFill>
              <a:latin typeface="Centaur" panose="02030504050205020304" charset="0"/>
              <a:cs typeface="Centaur" panose="02030504050205020304" charset="0"/>
            </a:endParaRPr>
          </a:p>
        </p:txBody>
      </p:sp>
      <p:pic>
        <p:nvPicPr>
          <p:cNvPr id="4" name="Изображение 3" descr="icon01-transaction"/>
          <p:cNvPicPr>
            <a:picLocks noChangeAspect="1"/>
          </p:cNvPicPr>
          <p:nvPr/>
        </p:nvPicPr>
        <p:blipFill>
          <a:blip r:embed="rId2"/>
          <a:stretch>
            <a:fillRect/>
          </a:stretch>
        </p:blipFill>
        <p:spPr>
          <a:xfrm>
            <a:off x="11045190" y="12700"/>
            <a:ext cx="1007745" cy="1007745"/>
          </a:xfrm>
          <a:prstGeom prst="rect">
            <a:avLst/>
          </a:prstGeom>
        </p:spPr>
      </p:pic>
      <p:pic>
        <p:nvPicPr>
          <p:cNvPr id="8" name="Изображение 7"/>
          <p:cNvPicPr>
            <a:picLocks noChangeAspect="1"/>
          </p:cNvPicPr>
          <p:nvPr/>
        </p:nvPicPr>
        <p:blipFill>
          <a:blip r:embed="rId3"/>
          <a:stretch>
            <a:fillRect/>
          </a:stretch>
        </p:blipFill>
        <p:spPr>
          <a:xfrm>
            <a:off x="3771900" y="5213985"/>
            <a:ext cx="4648200" cy="9810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wedge/>
      </p:transition>
    </mc:Choice>
    <mc:Fallback>
      <p:transition spd="med">
        <p:wedg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1113</Words>
  <Application>WPS Presentation</Application>
  <PresentationFormat>Widescreen</PresentationFormat>
  <Paragraphs>28</Paragraphs>
  <Slides>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vt:i4>
      </vt:variant>
    </vt:vector>
  </HeadingPairs>
  <TitlesOfParts>
    <vt:vector size="16" baseType="lpstr">
      <vt:lpstr>Arial</vt:lpstr>
      <vt:lpstr>SimSun</vt:lpstr>
      <vt:lpstr>Wingdings</vt:lpstr>
      <vt:lpstr>Centaur</vt:lpstr>
      <vt:lpstr>Microsoft YaHei</vt:lpstr>
      <vt:lpstr/>
      <vt:lpstr>Arial Unicode MS</vt:lpstr>
      <vt:lpstr>Calibri Light</vt:lpstr>
      <vt:lpstr>Calibri</vt:lpstr>
      <vt:lpstr>Segoe Print</vt:lpstr>
      <vt:lpstr>Office Theme</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xrc</cp:lastModifiedBy>
  <cp:revision>85</cp:revision>
  <dcterms:created xsi:type="dcterms:W3CDTF">2020-03-02T05:19:00Z</dcterms:created>
  <dcterms:modified xsi:type="dcterms:W3CDTF">2020-07-15T05:14:45Z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1049-11.2.0.9453</vt:lpwstr>
  </property>
</Properties>
</file>