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3"/>
    <p:sldId id="268" r:id="rId4"/>
    <p:sldId id="269" r:id="rId5"/>
    <p:sldId id="270" r:id="rId6"/>
    <p:sldId id="27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Изображение 3" descr="03"/>
          <p:cNvPicPr>
            <a:picLocks noChangeAspect="1"/>
          </p:cNvPicPr>
          <p:nvPr/>
        </p:nvPicPr>
        <p:blipFill>
          <a:blip r:embed="rId1"/>
          <a:stretch>
            <a:fillRect/>
          </a:stretch>
        </p:blipFill>
        <p:spPr>
          <a:xfrm>
            <a:off x="-5080" y="-4445"/>
            <a:ext cx="12231370" cy="6884035"/>
          </a:xfrm>
          <a:prstGeom prst="rect">
            <a:avLst/>
          </a:prstGeom>
        </p:spPr>
      </p:pic>
      <p:sp>
        <p:nvSpPr>
          <p:cNvPr id="3" name="Подзаголовок 2"/>
          <p:cNvSpPr>
            <a:spLocks noGrp="1"/>
          </p:cNvSpPr>
          <p:nvPr>
            <p:ph type="subTitle" idx="1"/>
          </p:nvPr>
        </p:nvSpPr>
        <p:spPr>
          <a:xfrm>
            <a:off x="1538605" y="4121785"/>
            <a:ext cx="9144000" cy="659130"/>
          </a:xfrm>
        </p:spPr>
        <p:txBody>
          <a:bodyPr/>
          <a:p>
            <a:r>
              <a:rPr lang="en-US" altLang="ru-RU" sz="3200" b="1">
                <a:latin typeface="Centaur" panose="02030504050205020304" charset="0"/>
                <a:cs typeface="Centaur" panose="02030504050205020304" charset="0"/>
              </a:rPr>
              <a:t>1-dars. Axborot tushunchasi, axborotni kodlash</a:t>
            </a:r>
            <a:endParaRPr lang="en-US" altLang="ru-RU" sz="3200" b="1">
              <a:latin typeface="Centaur" panose="02030504050205020304" charset="0"/>
              <a:cs typeface="Centaur" panose="02030504050205020304" charset="0"/>
            </a:endParaRPr>
          </a:p>
        </p:txBody>
      </p:sp>
      <p:sp>
        <p:nvSpPr>
          <p:cNvPr id="6" name="Заголовок 1"/>
          <p:cNvSpPr>
            <a:spLocks noGrp="1"/>
          </p:cNvSpPr>
          <p:nvPr/>
        </p:nvSpPr>
        <p:spPr>
          <a:xfrm>
            <a:off x="1524000" y="1264285"/>
            <a:ext cx="9144000" cy="113157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ru-RU">
                <a:solidFill>
                  <a:srgbClr val="C00000"/>
                </a:solidFill>
                <a:latin typeface="Centaur" panose="02030504050205020304" charset="0"/>
                <a:cs typeface="Centaur" panose="02030504050205020304" charset="0"/>
              </a:rPr>
              <a:t>Informatika 7-sinf | ITOne Uz</a:t>
            </a:r>
            <a:endParaRPr lang="en-US" altLang="ru-RU">
              <a:solidFill>
                <a:srgbClr val="C00000"/>
              </a:solidFill>
              <a:latin typeface="Centaur" panose="02030504050205020304" charset="0"/>
              <a:cs typeface="Centaur" panose="02030504050205020304" charset="0"/>
            </a:endParaRPr>
          </a:p>
        </p:txBody>
      </p:sp>
      <p:pic>
        <p:nvPicPr>
          <p:cNvPr id="2" name="Изображение 1" descr="icon01-transaction"/>
          <p:cNvPicPr>
            <a:picLocks noChangeAspect="1"/>
          </p:cNvPicPr>
          <p:nvPr/>
        </p:nvPicPr>
        <p:blipFill>
          <a:blip r:embed="rId2"/>
          <a:stretch>
            <a:fillRect/>
          </a:stretch>
        </p:blipFill>
        <p:spPr>
          <a:xfrm>
            <a:off x="11045190" y="12700"/>
            <a:ext cx="1007745" cy="10077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Изображение 2" descr="03"/>
          <p:cNvPicPr>
            <a:picLocks noChangeAspect="1"/>
          </p:cNvPicPr>
          <p:nvPr/>
        </p:nvPicPr>
        <p:blipFill>
          <a:blip r:embed="rId1"/>
          <a:stretch>
            <a:fillRect/>
          </a:stretch>
        </p:blipFill>
        <p:spPr>
          <a:xfrm>
            <a:off x="-5080" y="-4445"/>
            <a:ext cx="12231370" cy="6884035"/>
          </a:xfrm>
          <a:prstGeom prst="rect">
            <a:avLst/>
          </a:prstGeom>
        </p:spPr>
      </p:pic>
      <p:sp>
        <p:nvSpPr>
          <p:cNvPr id="6" name="Замещающее содержимое 5"/>
          <p:cNvSpPr>
            <a:spLocks noGrp="1"/>
          </p:cNvSpPr>
          <p:nvPr>
            <p:ph idx="1"/>
          </p:nvPr>
        </p:nvSpPr>
        <p:spPr>
          <a:xfrm>
            <a:off x="852805" y="1722120"/>
            <a:ext cx="10515600" cy="4377690"/>
          </a:xfrm>
        </p:spPr>
        <p:txBody>
          <a:bodyPr/>
          <a:p>
            <a:pPr algn="just"/>
            <a:r>
              <a:rPr lang="en-US" altLang="ru-RU" sz="3200">
                <a:latin typeface="Centaur" panose="02030504050205020304" charset="0"/>
                <a:cs typeface="Centaur" panose="02030504050205020304" charset="0"/>
              </a:rPr>
              <a:t>Axborot deganda barcha sezgi a’zolarimiz orqali oladigan ma'lumot</a:t>
            </a:r>
            <a:endParaRPr lang="en-US" altLang="ru-RU" sz="3200">
              <a:latin typeface="Centaur" panose="02030504050205020304" charset="0"/>
              <a:cs typeface="Centaur" panose="02030504050205020304" charset="0"/>
            </a:endParaRPr>
          </a:p>
        </p:txBody>
      </p:sp>
      <p:sp>
        <p:nvSpPr>
          <p:cNvPr id="7" name="Заголовок 1"/>
          <p:cNvSpPr>
            <a:spLocks noGrp="1"/>
          </p:cNvSpPr>
          <p:nvPr/>
        </p:nvSpPr>
        <p:spPr>
          <a:xfrm>
            <a:off x="838200" y="365125"/>
            <a:ext cx="10515600" cy="965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sz="4000" b="1">
                <a:latin typeface="Centaur" panose="02030504050205020304" charset="0"/>
                <a:cs typeface="Centaur" panose="02030504050205020304" charset="0"/>
              </a:rPr>
              <a:t>Axborot tushunchasi</a:t>
            </a:r>
            <a:endParaRPr lang="en-US" altLang="ru-RU" sz="4000" b="1">
              <a:latin typeface="Centaur" panose="02030504050205020304" charset="0"/>
              <a:cs typeface="Centaur" panose="02030504050205020304" charset="0"/>
            </a:endParaRPr>
          </a:p>
        </p:txBody>
      </p:sp>
      <p:pic>
        <p:nvPicPr>
          <p:cNvPr id="4" name="Изображение 3" descr="icon01-transaction"/>
          <p:cNvPicPr>
            <a:picLocks noChangeAspect="1"/>
          </p:cNvPicPr>
          <p:nvPr/>
        </p:nvPicPr>
        <p:blipFill>
          <a:blip r:embed="rId2"/>
          <a:stretch>
            <a:fillRect/>
          </a:stretch>
        </p:blipFill>
        <p:spPr>
          <a:xfrm>
            <a:off x="11045190" y="12700"/>
            <a:ext cx="1007745" cy="10077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Изображение 2" descr="03"/>
          <p:cNvPicPr>
            <a:picLocks noChangeAspect="1"/>
          </p:cNvPicPr>
          <p:nvPr/>
        </p:nvPicPr>
        <p:blipFill>
          <a:blip r:embed="rId1"/>
          <a:stretch>
            <a:fillRect/>
          </a:stretch>
        </p:blipFill>
        <p:spPr>
          <a:xfrm>
            <a:off x="-5080" y="-4445"/>
            <a:ext cx="12231370" cy="6884035"/>
          </a:xfrm>
          <a:prstGeom prst="rect">
            <a:avLst/>
          </a:prstGeom>
        </p:spPr>
      </p:pic>
      <p:sp>
        <p:nvSpPr>
          <p:cNvPr id="6" name="Замещающее содержимое 5"/>
          <p:cNvSpPr>
            <a:spLocks noGrp="1"/>
          </p:cNvSpPr>
          <p:nvPr>
            <p:ph idx="1"/>
          </p:nvPr>
        </p:nvSpPr>
        <p:spPr>
          <a:xfrm>
            <a:off x="852805" y="1722120"/>
            <a:ext cx="10515600" cy="4377690"/>
          </a:xfrm>
        </p:spPr>
        <p:txBody>
          <a:bodyPr>
            <a:normAutofit/>
          </a:bodyPr>
          <a:p>
            <a:pPr marL="457200" indent="-457200" algn="just">
              <a:buFont typeface="Arial" panose="020B0604020202020204" pitchFamily="34" charset="0"/>
              <a:buChar char="•"/>
            </a:pPr>
            <a:r>
              <a:rPr lang="en-US" altLang="ru-RU" sz="3200">
                <a:latin typeface="Centaur" panose="02030504050205020304" charset="0"/>
                <a:cs typeface="Centaur" panose="02030504050205020304" charset="0"/>
              </a:rPr>
              <a:t>Matnli axborot.</a:t>
            </a:r>
            <a:endParaRPr lang="en-US" altLang="ru-RU" sz="3200">
              <a:latin typeface="Centaur" panose="02030504050205020304" charset="0"/>
              <a:cs typeface="Centaur" panose="02030504050205020304" charset="0"/>
            </a:endParaRPr>
          </a:p>
          <a:p>
            <a:pPr marL="457200" indent="-457200" algn="just">
              <a:buFont typeface="Arial" panose="020B0604020202020204" pitchFamily="34" charset="0"/>
              <a:buChar char="•"/>
            </a:pPr>
            <a:r>
              <a:rPr lang="en-US" altLang="ru-RU" sz="3200">
                <a:latin typeface="Centaur" panose="02030504050205020304" charset="0"/>
                <a:cs typeface="Centaur" panose="02030504050205020304" charset="0"/>
              </a:rPr>
              <a:t>Grafikli axborot.</a:t>
            </a:r>
            <a:endParaRPr lang="en-US" altLang="ru-RU" sz="3200">
              <a:latin typeface="Centaur" panose="02030504050205020304" charset="0"/>
              <a:cs typeface="Centaur" panose="02030504050205020304" charset="0"/>
            </a:endParaRPr>
          </a:p>
          <a:p>
            <a:pPr marL="457200" indent="-457200" algn="just">
              <a:buFont typeface="Arial" panose="020B0604020202020204" pitchFamily="34" charset="0"/>
              <a:buChar char="•"/>
            </a:pPr>
            <a:r>
              <a:rPr lang="en-US" altLang="ru-RU" sz="3200">
                <a:latin typeface="Centaur" panose="02030504050205020304" charset="0"/>
                <a:cs typeface="Centaur" panose="02030504050205020304" charset="0"/>
              </a:rPr>
              <a:t>Tovushli axborot.</a:t>
            </a:r>
            <a:endParaRPr lang="en-US" altLang="ru-RU" sz="3200">
              <a:latin typeface="Centaur" panose="02030504050205020304" charset="0"/>
              <a:cs typeface="Centaur" panose="02030504050205020304" charset="0"/>
            </a:endParaRPr>
          </a:p>
          <a:p>
            <a:pPr marL="457200" indent="-457200" algn="just">
              <a:buFont typeface="Arial" panose="020B0604020202020204" pitchFamily="34" charset="0"/>
              <a:buChar char="•"/>
            </a:pPr>
            <a:r>
              <a:rPr lang="en-US" altLang="ru-RU" sz="3200">
                <a:latin typeface="Centaur" panose="02030504050205020304" charset="0"/>
                <a:cs typeface="Centaur" panose="02030504050205020304" charset="0"/>
              </a:rPr>
              <a:t>Videolavhali axborot.</a:t>
            </a:r>
            <a:endParaRPr lang="en-US" altLang="ru-RU" sz="3200">
              <a:latin typeface="Centaur" panose="02030504050205020304" charset="0"/>
              <a:cs typeface="Centaur" panose="02030504050205020304" charset="0"/>
            </a:endParaRPr>
          </a:p>
          <a:p>
            <a:pPr marL="457200" indent="-457200" algn="just">
              <a:buFont typeface="Arial" panose="020B0604020202020204" pitchFamily="34" charset="0"/>
              <a:buChar char="•"/>
            </a:pPr>
            <a:r>
              <a:rPr lang="en-US" altLang="ru-RU" sz="3200">
                <a:latin typeface="Centaur" panose="02030504050205020304" charset="0"/>
                <a:cs typeface="Centaur" panose="02030504050205020304" charset="0"/>
              </a:rPr>
              <a:t>Belgili axborot.</a:t>
            </a:r>
            <a:endParaRPr lang="en-US" altLang="ru-RU" sz="3200">
              <a:latin typeface="Centaur" panose="02030504050205020304" charset="0"/>
              <a:cs typeface="Centaur" panose="02030504050205020304" charset="0"/>
            </a:endParaRPr>
          </a:p>
          <a:p>
            <a:pPr marL="457200" indent="-457200" algn="just">
              <a:buFont typeface="Arial" panose="020B0604020202020204" pitchFamily="34" charset="0"/>
              <a:buChar char="•"/>
            </a:pPr>
            <a:r>
              <a:rPr lang="en-US" altLang="ru-RU" sz="3200">
                <a:latin typeface="Centaur" panose="02030504050205020304" charset="0"/>
                <a:cs typeface="Centaur" panose="02030504050205020304" charset="0"/>
              </a:rPr>
              <a:t>Raqamli axborot.</a:t>
            </a:r>
            <a:endParaRPr lang="en-US" altLang="ru-RU" sz="3200">
              <a:latin typeface="Centaur" panose="02030504050205020304" charset="0"/>
              <a:cs typeface="Centaur" panose="02030504050205020304" charset="0"/>
            </a:endParaRPr>
          </a:p>
        </p:txBody>
      </p:sp>
      <p:sp>
        <p:nvSpPr>
          <p:cNvPr id="7" name="Заголовок 1"/>
          <p:cNvSpPr>
            <a:spLocks noGrp="1"/>
          </p:cNvSpPr>
          <p:nvPr/>
        </p:nvSpPr>
        <p:spPr>
          <a:xfrm>
            <a:off x="838200" y="365125"/>
            <a:ext cx="10515600" cy="965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sz="4000" b="1">
                <a:latin typeface="Centaur" panose="02030504050205020304" charset="0"/>
                <a:cs typeface="Centaur" panose="02030504050205020304" charset="0"/>
              </a:rPr>
              <a:t>Axborot xar hil ko'rinishda bo'lishi mumkin</a:t>
            </a:r>
            <a:endParaRPr lang="en-US" altLang="ru-RU" sz="4000" b="1">
              <a:latin typeface="Centaur" panose="02030504050205020304" charset="0"/>
              <a:cs typeface="Centaur" panose="02030504050205020304" charset="0"/>
            </a:endParaRPr>
          </a:p>
        </p:txBody>
      </p:sp>
      <p:pic>
        <p:nvPicPr>
          <p:cNvPr id="4" name="Изображение 3" descr="icon01-transaction"/>
          <p:cNvPicPr>
            <a:picLocks noChangeAspect="1"/>
          </p:cNvPicPr>
          <p:nvPr/>
        </p:nvPicPr>
        <p:blipFill>
          <a:blip r:embed="rId2"/>
          <a:stretch>
            <a:fillRect/>
          </a:stretch>
        </p:blipFill>
        <p:spPr>
          <a:xfrm>
            <a:off x="11045190" y="12700"/>
            <a:ext cx="1007745" cy="10077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Изображение 2" descr="03"/>
          <p:cNvPicPr>
            <a:picLocks noChangeAspect="1"/>
          </p:cNvPicPr>
          <p:nvPr/>
        </p:nvPicPr>
        <p:blipFill>
          <a:blip r:embed="rId1"/>
          <a:stretch>
            <a:fillRect/>
          </a:stretch>
        </p:blipFill>
        <p:spPr>
          <a:xfrm>
            <a:off x="-5080" y="-4445"/>
            <a:ext cx="12231370" cy="6884035"/>
          </a:xfrm>
          <a:prstGeom prst="rect">
            <a:avLst/>
          </a:prstGeom>
        </p:spPr>
      </p:pic>
      <p:sp>
        <p:nvSpPr>
          <p:cNvPr id="6" name="Замещающее содержимое 5"/>
          <p:cNvSpPr>
            <a:spLocks noGrp="1"/>
          </p:cNvSpPr>
          <p:nvPr>
            <p:ph idx="1"/>
          </p:nvPr>
        </p:nvSpPr>
        <p:spPr>
          <a:xfrm>
            <a:off x="852805" y="1722120"/>
            <a:ext cx="10515600" cy="4377690"/>
          </a:xfrm>
        </p:spPr>
        <p:txBody>
          <a:bodyPr>
            <a:normAutofit/>
          </a:bodyPr>
          <a:p>
            <a:pPr algn="just">
              <a:buFont typeface="Arial" panose="020B0604020202020204" pitchFamily="34" charset="0"/>
            </a:pPr>
            <a:r>
              <a:rPr lang="en-US" altLang="ru-RU" sz="3200">
                <a:latin typeface="Centaur" panose="02030504050205020304" charset="0"/>
                <a:cs typeface="Centaur" panose="02030504050205020304" charset="0"/>
              </a:rPr>
              <a:t>Birinchi kodlashni qo'llagan inson qadimgi Gretsiya sarkardasi Lisandro hisoblanadi. U axborotni maxfiy saqlash, ya'ni kodlash uchun ma'lum bir qalinlikdagi "Ssital" tayoqchasini o'ylab topgan. Kodlashning bu usuli o'rin almashtirish usuli deb ataladi.</a:t>
            </a:r>
            <a:endParaRPr lang="en-US" altLang="ru-RU" sz="3200">
              <a:latin typeface="Centaur" panose="02030504050205020304" charset="0"/>
              <a:cs typeface="Centaur" panose="02030504050205020304" charset="0"/>
            </a:endParaRPr>
          </a:p>
          <a:p>
            <a:pPr algn="just">
              <a:buFont typeface="Arial" panose="020B0604020202020204" pitchFamily="34" charset="0"/>
            </a:pPr>
            <a:endParaRPr lang="en-US" altLang="ru-RU" sz="3200">
              <a:latin typeface="Centaur" panose="02030504050205020304" charset="0"/>
              <a:cs typeface="Centaur" panose="02030504050205020304" charset="0"/>
            </a:endParaRPr>
          </a:p>
          <a:p>
            <a:pPr algn="just">
              <a:buFont typeface="Arial" panose="020B0604020202020204" pitchFamily="34" charset="0"/>
            </a:pPr>
            <a:r>
              <a:rPr lang="en-US" altLang="ru-RU" sz="3200">
                <a:latin typeface="Centaur" panose="02030504050205020304" charset="0"/>
                <a:cs typeface="Centaur" panose="02030504050205020304" charset="0"/>
              </a:rPr>
              <a:t>itone.uz = zt</a:t>
            </a:r>
            <a:r>
              <a:rPr lang="en-US" altLang="ru-RU" sz="3200">
                <a:latin typeface="Centaur" panose="02030504050205020304" charset="0"/>
                <a:cs typeface="Centaur" panose="02030504050205020304" charset="0"/>
                <a:sym typeface="+mn-ea"/>
              </a:rPr>
              <a:t>i</a:t>
            </a:r>
            <a:r>
              <a:rPr lang="en-US" altLang="ru-RU" sz="3200">
                <a:latin typeface="Centaur" panose="02030504050205020304" charset="0"/>
                <a:cs typeface="Centaur" panose="02030504050205020304" charset="0"/>
              </a:rPr>
              <a:t>e.oun</a:t>
            </a:r>
            <a:endParaRPr lang="en-US" altLang="ru-RU" sz="3200">
              <a:latin typeface="Centaur" panose="02030504050205020304" charset="0"/>
              <a:cs typeface="Centaur" panose="02030504050205020304" charset="0"/>
            </a:endParaRPr>
          </a:p>
        </p:txBody>
      </p:sp>
      <p:sp>
        <p:nvSpPr>
          <p:cNvPr id="7" name="Заголовок 1"/>
          <p:cNvSpPr>
            <a:spLocks noGrp="1"/>
          </p:cNvSpPr>
          <p:nvPr/>
        </p:nvSpPr>
        <p:spPr>
          <a:xfrm>
            <a:off x="838200" y="365125"/>
            <a:ext cx="10515600" cy="965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sz="4000" b="1">
                <a:latin typeface="Centaur" panose="02030504050205020304" charset="0"/>
                <a:cs typeface="Centaur" panose="02030504050205020304" charset="0"/>
              </a:rPr>
              <a:t>Axborotni ko'dlash (Shifrlash)</a:t>
            </a:r>
            <a:endParaRPr lang="en-US" altLang="ru-RU" sz="4000" b="1">
              <a:latin typeface="Centaur" panose="02030504050205020304" charset="0"/>
              <a:cs typeface="Centaur" panose="02030504050205020304" charset="0"/>
            </a:endParaRPr>
          </a:p>
        </p:txBody>
      </p:sp>
      <p:pic>
        <p:nvPicPr>
          <p:cNvPr id="4" name="Изображение 3" descr="icon01-transaction"/>
          <p:cNvPicPr>
            <a:picLocks noChangeAspect="1"/>
          </p:cNvPicPr>
          <p:nvPr/>
        </p:nvPicPr>
        <p:blipFill>
          <a:blip r:embed="rId2"/>
          <a:stretch>
            <a:fillRect/>
          </a:stretch>
        </p:blipFill>
        <p:spPr>
          <a:xfrm>
            <a:off x="11045190" y="12700"/>
            <a:ext cx="1007745" cy="10077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Изображение 2" descr="03"/>
          <p:cNvPicPr>
            <a:picLocks noChangeAspect="1"/>
          </p:cNvPicPr>
          <p:nvPr/>
        </p:nvPicPr>
        <p:blipFill>
          <a:blip r:embed="rId1"/>
          <a:stretch>
            <a:fillRect/>
          </a:stretch>
        </p:blipFill>
        <p:spPr>
          <a:xfrm>
            <a:off x="-5080" y="-4445"/>
            <a:ext cx="12231370" cy="6884035"/>
          </a:xfrm>
          <a:prstGeom prst="rect">
            <a:avLst/>
          </a:prstGeom>
        </p:spPr>
      </p:pic>
      <p:sp>
        <p:nvSpPr>
          <p:cNvPr id="6" name="Замещающее содержимое 5"/>
          <p:cNvSpPr>
            <a:spLocks noGrp="1"/>
          </p:cNvSpPr>
          <p:nvPr>
            <p:ph idx="1"/>
          </p:nvPr>
        </p:nvSpPr>
        <p:spPr>
          <a:xfrm>
            <a:off x="852805" y="1722120"/>
            <a:ext cx="10515600" cy="4377690"/>
          </a:xfrm>
        </p:spPr>
        <p:txBody>
          <a:bodyPr>
            <a:normAutofit/>
          </a:bodyPr>
          <a:p>
            <a:pPr algn="just">
              <a:buFont typeface="Arial" panose="020B0604020202020204" pitchFamily="34" charset="0"/>
            </a:pPr>
            <a:r>
              <a:rPr lang="en-US" altLang="ru-RU" sz="3200">
                <a:latin typeface="Centaur" panose="02030504050205020304" charset="0"/>
                <a:cs typeface="Centaur" panose="02030504050205020304" charset="0"/>
              </a:rPr>
              <a:t>Qadimgi rim imperatori Yuliy Sezar ham axborotni maxfiyligini saqlash uchun matnni kodlash usulini o'ylab topgan. "Sezar shifri"da matndagi harf alifboda o'zidan keyin kelgan uchinchi harfga alimashtiriladi. Bunda alifbo doiraviy yozilgan hisoblanadi. Bu kodlash usul alifboni surish usuli deyiladi.</a:t>
            </a:r>
            <a:endParaRPr lang="en-US" altLang="ru-RU" sz="3200">
              <a:latin typeface="Centaur" panose="02030504050205020304" charset="0"/>
              <a:cs typeface="Centaur" panose="02030504050205020304" charset="0"/>
            </a:endParaRPr>
          </a:p>
          <a:p>
            <a:pPr algn="just">
              <a:buFont typeface="Arial" panose="020B0604020202020204" pitchFamily="34" charset="0"/>
            </a:pPr>
            <a:r>
              <a:rPr lang="en-US" altLang="ru-RU" sz="3200">
                <a:latin typeface="Centaur" panose="02030504050205020304" charset="0"/>
                <a:cs typeface="Centaur" panose="02030504050205020304" charset="0"/>
              </a:rPr>
              <a:t>a b c d e f g ... .</a:t>
            </a:r>
            <a:endParaRPr lang="en-US" altLang="ru-RU" sz="3200">
              <a:latin typeface="Centaur" panose="02030504050205020304" charset="0"/>
              <a:cs typeface="Centaur" panose="02030504050205020304" charset="0"/>
            </a:endParaRPr>
          </a:p>
          <a:p>
            <a:pPr algn="just">
              <a:buFont typeface="Arial" panose="020B0604020202020204" pitchFamily="34" charset="0"/>
            </a:pPr>
            <a:r>
              <a:rPr lang="en-US" altLang="ru-RU" sz="3200">
                <a:latin typeface="Centaur" panose="02030504050205020304" charset="0"/>
                <a:cs typeface="Centaur" panose="02030504050205020304" charset="0"/>
              </a:rPr>
              <a:t>itone.uz = itone.</a:t>
            </a:r>
            <a:endParaRPr lang="en-US" altLang="ru-RU" sz="3200">
              <a:latin typeface="Centaur" panose="02030504050205020304" charset="0"/>
              <a:cs typeface="Centaur" panose="02030504050205020304" charset="0"/>
            </a:endParaRPr>
          </a:p>
          <a:p>
            <a:pPr algn="just">
              <a:buFont typeface="Arial" panose="020B0604020202020204" pitchFamily="34" charset="0"/>
            </a:pPr>
            <a:endParaRPr lang="en-US" altLang="ru-RU" sz="3200">
              <a:latin typeface="Centaur" panose="02030504050205020304" charset="0"/>
              <a:cs typeface="Centaur" panose="02030504050205020304" charset="0"/>
            </a:endParaRPr>
          </a:p>
        </p:txBody>
      </p:sp>
      <p:sp>
        <p:nvSpPr>
          <p:cNvPr id="7" name="Заголовок 1"/>
          <p:cNvSpPr>
            <a:spLocks noGrp="1"/>
          </p:cNvSpPr>
          <p:nvPr/>
        </p:nvSpPr>
        <p:spPr>
          <a:xfrm>
            <a:off x="838200" y="365125"/>
            <a:ext cx="10515600" cy="965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sz="4000" b="1">
                <a:latin typeface="Centaur" panose="02030504050205020304" charset="0"/>
                <a:cs typeface="Centaur" panose="02030504050205020304" charset="0"/>
              </a:rPr>
              <a:t>Axborotni ko'dlash (Shifrlash)</a:t>
            </a:r>
            <a:endParaRPr lang="en-US" altLang="ru-RU" sz="4000" b="1">
              <a:latin typeface="Centaur" panose="02030504050205020304" charset="0"/>
              <a:cs typeface="Centaur" panose="02030504050205020304" charset="0"/>
            </a:endParaRPr>
          </a:p>
        </p:txBody>
      </p:sp>
      <p:pic>
        <p:nvPicPr>
          <p:cNvPr id="4" name="Изображение 3" descr="icon01-transaction"/>
          <p:cNvPicPr>
            <a:picLocks noChangeAspect="1"/>
          </p:cNvPicPr>
          <p:nvPr/>
        </p:nvPicPr>
        <p:blipFill>
          <a:blip r:embed="rId2"/>
          <a:stretch>
            <a:fillRect/>
          </a:stretch>
        </p:blipFill>
        <p:spPr>
          <a:xfrm>
            <a:off x="11045190" y="12700"/>
            <a:ext cx="1007745" cy="10077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970</Words>
  <Application>WPS Presentation</Application>
  <PresentationFormat>Widescreen</PresentationFormat>
  <Paragraphs>30</Paragraphs>
  <Slides>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vt:i4>
      </vt:variant>
    </vt:vector>
  </HeadingPairs>
  <TitlesOfParts>
    <vt:vector size="16" baseType="lpstr">
      <vt:lpstr>Arial</vt:lpstr>
      <vt:lpstr>SimSun</vt:lpstr>
      <vt:lpstr>Wingdings</vt:lpstr>
      <vt:lpstr>Centaur</vt:lpstr>
      <vt:lpstr>Microsoft YaHei</vt:lpstr>
      <vt:lpstr/>
      <vt:lpstr>Arial Unicode MS</vt:lpstr>
      <vt:lpstr>Calibri Light</vt:lpstr>
      <vt:lpstr>Calibri</vt:lpstr>
      <vt:lpstr>Segoe Print</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xrc</cp:lastModifiedBy>
  <cp:revision>48</cp:revision>
  <dcterms:created xsi:type="dcterms:W3CDTF">2020-03-02T05:19:00Z</dcterms:created>
  <dcterms:modified xsi:type="dcterms:W3CDTF">2020-10-10T06:58:34Z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1049-11.2.0.9684</vt:lpwstr>
  </property>
</Properties>
</file>