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2"/>
    <p:sldId id="268" r:id="rId3"/>
    <p:sldId id="269" r:id="rId4"/>
    <p:sldId id="270" r:id="rId5"/>
    <p:sldId id="274" r:id="rId6"/>
    <p:sldId id="275" r:id="rId7"/>
    <p:sldId id="272" r:id="rId8"/>
    <p:sldId id="278"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Изображение 3" descr="03"/>
          <p:cNvPicPr>
            <a:picLocks noChangeAspect="1"/>
          </p:cNvPicPr>
          <p:nvPr/>
        </p:nvPicPr>
        <p:blipFill>
          <a:blip r:embed="rId2"/>
          <a:stretch>
            <a:fillRect/>
          </a:stretch>
        </p:blipFill>
        <p:spPr>
          <a:xfrm>
            <a:off x="-5080" y="-4445"/>
            <a:ext cx="12231370" cy="6884035"/>
          </a:xfrm>
          <a:prstGeom prst="rect">
            <a:avLst/>
          </a:prstGeom>
        </p:spPr>
      </p:pic>
      <p:sp>
        <p:nvSpPr>
          <p:cNvPr id="3" name="Подзаголовок 2"/>
          <p:cNvSpPr>
            <a:spLocks noGrp="1"/>
          </p:cNvSpPr>
          <p:nvPr>
            <p:ph type="subTitle" idx="1"/>
          </p:nvPr>
        </p:nvSpPr>
        <p:spPr>
          <a:xfrm>
            <a:off x="1524000" y="3602355"/>
            <a:ext cx="9144000" cy="805815"/>
          </a:xfrm>
        </p:spPr>
        <p:txBody>
          <a:bodyPr>
            <a:normAutofit fontScale="85000" lnSpcReduction="10000"/>
          </a:bodyPr>
          <a:lstStyle/>
          <a:p>
            <a:r>
              <a:rPr lang="en-US" altLang="ru-RU" sz="4000" dirty="0" smtClean="0">
                <a:latin typeface="Centaur" panose="02030504050205020304" charset="0"/>
                <a:cs typeface="Centaur" panose="02030504050205020304" charset="0"/>
              </a:rPr>
              <a:t>4-dars</a:t>
            </a:r>
            <a:r>
              <a:rPr lang="en-US" altLang="ru-RU" sz="4000" dirty="0">
                <a:latin typeface="Centaur" panose="02030504050205020304" charset="0"/>
                <a:cs typeface="Centaur" panose="02030504050205020304" charset="0"/>
              </a:rPr>
              <a:t>. </a:t>
            </a:r>
            <a:r>
              <a:rPr lang="en-US" altLang="ru-RU" sz="4000" dirty="0" err="1">
                <a:latin typeface="Centaur" panose="02030504050205020304" charset="0"/>
                <a:cs typeface="Centaur" panose="02030504050205020304" charset="0"/>
              </a:rPr>
              <a:t>Dasturlashga</a:t>
            </a:r>
            <a:r>
              <a:rPr lang="en-US" altLang="ru-RU" sz="4000" dirty="0">
                <a:latin typeface="Centaur" panose="02030504050205020304" charset="0"/>
                <a:cs typeface="Centaur" panose="02030504050205020304" charset="0"/>
              </a:rPr>
              <a:t> </a:t>
            </a:r>
            <a:r>
              <a:rPr lang="en-US" altLang="ru-RU" sz="4000" dirty="0" err="1" smtClean="0">
                <a:latin typeface="Centaur" panose="02030504050205020304" charset="0"/>
                <a:cs typeface="Centaur" panose="02030504050205020304" charset="0"/>
              </a:rPr>
              <a:t>kirish</a:t>
            </a:r>
            <a:r>
              <a:rPr lang="en-US" altLang="ru-RU" sz="4000" dirty="0">
                <a:latin typeface="Centaur" panose="02030504050205020304" charset="0"/>
                <a:cs typeface="Centaur" panose="02030504050205020304" charset="0"/>
              </a:rPr>
              <a:t>. Python </a:t>
            </a:r>
            <a:r>
              <a:rPr lang="en-US" altLang="ru-RU" sz="4000" dirty="0" err="1">
                <a:latin typeface="Centaur" panose="02030504050205020304" charset="0"/>
                <a:cs typeface="Centaur" panose="02030504050205020304" charset="0"/>
              </a:rPr>
              <a:t>dasturlash</a:t>
            </a:r>
            <a:r>
              <a:rPr lang="en-US" altLang="ru-RU" sz="4000" dirty="0">
                <a:latin typeface="Centaur" panose="02030504050205020304" charset="0"/>
                <a:cs typeface="Centaur" panose="02030504050205020304" charset="0"/>
              </a:rPr>
              <a:t> </a:t>
            </a:r>
            <a:r>
              <a:rPr lang="en-US" altLang="ru-RU" sz="4000" dirty="0" err="1">
                <a:latin typeface="Centaur" panose="02030504050205020304" charset="0"/>
                <a:cs typeface="Centaur" panose="02030504050205020304" charset="0"/>
              </a:rPr>
              <a:t>tili</a:t>
            </a:r>
            <a:r>
              <a:rPr lang="en-US" altLang="ru-RU" sz="4000" dirty="0">
                <a:latin typeface="Centaur" panose="02030504050205020304" charset="0"/>
                <a:cs typeface="Centaur" panose="02030504050205020304" charset="0"/>
              </a:rPr>
              <a:t> </a:t>
            </a:r>
            <a:r>
              <a:rPr lang="en-US" altLang="ru-RU" sz="4000" dirty="0" err="1">
                <a:latin typeface="Centaur" panose="02030504050205020304" charset="0"/>
                <a:cs typeface="Centaur" panose="02030504050205020304" charset="0"/>
              </a:rPr>
              <a:t>haqida</a:t>
            </a:r>
            <a:endParaRPr lang="en-US" altLang="ru-RU" sz="4000" dirty="0">
              <a:latin typeface="Centaur" panose="02030504050205020304" charset="0"/>
              <a:cs typeface="Centaur" panose="02030504050205020304" charset="0"/>
            </a:endParaRPr>
          </a:p>
        </p:txBody>
      </p:sp>
      <p:sp>
        <p:nvSpPr>
          <p:cNvPr id="5" name="Заголовок 1"/>
          <p:cNvSpPr>
            <a:spLocks noGrp="1"/>
          </p:cNvSpPr>
          <p:nvPr/>
        </p:nvSpPr>
        <p:spPr>
          <a:xfrm>
            <a:off x="1524000" y="1301577"/>
            <a:ext cx="9144000" cy="850437"/>
          </a:xfrm>
          <a:prstGeom prst="rect">
            <a:avLst/>
          </a:prstGeom>
        </p:spPr>
        <p:txBody>
          <a:bodyPr vert="horz" lIns="91440" tIns="45720" rIns="91440" bIns="45720" rtlCol="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ru-RU" sz="4400" dirty="0" err="1">
                <a:solidFill>
                  <a:srgbClr val="C00000"/>
                </a:solidFill>
                <a:latin typeface="Centaur" panose="02030504050205020304" pitchFamily="18" charset="0"/>
                <a:cs typeface="Centaur" panose="02030504050205020304" charset="0"/>
              </a:rPr>
              <a:t>Informatika</a:t>
            </a:r>
            <a:r>
              <a:rPr lang="en-US" altLang="ru-RU" sz="4400" dirty="0">
                <a:solidFill>
                  <a:srgbClr val="C00000"/>
                </a:solidFill>
                <a:latin typeface="Centaur" panose="02030504050205020304" pitchFamily="18" charset="0"/>
                <a:cs typeface="Centaur" panose="02030504050205020304" charset="0"/>
              </a:rPr>
              <a:t> 9-sinf | </a:t>
            </a:r>
            <a:r>
              <a:rPr lang="en-US" altLang="ru-RU" sz="4400" dirty="0" err="1">
                <a:solidFill>
                  <a:srgbClr val="C00000"/>
                </a:solidFill>
                <a:latin typeface="Centaur" panose="02030504050205020304" pitchFamily="18" charset="0"/>
                <a:cs typeface="Centaur" panose="02030504050205020304" charset="0"/>
              </a:rPr>
              <a:t>ITOne</a:t>
            </a:r>
            <a:r>
              <a:rPr lang="en-US" altLang="ru-RU" sz="4400" dirty="0">
                <a:solidFill>
                  <a:srgbClr val="C00000"/>
                </a:solidFill>
                <a:latin typeface="Centaur" panose="02030504050205020304" pitchFamily="18" charset="0"/>
                <a:cs typeface="Centaur" panose="02030504050205020304" charset="0"/>
              </a:rPr>
              <a:t> </a:t>
            </a:r>
            <a:r>
              <a:rPr lang="en-US" altLang="ru-RU" sz="4400" dirty="0" err="1">
                <a:solidFill>
                  <a:srgbClr val="C00000"/>
                </a:solidFill>
                <a:latin typeface="Centaur" panose="02030504050205020304" pitchFamily="18" charset="0"/>
                <a:cs typeface="Centaur" panose="02030504050205020304" charset="0"/>
              </a:rPr>
              <a:t>Uz</a:t>
            </a:r>
            <a:endParaRPr lang="en-US" altLang="ru-RU" sz="4400" dirty="0">
              <a:solidFill>
                <a:srgbClr val="C00000"/>
              </a:solidFill>
              <a:latin typeface="Centaur" panose="02030504050205020304" pitchFamily="18" charset="0"/>
              <a:cs typeface="Centaur" panose="020305040502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Изображение 2" descr="03"/>
          <p:cNvPicPr>
            <a:picLocks noChangeAspect="1"/>
          </p:cNvPicPr>
          <p:nvPr/>
        </p:nvPicPr>
        <p:blipFill>
          <a:blip r:embed="rId2"/>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738630"/>
            <a:ext cx="10515600" cy="4073525"/>
          </a:xfrm>
        </p:spPr>
        <p:txBody>
          <a:bodyPr>
            <a:normAutofit fontScale="92500" lnSpcReduction="10000"/>
          </a:bodyPr>
          <a:lstStyle/>
          <a:p>
            <a:pPr marL="342900" indent="-342900" algn="l">
              <a:buFont typeface="Arial" panose="020B0604020202020204" pitchFamily="34" charset="0"/>
              <a:buChar char="•"/>
            </a:pPr>
            <a:r>
              <a:rPr lang="en-US" altLang="ru-RU" dirty="0">
                <a:latin typeface="Centaur" panose="02030504050205020304" charset="0"/>
                <a:cs typeface="Centaur" panose="02030504050205020304" charset="0"/>
              </a:rPr>
              <a:t>JavaScript</a:t>
            </a:r>
          </a:p>
          <a:p>
            <a:pPr marL="342900" indent="-342900" algn="l">
              <a:buFont typeface="Arial" panose="020B0604020202020204" pitchFamily="34" charset="0"/>
              <a:buChar char="•"/>
            </a:pPr>
            <a:r>
              <a:rPr lang="en-US" altLang="ru-RU" dirty="0">
                <a:latin typeface="Centaur" panose="02030504050205020304" charset="0"/>
                <a:cs typeface="Centaur" panose="02030504050205020304" charset="0"/>
              </a:rPr>
              <a:t>Python</a:t>
            </a:r>
          </a:p>
          <a:p>
            <a:pPr marL="342900" indent="-342900" algn="l">
              <a:buFont typeface="Arial" panose="020B0604020202020204" pitchFamily="34" charset="0"/>
              <a:buChar char="•"/>
            </a:pPr>
            <a:r>
              <a:rPr lang="en-US" altLang="ru-RU" dirty="0">
                <a:latin typeface="Centaur" panose="02030504050205020304" charset="0"/>
                <a:cs typeface="Centaur" panose="02030504050205020304" charset="0"/>
              </a:rPr>
              <a:t>Java</a:t>
            </a:r>
          </a:p>
          <a:p>
            <a:pPr marL="342900" indent="-342900" algn="l">
              <a:buFont typeface="Arial" panose="020B0604020202020204" pitchFamily="34" charset="0"/>
              <a:buChar char="•"/>
            </a:pPr>
            <a:r>
              <a:rPr lang="en-US" altLang="ru-RU" dirty="0">
                <a:latin typeface="Centaur" panose="02030504050205020304" charset="0"/>
                <a:cs typeface="Centaur" panose="02030504050205020304" charset="0"/>
              </a:rPr>
              <a:t>C /C++</a:t>
            </a:r>
          </a:p>
          <a:p>
            <a:pPr marL="342900" indent="-342900" algn="l">
              <a:buFont typeface="Arial" panose="020B0604020202020204" pitchFamily="34" charset="0"/>
              <a:buChar char="•"/>
            </a:pPr>
            <a:r>
              <a:rPr lang="en-US" altLang="ru-RU" dirty="0">
                <a:latin typeface="Centaur" panose="02030504050205020304" charset="0"/>
                <a:cs typeface="Centaur" panose="02030504050205020304" charset="0"/>
              </a:rPr>
              <a:t>PHP</a:t>
            </a:r>
          </a:p>
          <a:p>
            <a:pPr marL="342900" indent="-342900" algn="l">
              <a:buFont typeface="Arial" panose="020B0604020202020204" pitchFamily="34" charset="0"/>
              <a:buChar char="•"/>
            </a:pPr>
            <a:r>
              <a:rPr lang="en-US" altLang="ru-RU" dirty="0">
                <a:latin typeface="Centaur" panose="02030504050205020304" charset="0"/>
                <a:cs typeface="Centaur" panose="02030504050205020304" charset="0"/>
              </a:rPr>
              <a:t>Swift</a:t>
            </a:r>
          </a:p>
          <a:p>
            <a:pPr marL="342900" indent="-342900" algn="l">
              <a:buFont typeface="Arial" panose="020B0604020202020204" pitchFamily="34" charset="0"/>
              <a:buChar char="•"/>
            </a:pPr>
            <a:r>
              <a:rPr lang="en-US" altLang="ru-RU" dirty="0">
                <a:latin typeface="Centaur" panose="02030504050205020304" charset="0"/>
                <a:cs typeface="Centaur" panose="02030504050205020304" charset="0"/>
              </a:rPr>
              <a:t>C#</a:t>
            </a:r>
          </a:p>
          <a:p>
            <a:pPr marL="342900" indent="-342900" algn="l">
              <a:buFont typeface="Arial" panose="020B0604020202020204" pitchFamily="34" charset="0"/>
              <a:buChar char="•"/>
            </a:pPr>
            <a:r>
              <a:rPr lang="en-US" altLang="ru-RU" dirty="0">
                <a:latin typeface="Centaur" panose="02030504050205020304" charset="0"/>
                <a:cs typeface="Centaur" panose="02030504050205020304" charset="0"/>
              </a:rPr>
              <a:t>Ruby</a:t>
            </a:r>
          </a:p>
          <a:p>
            <a:pPr marL="342900" indent="-342900" algn="l">
              <a:buFont typeface="Arial" panose="020B0604020202020204" pitchFamily="34" charset="0"/>
              <a:buChar char="•"/>
            </a:pPr>
            <a:r>
              <a:rPr lang="en-US" altLang="ru-RU" dirty="0">
                <a:latin typeface="Centaur" panose="02030504050205020304" charset="0"/>
                <a:cs typeface="Centaur" panose="02030504050205020304" charset="0"/>
              </a:rPr>
              <a:t>Objective - C</a:t>
            </a:r>
          </a:p>
          <a:p>
            <a:pPr marL="342900" indent="-342900" algn="l">
              <a:buFont typeface="Arial" panose="020B0604020202020204" pitchFamily="34" charset="0"/>
              <a:buChar char="•"/>
            </a:pPr>
            <a:r>
              <a:rPr lang="en-US" altLang="ru-RU" dirty="0" smtClean="0">
                <a:latin typeface="Centaur" panose="02030504050205020304" charset="0"/>
                <a:cs typeface="Centaur" panose="02030504050205020304" charset="0"/>
              </a:rPr>
              <a:t>SQL</a:t>
            </a:r>
            <a:endParaRPr lang="en-US" altLang="ru-RU" dirty="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a:latin typeface="Centaur" panose="02030504050205020304" charset="0"/>
                <a:cs typeface="Centaur" panose="02030504050205020304" charset="0"/>
              </a:rPr>
              <a:t>Eng mashxur dasturlash tillari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Изображение 2" descr="03"/>
          <p:cNvPicPr>
            <a:picLocks noChangeAspect="1"/>
          </p:cNvPicPr>
          <p:nvPr/>
        </p:nvPicPr>
        <p:blipFill>
          <a:blip r:embed="rId2"/>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641475"/>
            <a:ext cx="6277610" cy="4868545"/>
          </a:xfrm>
        </p:spPr>
        <p:txBody>
          <a:bodyPr>
            <a:normAutofit lnSpcReduction="10000"/>
          </a:bodyPr>
          <a:lstStyle/>
          <a:p>
            <a:pPr algn="just">
              <a:lnSpc>
                <a:spcPct val="120000"/>
              </a:lnSpc>
              <a:spcBef>
                <a:spcPts val="1000"/>
              </a:spcBef>
              <a:spcAft>
                <a:spcPts val="0"/>
              </a:spcAft>
            </a:pPr>
            <a:r>
              <a:rPr lang="en-US" altLang="ru-RU">
                <a:latin typeface="Centaur" panose="02030504050205020304" charset="0"/>
                <a:cs typeface="Centaur" panose="02030504050205020304" charset="0"/>
              </a:rPr>
              <a:t>Python - bu 1989 yilda Guido Rossum tomonidan yaratilgan ob'ektga yo'naltirilgan dasturlash tili. U murakkab dasturlarni tezkor prototiplash uchun juda yaxshi mo'ljallangan. U ko'plab OT tizimidagi chaqiruvlar va kutubxonalar uchun interfeyslarga ega. Python dasturlash tili sun'iy intellekt, tabiiy tillarni yaratish, neyron tarmoqlari va kompyuter fanining boshqa ilg'or sohalarida keng qo'llaniladi. Python dasturlash tilidan foydalanadigan ko'plab yirik kompaniyalar NASA, Google, YouTube, BitTorrent va boshqalarni o'z ichiga oladi.</a:t>
            </a:r>
          </a:p>
        </p:txBody>
      </p:sp>
      <p:sp>
        <p:nvSpPr>
          <p:cNvPr id="7" name="Заголовок 1"/>
          <p:cNvSpPr>
            <a:spLocks noGrp="1"/>
          </p:cNvSpPr>
          <p:nvPr/>
        </p:nvSpPr>
        <p:spPr>
          <a:xfrm>
            <a:off x="838200" y="365125"/>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a:latin typeface="Centaur" panose="02030504050205020304" charset="0"/>
                <a:cs typeface="Centaur" panose="02030504050205020304" charset="0"/>
              </a:rPr>
              <a:t>Qisqacha ma'lumot</a:t>
            </a:r>
          </a:p>
        </p:txBody>
      </p:sp>
      <p:pic>
        <p:nvPicPr>
          <p:cNvPr id="2" name="Изображение 1"/>
          <p:cNvPicPr>
            <a:picLocks noChangeAspect="1"/>
          </p:cNvPicPr>
          <p:nvPr/>
        </p:nvPicPr>
        <p:blipFill>
          <a:blip r:embed="rId3"/>
          <a:stretch>
            <a:fillRect/>
          </a:stretch>
        </p:blipFill>
        <p:spPr>
          <a:xfrm>
            <a:off x="7809230" y="1193165"/>
            <a:ext cx="3544570" cy="53168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Изображение 2" descr="03"/>
          <p:cNvPicPr>
            <a:picLocks noChangeAspect="1"/>
          </p:cNvPicPr>
          <p:nvPr/>
        </p:nvPicPr>
        <p:blipFill>
          <a:blip r:embed="rId2"/>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683385"/>
            <a:ext cx="10515600" cy="4868545"/>
          </a:xfrm>
        </p:spPr>
        <p:txBody>
          <a:bodyPr>
            <a:normAutofit/>
          </a:bodyPr>
          <a:lstStyle/>
          <a:p>
            <a:pPr marL="457200" indent="-457200" algn="l">
              <a:lnSpc>
                <a:spcPct val="120000"/>
              </a:lnSpc>
              <a:spcBef>
                <a:spcPts val="1000"/>
              </a:spcBef>
              <a:spcAft>
                <a:spcPts val="0"/>
              </a:spcAft>
              <a:buFont typeface="Arial" panose="020B0604020202020204" pitchFamily="34" charset="0"/>
              <a:buChar char="•"/>
            </a:pPr>
            <a:r>
              <a:rPr lang="en-US" altLang="ru-RU" b="1" dirty="0" err="1">
                <a:latin typeface="Centaur" panose="02030504050205020304" charset="0"/>
                <a:cs typeface="Centaur" panose="02030504050205020304" charset="0"/>
              </a:rPr>
              <a:t>O'rganish</a:t>
            </a:r>
            <a:r>
              <a:rPr lang="en-US" altLang="ru-RU" b="1" dirty="0">
                <a:latin typeface="Centaur" panose="02030504050205020304" charset="0"/>
                <a:cs typeface="Centaur" panose="02030504050205020304" charset="0"/>
              </a:rPr>
              <a:t> </a:t>
            </a:r>
            <a:r>
              <a:rPr lang="en-US" altLang="ru-RU" b="1" dirty="0" err="1">
                <a:latin typeface="Centaur" panose="02030504050205020304" charset="0"/>
                <a:cs typeface="Centaur" panose="02030504050205020304" charset="0"/>
              </a:rPr>
              <a:t>oson</a:t>
            </a:r>
            <a:r>
              <a:rPr lang="en-US" altLang="ru-RU" dirty="0">
                <a:latin typeface="Centaur" panose="02030504050205020304" charset="0"/>
                <a:cs typeface="Centaur" panose="02030504050205020304" charset="0"/>
              </a:rPr>
              <a:t> - Python da </a:t>
            </a:r>
            <a:r>
              <a:rPr lang="en-US" altLang="ru-RU" dirty="0" err="1">
                <a:latin typeface="Centaur" panose="02030504050205020304" charset="0"/>
                <a:cs typeface="Centaur" panose="02030504050205020304" charset="0"/>
              </a:rPr>
              <a:t>ozgina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kalit</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so'zlar</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oddiy</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tuzilish</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aniq</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belgilangan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sintaksis</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mavjud</a:t>
            </a:r>
            <a:r>
              <a:rPr lang="en-US" altLang="ru-RU" dirty="0">
                <a:latin typeface="Centaur" panose="02030504050205020304" charset="0"/>
                <a:cs typeface="Centaur" panose="02030504050205020304" charset="0"/>
              </a:rPr>
              <a:t>. Bu </a:t>
            </a:r>
            <a:r>
              <a:rPr lang="en-US" altLang="ru-RU" dirty="0" err="1">
                <a:latin typeface="Centaur" panose="02030504050205020304" charset="0"/>
                <a:cs typeface="Centaur" panose="02030504050205020304" charset="0"/>
              </a:rPr>
              <a:t>o'quvchiga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tilni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tezda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o'rganishga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imkon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beradi</a:t>
            </a:r>
            <a:r>
              <a:rPr lang="en-US" altLang="ru-RU" dirty="0">
                <a:latin typeface="Centaur" panose="02030504050205020304" charset="0"/>
                <a:cs typeface="Centaur" panose="02030504050205020304" charset="0"/>
              </a:rPr>
              <a:t>.</a:t>
            </a:r>
          </a:p>
          <a:p>
            <a:pPr marL="457200" indent="-457200" algn="l">
              <a:lnSpc>
                <a:spcPct val="120000"/>
              </a:lnSpc>
              <a:spcBef>
                <a:spcPts val="1000"/>
              </a:spcBef>
              <a:spcAft>
                <a:spcPts val="0"/>
              </a:spcAft>
              <a:buFont typeface="Arial" panose="020B0604020202020204" pitchFamily="34" charset="0"/>
              <a:buChar char="•"/>
            </a:pPr>
            <a:r>
              <a:rPr lang="en-US" altLang="ru-RU" b="1" dirty="0" err="1">
                <a:latin typeface="Centaur" panose="02030504050205020304" charset="0"/>
                <a:cs typeface="Centaur" panose="02030504050205020304" charset="0"/>
              </a:rPr>
              <a:t>O'qish</a:t>
            </a:r>
            <a:r>
              <a:rPr lang="en-US" altLang="ru-RU" b="1" dirty="0">
                <a:latin typeface="Centaur" panose="02030504050205020304" charset="0"/>
                <a:cs typeface="Centaur" panose="02030504050205020304" charset="0"/>
              </a:rPr>
              <a:t> </a:t>
            </a:r>
            <a:r>
              <a:rPr lang="en-US" altLang="ru-RU" b="1" dirty="0" err="1">
                <a:latin typeface="Centaur" panose="02030504050205020304" charset="0"/>
                <a:cs typeface="Centaur" panose="02030504050205020304" charset="0"/>
              </a:rPr>
              <a:t>oson</a:t>
            </a:r>
            <a:r>
              <a:rPr lang="en-US" altLang="ru-RU" dirty="0">
                <a:latin typeface="Centaur" panose="02030504050205020304" charset="0"/>
                <a:cs typeface="Centaur" panose="02030504050205020304" charset="0"/>
              </a:rPr>
              <a:t> - Python </a:t>
            </a:r>
            <a:r>
              <a:rPr lang="en-US" altLang="ru-RU" dirty="0" err="1">
                <a:latin typeface="Centaur" panose="02030504050205020304" charset="0"/>
                <a:cs typeface="Centaur" panose="02030504050205020304" charset="0"/>
              </a:rPr>
              <a:t>kodini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o'qish</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tushunish</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oson</a:t>
            </a:r>
            <a:r>
              <a:rPr lang="en-US" altLang="ru-RU" dirty="0">
                <a:latin typeface="Centaur" panose="02030504050205020304" charset="0"/>
                <a:cs typeface="Centaur" panose="02030504050205020304" charset="0"/>
              </a:rPr>
              <a:t>.</a:t>
            </a:r>
          </a:p>
          <a:p>
            <a:pPr marL="457200" indent="-457200" algn="l">
              <a:lnSpc>
                <a:spcPct val="120000"/>
              </a:lnSpc>
              <a:spcBef>
                <a:spcPts val="1000"/>
              </a:spcBef>
              <a:spcAft>
                <a:spcPts val="0"/>
              </a:spcAft>
              <a:buFont typeface="Arial" panose="020B0604020202020204" pitchFamily="34" charset="0"/>
              <a:buChar char="•"/>
            </a:pPr>
            <a:r>
              <a:rPr lang="en-US" altLang="ru-RU" b="1" dirty="0" err="1">
                <a:latin typeface="Centaur" panose="02030504050205020304" charset="0"/>
                <a:cs typeface="Centaur" panose="02030504050205020304" charset="0"/>
              </a:rPr>
              <a:t>Saqlash</a:t>
            </a:r>
            <a:r>
              <a:rPr lang="en-US" altLang="ru-RU" b="1" dirty="0">
                <a:latin typeface="Centaur" panose="02030504050205020304" charset="0"/>
                <a:cs typeface="Centaur" panose="02030504050205020304" charset="0"/>
              </a:rPr>
              <a:t> </a:t>
            </a:r>
            <a:r>
              <a:rPr lang="en-US" altLang="ru-RU" b="1" dirty="0" err="1">
                <a:latin typeface="Centaur" panose="02030504050205020304" charset="0"/>
                <a:cs typeface="Centaur" panose="02030504050205020304" charset="0"/>
              </a:rPr>
              <a:t>oson</a:t>
            </a:r>
            <a:r>
              <a:rPr lang="en-US" altLang="ru-RU" dirty="0">
                <a:latin typeface="Centaur" panose="02030504050205020304" charset="0"/>
                <a:cs typeface="Centaur" panose="02030504050205020304" charset="0"/>
              </a:rPr>
              <a:t> - Python </a:t>
            </a:r>
            <a:r>
              <a:rPr lang="en-US" altLang="ru-RU" dirty="0" err="1">
                <a:latin typeface="Centaur" panose="02030504050205020304" charset="0"/>
                <a:cs typeface="Centaur" panose="02030504050205020304" charset="0"/>
              </a:rPr>
              <a:t>ning</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manba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kodi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juda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oson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saqlanadi</a:t>
            </a:r>
            <a:r>
              <a:rPr lang="en-US" altLang="ru-RU" dirty="0">
                <a:latin typeface="Centaur" panose="02030504050205020304" charset="0"/>
                <a:cs typeface="Centaur" panose="02030504050205020304" charset="0"/>
              </a:rPr>
              <a:t>.</a:t>
            </a:r>
          </a:p>
          <a:p>
            <a:pPr marL="457200" indent="-457200" algn="l">
              <a:lnSpc>
                <a:spcPct val="120000"/>
              </a:lnSpc>
              <a:spcBef>
                <a:spcPts val="1000"/>
              </a:spcBef>
              <a:spcAft>
                <a:spcPts val="0"/>
              </a:spcAft>
              <a:buFont typeface="Arial" panose="020B0604020202020204" pitchFamily="34" charset="0"/>
              <a:buChar char="•"/>
            </a:pPr>
            <a:r>
              <a:rPr lang="en-US" altLang="ru-RU" b="1" dirty="0" err="1">
                <a:latin typeface="Centaur" panose="02030504050205020304" charset="0"/>
                <a:cs typeface="Centaur" panose="02030504050205020304" charset="0"/>
              </a:rPr>
              <a:t>Keng</a:t>
            </a:r>
            <a:r>
              <a:rPr lang="en-US" altLang="ru-RU" b="1" dirty="0">
                <a:latin typeface="Centaur" panose="02030504050205020304" charset="0"/>
                <a:cs typeface="Centaur" panose="02030504050205020304" charset="0"/>
              </a:rPr>
              <a:t> </a:t>
            </a:r>
            <a:r>
              <a:rPr lang="en-US" altLang="ru-RU" b="1" dirty="0" err="1">
                <a:latin typeface="Centaur" panose="02030504050205020304" charset="0"/>
                <a:cs typeface="Centaur" panose="02030504050205020304" charset="0"/>
              </a:rPr>
              <a:t>standart</a:t>
            </a:r>
            <a:r>
              <a:rPr lang="en-US" altLang="ru-RU" b="1" dirty="0">
                <a:latin typeface="Centaur" panose="02030504050205020304" charset="0"/>
                <a:cs typeface="Centaur" panose="02030504050205020304" charset="0"/>
              </a:rPr>
              <a:t> </a:t>
            </a:r>
            <a:r>
              <a:rPr lang="en-US" altLang="ru-RU" b="1" dirty="0" err="1">
                <a:latin typeface="Centaur" panose="02030504050205020304" charset="0"/>
                <a:cs typeface="Centaur" panose="02030504050205020304" charset="0"/>
              </a:rPr>
              <a:t>kutubxona</a:t>
            </a:r>
            <a:r>
              <a:rPr lang="en-US" altLang="ru-RU" dirty="0">
                <a:latin typeface="Centaur" panose="02030504050205020304" charset="0"/>
                <a:cs typeface="Centaur" panose="02030504050205020304" charset="0"/>
              </a:rPr>
              <a:t> - Python </a:t>
            </a:r>
            <a:r>
              <a:rPr lang="en-US" altLang="ru-RU" dirty="0" err="1">
                <a:latin typeface="Centaur" panose="02030504050205020304" charset="0"/>
                <a:cs typeface="Centaur" panose="02030504050205020304" charset="0"/>
              </a:rPr>
              <a:t>kutubxonasining</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asosiy</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qismi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juda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ko'chma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platformali</a:t>
            </a:r>
            <a:r>
              <a:rPr lang="en-US" altLang="ru-RU" dirty="0">
                <a:latin typeface="Centaur" panose="02030504050205020304" charset="0"/>
                <a:cs typeface="Centaur" panose="02030504050205020304" charset="0"/>
              </a:rPr>
              <a:t>, UNIX, Windows </a:t>
            </a:r>
            <a:r>
              <a:rPr lang="en-US" altLang="ru-RU" dirty="0" err="1">
                <a:latin typeface="Centaur" panose="02030504050205020304" charset="0"/>
                <a:cs typeface="Centaur" panose="02030504050205020304" charset="0"/>
              </a:rPr>
              <a:t>va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Macintoshga</a:t>
            </a:r>
            <a:r>
              <a:rPr lang="en-US" altLang="ru-RU" dirty="0">
                <a:latin typeface="Centaur" panose="02030504050205020304" charset="0"/>
                <a:cs typeface="Centaur" panose="02030504050205020304" charset="0"/>
              </a:rPr>
              <a:t> ham </a:t>
            </a:r>
            <a:r>
              <a:rPr lang="en-US" altLang="ru-RU" dirty="0" err="1">
                <a:latin typeface="Centaur" panose="02030504050205020304" charset="0"/>
                <a:cs typeface="Centaur" panose="02030504050205020304" charset="0"/>
              </a:rPr>
              <a:t>mos</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keladi</a:t>
            </a:r>
            <a:r>
              <a:rPr lang="en-US" altLang="ru-RU" dirty="0">
                <a:latin typeface="Centaur" panose="02030504050205020304" charset="0"/>
                <a:cs typeface="Centaur" panose="02030504050205020304" charset="0"/>
              </a:rPr>
              <a:t>.</a:t>
            </a:r>
          </a:p>
          <a:p>
            <a:pPr marL="457200" indent="-457200" algn="l">
              <a:lnSpc>
                <a:spcPct val="120000"/>
              </a:lnSpc>
              <a:spcBef>
                <a:spcPts val="1000"/>
              </a:spcBef>
              <a:spcAft>
                <a:spcPts val="0"/>
              </a:spcAft>
              <a:buFont typeface="Arial" panose="020B0604020202020204" pitchFamily="34" charset="0"/>
              <a:buChar char="•"/>
            </a:pPr>
            <a:r>
              <a:rPr lang="en-US" altLang="ru-RU" b="1" dirty="0" err="1">
                <a:latin typeface="Centaur" panose="02030504050205020304" charset="0"/>
                <a:cs typeface="Centaur" panose="02030504050205020304" charset="0"/>
              </a:rPr>
              <a:t>Interfaol</a:t>
            </a:r>
            <a:r>
              <a:rPr lang="en-US" altLang="ru-RU" b="1" dirty="0">
                <a:latin typeface="Centaur" panose="02030504050205020304" charset="0"/>
                <a:cs typeface="Centaur" panose="02030504050205020304" charset="0"/>
              </a:rPr>
              <a:t> </a:t>
            </a:r>
            <a:r>
              <a:rPr lang="en-US" altLang="ru-RU" b="1" dirty="0" err="1">
                <a:latin typeface="Centaur" panose="02030504050205020304" charset="0"/>
                <a:cs typeface="Centaur" panose="02030504050205020304" charset="0"/>
              </a:rPr>
              <a:t>rejim</a:t>
            </a:r>
            <a:r>
              <a:rPr lang="en-US" altLang="ru-RU" dirty="0">
                <a:latin typeface="Centaur" panose="02030504050205020304" charset="0"/>
                <a:cs typeface="Centaur" panose="02030504050205020304" charset="0"/>
              </a:rPr>
              <a:t> - Python </a:t>
            </a:r>
            <a:r>
              <a:rPr lang="en-US" altLang="ru-RU" dirty="0" err="1">
                <a:latin typeface="Centaur" panose="02030504050205020304" charset="0"/>
                <a:cs typeface="Centaur" panose="02030504050205020304" charset="0"/>
              </a:rPr>
              <a:t>interfaol</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rejimni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qo'llab-quvvatlaydi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bu</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esa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interfaol</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sinov</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kod</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parchalarini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tuzatish</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imkonini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beradi</a:t>
            </a:r>
            <a:r>
              <a:rPr lang="en-US" altLang="ru-RU" dirty="0">
                <a:latin typeface="Centaur" panose="02030504050205020304" charset="0"/>
                <a:cs typeface="Centaur" panose="02030504050205020304" charset="0"/>
              </a:rPr>
              <a:t>.</a:t>
            </a:r>
          </a:p>
        </p:txBody>
      </p:sp>
      <p:sp>
        <p:nvSpPr>
          <p:cNvPr id="7" name="Заголовок 1"/>
          <p:cNvSpPr>
            <a:spLocks noGrp="1"/>
          </p:cNvSpPr>
          <p:nvPr/>
        </p:nvSpPr>
        <p:spPr>
          <a:xfrm>
            <a:off x="838200" y="365125"/>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a:latin typeface="Centaur" panose="02030504050205020304" charset="0"/>
                <a:cs typeface="Centaur" panose="02030504050205020304" charset="0"/>
              </a:rPr>
              <a:t>Python xususiyatlari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Изображение 2" descr="03"/>
          <p:cNvPicPr>
            <a:picLocks noChangeAspect="1"/>
          </p:cNvPicPr>
          <p:nvPr/>
        </p:nvPicPr>
        <p:blipFill>
          <a:blip r:embed="rId2"/>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683385"/>
            <a:ext cx="10515600" cy="4868545"/>
          </a:xfrm>
        </p:spPr>
        <p:txBody>
          <a:bodyPr>
            <a:normAutofit/>
          </a:bodyPr>
          <a:lstStyle/>
          <a:p>
            <a:pPr marL="342900" indent="-342900" algn="l">
              <a:buFont typeface="Arial" panose="020B0604020202020204" pitchFamily="34" charset="0"/>
              <a:buChar char="•"/>
            </a:pPr>
            <a:r>
              <a:rPr lang="en-US" altLang="ru-RU" b="1" dirty="0" err="1">
                <a:latin typeface="Centaur" panose="02030504050205020304" charset="0"/>
                <a:cs typeface="Centaur" panose="02030504050205020304" charset="0"/>
              </a:rPr>
              <a:t>Portativ</a:t>
            </a:r>
            <a:r>
              <a:rPr lang="en-US" altLang="ru-RU" b="1" dirty="0">
                <a:latin typeface="Centaur" panose="02030504050205020304" charset="0"/>
                <a:cs typeface="Centaur" panose="02030504050205020304" charset="0"/>
              </a:rPr>
              <a:t> </a:t>
            </a:r>
            <a:r>
              <a:rPr lang="en-US" altLang="ru-RU" dirty="0">
                <a:latin typeface="Centaur" panose="02030504050205020304" charset="0"/>
                <a:cs typeface="Centaur" panose="02030504050205020304" charset="0"/>
              </a:rPr>
              <a:t>- Python </a:t>
            </a:r>
            <a:r>
              <a:rPr lang="en-US" altLang="ru-RU" dirty="0" err="1">
                <a:latin typeface="Centaur" panose="02030504050205020304" charset="0"/>
                <a:cs typeface="Centaur" panose="02030504050205020304" charset="0"/>
              </a:rPr>
              <a:t>turli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xil</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apparat</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platformalarida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ishlashi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mumkin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barcha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platformalarda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bir</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xil</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interfeysga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ega</a:t>
            </a:r>
            <a:r>
              <a:rPr lang="en-US" altLang="ru-RU" dirty="0">
                <a:latin typeface="Centaur" panose="02030504050205020304" charset="0"/>
                <a:cs typeface="Centaur" panose="02030504050205020304" charset="0"/>
              </a:rPr>
              <a:t>.</a:t>
            </a:r>
          </a:p>
          <a:p>
            <a:pPr marL="342900" indent="-342900" algn="l">
              <a:buFont typeface="Arial" panose="020B0604020202020204" pitchFamily="34" charset="0"/>
              <a:buChar char="•"/>
            </a:pPr>
            <a:r>
              <a:rPr lang="en-US" altLang="ru-RU" b="1" dirty="0" err="1">
                <a:latin typeface="Centaur" panose="02030504050205020304" charset="0"/>
                <a:cs typeface="Centaur" panose="02030504050205020304" charset="0"/>
              </a:rPr>
              <a:t>Kengaytiriladigan</a:t>
            </a:r>
            <a:r>
              <a:rPr lang="en-US" altLang="ru-RU" b="1" dirty="0">
                <a:latin typeface="Centaur" panose="02030504050205020304" charset="0"/>
                <a:cs typeface="Centaur" panose="02030504050205020304" charset="0"/>
              </a:rPr>
              <a:t> </a:t>
            </a:r>
            <a:r>
              <a:rPr lang="en-US" altLang="ru-RU" dirty="0">
                <a:latin typeface="Centaur" panose="02030504050205020304" charset="0"/>
                <a:cs typeface="Centaur" panose="02030504050205020304" charset="0"/>
              </a:rPr>
              <a:t>- Python </a:t>
            </a:r>
            <a:r>
              <a:rPr lang="en-US" altLang="ru-RU" dirty="0" err="1">
                <a:latin typeface="Centaur" panose="02030504050205020304" charset="0"/>
                <a:cs typeface="Centaur" panose="02030504050205020304" charset="0"/>
              </a:rPr>
              <a:t>tarjimoniga</a:t>
            </a:r>
            <a:r>
              <a:rPr lang="en-US" altLang="ru-RU" dirty="0">
                <a:latin typeface="Centaur" panose="02030504050205020304" charset="0"/>
                <a:cs typeface="Centaur" panose="02030504050205020304" charset="0"/>
              </a:rPr>
              <a:t> past </a:t>
            </a:r>
            <a:r>
              <a:rPr lang="en-US" altLang="ru-RU" dirty="0" err="1">
                <a:latin typeface="Centaur" panose="02030504050205020304" charset="0"/>
                <a:cs typeface="Centaur" panose="02030504050205020304" charset="0"/>
              </a:rPr>
              <a:t>darajadagi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modullarni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qo'shishingiz</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mumkin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Ushbu</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modullar</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dasturchilarga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samaradorligini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oshirish</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uchun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o'z</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vositalarini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qo'shish</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yoki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sozlash</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imkonini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beradi</a:t>
            </a:r>
            <a:r>
              <a:rPr lang="en-US" altLang="ru-RU" dirty="0">
                <a:latin typeface="Centaur" panose="02030504050205020304" charset="0"/>
                <a:cs typeface="Centaur" panose="02030504050205020304" charset="0"/>
              </a:rPr>
              <a:t>.</a:t>
            </a:r>
          </a:p>
          <a:p>
            <a:pPr marL="342900" indent="-342900" algn="l">
              <a:buFont typeface="Arial" panose="020B0604020202020204" pitchFamily="34" charset="0"/>
              <a:buChar char="•"/>
            </a:pPr>
            <a:r>
              <a:rPr lang="en-US" altLang="ru-RU" b="1" dirty="0" err="1">
                <a:latin typeface="Centaur" panose="02030504050205020304" charset="0"/>
                <a:cs typeface="Centaur" panose="02030504050205020304" charset="0"/>
              </a:rPr>
              <a:t>Ma'lumotlar</a:t>
            </a:r>
            <a:r>
              <a:rPr lang="en-US" altLang="ru-RU" b="1" dirty="0">
                <a:latin typeface="Centaur" panose="02030504050205020304" charset="0"/>
                <a:cs typeface="Centaur" panose="02030504050205020304" charset="0"/>
              </a:rPr>
              <a:t> </a:t>
            </a:r>
            <a:r>
              <a:rPr lang="en-US" altLang="ru-RU" b="1" dirty="0" err="1">
                <a:latin typeface="Centaur" panose="02030504050205020304" charset="0"/>
                <a:cs typeface="Centaur" panose="02030504050205020304" charset="0"/>
              </a:rPr>
              <a:t>bazalari</a:t>
            </a:r>
            <a:r>
              <a:rPr lang="en-US" altLang="ru-RU" b="1" dirty="0">
                <a:latin typeface="Centaur" panose="02030504050205020304" charset="0"/>
                <a:cs typeface="Centaur" panose="02030504050205020304" charset="0"/>
              </a:rPr>
              <a:t> </a:t>
            </a:r>
            <a:r>
              <a:rPr lang="en-US" altLang="ru-RU" dirty="0">
                <a:latin typeface="Centaur" panose="02030504050205020304" charset="0"/>
                <a:cs typeface="Centaur" panose="02030504050205020304" charset="0"/>
              </a:rPr>
              <a:t>- Python </a:t>
            </a:r>
            <a:r>
              <a:rPr lang="en-US" altLang="ru-RU" dirty="0" err="1">
                <a:latin typeface="Centaur" panose="02030504050205020304" charset="0"/>
                <a:cs typeface="Centaur" panose="02030504050205020304" charset="0"/>
              </a:rPr>
              <a:t>barcha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asosiy</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tijorati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ma'lumotlar</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bazalariga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interfeyslarni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ta'minlaydi</a:t>
            </a:r>
            <a:r>
              <a:rPr lang="en-US" altLang="ru-RU" dirty="0">
                <a:latin typeface="Centaur" panose="02030504050205020304" charset="0"/>
                <a:cs typeface="Centaur" panose="02030504050205020304" charset="0"/>
              </a:rPr>
              <a:t>.</a:t>
            </a:r>
          </a:p>
          <a:p>
            <a:pPr marL="342900" indent="-342900" algn="l">
              <a:buFont typeface="Arial" panose="020B0604020202020204" pitchFamily="34" charset="0"/>
              <a:buChar char="•"/>
            </a:pPr>
            <a:r>
              <a:rPr lang="en-US" altLang="ru-RU" b="1" dirty="0">
                <a:latin typeface="Centaur" panose="02030504050205020304" charset="0"/>
                <a:cs typeface="Centaur" panose="02030504050205020304" charset="0"/>
              </a:rPr>
              <a:t>GUI </a:t>
            </a:r>
            <a:r>
              <a:rPr lang="en-US" altLang="ru-RU" b="1" dirty="0" err="1">
                <a:latin typeface="Centaur" panose="02030504050205020304" charset="0"/>
                <a:cs typeface="Centaur" panose="02030504050205020304" charset="0"/>
              </a:rPr>
              <a:t>dasturlash</a:t>
            </a:r>
            <a:r>
              <a:rPr lang="en-US" altLang="ru-RU" dirty="0">
                <a:latin typeface="Centaur" panose="02030504050205020304" charset="0"/>
                <a:cs typeface="Centaur" panose="02030504050205020304" charset="0"/>
              </a:rPr>
              <a:t> - Python </a:t>
            </a:r>
            <a:r>
              <a:rPr lang="en-US" altLang="ru-RU" dirty="0" err="1">
                <a:latin typeface="Centaur" panose="02030504050205020304" charset="0"/>
                <a:cs typeface="Centaur" panose="02030504050205020304" charset="0"/>
              </a:rPr>
              <a:t>ko'plab</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kutubxonalar</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va</a:t>
            </a:r>
            <a:r>
              <a:rPr lang="en-US" altLang="ru-RU" dirty="0">
                <a:latin typeface="Centaur" panose="02030504050205020304" charset="0"/>
                <a:cs typeface="Centaur" panose="02030504050205020304" charset="0"/>
              </a:rPr>
              <a:t> Windows </a:t>
            </a:r>
            <a:r>
              <a:rPr lang="en-US" altLang="ru-RU" dirty="0" err="1">
                <a:latin typeface="Centaur" panose="02030504050205020304" charset="0"/>
                <a:cs typeface="Centaur" panose="02030504050205020304" charset="0"/>
              </a:rPr>
              <a:t>tizimlari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masalan</a:t>
            </a:r>
            <a:r>
              <a:rPr lang="en-US" altLang="ru-RU" dirty="0">
                <a:latin typeface="Centaur" panose="02030504050205020304" charset="0"/>
                <a:cs typeface="Centaur" panose="02030504050205020304" charset="0"/>
              </a:rPr>
              <a:t>, Windows MFC, Macintosh </a:t>
            </a:r>
            <a:r>
              <a:rPr lang="en-US" altLang="ru-RU" dirty="0" err="1">
                <a:latin typeface="Centaur" panose="02030504050205020304" charset="0"/>
                <a:cs typeface="Centaur" panose="02030504050205020304" charset="0"/>
              </a:rPr>
              <a:t>va</a:t>
            </a:r>
            <a:r>
              <a:rPr lang="en-US" altLang="ru-RU" dirty="0">
                <a:latin typeface="Centaur" panose="02030504050205020304" charset="0"/>
                <a:cs typeface="Centaur" panose="02030504050205020304" charset="0"/>
              </a:rPr>
              <a:t> Unix </a:t>
            </a:r>
            <a:r>
              <a:rPr lang="en-US" altLang="ru-RU" dirty="0" err="1">
                <a:latin typeface="Centaur" panose="02030504050205020304" charset="0"/>
                <a:cs typeface="Centaur" panose="02030504050205020304" charset="0"/>
              </a:rPr>
              <a:t>tizimining</a:t>
            </a:r>
            <a:r>
              <a:rPr lang="en-US" altLang="ru-RU" dirty="0">
                <a:latin typeface="Centaur" panose="02030504050205020304" charset="0"/>
                <a:cs typeface="Centaur" panose="02030504050205020304" charset="0"/>
              </a:rPr>
              <a:t> X </a:t>
            </a:r>
            <a:r>
              <a:rPr lang="en-US" altLang="ru-RU" dirty="0" err="1">
                <a:latin typeface="Centaur" panose="02030504050205020304" charset="0"/>
                <a:cs typeface="Centaur" panose="02030504050205020304" charset="0"/>
              </a:rPr>
              <a:t>oynasi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tizimlarida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yaratilishi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yuborilishi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mumkin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bo'lgan</a:t>
            </a:r>
            <a:r>
              <a:rPr lang="en-US" altLang="ru-RU" dirty="0">
                <a:latin typeface="Centaur" panose="02030504050205020304" charset="0"/>
                <a:cs typeface="Centaur" panose="02030504050205020304" charset="0"/>
              </a:rPr>
              <a:t> GUI </a:t>
            </a:r>
            <a:r>
              <a:rPr lang="en-US" altLang="ru-RU" dirty="0" err="1">
                <a:latin typeface="Centaur" panose="02030504050205020304" charset="0"/>
                <a:cs typeface="Centaur" panose="02030504050205020304" charset="0"/>
              </a:rPr>
              <a:t>dasturlarini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qo'llab-quvvatlaydi</a:t>
            </a:r>
            <a:r>
              <a:rPr lang="en-US" altLang="ru-RU" dirty="0">
                <a:latin typeface="Centaur" panose="02030504050205020304" charset="0"/>
                <a:cs typeface="Centaur" panose="02030504050205020304" charset="0"/>
              </a:rPr>
              <a:t>.</a:t>
            </a:r>
          </a:p>
          <a:p>
            <a:pPr marL="342900" indent="-342900" algn="l">
              <a:buFont typeface="Arial" panose="020B0604020202020204" pitchFamily="34" charset="0"/>
              <a:buChar char="•"/>
            </a:pPr>
            <a:r>
              <a:rPr lang="en-US" altLang="ru-RU" b="1" dirty="0" err="1">
                <a:latin typeface="Centaur" panose="02030504050205020304" charset="0"/>
                <a:cs typeface="Centaur" panose="02030504050205020304" charset="0"/>
              </a:rPr>
              <a:t>Masshtablanadigan</a:t>
            </a:r>
            <a:r>
              <a:rPr lang="en-US" altLang="ru-RU" b="1" dirty="0">
                <a:latin typeface="Centaur" panose="02030504050205020304" charset="0"/>
                <a:cs typeface="Centaur" panose="02030504050205020304" charset="0"/>
              </a:rPr>
              <a:t> </a:t>
            </a:r>
            <a:r>
              <a:rPr lang="en-US" altLang="ru-RU" dirty="0">
                <a:latin typeface="Centaur" panose="02030504050205020304" charset="0"/>
                <a:cs typeface="Centaur" panose="02030504050205020304" charset="0"/>
              </a:rPr>
              <a:t>- Python </a:t>
            </a:r>
            <a:r>
              <a:rPr lang="en-US" altLang="ru-RU" dirty="0" err="1">
                <a:latin typeface="Centaur" panose="02030504050205020304" charset="0"/>
                <a:cs typeface="Centaur" panose="02030504050205020304" charset="0"/>
              </a:rPr>
              <a:t>qobiqni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skriptlashdan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ko'ra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kattaroq</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dasturlarning</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tuzilishini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qo'llab-quvvatlanishini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ta'minlaydi</a:t>
            </a:r>
            <a:r>
              <a:rPr lang="en-US" altLang="ru-RU" dirty="0">
                <a:latin typeface="Centaur" panose="02030504050205020304" charset="0"/>
                <a:cs typeface="Centaur" panose="02030504050205020304" charset="0"/>
              </a:rPr>
              <a:t>.</a:t>
            </a:r>
          </a:p>
        </p:txBody>
      </p:sp>
      <p:sp>
        <p:nvSpPr>
          <p:cNvPr id="7" name="Заголовок 1"/>
          <p:cNvSpPr>
            <a:spLocks noGrp="1"/>
          </p:cNvSpPr>
          <p:nvPr/>
        </p:nvSpPr>
        <p:spPr>
          <a:xfrm>
            <a:off x="838200" y="365125"/>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a:latin typeface="Centaur" panose="02030504050205020304" charset="0"/>
                <a:cs typeface="Centaur" panose="02030504050205020304" charset="0"/>
                <a:sym typeface="+mn-ea"/>
              </a:rPr>
              <a:t>Python xususiyatlari</a:t>
            </a:r>
            <a:endParaRPr lang="en-US" altLang="ru-RU">
              <a:latin typeface="Centaur" panose="02030504050205020304" charset="0"/>
              <a:cs typeface="Centaur" panose="020305040502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Изображение 2" descr="03"/>
          <p:cNvPicPr>
            <a:picLocks noChangeAspect="1"/>
          </p:cNvPicPr>
          <p:nvPr/>
        </p:nvPicPr>
        <p:blipFill>
          <a:blip r:embed="rId2"/>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38200" y="1802130"/>
            <a:ext cx="10515600" cy="5077460"/>
          </a:xfrm>
        </p:spPr>
        <p:txBody>
          <a:bodyPr>
            <a:normAutofit/>
          </a:bodyPr>
          <a:lstStyle/>
          <a:p>
            <a:pPr algn="just"/>
            <a:r>
              <a:rPr lang="en-US" altLang="ru-RU" dirty="0">
                <a:latin typeface="Centaur" panose="02030504050205020304" charset="0"/>
                <a:cs typeface="Centaur" panose="02030504050205020304" charset="0"/>
              </a:rPr>
              <a:t>Python 3.x (75%)</a:t>
            </a:r>
          </a:p>
          <a:p>
            <a:pPr algn="just"/>
            <a:r>
              <a:rPr lang="en-US" altLang="ru-RU" dirty="0">
                <a:latin typeface="Centaur" panose="02030504050205020304" charset="0"/>
                <a:cs typeface="Centaur" panose="02030504050205020304" charset="0"/>
              </a:rPr>
              <a:t>2008 </a:t>
            </a:r>
            <a:r>
              <a:rPr lang="en-US" altLang="ru-RU" dirty="0" err="1">
                <a:latin typeface="Centaur" panose="02030504050205020304" charset="0"/>
                <a:cs typeface="Centaur" panose="02030504050205020304" charset="0"/>
              </a:rPr>
              <a:t>yil</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dekabrda</a:t>
            </a:r>
            <a:r>
              <a:rPr lang="en-US" altLang="ru-RU" dirty="0">
                <a:latin typeface="Centaur" panose="02030504050205020304" charset="0"/>
                <a:cs typeface="Centaur" panose="02030504050205020304" charset="0"/>
              </a:rPr>
              <a:t> Python 3.0 </a:t>
            </a:r>
            <a:r>
              <a:rPr lang="en-US" altLang="ru-RU" dirty="0" err="1">
                <a:latin typeface="Centaur" panose="02030504050205020304" charset="0"/>
                <a:cs typeface="Centaur" panose="02030504050205020304" charset="0"/>
              </a:rPr>
              <a:t>versiyasini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chiqardi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Ushbu</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versiya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asosan</a:t>
            </a:r>
            <a:r>
              <a:rPr lang="en-US" altLang="ru-RU" dirty="0">
                <a:latin typeface="Centaur" panose="02030504050205020304" charset="0"/>
                <a:cs typeface="Centaur" panose="02030504050205020304" charset="0"/>
              </a:rPr>
              <a:t> Python 2-dagi </a:t>
            </a:r>
            <a:r>
              <a:rPr lang="en-US" altLang="ru-RU" dirty="0" err="1">
                <a:latin typeface="Centaur" panose="02030504050205020304" charset="0"/>
                <a:cs typeface="Centaur" panose="02030504050205020304" charset="0"/>
              </a:rPr>
              <a:t>muammolarni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hal</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qilish</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uchun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chiqarilgan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bu</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o'zgarishlarning</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mohiyati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shundan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iboratki</a:t>
            </a:r>
            <a:r>
              <a:rPr lang="en-US" altLang="ru-RU" dirty="0">
                <a:latin typeface="Centaur" panose="02030504050205020304" charset="0"/>
                <a:cs typeface="Centaur" panose="02030504050205020304" charset="0"/>
              </a:rPr>
              <a:t>, Python 3 Python 2 </a:t>
            </a:r>
            <a:r>
              <a:rPr lang="en-US" altLang="ru-RU" dirty="0" err="1">
                <a:latin typeface="Centaur" panose="02030504050205020304" charset="0"/>
                <a:cs typeface="Centaur" panose="02030504050205020304" charset="0"/>
              </a:rPr>
              <a:t>bilan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mos</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kelmadi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Oldinga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mos</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kelmaydi</a:t>
            </a:r>
            <a:r>
              <a:rPr lang="en-US" altLang="ru-RU" dirty="0">
                <a:latin typeface="Centaur" panose="02030504050205020304" charset="0"/>
                <a:cs typeface="Centaur" panose="02030504050205020304" charset="0"/>
              </a:rPr>
              <a:t> Python 3-ning </a:t>
            </a:r>
            <a:r>
              <a:rPr lang="en-US" altLang="ru-RU" dirty="0" err="1">
                <a:latin typeface="Centaur" panose="02030504050205020304" charset="0"/>
                <a:cs typeface="Centaur" panose="02030504050205020304" charset="0"/>
              </a:rPr>
              <a:t>ba'zi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xususiyatlari</a:t>
            </a:r>
            <a:r>
              <a:rPr lang="en-US" altLang="ru-RU" dirty="0">
                <a:latin typeface="Centaur" panose="02030504050205020304" charset="0"/>
                <a:cs typeface="Centaur" panose="02030504050205020304" charset="0"/>
              </a:rPr>
              <a:t> Python 2.x </a:t>
            </a:r>
            <a:r>
              <a:rPr lang="en-US" altLang="ru-RU" dirty="0" err="1">
                <a:latin typeface="Centaur" panose="02030504050205020304" charset="0"/>
                <a:cs typeface="Centaur" panose="02030504050205020304" charset="0"/>
              </a:rPr>
              <a:t>versiyalariga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qaytarib</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berildi</a:t>
            </a:r>
            <a:r>
              <a:rPr lang="en-US" altLang="ru-RU" dirty="0">
                <a:latin typeface="Centaur" panose="02030504050205020304" charset="0"/>
                <a:cs typeface="Centaur" panose="02030504050205020304" charset="0"/>
              </a:rPr>
              <a:t>. Python 3-da </a:t>
            </a:r>
            <a:r>
              <a:rPr lang="en-US" altLang="ru-RU" dirty="0" err="1">
                <a:latin typeface="Centaur" panose="02030504050205020304" charset="0"/>
                <a:cs typeface="Centaur" panose="02030504050205020304" charset="0"/>
              </a:rPr>
              <a:t>migratsiya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jarayoni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oson</a:t>
            </a:r>
            <a:r>
              <a:rPr lang="en-US" altLang="ru-RU" dirty="0">
                <a:latin typeface="Centaur" panose="02030504050205020304" charset="0"/>
                <a:cs typeface="Centaur" panose="02030504050205020304" charset="0"/>
              </a:rPr>
              <a:t>.</a:t>
            </a:r>
          </a:p>
          <a:p>
            <a:pPr algn="just"/>
            <a:r>
              <a:rPr lang="en-US" altLang="ru-RU" dirty="0" err="1">
                <a:latin typeface="Centaur" panose="02030504050205020304" charset="0"/>
                <a:cs typeface="Centaur" panose="02030504050205020304" charset="0"/>
              </a:rPr>
              <a:t>Natijada</a:t>
            </a:r>
            <a:r>
              <a:rPr lang="en-US" altLang="ru-RU" dirty="0">
                <a:latin typeface="Centaur" panose="02030504050205020304" charset="0"/>
                <a:cs typeface="Centaur" panose="02030504050205020304" charset="0"/>
              </a:rPr>
              <a:t>, Python 2.x </a:t>
            </a:r>
            <a:r>
              <a:rPr lang="en-US" altLang="ru-RU" dirty="0" err="1">
                <a:latin typeface="Centaur" panose="02030504050205020304" charset="0"/>
                <a:cs typeface="Centaur" panose="02030504050205020304" charset="0"/>
              </a:rPr>
              <a:t>versiyasini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ishlatgan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har</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qanday</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tashkilot</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o'z</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loyihasini</a:t>
            </a:r>
            <a:r>
              <a:rPr lang="en-US" altLang="ru-RU" dirty="0">
                <a:latin typeface="Centaur" panose="02030504050205020304" charset="0"/>
                <a:cs typeface="Centaur" panose="02030504050205020304" charset="0"/>
              </a:rPr>
              <a:t> 3.x-ga </a:t>
            </a:r>
            <a:r>
              <a:rPr lang="en-US" altLang="ru-RU" dirty="0" err="1">
                <a:latin typeface="Centaur" panose="02030504050205020304" charset="0"/>
                <a:cs typeface="Centaur" panose="02030504050205020304" charset="0"/>
              </a:rPr>
              <a:t>ko'chirishi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uchun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juda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ko'p</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o'zgarishlar</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talab</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etiladi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Ushbu</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o'zgarishlar</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nafaqat</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loyihalar</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dasturlarga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balki</a:t>
            </a:r>
            <a:r>
              <a:rPr lang="en-US" altLang="ru-RU" dirty="0">
                <a:latin typeface="Centaur" panose="02030504050205020304" charset="0"/>
                <a:cs typeface="Centaur" panose="02030504050205020304" charset="0"/>
              </a:rPr>
              <a:t> Python </a:t>
            </a:r>
            <a:r>
              <a:rPr lang="en-US" altLang="ru-RU" dirty="0" err="1">
                <a:latin typeface="Centaur" panose="02030504050205020304" charset="0"/>
                <a:cs typeface="Centaur" panose="02030504050205020304" charset="0"/>
              </a:rPr>
              <a:t>ekotizimining</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bir</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qismini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tashkil</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etadigan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barcha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kutubxonalarga</a:t>
            </a:r>
            <a:r>
              <a:rPr lang="en-US" altLang="ru-RU" dirty="0">
                <a:latin typeface="Centaur" panose="02030504050205020304" charset="0"/>
                <a:cs typeface="Centaur" panose="02030504050205020304" charset="0"/>
              </a:rPr>
              <a:t> ham </a:t>
            </a:r>
            <a:r>
              <a:rPr lang="en-US" altLang="ru-RU" dirty="0" err="1">
                <a:latin typeface="Centaur" panose="02030504050205020304" charset="0"/>
                <a:cs typeface="Centaur" panose="02030504050205020304" charset="0"/>
              </a:rPr>
              <a:t>tegishli</a:t>
            </a:r>
            <a:r>
              <a:rPr lang="en-US" altLang="ru-RU" dirty="0">
                <a:latin typeface="Centaur" panose="02030504050205020304" charset="0"/>
                <a:cs typeface="Centaur" panose="02030504050205020304" charset="0"/>
              </a:rPr>
              <a:t>.</a:t>
            </a:r>
          </a:p>
          <a:p>
            <a:pPr algn="just"/>
            <a:r>
              <a:rPr lang="en-US" altLang="ru-RU" dirty="0">
                <a:latin typeface="Centaur" panose="02030504050205020304" charset="0"/>
                <a:cs typeface="Centaur" panose="02030504050205020304" charset="0"/>
              </a:rPr>
              <a:t>Python 2.x(25%)</a:t>
            </a:r>
          </a:p>
          <a:p>
            <a:pPr algn="just"/>
            <a:r>
              <a:rPr lang="en-US" altLang="ru-RU" dirty="0">
                <a:latin typeface="Centaur" panose="02030504050205020304" charset="0"/>
                <a:cs typeface="Centaur" panose="02030504050205020304" charset="0"/>
              </a:rPr>
              <a:t>Python 2 </a:t>
            </a:r>
            <a:r>
              <a:rPr lang="en-US" altLang="ru-RU" dirty="0" err="1">
                <a:latin typeface="Centaur" panose="02030504050205020304" charset="0"/>
                <a:cs typeface="Centaur" panose="02030504050205020304" charset="0"/>
              </a:rPr>
              <a:t>kodni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ishlab</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chiqish</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jarayonini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oldingi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versiyalarga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qaraganda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osonlashtirdi</a:t>
            </a:r>
            <a:r>
              <a:rPr lang="en-US" altLang="ru-RU" dirty="0">
                <a:latin typeface="Centaur" panose="02030504050205020304" charset="0"/>
                <a:cs typeface="Centaur" panose="02030504050205020304" charset="0"/>
              </a:rPr>
              <a:t>.  Python 2.7 (</a:t>
            </a:r>
            <a:r>
              <a:rPr lang="en-US" altLang="ru-RU" dirty="0" err="1">
                <a:latin typeface="Centaur" panose="02030504050205020304" charset="0"/>
                <a:cs typeface="Centaur" panose="02030504050205020304" charset="0"/>
              </a:rPr>
              <a:t>so'nggi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versiyasi</a:t>
            </a:r>
            <a:r>
              <a:rPr lang="en-US" altLang="ru-RU" dirty="0">
                <a:latin typeface="Centaur" panose="02030504050205020304" charset="0"/>
                <a:cs typeface="Centaur" panose="02030504050205020304" charset="0"/>
              </a:rPr>
              <a:t> 2.x) </a:t>
            </a:r>
            <a:r>
              <a:rPr lang="en-US" altLang="ru-RU" dirty="0" err="1">
                <a:latin typeface="Centaur" panose="02030504050205020304" charset="0"/>
                <a:cs typeface="Centaur" panose="02030504050205020304" charset="0"/>
              </a:rPr>
              <a:t>endi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ishlamayapti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va</a:t>
            </a:r>
            <a:r>
              <a:rPr lang="en-US" altLang="ru-RU" dirty="0">
                <a:latin typeface="Centaur" panose="02030504050205020304" charset="0"/>
                <a:cs typeface="Centaur" panose="02030504050205020304" charset="0"/>
              </a:rPr>
              <a:t> 2020 </a:t>
            </a:r>
            <a:r>
              <a:rPr lang="en-US" altLang="ru-RU" dirty="0" err="1">
                <a:latin typeface="Centaur" panose="02030504050205020304" charset="0"/>
                <a:cs typeface="Centaur" panose="02030504050205020304" charset="0"/>
              </a:rPr>
              <a:t>yilda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to'xtatiladi</a:t>
            </a:r>
            <a:r>
              <a:rPr lang="en-US" altLang="ru-RU" dirty="0">
                <a:latin typeface="Centaur" panose="02030504050205020304" charset="0"/>
                <a:cs typeface="Centaur" panose="02030504050205020304" charset="0"/>
              </a:rPr>
              <a:t>.</a:t>
            </a:r>
          </a:p>
          <a:p>
            <a:pPr algn="just"/>
            <a:r>
              <a:rPr lang="en-US" altLang="ru-RU" dirty="0">
                <a:latin typeface="Centaur" panose="02030504050205020304" charset="0"/>
                <a:cs typeface="Centaur" panose="02030504050205020304" charset="0"/>
              </a:rPr>
              <a:t>(</a:t>
            </a:r>
            <a:r>
              <a:rPr lang="en-US" altLang="ru-RU" dirty="0" err="1">
                <a:latin typeface="Centaur" panose="02030504050205020304" charset="0"/>
                <a:cs typeface="Centaur" panose="02030504050205020304" charset="0"/>
              </a:rPr>
              <a:t>Sizning</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dasturingiz</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oldindan</a:t>
            </a:r>
            <a:r>
              <a:rPr lang="en-US" altLang="ru-RU" dirty="0">
                <a:latin typeface="Centaur" panose="02030504050205020304" charset="0"/>
                <a:cs typeface="Centaur" panose="02030504050205020304" charset="0"/>
              </a:rPr>
              <a:t> python </a:t>
            </a:r>
            <a:r>
              <a:rPr lang="en-US" altLang="ru-RU" dirty="0" err="1">
                <a:latin typeface="Centaur" panose="02030504050205020304" charset="0"/>
                <a:cs typeface="Centaur" panose="02030504050205020304" charset="0"/>
              </a:rPr>
              <a:t>ning</a:t>
            </a:r>
            <a:r>
              <a:rPr lang="en-US" altLang="ru-RU" dirty="0">
                <a:latin typeface="Centaur" panose="02030504050205020304" charset="0"/>
                <a:cs typeface="Centaur" panose="02030504050205020304" charset="0"/>
              </a:rPr>
              <a:t> 2-versiyasida </a:t>
            </a:r>
            <a:r>
              <a:rPr lang="en-US" altLang="ru-RU" dirty="0" err="1">
                <a:latin typeface="Centaur" panose="02030504050205020304" charset="0"/>
                <a:cs typeface="Centaur" panose="02030504050205020304" charset="0"/>
              </a:rPr>
              <a:t>qilingan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bo'lsa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uni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o'rganishni</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tavsiya</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etamiz</a:t>
            </a:r>
            <a:r>
              <a:rPr lang="en-US" altLang="ru-RU" dirty="0">
                <a:latin typeface="Centaur" panose="02030504050205020304" charset="0"/>
                <a:cs typeface="Centaur" panose="02030504050205020304" charset="0"/>
              </a:rPr>
              <a:t>.)</a:t>
            </a:r>
          </a:p>
        </p:txBody>
      </p:sp>
      <p:sp>
        <p:nvSpPr>
          <p:cNvPr id="7" name="Заголовок 1"/>
          <p:cNvSpPr>
            <a:spLocks noGrp="1"/>
          </p:cNvSpPr>
          <p:nvPr/>
        </p:nvSpPr>
        <p:spPr>
          <a:xfrm>
            <a:off x="838200" y="365125"/>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a:latin typeface="Centaur" panose="02030504050205020304" charset="0"/>
                <a:cs typeface="Centaur" panose="02030504050205020304" charset="0"/>
              </a:rPr>
              <a:t>Python 2.x va Python 3.x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Изображение 2" descr="03"/>
          <p:cNvPicPr>
            <a:picLocks noChangeAspect="1"/>
          </p:cNvPicPr>
          <p:nvPr/>
        </p:nvPicPr>
        <p:blipFill>
          <a:blip r:embed="rId2"/>
          <a:stretch>
            <a:fillRect/>
          </a:stretch>
        </p:blipFill>
        <p:spPr>
          <a:xfrm>
            <a:off x="-5080" y="-4445"/>
            <a:ext cx="12231370" cy="6884035"/>
          </a:xfrm>
          <a:prstGeom prst="rect">
            <a:avLst/>
          </a:prstGeom>
        </p:spPr>
      </p:pic>
      <p:sp>
        <p:nvSpPr>
          <p:cNvPr id="6" name="Замещающее содержимое 5"/>
          <p:cNvSpPr>
            <a:spLocks noGrp="1"/>
          </p:cNvSpPr>
          <p:nvPr>
            <p:ph idx="1"/>
          </p:nvPr>
        </p:nvSpPr>
        <p:spPr>
          <a:xfrm>
            <a:off x="852805" y="1808480"/>
            <a:ext cx="10515600" cy="4868545"/>
          </a:xfrm>
        </p:spPr>
        <p:txBody>
          <a:bodyPr/>
          <a:lstStyle/>
          <a:p>
            <a:pPr marL="457200" indent="-457200" algn="l">
              <a:buAutoNum type="arabicPeriod"/>
            </a:pPr>
            <a:r>
              <a:rPr lang="en-US" altLang="ru-RU" dirty="0" err="1">
                <a:latin typeface="Centaur" panose="02030504050205020304" charset="0"/>
                <a:cs typeface="Centaur" panose="02030504050205020304" charset="0"/>
              </a:rPr>
              <a:t>Pycharm</a:t>
            </a:r>
            <a:endParaRPr lang="en-US" altLang="ru-RU" dirty="0">
              <a:latin typeface="Centaur" panose="02030504050205020304" charset="0"/>
              <a:cs typeface="Centaur" panose="02030504050205020304" charset="0"/>
            </a:endParaRPr>
          </a:p>
          <a:p>
            <a:pPr marL="457200" indent="-457200" algn="l">
              <a:buAutoNum type="arabicPeriod"/>
            </a:pPr>
            <a:r>
              <a:rPr lang="en-US" altLang="ru-RU" dirty="0">
                <a:latin typeface="Centaur" panose="02030504050205020304" charset="0"/>
                <a:cs typeface="Centaur" panose="02030504050205020304" charset="0"/>
              </a:rPr>
              <a:t>Eclipse</a:t>
            </a:r>
          </a:p>
          <a:p>
            <a:pPr marL="457200" indent="-457200" algn="l">
              <a:buAutoNum type="arabicPeriod"/>
            </a:pPr>
            <a:r>
              <a:rPr lang="en-US" altLang="ru-RU" dirty="0">
                <a:latin typeface="Centaur" panose="02030504050205020304" charset="0"/>
                <a:cs typeface="Centaur" panose="02030504050205020304" charset="0"/>
              </a:rPr>
              <a:t>Atom</a:t>
            </a:r>
          </a:p>
          <a:p>
            <a:pPr marL="457200" indent="-457200" algn="l">
              <a:buAutoNum type="arabicPeriod"/>
            </a:pPr>
            <a:r>
              <a:rPr lang="en-US" altLang="ru-RU" dirty="0">
                <a:latin typeface="Centaur" panose="02030504050205020304" charset="0"/>
                <a:cs typeface="Centaur" panose="02030504050205020304" charset="0"/>
              </a:rPr>
              <a:t>Visual Studio code</a:t>
            </a:r>
          </a:p>
          <a:p>
            <a:pPr marL="457200" indent="-457200" algn="l">
              <a:buAutoNum type="arabicPeriod"/>
            </a:pPr>
            <a:r>
              <a:rPr lang="en-US" altLang="ru-RU" dirty="0" err="1">
                <a:latin typeface="Centaur" panose="02030504050205020304" charset="0"/>
                <a:cs typeface="Centaur" panose="02030504050205020304" charset="0"/>
              </a:rPr>
              <a:t>Spyder</a:t>
            </a:r>
            <a:endParaRPr lang="en-US" altLang="ru-RU" dirty="0">
              <a:latin typeface="Centaur" panose="02030504050205020304" charset="0"/>
              <a:cs typeface="Centaur" panose="02030504050205020304" charset="0"/>
            </a:endParaRPr>
          </a:p>
          <a:p>
            <a:pPr marL="457200" indent="-457200" algn="l">
              <a:buAutoNum type="arabicPeriod"/>
            </a:pPr>
            <a:r>
              <a:rPr lang="en-US" altLang="ru-RU" dirty="0">
                <a:latin typeface="Centaur" panose="02030504050205020304" charset="0"/>
                <a:cs typeface="Centaur" panose="02030504050205020304" charset="0"/>
              </a:rPr>
              <a:t>Sublime Text</a:t>
            </a:r>
          </a:p>
          <a:p>
            <a:pPr marL="457200" indent="-457200" algn="l">
              <a:buAutoNum type="arabicPeriod"/>
            </a:pPr>
            <a:r>
              <a:rPr lang="en-US" altLang="ru-RU" dirty="0" err="1">
                <a:latin typeface="Centaur" panose="02030504050205020304" charset="0"/>
                <a:cs typeface="Centaur" panose="02030504050205020304" charset="0"/>
              </a:rPr>
              <a:t>Tonny</a:t>
            </a:r>
            <a:endParaRPr lang="en-US" altLang="ru-RU" dirty="0">
              <a:latin typeface="Centaur" panose="02030504050205020304" charset="0"/>
              <a:cs typeface="Centaur" panose="02030504050205020304" charset="0"/>
            </a:endParaRPr>
          </a:p>
        </p:txBody>
      </p:sp>
      <p:sp>
        <p:nvSpPr>
          <p:cNvPr id="7" name="Заголовок 1"/>
          <p:cNvSpPr>
            <a:spLocks noGrp="1"/>
          </p:cNvSpPr>
          <p:nvPr/>
        </p:nvSpPr>
        <p:spPr>
          <a:xfrm>
            <a:off x="838200" y="365125"/>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dirty="0" err="1">
                <a:latin typeface="Centaur" panose="02030504050205020304" charset="0"/>
                <a:cs typeface="Centaur" panose="02030504050205020304" charset="0"/>
              </a:rPr>
              <a:t>Matn</a:t>
            </a:r>
            <a:r>
              <a:rPr lang="en-US" altLang="ru-RU" dirty="0">
                <a:latin typeface="Centaur" panose="02030504050205020304" charset="0"/>
                <a:cs typeface="Centaur" panose="02030504050205020304" charset="0"/>
              </a:rPr>
              <a:t> </a:t>
            </a:r>
            <a:r>
              <a:rPr lang="en-US" altLang="ru-RU" dirty="0" err="1">
                <a:latin typeface="Centaur" panose="02030504050205020304" charset="0"/>
                <a:cs typeface="Centaur" panose="02030504050205020304" charset="0"/>
              </a:rPr>
              <a:t>muharrirlari</a:t>
            </a:r>
            <a:endParaRPr lang="en-US" altLang="ru-RU" dirty="0">
              <a:latin typeface="Centaur" panose="02030504050205020304" charset="0"/>
              <a:cs typeface="Centaur" panose="020305040502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Изображение 2" descr="03"/>
          <p:cNvPicPr>
            <a:picLocks noChangeAspect="1"/>
          </p:cNvPicPr>
          <p:nvPr/>
        </p:nvPicPr>
        <p:blipFill>
          <a:blip r:embed="rId2"/>
          <a:stretch>
            <a:fillRect/>
          </a:stretch>
        </p:blipFill>
        <p:spPr>
          <a:xfrm>
            <a:off x="-5080" y="-4445"/>
            <a:ext cx="12231370" cy="6884035"/>
          </a:xfrm>
          <a:prstGeom prst="rect">
            <a:avLst/>
          </a:prstGeom>
        </p:spPr>
      </p:pic>
      <p:sp>
        <p:nvSpPr>
          <p:cNvPr id="7" name="Заголовок 1"/>
          <p:cNvSpPr>
            <a:spLocks noGrp="1"/>
          </p:cNvSpPr>
          <p:nvPr/>
        </p:nvSpPr>
        <p:spPr>
          <a:xfrm>
            <a:off x="838200" y="365125"/>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a:latin typeface="Centaur" panose="02030504050205020304" charset="0"/>
                <a:cs typeface="Centaur" panose="02030504050205020304" charset="0"/>
              </a:rPr>
              <a:t>Pythondan qayerda foydalanamiz</a:t>
            </a:r>
          </a:p>
        </p:txBody>
      </p:sp>
      <p:pic>
        <p:nvPicPr>
          <p:cNvPr id="4" name="Изображение 3"/>
          <p:cNvPicPr>
            <a:picLocks noChangeAspect="1"/>
          </p:cNvPicPr>
          <p:nvPr/>
        </p:nvPicPr>
        <p:blipFill>
          <a:blip r:embed="rId3"/>
          <a:stretch>
            <a:fillRect/>
          </a:stretch>
        </p:blipFill>
        <p:spPr>
          <a:xfrm>
            <a:off x="1314467" y="1252495"/>
            <a:ext cx="8966835" cy="52343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Изображение 2" descr="03"/>
          <p:cNvPicPr>
            <a:picLocks noChangeAspect="1"/>
          </p:cNvPicPr>
          <p:nvPr/>
        </p:nvPicPr>
        <p:blipFill>
          <a:blip r:embed="rId2"/>
          <a:stretch>
            <a:fillRect/>
          </a:stretch>
        </p:blipFill>
        <p:spPr>
          <a:xfrm>
            <a:off x="-5080" y="-4445"/>
            <a:ext cx="12231370" cy="6884035"/>
          </a:xfrm>
          <a:prstGeom prst="rect">
            <a:avLst/>
          </a:prstGeom>
        </p:spPr>
      </p:pic>
      <p:sp>
        <p:nvSpPr>
          <p:cNvPr id="7" name="Заголовок 1"/>
          <p:cNvSpPr>
            <a:spLocks noGrp="1"/>
          </p:cNvSpPr>
          <p:nvPr/>
        </p:nvSpPr>
        <p:spPr>
          <a:xfrm>
            <a:off x="838200" y="365125"/>
            <a:ext cx="10515600" cy="1019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ru-RU">
                <a:latin typeface="Centaur" panose="02030504050205020304" charset="0"/>
                <a:cs typeface="Centaur" panose="02030504050205020304" charset="0"/>
              </a:rPr>
              <a:t>Eng ko'p foydalaniladigan kutubxonalar</a:t>
            </a:r>
          </a:p>
        </p:txBody>
      </p:sp>
      <p:pic>
        <p:nvPicPr>
          <p:cNvPr id="4" name="Изображение 3"/>
          <p:cNvPicPr>
            <a:picLocks noChangeAspect="1"/>
          </p:cNvPicPr>
          <p:nvPr/>
        </p:nvPicPr>
        <p:blipFill>
          <a:blip r:embed="rId3"/>
          <a:stretch>
            <a:fillRect/>
          </a:stretch>
        </p:blipFill>
        <p:spPr>
          <a:xfrm>
            <a:off x="1672590" y="1384300"/>
            <a:ext cx="8846820" cy="50431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462</Words>
  <Application>Microsoft Office PowerPoint</Application>
  <PresentationFormat>Широкоэкранный</PresentationFormat>
  <Paragraphs>44</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Calibri</vt:lpstr>
      <vt:lpstr>Calibri Light</vt:lpstr>
      <vt:lpstr>Centaur</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USER</cp:lastModifiedBy>
  <cp:revision>109</cp:revision>
  <dcterms:created xsi:type="dcterms:W3CDTF">2020-03-02T05:19:00Z</dcterms:created>
  <dcterms:modified xsi:type="dcterms:W3CDTF">2021-03-22T06:56:59Z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1049-11.2.0.9431</vt:lpwstr>
  </property>
</Properties>
</file>