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79" r:id="rId3"/>
    <p:sldId id="282" r:id="rId4"/>
    <p:sldId id="28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1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/>
        </p:nvSpPr>
        <p:spPr>
          <a:xfrm>
            <a:off x="1538605" y="4179939"/>
            <a:ext cx="9144000" cy="4939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 sz="2400" dirty="0" smtClean="0">
                <a:latin typeface="Centaur" panose="02030504050205020304" charset="0"/>
                <a:cs typeface="Centaur" panose="02030504050205020304" charset="0"/>
              </a:rPr>
              <a:t>25-dars. </a:t>
            </a:r>
            <a:r>
              <a:rPr lang="en-US" altLang="ru-RU" sz="2400" dirty="0" err="1" smtClean="0">
                <a:latin typeface="Centaur" panose="02030504050205020304" charset="0"/>
                <a:cs typeface="Centaur" panose="02030504050205020304" charset="0"/>
              </a:rPr>
              <a:t>Pythonda</a:t>
            </a:r>
            <a:r>
              <a:rPr lang="en-US" altLang="ru-RU" sz="2400" dirty="0" smtClean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2400" dirty="0">
                <a:latin typeface="Centaur" panose="02030504050205020304" charset="0"/>
                <a:cs typeface="Centaur" panose="02030504050205020304" charset="0"/>
              </a:rPr>
              <a:t>OOP, </a:t>
            </a:r>
            <a:r>
              <a:rPr lang="en-US" altLang="ru-RU" sz="2400" dirty="0" err="1">
                <a:latin typeface="Centaur" panose="02030504050205020304" charset="0"/>
                <a:cs typeface="Centaur" panose="02030504050205020304" charset="0"/>
              </a:rPr>
              <a:t>classlar</a:t>
            </a:r>
            <a:r>
              <a:rPr lang="en-US" altLang="ru-RU" sz="24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2400" dirty="0" err="1">
                <a:latin typeface="Centaur" panose="02030504050205020304" charset="0"/>
                <a:cs typeface="Centaur" panose="02030504050205020304" charset="0"/>
              </a:rPr>
              <a:t>haqida</a:t>
            </a:r>
            <a:r>
              <a:rPr lang="en-US" altLang="ru-RU" sz="24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2400" dirty="0" err="1">
                <a:latin typeface="Centaur" panose="02030504050205020304" charset="0"/>
                <a:cs typeface="Centaur" panose="02030504050205020304" charset="0"/>
              </a:rPr>
              <a:t>tushuncha</a:t>
            </a:r>
            <a:endParaRPr lang="en-US" altLang="ru-RU" sz="2400" dirty="0">
              <a:latin typeface="Centaur" panose="02030504050205020304" charset="0"/>
              <a:cs typeface="Centaur" panose="02030504050205020304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/>
        </p:nvSpPr>
        <p:spPr>
          <a:xfrm>
            <a:off x="1538605" y="1617843"/>
            <a:ext cx="9144000" cy="8504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 sz="4400" dirty="0" err="1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Informatika</a:t>
            </a:r>
            <a:r>
              <a:rPr lang="en-US" altLang="ru-RU" sz="4400" dirty="0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 9-sinf | </a:t>
            </a:r>
            <a:r>
              <a:rPr lang="en-US" altLang="ru-RU" sz="4400" dirty="0" err="1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ITOne</a:t>
            </a:r>
            <a:r>
              <a:rPr lang="en-US" altLang="ru-RU" sz="4400" dirty="0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sz="4400" dirty="0" err="1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Uz</a:t>
            </a:r>
            <a:endParaRPr lang="en-US" altLang="ru-RU" sz="4400" dirty="0">
              <a:solidFill>
                <a:srgbClr val="C00000"/>
              </a:solidFill>
              <a:latin typeface="Centaur" panose="02030504050205020304" pitchFamily="18" charset="0"/>
              <a:cs typeface="Centaur" panose="020305040502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1178011" y="1194485"/>
            <a:ext cx="9934832" cy="4374293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latin typeface="Centaur" panose="02030504050205020304" pitchFamily="18" charset="0"/>
              </a:rPr>
              <a:t>Python </a:t>
            </a:r>
            <a:r>
              <a:rPr lang="en-US" sz="2000" dirty="0" err="1">
                <a:latin typeface="Centaur" panose="02030504050205020304" pitchFamily="18" charset="0"/>
              </a:rPr>
              <a:t>turli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xil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dasturiy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yondashuvlarni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qo'llab-quvvatlaydi</a:t>
            </a:r>
            <a:r>
              <a:rPr lang="en-US" sz="2000" dirty="0">
                <a:latin typeface="Centaur" panose="02030504050205020304" pitchFamily="18" charset="0"/>
              </a:rPr>
              <a:t>.</a:t>
            </a:r>
          </a:p>
          <a:p>
            <a:pPr algn="l"/>
            <a:r>
              <a:rPr lang="en-US" sz="2000" dirty="0" err="1">
                <a:latin typeface="Centaur" panose="02030504050205020304" pitchFamily="18" charset="0"/>
              </a:rPr>
              <a:t>Dasturlash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masalasini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hal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qilishning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mashhur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yondashuvlaridan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biri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bu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ob'ektlarni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yaratishdir</a:t>
            </a:r>
            <a:r>
              <a:rPr lang="en-US" sz="2000" dirty="0">
                <a:latin typeface="Centaur" panose="02030504050205020304" pitchFamily="18" charset="0"/>
              </a:rPr>
              <a:t>. Bu </a:t>
            </a:r>
            <a:r>
              <a:rPr lang="en-US" sz="2000" dirty="0" err="1">
                <a:latin typeface="Centaur" panose="02030504050205020304" pitchFamily="18" charset="0"/>
              </a:rPr>
              <a:t>ob'ektga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yo'naltirilgan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dasturlash</a:t>
            </a:r>
            <a:r>
              <a:rPr lang="en-US" sz="2000" dirty="0">
                <a:latin typeface="Centaur" panose="02030504050205020304" pitchFamily="18" charset="0"/>
              </a:rPr>
              <a:t> (OOP) deb </a:t>
            </a:r>
            <a:r>
              <a:rPr lang="en-US" sz="2000" dirty="0" err="1">
                <a:latin typeface="Centaur" panose="02030504050205020304" pitchFamily="18" charset="0"/>
              </a:rPr>
              <a:t>nomlanadi</a:t>
            </a:r>
            <a:r>
              <a:rPr lang="en-US" sz="2000" dirty="0">
                <a:latin typeface="Centaur" panose="02030504050205020304" pitchFamily="18" charset="0"/>
              </a:rPr>
              <a:t>.</a:t>
            </a:r>
          </a:p>
          <a:p>
            <a:pPr algn="l"/>
            <a:r>
              <a:rPr lang="en-US" sz="2000" dirty="0" smtClean="0">
                <a:latin typeface="Centaur" panose="02030504050205020304" pitchFamily="18" charset="0"/>
              </a:rPr>
              <a:t>Python </a:t>
            </a:r>
            <a:r>
              <a:rPr lang="en-US" sz="2000" dirty="0" err="1" smtClean="0">
                <a:latin typeface="Centaur" panose="02030504050205020304" pitchFamily="18" charset="0"/>
              </a:rPr>
              <a:t>dagi</a:t>
            </a:r>
            <a:r>
              <a:rPr lang="en-US" sz="2000" dirty="0" smtClean="0">
                <a:latin typeface="Centaur" panose="02030504050205020304" pitchFamily="18" charset="0"/>
              </a:rPr>
              <a:t> </a:t>
            </a:r>
            <a:r>
              <a:rPr lang="en-US" sz="2000" dirty="0">
                <a:latin typeface="Centaur" panose="02030504050205020304" pitchFamily="18" charset="0"/>
              </a:rPr>
              <a:t>OOP </a:t>
            </a:r>
            <a:r>
              <a:rPr lang="en-US" sz="2000" dirty="0" err="1">
                <a:latin typeface="Centaur" panose="02030504050205020304" pitchFamily="18" charset="0"/>
              </a:rPr>
              <a:t>tushunchasi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qayta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ishlatiladigan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kod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yaratishga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qaratilgan</a:t>
            </a:r>
            <a:r>
              <a:rPr lang="en-US" sz="2000" dirty="0">
                <a:latin typeface="Centaur" panose="02030504050205020304" pitchFamily="18" charset="0"/>
              </a:rPr>
              <a:t>. </a:t>
            </a:r>
            <a:r>
              <a:rPr lang="en-US" sz="2000" dirty="0" err="1">
                <a:latin typeface="Centaur" panose="02030504050205020304" pitchFamily="18" charset="0"/>
              </a:rPr>
              <a:t>Ushbu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tushuncha</a:t>
            </a:r>
            <a:r>
              <a:rPr lang="en-US" sz="2000" dirty="0">
                <a:latin typeface="Centaur" panose="02030504050205020304" pitchFamily="18" charset="0"/>
              </a:rPr>
              <a:t> DRY (</a:t>
            </a:r>
            <a:r>
              <a:rPr lang="en-US" sz="2000" dirty="0" err="1">
                <a:latin typeface="Centaur" panose="02030504050205020304" pitchFamily="18" charset="0"/>
              </a:rPr>
              <a:t>O'zingizni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takrorlamang</a:t>
            </a:r>
            <a:r>
              <a:rPr lang="en-US" sz="2000" dirty="0">
                <a:latin typeface="Centaur" panose="02030504050205020304" pitchFamily="18" charset="0"/>
              </a:rPr>
              <a:t>) </a:t>
            </a:r>
            <a:r>
              <a:rPr lang="en-US" sz="2000" dirty="0" err="1">
                <a:latin typeface="Centaur" panose="02030504050205020304" pitchFamily="18" charset="0"/>
              </a:rPr>
              <a:t>nomi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bilan</a:t>
            </a:r>
            <a:r>
              <a:rPr lang="en-US" sz="2000" dirty="0">
                <a:latin typeface="Centaur" panose="02030504050205020304" pitchFamily="18" charset="0"/>
              </a:rPr>
              <a:t> ham </a:t>
            </a:r>
            <a:r>
              <a:rPr lang="en-US" sz="2000" dirty="0" err="1">
                <a:latin typeface="Centaur" panose="02030504050205020304" pitchFamily="18" charset="0"/>
              </a:rPr>
              <a:t>tanilgan</a:t>
            </a:r>
            <a:r>
              <a:rPr lang="en-US" sz="2000" dirty="0">
                <a:latin typeface="Centaur" panose="02030504050205020304" pitchFamily="18" charset="0"/>
              </a:rPr>
              <a:t>.</a:t>
            </a:r>
          </a:p>
          <a:p>
            <a:pPr algn="l"/>
            <a:r>
              <a:rPr lang="en-US" sz="2000" dirty="0">
                <a:latin typeface="Centaur" panose="02030504050205020304" pitchFamily="18" charset="0"/>
              </a:rPr>
              <a:t>Class </a:t>
            </a:r>
            <a:r>
              <a:rPr lang="en-US" sz="2000" dirty="0" err="1">
                <a:latin typeface="Centaur" panose="02030504050205020304" pitchFamily="18" charset="0"/>
              </a:rPr>
              <a:t>bu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har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qanday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funksional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qismning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xossalari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va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funksiyalarini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ifodalash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uchun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qilingan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shablon</a:t>
            </a:r>
            <a:r>
              <a:rPr lang="en-US" sz="2000" dirty="0">
                <a:latin typeface="Centaur" panose="02030504050205020304" pitchFamily="18" charset="0"/>
              </a:rPr>
              <a:t>. </a:t>
            </a:r>
            <a:r>
              <a:rPr lang="en-US" sz="2000" dirty="0" err="1">
                <a:latin typeface="Centaur" panose="02030504050205020304" pitchFamily="18" charset="0"/>
              </a:rPr>
              <a:t>Uning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tana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qismlari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va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turli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xil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bajaradigan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funksiyalari</a:t>
            </a:r>
            <a:r>
              <a:rPr lang="en-US" sz="2000" dirty="0">
                <a:latin typeface="Centaur" panose="02030504050205020304" pitchFamily="18" charset="0"/>
              </a:rPr>
              <a:t>.</a:t>
            </a:r>
            <a:endParaRPr lang="ru-RU" sz="2000" dirty="0"/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664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Pythonda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 OOP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8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1178010" y="1194486"/>
            <a:ext cx="10017211" cy="1112110"/>
          </a:xfrm>
        </p:spPr>
        <p:txBody>
          <a:bodyPr>
            <a:noAutofit/>
          </a:bodyPr>
          <a:lstStyle/>
          <a:p>
            <a:pPr algn="l"/>
            <a:r>
              <a:rPr lang="en-US" sz="2000" dirty="0" err="1" smtClean="0">
                <a:latin typeface="Centaur" panose="02030504050205020304" pitchFamily="18" charset="0"/>
              </a:rPr>
              <a:t>Obyekt</a:t>
            </a:r>
            <a:r>
              <a:rPr lang="en-US" sz="2000" dirty="0" smtClean="0">
                <a:latin typeface="Centaur" panose="02030504050205020304" pitchFamily="18" charset="0"/>
              </a:rPr>
              <a:t> </a:t>
            </a:r>
            <a:r>
              <a:rPr lang="en-US" sz="2000" dirty="0">
                <a:latin typeface="Centaur" panose="02030504050205020304" pitchFamily="18" charset="0"/>
              </a:rPr>
              <a:t>(</a:t>
            </a:r>
            <a:r>
              <a:rPr lang="en-US" sz="2000" dirty="0" err="1">
                <a:latin typeface="Centaur" panose="02030504050205020304" pitchFamily="18" charset="0"/>
              </a:rPr>
              <a:t>misol</a:t>
            </a:r>
            <a:r>
              <a:rPr lang="en-US" sz="2000" dirty="0">
                <a:latin typeface="Centaur" panose="02030504050205020304" pitchFamily="18" charset="0"/>
              </a:rPr>
              <a:t>) - </a:t>
            </a:r>
            <a:r>
              <a:rPr lang="en-US" sz="2000" dirty="0" err="1">
                <a:latin typeface="Centaur" panose="02030504050205020304" pitchFamily="18" charset="0"/>
              </a:rPr>
              <a:t>bu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 smtClean="0">
                <a:latin typeface="Centaur" panose="02030504050205020304" pitchFamily="18" charset="0"/>
              </a:rPr>
              <a:t>classning</a:t>
            </a:r>
            <a:r>
              <a:rPr lang="en-US" sz="2000" dirty="0" smtClean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tezkorligi</a:t>
            </a:r>
            <a:r>
              <a:rPr lang="en-US" sz="2000" dirty="0">
                <a:latin typeface="Centaur" panose="02030504050205020304" pitchFamily="18" charset="0"/>
              </a:rPr>
              <a:t>. </a:t>
            </a:r>
            <a:r>
              <a:rPr lang="en-US" sz="2000" dirty="0" smtClean="0">
                <a:latin typeface="Centaur" panose="02030504050205020304" pitchFamily="18" charset="0"/>
              </a:rPr>
              <a:t>Class </a:t>
            </a:r>
            <a:r>
              <a:rPr lang="en-US" sz="2000" dirty="0" err="1" smtClean="0">
                <a:latin typeface="Centaur" panose="02030504050205020304" pitchFamily="18" charset="0"/>
              </a:rPr>
              <a:t>aniqlanganda</a:t>
            </a:r>
            <a:r>
              <a:rPr lang="en-US" sz="2000" dirty="0" smtClean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faqat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ob'ekt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uchun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 smtClean="0">
                <a:latin typeface="Centaur" panose="02030504050205020304" pitchFamily="18" charset="0"/>
              </a:rPr>
              <a:t>tavsif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 smtClean="0">
                <a:latin typeface="Centaur" panose="02030504050205020304" pitchFamily="18" charset="0"/>
              </a:rPr>
              <a:t>belgilanadi</a:t>
            </a:r>
            <a:r>
              <a:rPr lang="en-US" sz="2000" dirty="0" smtClean="0">
                <a:latin typeface="Centaur" panose="02030504050205020304" pitchFamily="18" charset="0"/>
              </a:rPr>
              <a:t>.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smtClean="0">
                <a:latin typeface="Centaur" panose="02030504050205020304" pitchFamily="18" charset="0"/>
              </a:rPr>
              <a:t> </a:t>
            </a:r>
            <a:r>
              <a:rPr lang="en-US" sz="2000" dirty="0" err="1" smtClean="0">
                <a:latin typeface="Centaur" panose="02030504050205020304" pitchFamily="18" charset="0"/>
              </a:rPr>
              <a:t>Shuning</a:t>
            </a:r>
            <a:r>
              <a:rPr lang="en-US" sz="2000" dirty="0" smtClean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uchun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xotira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yoki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xotira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ajratilmaydi</a:t>
            </a:r>
            <a:r>
              <a:rPr lang="en-US" sz="2000" dirty="0">
                <a:latin typeface="Centaur" panose="02030504050205020304" pitchFamily="18" charset="0"/>
              </a:rPr>
              <a:t>.</a:t>
            </a:r>
          </a:p>
          <a:p>
            <a:pPr algn="l"/>
            <a:r>
              <a:rPr lang="en-US" sz="2000" dirty="0" err="1">
                <a:latin typeface="Centaur" panose="02030504050205020304" pitchFamily="18" charset="0"/>
              </a:rPr>
              <a:t>obj</a:t>
            </a:r>
            <a:r>
              <a:rPr lang="en-US" sz="2000" dirty="0">
                <a:latin typeface="Centaur" panose="02030504050205020304" pitchFamily="18" charset="0"/>
              </a:rPr>
              <a:t> = Parrot ()</a:t>
            </a: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664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Asosiy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atamalar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670" y="2380737"/>
            <a:ext cx="8056659" cy="3842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668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1178011" y="1194485"/>
            <a:ext cx="9934832" cy="4720283"/>
          </a:xfrm>
        </p:spPr>
        <p:txBody>
          <a:bodyPr>
            <a:noAutofit/>
          </a:bodyPr>
          <a:lstStyle/>
          <a:p>
            <a:pPr algn="l"/>
            <a:r>
              <a:rPr lang="en-US" sz="2000" dirty="0" err="1">
                <a:latin typeface="Centaur" panose="02030504050205020304" pitchFamily="18" charset="0"/>
              </a:rPr>
              <a:t>Abstraksiya</a:t>
            </a:r>
            <a:r>
              <a:rPr lang="en-US" sz="2000" dirty="0">
                <a:latin typeface="Centaur" panose="02030504050205020304" pitchFamily="18" charset="0"/>
              </a:rPr>
              <a:t> - </a:t>
            </a:r>
            <a:r>
              <a:rPr lang="en-US" sz="2000" dirty="0" err="1">
                <a:latin typeface="Centaur" panose="02030504050205020304" pitchFamily="18" charset="0"/>
              </a:rPr>
              <a:t>bu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katta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joydan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kerakli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ma'lumotni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tanlab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uni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obyektga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ko'rsatish</a:t>
            </a:r>
            <a:r>
              <a:rPr lang="en-US" sz="2000" dirty="0">
                <a:latin typeface="Centaur" panose="02030504050205020304" pitchFamily="18" charset="0"/>
              </a:rPr>
              <a:t>. Bu </a:t>
            </a:r>
            <a:r>
              <a:rPr lang="en-US" sz="2000" dirty="0" err="1">
                <a:latin typeface="Centaur" panose="02030504050205020304" pitchFamily="18" charset="0"/>
              </a:rPr>
              <a:t>dasturlash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mukammalligini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va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ishlashini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oshirishda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yordam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beradi</a:t>
            </a:r>
            <a:r>
              <a:rPr lang="en-US" sz="2000" dirty="0">
                <a:latin typeface="Centaur" panose="02030504050205020304" pitchFamily="18" charset="0"/>
              </a:rPr>
              <a:t>.</a:t>
            </a:r>
          </a:p>
          <a:p>
            <a:pPr algn="l"/>
            <a:r>
              <a:rPr lang="en-US" sz="2000" dirty="0" err="1">
                <a:latin typeface="Centaur" panose="02030504050205020304" pitchFamily="18" charset="0"/>
              </a:rPr>
              <a:t>Inkapsulatsiya</a:t>
            </a:r>
            <a:r>
              <a:rPr lang="en-US" sz="2000" dirty="0">
                <a:latin typeface="Centaur" panose="02030504050205020304" pitchFamily="18" charset="0"/>
              </a:rPr>
              <a:t> - </a:t>
            </a:r>
            <a:r>
              <a:rPr lang="en-US" sz="2000" dirty="0" err="1">
                <a:latin typeface="Centaur" panose="02030504050205020304" pitchFamily="18" charset="0"/>
              </a:rPr>
              <a:t>ba'zi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ma'lumotlarni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bir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qismga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joylashtirish</a:t>
            </a:r>
            <a:r>
              <a:rPr lang="en-US" sz="2000" dirty="0">
                <a:latin typeface="Centaur" panose="02030504050205020304" pitchFamily="18" charset="0"/>
              </a:rPr>
              <a:t>(</a:t>
            </a:r>
            <a:r>
              <a:rPr lang="en-US" sz="2000" dirty="0" err="1">
                <a:latin typeface="Centaur" panose="02030504050205020304" pitchFamily="18" charset="0"/>
              </a:rPr>
              <a:t>yopish</a:t>
            </a:r>
            <a:r>
              <a:rPr lang="en-US" sz="2000" dirty="0">
                <a:latin typeface="Centaur" panose="02030504050205020304" pitchFamily="18" charset="0"/>
              </a:rPr>
              <a:t>) - </a:t>
            </a:r>
            <a:r>
              <a:rPr lang="en-US" sz="2000" dirty="0" err="1">
                <a:latin typeface="Centaur" panose="02030504050205020304" pitchFamily="18" charset="0"/>
              </a:rPr>
              <a:t>inkapsulatsiya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deyiladi</a:t>
            </a:r>
            <a:r>
              <a:rPr lang="en-US" sz="2000" dirty="0">
                <a:latin typeface="Centaur" panose="02030504050205020304" pitchFamily="18" charset="0"/>
              </a:rPr>
              <a:t>. </a:t>
            </a:r>
            <a:r>
              <a:rPr lang="en-US" sz="2000" dirty="0" err="1">
                <a:latin typeface="Centaur" panose="02030504050205020304" pitchFamily="18" charset="0"/>
              </a:rPr>
              <a:t>Inkapsulatsiya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obyektdagi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ma'lumotni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boshqasidan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saqlash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uchun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 smtClean="0">
                <a:latin typeface="Centaur" panose="02030504050205020304" pitchFamily="18" charset="0"/>
              </a:rPr>
              <a:t>ishlatiladi</a:t>
            </a:r>
            <a:r>
              <a:rPr lang="en-US" sz="2000" dirty="0" smtClean="0">
                <a:latin typeface="Centaur" panose="02030504050205020304" pitchFamily="18" charset="0"/>
              </a:rPr>
              <a:t>. </a:t>
            </a:r>
            <a:r>
              <a:rPr lang="en-US" sz="2000" dirty="0" err="1" smtClean="0">
                <a:latin typeface="Centaur" panose="02030504050205020304" pitchFamily="18" charset="0"/>
              </a:rPr>
              <a:t>Inkapsulatsiya</a:t>
            </a:r>
            <a:r>
              <a:rPr lang="en-US" sz="2000" dirty="0" smtClean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asosan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himoya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maqsadida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qo'llaniladi</a:t>
            </a:r>
            <a:r>
              <a:rPr lang="en-US" sz="2000" dirty="0">
                <a:latin typeface="Centaur" panose="02030504050205020304" pitchFamily="18" charset="0"/>
              </a:rPr>
              <a:t>.</a:t>
            </a:r>
          </a:p>
          <a:p>
            <a:pPr algn="l"/>
            <a:r>
              <a:rPr lang="en-US" sz="2000" dirty="0" err="1">
                <a:latin typeface="Centaur" panose="02030504050205020304" pitchFamily="18" charset="0"/>
              </a:rPr>
              <a:t>Polimorfizm</a:t>
            </a:r>
            <a:r>
              <a:rPr lang="en-US" sz="2000" dirty="0">
                <a:latin typeface="Centaur" panose="02030504050205020304" pitchFamily="18" charset="0"/>
              </a:rPr>
              <a:t> - </a:t>
            </a:r>
            <a:r>
              <a:rPr lang="en-US" sz="2000" dirty="0" err="1">
                <a:latin typeface="Centaur" panose="02030504050205020304" pitchFamily="18" charset="0"/>
              </a:rPr>
              <a:t>umumiy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interfeysni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almashish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jarayonida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classlarni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turli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 smtClean="0">
                <a:latin typeface="Centaur" panose="02030504050205020304" pitchFamily="18" charset="0"/>
              </a:rPr>
              <a:t>funksionalliklarga</a:t>
            </a:r>
            <a:r>
              <a:rPr lang="en-US" sz="2000" dirty="0" smtClean="0">
                <a:latin typeface="Centaur" panose="02030504050205020304" pitchFamily="18" charset="0"/>
              </a:rPr>
              <a:t> </a:t>
            </a:r>
            <a:r>
              <a:rPr lang="en-US" sz="2000" dirty="0" err="1" smtClean="0">
                <a:latin typeface="Centaur" panose="02030504050205020304" pitchFamily="18" charset="0"/>
              </a:rPr>
              <a:t>ega</a:t>
            </a:r>
            <a:r>
              <a:rPr lang="en-US" sz="2000" dirty="0" smtClean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bo'lgan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obyektga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asoslangan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dasturlashdagi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andozani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ifodalaydi</a:t>
            </a:r>
            <a:r>
              <a:rPr lang="en-US" sz="2000" dirty="0" smtClean="0">
                <a:latin typeface="Centaur" panose="02030504050205020304" pitchFamily="18" charset="0"/>
              </a:rPr>
              <a:t>.</a:t>
            </a:r>
            <a:endParaRPr lang="en-US" sz="2000" dirty="0">
              <a:latin typeface="Centaur" panose="02030504050205020304" pitchFamily="18" charset="0"/>
            </a:endParaRPr>
          </a:p>
          <a:p>
            <a:pPr algn="l"/>
            <a:r>
              <a:rPr lang="en-US" sz="2000" dirty="0" err="1">
                <a:latin typeface="Centaur" panose="02030504050205020304" pitchFamily="18" charset="0"/>
              </a:rPr>
              <a:t>polimorfizm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bir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interfeysli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klasslar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to'plamini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qo'shilishi</a:t>
            </a:r>
            <a:endParaRPr lang="en-US" sz="2000" dirty="0">
              <a:latin typeface="Centaur" panose="02030504050205020304" pitchFamily="18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664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Asosiy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atamalar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116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Centaur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222</cp:revision>
  <dcterms:created xsi:type="dcterms:W3CDTF">2020-03-02T05:19:00Z</dcterms:created>
  <dcterms:modified xsi:type="dcterms:W3CDTF">2021-06-27T05:05:21Z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1049-11.2.0.9431</vt:lpwstr>
  </property>
</Properties>
</file>