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2"/>
    <p:sldId id="268" r:id="rId3"/>
    <p:sldId id="270" r:id="rId4"/>
    <p:sldId id="269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8908" y="4065918"/>
            <a:ext cx="9144000" cy="483930"/>
          </a:xfrm>
        </p:spPr>
        <p:txBody>
          <a:bodyPr/>
          <a:lstStyle/>
          <a:p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bazasiga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kirish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, SQL </a:t>
            </a:r>
            <a:r>
              <a:rPr lang="en-US" altLang="ru-RU" dirty="0" err="1">
                <a:latin typeface="Centaur" panose="02030504050205020304" charset="0"/>
                <a:cs typeface="Centaur" panose="02030504050205020304" charset="0"/>
              </a:rPr>
              <a:t>haqida</a:t>
            </a:r>
            <a:r>
              <a:rPr lang="en-US" altLang="ru-RU" dirty="0">
                <a:latin typeface="Centaur" panose="02030504050205020304" charset="0"/>
                <a:cs typeface="Centaur" panose="02030504050205020304" charset="0"/>
              </a:rPr>
              <a:t> | 1-dars</a:t>
            </a:r>
            <a:endParaRPr lang="en-US" altLang="ru-RU" dirty="0">
              <a:latin typeface="Centaur" panose="02030504050205020304" charset="0"/>
              <a:cs typeface="Centaur" panose="02030504050205020304" charset="0"/>
            </a:endParaRPr>
          </a:p>
        </p:txBody>
      </p:sp>
      <p:sp>
        <p:nvSpPr>
          <p:cNvPr id="6" name="Заголовок 1"/>
          <p:cNvSpPr>
            <a:spLocks noGrp="1"/>
          </p:cNvSpPr>
          <p:nvPr/>
        </p:nvSpPr>
        <p:spPr>
          <a:xfrm>
            <a:off x="1278908" y="1377487"/>
            <a:ext cx="9144000" cy="842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4800" dirty="0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SQL </a:t>
            </a:r>
            <a:r>
              <a:rPr lang="en-US" altLang="ru-RU" sz="4800" dirty="0" err="1">
                <a:solidFill>
                  <a:srgbClr val="C00000"/>
                </a:solidFill>
                <a:latin typeface="Centaur" panose="02030504050205020304" charset="0"/>
                <a:cs typeface="Centaur" panose="02030504050205020304" charset="0"/>
              </a:rPr>
              <a:t>darslari</a:t>
            </a:r>
            <a:endParaRPr lang="en-US" altLang="ru-RU" sz="4800" dirty="0">
              <a:solidFill>
                <a:srgbClr val="C00000"/>
              </a:solidFill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2" name="Изображение 1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598647"/>
            <a:ext cx="10515600" cy="486854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latin typeface="Centaur" panose="02030504050205020304" pitchFamily="18" charset="0"/>
              </a:rPr>
              <a:t>Ma'lumotlar</a:t>
            </a:r>
            <a:r>
              <a:rPr lang="en-US" sz="2000" b="1" dirty="0">
                <a:latin typeface="Centaur" panose="02030504050205020304" pitchFamily="18" charset="0"/>
              </a:rPr>
              <a:t> </a:t>
            </a:r>
            <a:r>
              <a:rPr lang="en-US" sz="2000" b="1" dirty="0" err="1">
                <a:latin typeface="Centaur" panose="02030504050205020304" pitchFamily="18" charset="0"/>
              </a:rPr>
              <a:t>bazasi</a:t>
            </a:r>
            <a:r>
              <a:rPr lang="en-US" sz="2000" dirty="0">
                <a:latin typeface="Centaur" panose="02030504050205020304" pitchFamily="18" charset="0"/>
              </a:rPr>
              <a:t> -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qoidalar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asosida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tashkil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etilgan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kompyuter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xotirasida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saqlanadigan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ma'lum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predmet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sohaning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hozirgi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holatini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tavsiflovchi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foydalanuvchilarning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axborot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ehtiyojlarini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qondirish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uchun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foydalaniladigan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to'plamidir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  <a:endParaRPr lang="en-US" altLang="ru-RU" sz="2000" dirty="0">
              <a:latin typeface="Centaur" panose="02030504050205020304" pitchFamily="18" charset="0"/>
              <a:cs typeface="Centaur" panose="02030504050205020304" charset="0"/>
            </a:endParaRPr>
          </a:p>
          <a:p>
            <a:pPr algn="l">
              <a:lnSpc>
                <a:spcPct val="150000"/>
              </a:lnSpc>
            </a:pPr>
            <a:r>
              <a:rPr lang="en-US" sz="2000" b="1" dirty="0">
                <a:latin typeface="Centaur" panose="02030504050205020304" pitchFamily="18" charset="0"/>
              </a:rPr>
              <a:t>SQL</a:t>
            </a:r>
            <a:r>
              <a:rPr lang="en-US" sz="2000" dirty="0">
                <a:latin typeface="Centaur" panose="02030504050205020304" pitchFamily="18" charset="0"/>
              </a:rPr>
              <a:t> </a:t>
            </a:r>
            <a:r>
              <a:rPr lang="en-US" sz="2000" dirty="0" smtClean="0">
                <a:latin typeface="Centaur" panose="02030504050205020304" pitchFamily="18" charset="0"/>
              </a:rPr>
              <a:t>- </a:t>
            </a:r>
            <a:r>
              <a:rPr lang="en-US" sz="2000" dirty="0" err="1">
                <a:latin typeface="Centaur" panose="02030504050205020304" pitchFamily="18" charset="0"/>
              </a:rPr>
              <a:t>strukturialashtirilgan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so'rovlar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tili</a:t>
            </a:r>
            <a:r>
              <a:rPr lang="en-US" sz="2000" dirty="0">
                <a:latin typeface="Centaur" panose="02030504050205020304" pitchFamily="18" charset="0"/>
              </a:rPr>
              <a:t>. </a:t>
            </a:r>
            <a:r>
              <a:rPr lang="en-US" sz="2000" dirty="0" err="1">
                <a:latin typeface="Centaur" panose="02030504050205020304" pitchFamily="18" charset="0"/>
              </a:rPr>
              <a:t>Ushbu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yordamida</a:t>
            </a:r>
            <a:r>
              <a:rPr lang="en-US" sz="2000" dirty="0">
                <a:latin typeface="Centaur" panose="02030504050205020304" pitchFamily="18" charset="0"/>
              </a:rPr>
              <a:t> biz </a:t>
            </a: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bazalari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bilan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turli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xil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harakatlarni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amalga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oshiriladi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000" b="1" dirty="0" err="1">
                <a:latin typeface="Centaur" panose="02030504050205020304" pitchFamily="18" charset="0"/>
              </a:rPr>
              <a:t>Ma’lumotlar</a:t>
            </a:r>
            <a:r>
              <a:rPr lang="en-US" sz="2000" b="1" dirty="0">
                <a:latin typeface="Centaur" panose="02030504050205020304" pitchFamily="18" charset="0"/>
              </a:rPr>
              <a:t> </a:t>
            </a:r>
            <a:r>
              <a:rPr lang="en-US" sz="2000" b="1" dirty="0" err="1">
                <a:latin typeface="Centaur" panose="02030504050205020304" pitchFamily="18" charset="0"/>
              </a:rPr>
              <a:t>bazasini</a:t>
            </a:r>
            <a:r>
              <a:rPr lang="en-US" sz="2000" b="1" dirty="0">
                <a:latin typeface="Centaur" panose="02030504050205020304" pitchFamily="18" charset="0"/>
              </a:rPr>
              <a:t> </a:t>
            </a:r>
            <a:r>
              <a:rPr lang="en-US" sz="2000" b="1" dirty="0" err="1">
                <a:latin typeface="Centaur" panose="02030504050205020304" pitchFamily="18" charset="0"/>
              </a:rPr>
              <a:t>boshqarish</a:t>
            </a:r>
            <a:r>
              <a:rPr lang="en-US" sz="2000" b="1" dirty="0">
                <a:latin typeface="Centaur" panose="02030504050205020304" pitchFamily="18" charset="0"/>
              </a:rPr>
              <a:t> </a:t>
            </a:r>
            <a:r>
              <a:rPr lang="en-US" sz="2000" b="1" dirty="0" err="1" smtClean="0">
                <a:latin typeface="Centaur" panose="02030504050205020304" pitchFamily="18" charset="0"/>
              </a:rPr>
              <a:t>tizimi</a:t>
            </a:r>
            <a:r>
              <a:rPr lang="en-US" sz="2000" b="1" dirty="0" smtClean="0">
                <a:latin typeface="Centaur" panose="02030504050205020304" pitchFamily="18" charset="0"/>
              </a:rPr>
              <a:t> </a:t>
            </a:r>
            <a:r>
              <a:rPr lang="en-US" sz="2000" dirty="0">
                <a:latin typeface="Centaur" panose="02030504050205020304" pitchFamily="18" charset="0"/>
              </a:rPr>
              <a:t>-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bu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ma’lumotlar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bazasini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hosil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qiluvchi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ma’lumotlarni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qayta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ishlovchi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va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qidiruvchi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tizim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hisoblanadi</a:t>
            </a:r>
            <a:r>
              <a:rPr lang="en-US" sz="2000" dirty="0">
                <a:latin typeface="Centaur" panose="02030504050205020304" pitchFamily="18" charset="0"/>
              </a:rPr>
              <a:t>. </a:t>
            </a:r>
            <a:r>
              <a:rPr lang="en-US" sz="2000" dirty="0" err="1">
                <a:latin typeface="Centaur" panose="02030504050205020304" pitchFamily="18" charset="0"/>
              </a:rPr>
              <a:t>Qisqa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qilib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aytganda</a:t>
            </a:r>
            <a:r>
              <a:rPr lang="en-US" sz="2000" dirty="0">
                <a:latin typeface="Centaur" panose="02030504050205020304" pitchFamily="18" charset="0"/>
              </a:rPr>
              <a:t>, MBBT </a:t>
            </a:r>
            <a:r>
              <a:rPr lang="en-US" sz="2000" dirty="0" err="1">
                <a:latin typeface="Centaur" panose="02030504050205020304" pitchFamily="18" charset="0"/>
              </a:rPr>
              <a:t>barcha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jarayonlarni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amalga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oshiradi</a:t>
            </a:r>
            <a:r>
              <a:rPr lang="en-US" sz="2000" dirty="0">
                <a:latin typeface="Centaur" panose="02030504050205020304" pitchFamily="18" charset="0"/>
              </a:rPr>
              <a:t>. </a:t>
            </a:r>
            <a:r>
              <a:rPr lang="en-US" sz="2000" dirty="0" err="1">
                <a:latin typeface="Centaur" panose="02030504050205020304" pitchFamily="18" charset="0"/>
              </a:rPr>
              <a:t>Ma’lumotlar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bazasi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faqat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ma’lumotlarni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saqlaydi</a:t>
            </a:r>
            <a:r>
              <a:rPr lang="en-US" sz="2000" dirty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qolgan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barcha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ishlarni</a:t>
            </a:r>
            <a:r>
              <a:rPr lang="en-US" sz="2000" dirty="0">
                <a:latin typeface="Centaur" panose="02030504050205020304" pitchFamily="18" charset="0"/>
              </a:rPr>
              <a:t> MBBT </a:t>
            </a:r>
            <a:r>
              <a:rPr lang="en-US" sz="2000" dirty="0" err="1">
                <a:latin typeface="Centaur" panose="02030504050205020304" pitchFamily="18" charset="0"/>
              </a:rPr>
              <a:t>bajaradi</a:t>
            </a:r>
            <a:r>
              <a:rPr lang="en-US" sz="2000" dirty="0" smtClean="0">
                <a:latin typeface="Centaur" panose="02030504050205020304" pitchFamily="18" charset="0"/>
              </a:rPr>
              <a:t>.</a:t>
            </a:r>
            <a:endParaRPr lang="en-US" altLang="ru-RU" sz="2000" dirty="0">
              <a:latin typeface="Centaur" panose="02030504050205020304" pitchFamily="18" charset="0"/>
              <a:cs typeface="Centaur" panose="0203050405020502030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ru-RU" sz="3600" dirty="0" err="1">
                <a:latin typeface="Centaur" panose="02030504050205020304" charset="0"/>
                <a:cs typeface="Centaur" panose="02030504050205020304" charset="0"/>
              </a:rPr>
              <a:t>Ma'lumotlar</a:t>
            </a:r>
            <a:r>
              <a:rPr lang="en-US" altLang="ru-RU" sz="3600" dirty="0">
                <a:latin typeface="Centaur" panose="02030504050205020304" charset="0"/>
                <a:cs typeface="Centaur" panose="02030504050205020304" charset="0"/>
              </a:rPr>
              <a:t> </a:t>
            </a:r>
            <a:r>
              <a:rPr lang="en-US" altLang="ru-RU" sz="3600" dirty="0" err="1" smtClean="0">
                <a:latin typeface="Centaur" panose="02030504050205020304" charset="0"/>
                <a:cs typeface="Centaur" panose="02030504050205020304" charset="0"/>
              </a:rPr>
              <a:t>bazasi</a:t>
            </a:r>
            <a:endParaRPr lang="en-US" altLang="ru-RU" sz="36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598647"/>
            <a:ext cx="10515600" cy="486854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bazasida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saqlanadigan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ma'lumotlarning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mantiqiy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tuzilishi</a:t>
            </a:r>
            <a:r>
              <a:rPr lang="en-US" sz="2000" dirty="0" smtClean="0">
                <a:latin typeface="Centaur" panose="02030504050205020304" pitchFamily="18" charset="0"/>
              </a:rPr>
              <a:t>, </a:t>
            </a:r>
            <a:r>
              <a:rPr lang="en-US" sz="2000" dirty="0" err="1">
                <a:latin typeface="Centaur" panose="02030504050205020304" pitchFamily="18" charset="0"/>
              </a:rPr>
              <a:t>ma'lumotlar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taqdimot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err="1">
                <a:latin typeface="Centaur" panose="02030504050205020304" pitchFamily="18" charset="0"/>
              </a:rPr>
              <a:t>modeli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smtClean="0">
                <a:latin typeface="Centaur" panose="02030504050205020304" pitchFamily="18" charset="0"/>
              </a:rPr>
              <a:t>deb </a:t>
            </a:r>
            <a:r>
              <a:rPr lang="en-US" sz="2000" dirty="0" err="1" smtClean="0">
                <a:latin typeface="Centaur" panose="02030504050205020304" pitchFamily="18" charset="0"/>
              </a:rPr>
              <a:t>nomlanadi</a:t>
            </a:r>
            <a:r>
              <a:rPr lang="en-US" sz="2000" dirty="0" smtClean="0">
                <a:latin typeface="Centaur" panose="02030504050205020304" pitchFamily="18" charset="0"/>
              </a:rPr>
              <a:t>. </a:t>
            </a:r>
            <a:r>
              <a:rPr lang="en-US" sz="2000" dirty="0" err="1" smtClean="0">
                <a:latin typeface="Centaur" panose="02030504050205020304" pitchFamily="18" charset="0"/>
              </a:rPr>
              <a:t>Ma'lumotlarni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taqdim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etishning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asosiy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modellari</a:t>
            </a:r>
            <a:r>
              <a:rPr lang="en-US" sz="2000" dirty="0" smtClean="0">
                <a:latin typeface="Centaur" panose="02030504050205020304" pitchFamily="18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Ierarxik</a:t>
            </a:r>
            <a:r>
              <a:rPr lang="en-US" sz="2000" dirty="0" smtClean="0">
                <a:latin typeface="Centaur" panose="02030504050205020304" pitchFamily="18" charset="0"/>
              </a:rPr>
              <a:t> (</a:t>
            </a:r>
            <a:r>
              <a:rPr lang="en-US" sz="2000" dirty="0" err="1" smtClean="0">
                <a:latin typeface="Centaur" panose="02030504050205020304" pitchFamily="18" charset="0"/>
              </a:rPr>
              <a:t>daraxtsimon</a:t>
            </a:r>
            <a:r>
              <a:rPr lang="en-US" sz="2000" dirty="0" smtClean="0">
                <a:latin typeface="Centaur" panose="02030504050205020304" pitchFamily="18" charset="0"/>
              </a:rPr>
              <a:t>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Tarmoqli</a:t>
            </a:r>
            <a:r>
              <a:rPr lang="en-US" sz="2000" dirty="0" smtClean="0">
                <a:latin typeface="Centaur" panose="02030504050205020304" pitchFamily="18" charset="0"/>
              </a:rPr>
              <a:t> (</a:t>
            </a:r>
            <a:r>
              <a:rPr lang="en-US" sz="2000" dirty="0" err="1" smtClean="0">
                <a:latin typeface="Centaur" panose="02030504050205020304" pitchFamily="18" charset="0"/>
              </a:rPr>
              <a:t>bir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biriga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bog’lash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orqali</a:t>
            </a:r>
            <a:r>
              <a:rPr lang="en-US" sz="2000" dirty="0" smtClean="0">
                <a:latin typeface="Centaur" panose="02030504050205020304" pitchFamily="18" charset="0"/>
              </a:rPr>
              <a:t>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Relyatsion</a:t>
            </a:r>
            <a:r>
              <a:rPr lang="en-US" sz="2000" dirty="0" smtClean="0">
                <a:latin typeface="Centaur" panose="02030504050205020304" pitchFamily="18" charset="0"/>
              </a:rPr>
              <a:t> (</a:t>
            </a:r>
            <a:r>
              <a:rPr lang="en-US" sz="2000" dirty="0" err="1" smtClean="0">
                <a:latin typeface="Centaur" panose="02030504050205020304" pitchFamily="18" charset="0"/>
              </a:rPr>
              <a:t>jadvallar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ko’rinishida</a:t>
            </a:r>
            <a:r>
              <a:rPr lang="en-US" sz="2000" dirty="0" smtClean="0">
                <a:latin typeface="Centaur" panose="02030504050205020304" pitchFamily="18" charset="0"/>
              </a:rPr>
              <a:t>)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entaur" panose="020305040502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 smtClean="0">
                <a:latin typeface="Centaur" panose="02030504050205020304" pitchFamily="18" charset="0"/>
              </a:rPr>
              <a:t>MBBT da </a:t>
            </a:r>
            <a:r>
              <a:rPr lang="en-US" sz="2000" dirty="0" err="1" smtClean="0">
                <a:latin typeface="Centaur" panose="02030504050205020304" pitchFamily="18" charset="0"/>
              </a:rPr>
              <a:t>asosan</a:t>
            </a:r>
            <a:r>
              <a:rPr lang="en-US" sz="2000" dirty="0" smtClean="0">
                <a:latin typeface="Centaur" panose="02030504050205020304" pitchFamily="18" charset="0"/>
              </a:rPr>
              <a:t> 3 </a:t>
            </a:r>
            <a:r>
              <a:rPr lang="en-US" sz="2000" dirty="0" err="1" smtClean="0">
                <a:latin typeface="Centaur" panose="02030504050205020304" pitchFamily="18" charset="0"/>
              </a:rPr>
              <a:t>xil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yondashuv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 err="1" smtClean="0">
                <a:latin typeface="Centaur" panose="02030504050205020304" pitchFamily="18" charset="0"/>
              </a:rPr>
              <a:t>mavjud</a:t>
            </a:r>
            <a:r>
              <a:rPr lang="en-US" sz="2000" dirty="0" smtClean="0">
                <a:latin typeface="Centaur" panose="02030504050205020304" pitchFamily="18" charset="0"/>
              </a:rPr>
              <a:t>: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SQL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NoSQL</a:t>
            </a:r>
            <a:endParaRPr lang="en-US" sz="2000" dirty="0" smtClean="0">
              <a:latin typeface="Centaur" panose="020305040502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PL\SQL</a:t>
            </a:r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Centaur" panose="02030504050205020304" pitchFamily="18" charset="0"/>
              </a:rPr>
              <a:t>Ma’lumotlar</a:t>
            </a:r>
            <a:r>
              <a:rPr lang="en-US" sz="3600" dirty="0">
                <a:latin typeface="Centaur" panose="02030504050205020304" pitchFamily="18" charset="0"/>
              </a:rPr>
              <a:t> </a:t>
            </a:r>
            <a:r>
              <a:rPr lang="en-US" sz="3600" dirty="0" err="1" smtClean="0">
                <a:latin typeface="Centaur" panose="02030504050205020304" pitchFamily="18" charset="0"/>
              </a:rPr>
              <a:t>bazasi</a:t>
            </a:r>
            <a:endParaRPr lang="en-US" altLang="ru-RU" sz="36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6" name="Замещающее содержимое 5"/>
          <p:cNvSpPr>
            <a:spLocks noGrp="1"/>
          </p:cNvSpPr>
          <p:nvPr>
            <p:ph idx="1"/>
          </p:nvPr>
        </p:nvSpPr>
        <p:spPr>
          <a:xfrm>
            <a:off x="852805" y="1598647"/>
            <a:ext cx="10515600" cy="48685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Oracle;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PostgreSQL</a:t>
            </a:r>
            <a:endParaRPr lang="en-US" sz="2000" dirty="0">
              <a:latin typeface="Centaur" panose="020305040502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MySQL;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entaur" panose="02030504050205020304" pitchFamily="18" charset="0"/>
              </a:rPr>
              <a:t>MariaDB</a:t>
            </a:r>
            <a:r>
              <a:rPr lang="en-US" sz="2000" dirty="0" smtClean="0">
                <a:latin typeface="Centaur" panose="02030504050205020304" pitchFamily="18" charset="0"/>
              </a:rPr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Centaur" panose="02030504050205020304" pitchFamily="18" charset="0"/>
              </a:rPr>
              <a:t>Microsoft SQL Server</a:t>
            </a:r>
            <a:r>
              <a:rPr lang="en-US" sz="2000" dirty="0" smtClean="0">
                <a:latin typeface="Centaur" panose="02030504050205020304" pitchFamily="18" charset="0"/>
              </a:rPr>
              <a:t>;</a:t>
            </a:r>
            <a:endParaRPr lang="en-US" sz="2000" dirty="0">
              <a:latin typeface="Centaur" panose="020305040502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SQLite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MongoDB</a:t>
            </a:r>
            <a:endParaRPr lang="en-US" sz="2000" dirty="0" smtClean="0">
              <a:latin typeface="Centaur" panose="020305040502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Cassandra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Centaur" panose="02030504050205020304" pitchFamily="18" charset="0"/>
              </a:rPr>
              <a:t>Redis</a:t>
            </a:r>
            <a:endParaRPr lang="en-US" sz="2000" dirty="0">
              <a:latin typeface="Centaur" panose="020305040502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entaur" panose="02030504050205020304" pitchFamily="18" charset="0"/>
              </a:rPr>
              <a:t>Microsoft Access;</a:t>
            </a:r>
            <a:endParaRPr lang="en-US" sz="2000" dirty="0">
              <a:latin typeface="Centaur" panose="02030504050205020304" pitchFamily="18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latin typeface="Centaur" panose="02030504050205020304" pitchFamily="18" charset="0"/>
              </a:rPr>
              <a:t>Ma’lumotlar</a:t>
            </a:r>
            <a:r>
              <a:rPr lang="en-US" sz="3600" dirty="0">
                <a:latin typeface="Centaur" panose="02030504050205020304" pitchFamily="18" charset="0"/>
              </a:rPr>
              <a:t> </a:t>
            </a:r>
            <a:r>
              <a:rPr lang="en-US" sz="3600" dirty="0" err="1">
                <a:latin typeface="Centaur" panose="02030504050205020304" pitchFamily="18" charset="0"/>
              </a:rPr>
              <a:t>bazasini</a:t>
            </a:r>
            <a:r>
              <a:rPr lang="en-US" sz="3600" dirty="0">
                <a:latin typeface="Centaur" panose="02030504050205020304" pitchFamily="18" charset="0"/>
              </a:rPr>
              <a:t> </a:t>
            </a:r>
            <a:r>
              <a:rPr lang="en-US" sz="3600" dirty="0" err="1">
                <a:latin typeface="Centaur" panose="02030504050205020304" pitchFamily="18" charset="0"/>
              </a:rPr>
              <a:t>boshqarish</a:t>
            </a:r>
            <a:r>
              <a:rPr lang="en-US" sz="3600" dirty="0">
                <a:latin typeface="Centaur" panose="02030504050205020304" pitchFamily="18" charset="0"/>
              </a:rPr>
              <a:t> </a:t>
            </a:r>
            <a:r>
              <a:rPr lang="en-US" sz="3600" dirty="0" err="1" smtClean="0">
                <a:latin typeface="Centaur" panose="02030504050205020304" pitchFamily="18" charset="0"/>
              </a:rPr>
              <a:t>tizimlari</a:t>
            </a:r>
            <a:endParaRPr lang="en-US" altLang="ru-RU" sz="36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-4445"/>
            <a:ext cx="12231370" cy="6884035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/>
        </p:nvSpPr>
        <p:spPr>
          <a:xfrm>
            <a:off x="838200" y="365126"/>
            <a:ext cx="10515600" cy="82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latin typeface="Centaur" panose="02030504050205020304" pitchFamily="18" charset="0"/>
              </a:rPr>
              <a:t>SQL </a:t>
            </a:r>
            <a:r>
              <a:rPr lang="en-US" sz="3600" dirty="0" err="1" smtClean="0">
                <a:latin typeface="Centaur" panose="02030504050205020304" pitchFamily="18" charset="0"/>
              </a:rPr>
              <a:t>komandalari</a:t>
            </a:r>
            <a:r>
              <a:rPr lang="en-US" sz="3600" dirty="0" smtClean="0">
                <a:latin typeface="Centaur" panose="02030504050205020304" pitchFamily="18" charset="0"/>
              </a:rPr>
              <a:t> (DDL </a:t>
            </a:r>
            <a:r>
              <a:rPr lang="en-US" sz="3600" dirty="0" err="1" smtClean="0">
                <a:latin typeface="Centaur" panose="02030504050205020304" pitchFamily="18" charset="0"/>
              </a:rPr>
              <a:t>va</a:t>
            </a:r>
            <a:r>
              <a:rPr lang="en-US" sz="3600" dirty="0" smtClean="0">
                <a:latin typeface="Centaur" panose="02030504050205020304" pitchFamily="18" charset="0"/>
              </a:rPr>
              <a:t> DML)</a:t>
            </a:r>
            <a:endParaRPr lang="en-US" altLang="ru-RU" sz="3600" dirty="0" smtClean="0">
              <a:latin typeface="Centaur" panose="02030504050205020304" charset="0"/>
              <a:cs typeface="Centaur" panose="02030504050205020304" charset="0"/>
            </a:endParaRPr>
          </a:p>
        </p:txBody>
      </p:sp>
      <p:pic>
        <p:nvPicPr>
          <p:cNvPr id="4" name="Изображение 3" descr="icon01-transact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5190" y="12700"/>
            <a:ext cx="1007745" cy="1007745"/>
          </a:xfrm>
          <a:prstGeom prst="rect">
            <a:avLst/>
          </a:prstGeom>
        </p:spPr>
      </p:pic>
      <p:pic>
        <p:nvPicPr>
          <p:cNvPr id="1026" name="Picture 2" descr="SQL&amp;amp;#39;s components – DDL, DML, DCL and TC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54" y="1160902"/>
            <a:ext cx="6525346" cy="378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мещающее содержимое 5"/>
          <p:cNvSpPr txBox="1">
            <a:spLocks/>
          </p:cNvSpPr>
          <p:nvPr/>
        </p:nvSpPr>
        <p:spPr>
          <a:xfrm>
            <a:off x="548005" y="1555821"/>
            <a:ext cx="3826287" cy="1744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Centaur" panose="02030504050205020304" pitchFamily="18" charset="0"/>
              </a:rPr>
              <a:t>DDL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 smtClean="0">
                <a:latin typeface="Centaur" panose="02030504050205020304" pitchFamily="18" charset="0"/>
              </a:rPr>
              <a:t>- Data </a:t>
            </a:r>
            <a:r>
              <a:rPr lang="en-US" sz="2000" dirty="0">
                <a:latin typeface="Centaur" panose="02030504050205020304" pitchFamily="18" charset="0"/>
              </a:rPr>
              <a:t>Definition </a:t>
            </a:r>
            <a:r>
              <a:rPr lang="en-US" sz="2000" dirty="0" smtClean="0">
                <a:latin typeface="Centaur" panose="02030504050205020304" pitchFamily="18" charset="0"/>
              </a:rPr>
              <a:t>Language</a:t>
            </a:r>
          </a:p>
          <a:p>
            <a:pPr algn="l"/>
            <a:endParaRPr lang="en-US" sz="2000" dirty="0">
              <a:latin typeface="Centaur" panose="02030504050205020304" pitchFamily="18" charset="0"/>
            </a:endParaRPr>
          </a:p>
          <a:p>
            <a:pPr algn="l"/>
            <a:r>
              <a:rPr lang="en-US" sz="2000" b="1" dirty="0">
                <a:latin typeface="Centaur" panose="02030504050205020304" pitchFamily="18" charset="0"/>
              </a:rPr>
              <a:t>DML</a:t>
            </a:r>
            <a:r>
              <a:rPr lang="en-US" sz="2000" dirty="0">
                <a:latin typeface="Centaur" panose="02030504050205020304" pitchFamily="18" charset="0"/>
              </a:rPr>
              <a:t> </a:t>
            </a:r>
            <a:r>
              <a:rPr lang="en-US" sz="2000" dirty="0">
                <a:latin typeface="Centaur" panose="02030504050205020304" pitchFamily="18" charset="0"/>
              </a:rPr>
              <a:t>-</a:t>
            </a:r>
            <a:r>
              <a:rPr lang="en-US" sz="2000" dirty="0" smtClean="0">
                <a:latin typeface="Centaur" panose="02030504050205020304" pitchFamily="18" charset="0"/>
              </a:rPr>
              <a:t> </a:t>
            </a:r>
            <a:r>
              <a:rPr lang="en-US" sz="2000" dirty="0">
                <a:latin typeface="Centaur" panose="02030504050205020304" pitchFamily="18" charset="0"/>
              </a:rPr>
              <a:t>Data Manipulation Language</a:t>
            </a:r>
            <a:endParaRPr lang="en-US" sz="2000" dirty="0">
              <a:latin typeface="Centaur" panose="020305040502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128" y="5002214"/>
            <a:ext cx="5128183" cy="14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101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Centaur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58</cp:revision>
  <dcterms:created xsi:type="dcterms:W3CDTF">2020-03-02T05:19:00Z</dcterms:created>
  <dcterms:modified xsi:type="dcterms:W3CDTF">2022-03-06T12:36:12Z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1049-11.2.0.9453</vt:lpwstr>
  </property>
</Properties>
</file>