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620" r:id="rId3"/>
    <p:sldId id="613" r:id="rId5"/>
    <p:sldId id="629" r:id="rId6"/>
    <p:sldId id="636" r:id="rId7"/>
    <p:sldId id="631" r:id="rId8"/>
    <p:sldId id="624" r:id="rId9"/>
    <p:sldId id="632" r:id="rId10"/>
    <p:sldId id="633" r:id="rId11"/>
    <p:sldId id="637" r:id="rId12"/>
    <p:sldId id="638" r:id="rId13"/>
    <p:sldId id="639" r:id="rId14"/>
    <p:sldId id="640" r:id="rId15"/>
    <p:sldId id="641" r:id="rId16"/>
    <p:sldId id="642" r:id="rId17"/>
    <p:sldId id="643" r:id="rId18"/>
    <p:sldId id="644" r:id="rId19"/>
    <p:sldId id="645" r:id="rId20"/>
    <p:sldId id="646" r:id="rId21"/>
    <p:sldId id="647" r:id="rId22"/>
    <p:sldId id="648" r:id="rId23"/>
    <p:sldId id="649" r:id="rId24"/>
    <p:sldId id="650" r:id="rId25"/>
    <p:sldId id="651" r:id="rId26"/>
    <p:sldId id="652" r:id="rId27"/>
    <p:sldId id="634" r:id="rId28"/>
    <p:sldId id="635" r:id="rId29"/>
    <p:sldId id="603" r:id="rId30"/>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tp--2" initials="u"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952"/>
    <a:srgbClr val="FDB614"/>
    <a:srgbClr val="00648E"/>
    <a:srgbClr val="008CC4"/>
    <a:srgbClr val="0078AA"/>
    <a:srgbClr val="006F9D"/>
    <a:srgbClr val="007BAD"/>
    <a:srgbClr val="0083B8"/>
    <a:srgbClr val="00ADF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74" autoAdjust="0"/>
    <p:restoredTop sz="96623" autoAdjust="0"/>
  </p:normalViewPr>
  <p:slideViewPr>
    <p:cSldViewPr snapToGrid="0" showGuides="1">
      <p:cViewPr varScale="1">
        <p:scale>
          <a:sx n="59" d="100"/>
          <a:sy n="59" d="100"/>
        </p:scale>
        <p:origin x="576" y="52"/>
      </p:cViewPr>
      <p:guideLst>
        <p:guide orient="horz" pos="2304"/>
        <p:guide pos="3816"/>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68340" cy="356357"/>
          </a:xfrm>
          <a:prstGeom prst="rect">
            <a:avLst/>
          </a:prstGeom>
        </p:spPr>
        <p:txBody>
          <a:bodyPr vert="horz" lIns="96625" tIns="48312" rIns="96625" bIns="48312" rtlCol="0"/>
          <a:lstStyle>
            <a:lvl1pPr algn="l">
              <a:defRPr sz="1300"/>
            </a:lvl1pPr>
          </a:lstStyle>
          <a:p>
            <a:endParaRPr lang="en-PH"/>
          </a:p>
        </p:txBody>
      </p:sp>
      <p:sp>
        <p:nvSpPr>
          <p:cNvPr id="3" name="Date Placeholder 2"/>
          <p:cNvSpPr>
            <a:spLocks noGrp="1"/>
          </p:cNvSpPr>
          <p:nvPr>
            <p:ph type="dt" sz="quarter" idx="1"/>
          </p:nvPr>
        </p:nvSpPr>
        <p:spPr>
          <a:xfrm>
            <a:off x="5317965" y="2"/>
            <a:ext cx="4068340" cy="356357"/>
          </a:xfrm>
          <a:prstGeom prst="rect">
            <a:avLst/>
          </a:prstGeom>
        </p:spPr>
        <p:txBody>
          <a:bodyPr vert="horz" lIns="96625" tIns="48312" rIns="96625" bIns="48312" rtlCol="0"/>
          <a:lstStyle>
            <a:lvl1pPr algn="r">
              <a:defRPr sz="1300"/>
            </a:lvl1pPr>
          </a:lstStyle>
          <a:p>
            <a:fld id="{631D74F8-289F-4E41-AD30-F84A1146F530}" type="datetimeFigureOut">
              <a:rPr lang="en-PH" smtClean="0"/>
            </a:fld>
            <a:endParaRPr lang="en-PH"/>
          </a:p>
        </p:txBody>
      </p:sp>
      <p:sp>
        <p:nvSpPr>
          <p:cNvPr id="4" name="Footer Placeholder 3"/>
          <p:cNvSpPr>
            <a:spLocks noGrp="1"/>
          </p:cNvSpPr>
          <p:nvPr>
            <p:ph type="ftr" sz="quarter" idx="2"/>
          </p:nvPr>
        </p:nvSpPr>
        <p:spPr>
          <a:xfrm>
            <a:off x="2" y="6746119"/>
            <a:ext cx="4068340" cy="356357"/>
          </a:xfrm>
          <a:prstGeom prst="rect">
            <a:avLst/>
          </a:prstGeom>
        </p:spPr>
        <p:txBody>
          <a:bodyPr vert="horz" lIns="96625" tIns="48312" rIns="96625" bIns="48312" rtlCol="0" anchor="b"/>
          <a:lstStyle>
            <a:lvl1pPr algn="l">
              <a:defRPr sz="1300"/>
            </a:lvl1pPr>
          </a:lstStyle>
          <a:p>
            <a:endParaRPr lang="en-PH"/>
          </a:p>
        </p:txBody>
      </p:sp>
      <p:sp>
        <p:nvSpPr>
          <p:cNvPr id="5" name="Slide Number Placeholder 4"/>
          <p:cNvSpPr>
            <a:spLocks noGrp="1"/>
          </p:cNvSpPr>
          <p:nvPr>
            <p:ph type="sldNum" sz="quarter" idx="3"/>
          </p:nvPr>
        </p:nvSpPr>
        <p:spPr>
          <a:xfrm>
            <a:off x="5317965" y="6746119"/>
            <a:ext cx="4068340" cy="356357"/>
          </a:xfrm>
          <a:prstGeom prst="rect">
            <a:avLst/>
          </a:prstGeom>
        </p:spPr>
        <p:txBody>
          <a:bodyPr vert="horz" lIns="96625" tIns="48312" rIns="96625" bIns="48312" rtlCol="0" anchor="b"/>
          <a:lstStyle>
            <a:lvl1pPr algn="r">
              <a:defRPr sz="1300"/>
            </a:lvl1pPr>
          </a:lstStyle>
          <a:p>
            <a:fld id="{C07BE27D-9BAF-4B50-B4A7-F31B61725EB5}" type="slidenum">
              <a:rPr lang="en-PH" smtClean="0"/>
            </a:fld>
            <a:endParaRPr lang="en-PH"/>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68340" cy="356357"/>
          </a:xfrm>
          <a:prstGeom prst="rect">
            <a:avLst/>
          </a:prstGeom>
        </p:spPr>
        <p:txBody>
          <a:bodyPr vert="horz" lIns="96625" tIns="48312" rIns="96625" bIns="48312" rtlCol="0"/>
          <a:lstStyle>
            <a:lvl1pPr algn="l">
              <a:defRPr sz="1300"/>
            </a:lvl1pPr>
          </a:lstStyle>
          <a:p>
            <a:endParaRPr lang="en-PH"/>
          </a:p>
        </p:txBody>
      </p:sp>
      <p:sp>
        <p:nvSpPr>
          <p:cNvPr id="3" name="Date Placeholder 2"/>
          <p:cNvSpPr>
            <a:spLocks noGrp="1"/>
          </p:cNvSpPr>
          <p:nvPr>
            <p:ph type="dt" idx="1"/>
          </p:nvPr>
        </p:nvSpPr>
        <p:spPr>
          <a:xfrm>
            <a:off x="5317965" y="2"/>
            <a:ext cx="4068340" cy="356357"/>
          </a:xfrm>
          <a:prstGeom prst="rect">
            <a:avLst/>
          </a:prstGeom>
        </p:spPr>
        <p:txBody>
          <a:bodyPr vert="horz" lIns="96625" tIns="48312" rIns="96625" bIns="48312" rtlCol="0"/>
          <a:lstStyle>
            <a:lvl1pPr algn="r">
              <a:defRPr sz="1300"/>
            </a:lvl1pPr>
          </a:lstStyle>
          <a:p>
            <a:fld id="{DD7240A6-4180-40B5-8A36-F4799AA39475}" type="datetimeFigureOut">
              <a:rPr lang="en-PH" smtClean="0"/>
            </a:fld>
            <a:endParaRPr lang="en-PH"/>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6625" tIns="48312" rIns="96625" bIns="48312" rtlCol="0" anchor="ctr"/>
          <a:lstStyle/>
          <a:p>
            <a:endParaRPr lang="en-PH"/>
          </a:p>
        </p:txBody>
      </p:sp>
      <p:sp>
        <p:nvSpPr>
          <p:cNvPr id="5" name="Notes Placeholder 4"/>
          <p:cNvSpPr>
            <a:spLocks noGrp="1"/>
          </p:cNvSpPr>
          <p:nvPr>
            <p:ph type="body" sz="quarter" idx="3"/>
          </p:nvPr>
        </p:nvSpPr>
        <p:spPr>
          <a:xfrm>
            <a:off x="938848" y="3418067"/>
            <a:ext cx="7510780" cy="2796599"/>
          </a:xfrm>
          <a:prstGeom prst="rect">
            <a:avLst/>
          </a:prstGeom>
        </p:spPr>
        <p:txBody>
          <a:bodyPr vert="horz" lIns="96625" tIns="48312" rIns="96625" bIns="48312"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6" name="Footer Placeholder 5"/>
          <p:cNvSpPr>
            <a:spLocks noGrp="1"/>
          </p:cNvSpPr>
          <p:nvPr>
            <p:ph type="ftr" sz="quarter" idx="4"/>
          </p:nvPr>
        </p:nvSpPr>
        <p:spPr>
          <a:xfrm>
            <a:off x="2" y="6746119"/>
            <a:ext cx="4068340" cy="356357"/>
          </a:xfrm>
          <a:prstGeom prst="rect">
            <a:avLst/>
          </a:prstGeom>
        </p:spPr>
        <p:txBody>
          <a:bodyPr vert="horz" lIns="96625" tIns="48312" rIns="96625" bIns="48312" rtlCol="0" anchor="b"/>
          <a:lstStyle>
            <a:lvl1pPr algn="l">
              <a:defRPr sz="1300"/>
            </a:lvl1pPr>
          </a:lstStyle>
          <a:p>
            <a:endParaRPr lang="en-PH"/>
          </a:p>
        </p:txBody>
      </p:sp>
      <p:sp>
        <p:nvSpPr>
          <p:cNvPr id="7" name="Slide Number Placeholder 6"/>
          <p:cNvSpPr>
            <a:spLocks noGrp="1"/>
          </p:cNvSpPr>
          <p:nvPr>
            <p:ph type="sldNum" sz="quarter" idx="5"/>
          </p:nvPr>
        </p:nvSpPr>
        <p:spPr>
          <a:xfrm>
            <a:off x="5317965" y="6746119"/>
            <a:ext cx="4068340" cy="356357"/>
          </a:xfrm>
          <a:prstGeom prst="rect">
            <a:avLst/>
          </a:prstGeom>
        </p:spPr>
        <p:txBody>
          <a:bodyPr vert="horz" lIns="96625" tIns="48312" rIns="96625" bIns="48312" rtlCol="0" anchor="b"/>
          <a:lstStyle>
            <a:lvl1pPr algn="r">
              <a:defRPr sz="1300"/>
            </a:lvl1pPr>
          </a:lstStyle>
          <a:p>
            <a:fld id="{3972673A-94EB-4903-80E2-676C1B13AAB9}" type="slidenum">
              <a:rPr lang="en-PH" smtClean="0"/>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endParaRPr lang="en-PH"/>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en-US"/>
              <a:t>Click to edit Master title style</a:t>
            </a:r>
            <a:endParaRPr lang="en-PH"/>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Content Placeholder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Date Placeholder 4"/>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6" name="Footer Placeholder 5"/>
          <p:cNvSpPr>
            <a:spLocks noGrp="1"/>
          </p:cNvSpPr>
          <p:nvPr>
            <p:ph type="ftr" sz="quarter" idx="11"/>
          </p:nvPr>
        </p:nvSpPr>
        <p:spPr/>
        <p:txBody>
          <a:bodyPr/>
          <a:lstStyle/>
          <a:p>
            <a:endParaRPr lang="en-PH">
              <a:solidFill>
                <a:prstClr val="black">
                  <a:tint val="75000"/>
                </a:prstClr>
              </a:solidFill>
            </a:endParaRPr>
          </a:p>
        </p:txBody>
      </p:sp>
      <p:sp>
        <p:nvSpPr>
          <p:cNvPr id="7" name="Slide Number Placeholder 6"/>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PH"/>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endParaRPr lang="en-US"/>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7" name="Date Placeholder 6"/>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8" name="Footer Placeholder 7"/>
          <p:cNvSpPr>
            <a:spLocks noGrp="1"/>
          </p:cNvSpPr>
          <p:nvPr>
            <p:ph type="ftr" sz="quarter" idx="11"/>
          </p:nvPr>
        </p:nvSpPr>
        <p:spPr/>
        <p:txBody>
          <a:bodyPr/>
          <a:lstStyle/>
          <a:p>
            <a:endParaRPr lang="en-PH">
              <a:solidFill>
                <a:prstClr val="black">
                  <a:tint val="75000"/>
                </a:prstClr>
              </a:solidFill>
            </a:endParaRPr>
          </a:p>
        </p:txBody>
      </p:sp>
      <p:sp>
        <p:nvSpPr>
          <p:cNvPr id="9" name="Slide Number Placeholder 8"/>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4" name="Footer Placeholder 3"/>
          <p:cNvSpPr>
            <a:spLocks noGrp="1"/>
          </p:cNvSpPr>
          <p:nvPr>
            <p:ph type="ftr" sz="quarter" idx="11"/>
          </p:nvPr>
        </p:nvSpPr>
        <p:spPr/>
        <p:txBody>
          <a:bodyPr/>
          <a:lstStyle/>
          <a:p>
            <a:endParaRPr lang="en-PH">
              <a:solidFill>
                <a:prstClr val="black">
                  <a:tint val="75000"/>
                </a:prstClr>
              </a:solidFill>
            </a:endParaRPr>
          </a:p>
        </p:txBody>
      </p:sp>
      <p:sp>
        <p:nvSpPr>
          <p:cNvPr id="5" name="Slide Number Placeholder 4"/>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3" name="Footer Placeholder 2"/>
          <p:cNvSpPr>
            <a:spLocks noGrp="1"/>
          </p:cNvSpPr>
          <p:nvPr>
            <p:ph type="ftr" sz="quarter" idx="11"/>
          </p:nvPr>
        </p:nvSpPr>
        <p:spPr/>
        <p:txBody>
          <a:bodyPr/>
          <a:lstStyle/>
          <a:p>
            <a:endParaRPr lang="en-PH">
              <a:solidFill>
                <a:prstClr val="black">
                  <a:tint val="75000"/>
                </a:prstClr>
              </a:solidFill>
            </a:endParaRPr>
          </a:p>
        </p:txBody>
      </p:sp>
      <p:sp>
        <p:nvSpPr>
          <p:cNvPr id="4" name="Slide Number Placeholder 3"/>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665" b="1"/>
            </a:lvl1pPr>
          </a:lstStyle>
          <a:p>
            <a:r>
              <a:rPr lang="en-US"/>
              <a:t>Click to edit Master title style</a:t>
            </a:r>
            <a:endParaRPr lang="en-PH"/>
          </a:p>
        </p:txBody>
      </p:sp>
      <p:sp>
        <p:nvSpPr>
          <p:cNvPr id="3" name="Content Placeholder 2"/>
          <p:cNvSpPr>
            <a:spLocks noGrp="1"/>
          </p:cNvSpPr>
          <p:nvPr>
            <p:ph idx="1"/>
          </p:nvPr>
        </p:nvSpPr>
        <p:spPr>
          <a:xfrm>
            <a:off x="4766733" y="273054"/>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Text Placeholder 3"/>
          <p:cNvSpPr>
            <a:spLocks noGrp="1"/>
          </p:cNvSpPr>
          <p:nvPr>
            <p:ph type="body" sz="half" idx="2"/>
          </p:nvPr>
        </p:nvSpPr>
        <p:spPr>
          <a:xfrm>
            <a:off x="609603" y="1435104"/>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6" name="Footer Placeholder 5"/>
          <p:cNvSpPr>
            <a:spLocks noGrp="1"/>
          </p:cNvSpPr>
          <p:nvPr>
            <p:ph type="ftr" sz="quarter" idx="11"/>
          </p:nvPr>
        </p:nvSpPr>
        <p:spPr/>
        <p:txBody>
          <a:bodyPr/>
          <a:lstStyle/>
          <a:p>
            <a:endParaRPr lang="en-PH">
              <a:solidFill>
                <a:prstClr val="black">
                  <a:tint val="75000"/>
                </a:prstClr>
              </a:solidFill>
            </a:endParaRPr>
          </a:p>
        </p:txBody>
      </p:sp>
      <p:sp>
        <p:nvSpPr>
          <p:cNvPr id="7" name="Slide Number Placeholder 6"/>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5" b="1"/>
            </a:lvl1pPr>
          </a:lstStyle>
          <a:p>
            <a:r>
              <a:rPr lang="en-US"/>
              <a:t>Click to edit Master title style</a:t>
            </a:r>
            <a:endParaRPr lang="en-PH"/>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en-PH"/>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6" name="Footer Placeholder 5"/>
          <p:cNvSpPr>
            <a:spLocks noGrp="1"/>
          </p:cNvSpPr>
          <p:nvPr>
            <p:ph type="ftr" sz="quarter" idx="11"/>
          </p:nvPr>
        </p:nvSpPr>
        <p:spPr/>
        <p:txBody>
          <a:bodyPr/>
          <a:lstStyle/>
          <a:p>
            <a:endParaRPr lang="en-PH">
              <a:solidFill>
                <a:prstClr val="black">
                  <a:tint val="75000"/>
                </a:prstClr>
              </a:solidFill>
            </a:endParaRPr>
          </a:p>
        </p:txBody>
      </p:sp>
      <p:sp>
        <p:nvSpPr>
          <p:cNvPr id="7" name="Slide Number Placeholder 6"/>
          <p:cNvSpPr>
            <a:spLocks noGrp="1"/>
          </p:cNvSpPr>
          <p:nvPr>
            <p:ph type="sldNum" sz="quarter" idx="12"/>
          </p:nvPr>
        </p:nvSpPr>
        <p:spPr/>
        <p:txBody>
          <a:body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48D23B98-8CC6-4D27-AFB5-AEC984FDB706}" type="datetimeFigureOut">
              <a:rPr lang="en-PH" smtClean="0">
                <a:solidFill>
                  <a:prstClr val="black">
                    <a:tint val="75000"/>
                  </a:prstClr>
                </a:solidFill>
              </a:rPr>
            </a:fld>
            <a:endParaRPr lang="en-PH">
              <a:solidFill>
                <a:prstClr val="black">
                  <a:tint val="75000"/>
                </a:prstClr>
              </a:solidFill>
            </a:endParaRPr>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PH">
              <a:solidFill>
                <a:prstClr val="black">
                  <a:tint val="75000"/>
                </a:prstClr>
              </a:solidFill>
            </a:endParaRP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3AD66FC-F6B3-4FA3-996B-2C3AB228AA14}" type="slidenum">
              <a:rPr lang="en-PH" smtClean="0">
                <a:solidFill>
                  <a:prstClr val="black">
                    <a:tint val="75000"/>
                  </a:prstClr>
                </a:solidFill>
              </a:rPr>
            </a:fld>
            <a:endParaRPr lang="en-PH">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220342"/>
            <a:ext cx="12192000" cy="6775373"/>
            <a:chOff x="0" y="-220342"/>
            <a:chExt cx="12192000" cy="6775373"/>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20342"/>
              <a:ext cx="12192000" cy="6775373"/>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9419" y="309297"/>
              <a:ext cx="6764287" cy="1442385"/>
            </a:xfrm>
            <a:prstGeom prst="rect">
              <a:avLst/>
            </a:prstGeom>
          </p:spPr>
        </p:pic>
      </p:grpSp>
      <p:pic>
        <p:nvPicPr>
          <p:cNvPr id="12" name="Picture 11" descr="A logo with blue dots and yellow text&#10;&#10;Description automatically generated"/>
          <p:cNvPicPr/>
          <p:nvPr/>
        </p:nvPicPr>
        <p:blipFill rotWithShape="1">
          <a:blip r:embed="rId3" cstate="print">
            <a:extLst>
              <a:ext uri="{28A0092B-C50C-407E-A947-70E740481C1C}">
                <a14:useLocalDpi xmlns:a14="http://schemas.microsoft.com/office/drawing/2010/main" val="0"/>
              </a:ext>
            </a:extLst>
          </a:blip>
          <a:srcRect l="16518" t="5192" r="13659" b="9412"/>
          <a:stretch>
            <a:fillRect/>
          </a:stretch>
        </p:blipFill>
        <p:spPr bwMode="auto">
          <a:xfrm>
            <a:off x="10370878" y="3950328"/>
            <a:ext cx="1821122" cy="2124168"/>
          </a:xfrm>
          <a:prstGeom prst="rect">
            <a:avLst/>
          </a:prstGeom>
          <a:ln>
            <a:noFill/>
          </a:ln>
        </p:spPr>
      </p:pic>
      <p:sp>
        <p:nvSpPr>
          <p:cNvPr id="11" name="TextBox 10"/>
          <p:cNvSpPr txBox="1"/>
          <p:nvPr/>
        </p:nvSpPr>
        <p:spPr>
          <a:xfrm>
            <a:off x="62144" y="3575596"/>
            <a:ext cx="3606718" cy="1661993"/>
          </a:xfrm>
          <a:prstGeom prst="rect">
            <a:avLst/>
          </a:prstGeom>
          <a:noFill/>
        </p:spPr>
        <p:txBody>
          <a:bodyPr wrap="square" rtlCol="0">
            <a:spAutoFit/>
          </a:bodyPr>
          <a:lstStyle/>
          <a:p>
            <a:pPr>
              <a:lnSpc>
                <a:spcPct val="85000"/>
              </a:lnSpc>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Members:</a:t>
            </a:r>
            <a:endPar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lvl="1">
              <a:lnSpc>
                <a:spcPct val="85000"/>
              </a:lnSpc>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Rhea Mae </a:t>
            </a:r>
            <a:r>
              <a:rPr lang="en-US" sz="2000" dirty="0" err="1">
                <a:solidFill>
                  <a:srgbClr val="1C1952"/>
                </a:solidFill>
                <a:latin typeface="Tahoma" panose="020B0604030504040204" pitchFamily="34" charset="0"/>
                <a:ea typeface="Tahoma" panose="020B0604030504040204" pitchFamily="34" charset="0"/>
                <a:cs typeface="Tahoma" panose="020B0604030504040204" pitchFamily="34" charset="0"/>
              </a:rPr>
              <a:t>Cambarijan</a:t>
            </a:r>
            <a:endPar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lvl="1">
              <a:lnSpc>
                <a:spcPct val="85000"/>
              </a:lnSpc>
            </a:pPr>
            <a:r>
              <a:rPr lang="en-US" sz="2000" dirty="0" err="1">
                <a:solidFill>
                  <a:srgbClr val="1C1952"/>
                </a:solidFill>
                <a:latin typeface="Tahoma" panose="020B0604030504040204" pitchFamily="34" charset="0"/>
                <a:ea typeface="Tahoma" panose="020B0604030504040204" pitchFamily="34" charset="0"/>
                <a:cs typeface="Tahoma" panose="020B0604030504040204" pitchFamily="34" charset="0"/>
              </a:rPr>
              <a:t>Rodulfo</a:t>
            </a: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 Daniel Lopez</a:t>
            </a:r>
            <a:endPar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lvl="1">
              <a:lnSpc>
                <a:spcPct val="85000"/>
              </a:lnSpc>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Michelle </a:t>
            </a:r>
            <a:r>
              <a:rPr lang="en-US" sz="2000" dirty="0" err="1">
                <a:solidFill>
                  <a:srgbClr val="1C1952"/>
                </a:solidFill>
                <a:latin typeface="Tahoma" panose="020B0604030504040204" pitchFamily="34" charset="0"/>
                <a:ea typeface="Tahoma" panose="020B0604030504040204" pitchFamily="34" charset="0"/>
                <a:cs typeface="Tahoma" panose="020B0604030504040204" pitchFamily="34" charset="0"/>
              </a:rPr>
              <a:t>Paylangco</a:t>
            </a:r>
            <a:endPar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lvl="1">
              <a:lnSpc>
                <a:spcPct val="85000"/>
              </a:lnSpc>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Rex Dominic </a:t>
            </a:r>
            <a:r>
              <a:rPr lang="en-US" sz="2000" dirty="0" err="1">
                <a:solidFill>
                  <a:srgbClr val="1C1952"/>
                </a:solidFill>
                <a:latin typeface="Tahoma" panose="020B0604030504040204" pitchFamily="34" charset="0"/>
                <a:ea typeface="Tahoma" panose="020B0604030504040204" pitchFamily="34" charset="0"/>
                <a:cs typeface="Tahoma" panose="020B0604030504040204" pitchFamily="34" charset="0"/>
              </a:rPr>
              <a:t>Sihay</a:t>
            </a:r>
            <a:endPar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lvl="1">
              <a:lnSpc>
                <a:spcPct val="85000"/>
              </a:lnSpc>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Princess Grace Marie </a:t>
            </a:r>
            <a:r>
              <a:rPr lang="en-US" sz="2000" dirty="0" err="1">
                <a:solidFill>
                  <a:srgbClr val="1C1952"/>
                </a:solidFill>
                <a:latin typeface="Tahoma" panose="020B0604030504040204" pitchFamily="34" charset="0"/>
                <a:ea typeface="Tahoma" panose="020B0604030504040204" pitchFamily="34" charset="0"/>
                <a:cs typeface="Tahoma" panose="020B0604030504040204" pitchFamily="34" charset="0"/>
              </a:rPr>
              <a:t>Sitoy</a:t>
            </a:r>
            <a:endPar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1414962" y="2436866"/>
            <a:ext cx="5602782" cy="929485"/>
          </a:xfrm>
          <a:prstGeom prst="rect">
            <a:avLst/>
          </a:prstGeom>
          <a:noFill/>
        </p:spPr>
        <p:txBody>
          <a:bodyPr wrap="square" rtlCol="0">
            <a:spAutoFit/>
          </a:bodyPr>
          <a:lstStyle/>
          <a:p>
            <a:pPr algn="ctr">
              <a:lnSpc>
                <a:spcPct val="85000"/>
              </a:lnSpc>
            </a:pPr>
            <a:r>
              <a:rPr lang="en-US" sz="3200" dirty="0">
                <a:solidFill>
                  <a:srgbClr val="1C1952"/>
                </a:solidFill>
                <a:latin typeface="Impact" panose="020B0806030902050204" pitchFamily="34" charset="0"/>
              </a:rPr>
              <a:t>Data Collection System For Census</a:t>
            </a:r>
            <a:endParaRPr lang="en-PH" sz="3200" dirty="0">
              <a:solidFill>
                <a:srgbClr val="1C1952"/>
              </a:solidFill>
              <a:latin typeface="Impact" panose="020B080603090205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endParaRPr lang="en-US" sz="3200" dirty="0">
              <a:solidFill>
                <a:schemeClr val="bg1"/>
              </a:solidFill>
              <a:latin typeface="Impact" panose="020B0806030902050204" pitchFamily="34" charset="0"/>
            </a:endParaRPr>
          </a:p>
        </p:txBody>
      </p:sp>
      <p:sp>
        <p:nvSpPr>
          <p:cNvPr id="8" name="TextBox 7"/>
          <p:cNvSpPr txBox="1"/>
          <p:nvPr/>
        </p:nvSpPr>
        <p:spPr>
          <a:xfrm>
            <a:off x="7135589" y="1502228"/>
            <a:ext cx="4822371" cy="5078313"/>
          </a:xfrm>
          <a:prstGeom prst="rect">
            <a:avLst/>
          </a:prstGeom>
          <a:noFill/>
        </p:spPr>
        <p:txBody>
          <a:bodyPr wrap="square" rtlCol="0">
            <a:spAutoFit/>
          </a:bodyPr>
          <a:lstStyle/>
          <a:p>
            <a:r>
              <a:rPr lang="en-US" sz="1700" b="1" dirty="0">
                <a:solidFill>
                  <a:srgbClr val="1C1952"/>
                </a:solidFill>
                <a:latin typeface="Tahoma" panose="020B0604030504040204" pitchFamily="34" charset="0"/>
                <a:ea typeface="Tahoma" panose="020B0604030504040204" pitchFamily="34" charset="0"/>
                <a:cs typeface="Tahoma" panose="020B0604030504040204" pitchFamily="34" charset="0"/>
              </a:rPr>
              <a:t>Worker Dashboard</a:t>
            </a:r>
            <a:endParaRPr lang="en-US" sz="1700"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r>
              <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rPr>
              <a:t>"</a:t>
            </a:r>
            <a:r>
              <a:rPr lang="en-US" sz="1700" b="1" dirty="0">
                <a:solidFill>
                  <a:srgbClr val="1C1952"/>
                </a:solidFill>
                <a:latin typeface="Tahoma" panose="020B0604030504040204" pitchFamily="34" charset="0"/>
                <a:ea typeface="Tahoma" panose="020B0604030504040204" pitchFamily="34" charset="0"/>
                <a:cs typeface="Tahoma" panose="020B0604030504040204" pitchFamily="34" charset="0"/>
              </a:rPr>
              <a:t>HELLO WORKER</a:t>
            </a:r>
            <a:r>
              <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rPr>
              <a:t>" label: Displays worker details when clicked.</a:t>
            </a:r>
            <a:endPar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sz="1700" b="1" dirty="0">
                <a:solidFill>
                  <a:srgbClr val="1C1952"/>
                </a:solidFill>
                <a:latin typeface="Tahoma" panose="020B0604030504040204" pitchFamily="34" charset="0"/>
                <a:ea typeface="Tahoma" panose="020B0604030504040204" pitchFamily="34" charset="0"/>
                <a:cs typeface="Tahoma" panose="020B0604030504040204" pitchFamily="34" charset="0"/>
              </a:rPr>
              <a:t>Data Table</a:t>
            </a:r>
            <a:r>
              <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rPr>
              <a:t>: Shows all collected data.</a:t>
            </a:r>
            <a:endPar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r>
              <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rPr>
              <a:t>Buttons:</a:t>
            </a:r>
            <a:endPar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sz="1700" b="1" dirty="0">
                <a:solidFill>
                  <a:srgbClr val="1C1952"/>
                </a:solidFill>
                <a:latin typeface="Tahoma" panose="020B0604030504040204" pitchFamily="34" charset="0"/>
                <a:ea typeface="Tahoma" panose="020B0604030504040204" pitchFamily="34" charset="0"/>
                <a:cs typeface="Tahoma" panose="020B0604030504040204" pitchFamily="34" charset="0"/>
              </a:rPr>
              <a:t>ADD NEW ENTRY</a:t>
            </a:r>
            <a:r>
              <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rPr>
              <a:t>: Opens window to add data.</a:t>
            </a:r>
            <a:endPar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sz="1700" b="1" dirty="0">
                <a:solidFill>
                  <a:srgbClr val="1C1952"/>
                </a:solidFill>
                <a:latin typeface="Tahoma" panose="020B0604030504040204" pitchFamily="34" charset="0"/>
                <a:ea typeface="Tahoma" panose="020B0604030504040204" pitchFamily="34" charset="0"/>
                <a:cs typeface="Tahoma" panose="020B0604030504040204" pitchFamily="34" charset="0"/>
              </a:rPr>
              <a:t>UPDATE</a:t>
            </a:r>
            <a:r>
              <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rPr>
              <a:t>: Edit selected data entry.</a:t>
            </a:r>
            <a:endPar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sz="1700" b="1" dirty="0">
                <a:solidFill>
                  <a:srgbClr val="1C1952"/>
                </a:solidFill>
                <a:latin typeface="Tahoma" panose="020B0604030504040204" pitchFamily="34" charset="0"/>
                <a:ea typeface="Tahoma" panose="020B0604030504040204" pitchFamily="34" charset="0"/>
                <a:cs typeface="Tahoma" panose="020B0604030504040204" pitchFamily="34" charset="0"/>
              </a:rPr>
              <a:t>DELETE</a:t>
            </a:r>
            <a:r>
              <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rPr>
              <a:t>: Remove selected data entries.</a:t>
            </a:r>
            <a:endPar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sz="1700" b="1" dirty="0">
                <a:solidFill>
                  <a:srgbClr val="1C1952"/>
                </a:solidFill>
                <a:latin typeface="Tahoma" panose="020B0604030504040204" pitchFamily="34" charset="0"/>
                <a:ea typeface="Tahoma" panose="020B0604030504040204" pitchFamily="34" charset="0"/>
                <a:cs typeface="Tahoma" panose="020B0604030504040204" pitchFamily="34" charset="0"/>
              </a:rPr>
              <a:t>VALIDATE</a:t>
            </a:r>
            <a:r>
              <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rPr>
              <a:t>: Enter validation code to validate all data.</a:t>
            </a:r>
            <a:endPar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sz="1700" b="1" dirty="0">
                <a:solidFill>
                  <a:srgbClr val="1C1952"/>
                </a:solidFill>
                <a:latin typeface="Tahoma" panose="020B0604030504040204" pitchFamily="34" charset="0"/>
                <a:ea typeface="Tahoma" panose="020B0604030504040204" pitchFamily="34" charset="0"/>
                <a:cs typeface="Tahoma" panose="020B0604030504040204" pitchFamily="34" charset="0"/>
              </a:rPr>
              <a:t>FORWARD</a:t>
            </a:r>
            <a:r>
              <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rPr>
              <a:t>: Sends validated data to admin, excludes already forwarded.</a:t>
            </a:r>
            <a:endPar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sz="1700" b="1" dirty="0">
                <a:solidFill>
                  <a:srgbClr val="1C1952"/>
                </a:solidFill>
                <a:latin typeface="Tahoma" panose="020B0604030504040204" pitchFamily="34" charset="0"/>
                <a:ea typeface="Tahoma" panose="020B0604030504040204" pitchFamily="34" charset="0"/>
                <a:cs typeface="Tahoma" panose="020B0604030504040204" pitchFamily="34" charset="0"/>
              </a:rPr>
              <a:t>SHOW DATA</a:t>
            </a:r>
            <a:r>
              <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rPr>
              <a:t>: View additional details of selected data.</a:t>
            </a:r>
            <a:endPar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sz="1700" b="1" dirty="0">
                <a:solidFill>
                  <a:srgbClr val="1C1952"/>
                </a:solidFill>
                <a:latin typeface="Tahoma" panose="020B0604030504040204" pitchFamily="34" charset="0"/>
                <a:ea typeface="Tahoma" panose="020B0604030504040204" pitchFamily="34" charset="0"/>
                <a:cs typeface="Tahoma" panose="020B0604030504040204" pitchFamily="34" charset="0"/>
              </a:rPr>
              <a:t>SEARCH</a:t>
            </a:r>
            <a:r>
              <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rPr>
              <a:t>: Search for specific data in the table.</a:t>
            </a:r>
            <a:endPar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PH" dirty="0"/>
          </a:p>
        </p:txBody>
      </p:sp>
      <p:pic>
        <p:nvPicPr>
          <p:cNvPr id="2" name="Picture 1" descr="NEW_WORKER_DB"/>
          <p:cNvPicPr>
            <a:picLocks noChangeAspect="1"/>
          </p:cNvPicPr>
          <p:nvPr/>
        </p:nvPicPr>
        <p:blipFill>
          <a:blip r:embed="rId2"/>
          <a:stretch>
            <a:fillRect/>
          </a:stretch>
        </p:blipFill>
        <p:spPr>
          <a:xfrm>
            <a:off x="440055" y="2068195"/>
            <a:ext cx="6695440" cy="30486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endParaRPr lang="en-US" sz="3200" dirty="0">
              <a:solidFill>
                <a:schemeClr val="bg1"/>
              </a:solidFill>
              <a:latin typeface="Impact" panose="020B080603090205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t="2407" b="3006"/>
          <a:stretch>
            <a:fillRect/>
          </a:stretch>
        </p:blipFill>
        <p:spPr>
          <a:xfrm>
            <a:off x="539523" y="1524000"/>
            <a:ext cx="6525306" cy="4245428"/>
          </a:xfrm>
          <a:prstGeom prst="rect">
            <a:avLst/>
          </a:prstGeom>
        </p:spPr>
      </p:pic>
      <p:sp>
        <p:nvSpPr>
          <p:cNvPr id="6" name="TextBox 5"/>
          <p:cNvSpPr txBox="1"/>
          <p:nvPr/>
        </p:nvSpPr>
        <p:spPr>
          <a:xfrm>
            <a:off x="7274719" y="1524000"/>
            <a:ext cx="4707391" cy="3139321"/>
          </a:xfrm>
          <a:prstGeom prst="rect">
            <a:avLst/>
          </a:prstGeom>
          <a:noFill/>
        </p:spPr>
        <p:txBody>
          <a:bodyPr wrap="square" rtlCol="0">
            <a:spAutoFit/>
          </a:bodyPr>
          <a:lstStyle/>
          <a:p>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Window for Adding a New Respondent</a:t>
            </a:r>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Accessed by clicking "</a:t>
            </a: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ADD NEW ENTRY</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in the Worker Dashboard.</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Text fields to input respondent data.</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SAVE Button</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Saves the data to the database and displays it in the Worker Dashboard table.</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PH"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endParaRPr lang="en-US" sz="3200" dirty="0">
              <a:solidFill>
                <a:schemeClr val="bg1"/>
              </a:solidFill>
              <a:latin typeface="Impact" panose="020B080603090205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22" y="1426028"/>
            <a:ext cx="6083884" cy="4582886"/>
          </a:xfrm>
          <a:prstGeom prst="rect">
            <a:avLst/>
          </a:prstGeom>
        </p:spPr>
      </p:pic>
      <p:sp>
        <p:nvSpPr>
          <p:cNvPr id="8" name="TextBox 7"/>
          <p:cNvSpPr txBox="1"/>
          <p:nvPr/>
        </p:nvSpPr>
        <p:spPr>
          <a:xfrm>
            <a:off x="6806077" y="1426028"/>
            <a:ext cx="5249851" cy="3754874"/>
          </a:xfrm>
          <a:prstGeom prst="rect">
            <a:avLst/>
          </a:prstGeom>
          <a:noFill/>
        </p:spPr>
        <p:txBody>
          <a:bodyPr wrap="square" rtlCol="0">
            <a:spAutoFit/>
          </a:bodyPr>
          <a:lstStyle/>
          <a:p>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Window For Updating Existing Records About the Respondent</a:t>
            </a:r>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Accessed by selecting a row and clicking </a:t>
            </a: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"UPDATE"</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in the Worker Dashboard.</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Allows the worker to edit respondent data.</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Dynamic text fields to modify the information.</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UPDATE Button: </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Saves changes to the database and updates the table in the Worker Dashboard.</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endParaRPr lang="en-US" sz="3200" dirty="0">
              <a:solidFill>
                <a:schemeClr val="bg1"/>
              </a:solidFill>
              <a:latin typeface="Impact" panose="020B080603090205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62" y="1556657"/>
            <a:ext cx="5689752" cy="4169229"/>
          </a:xfrm>
          <a:prstGeom prst="rect">
            <a:avLst/>
          </a:prstGeom>
        </p:spPr>
      </p:pic>
      <p:sp>
        <p:nvSpPr>
          <p:cNvPr id="6" name="TextBox 5"/>
          <p:cNvSpPr txBox="1"/>
          <p:nvPr/>
        </p:nvSpPr>
        <p:spPr>
          <a:xfrm>
            <a:off x="6785276" y="1556657"/>
            <a:ext cx="5058382" cy="3447098"/>
          </a:xfrm>
          <a:prstGeom prst="rect">
            <a:avLst/>
          </a:prstGeom>
          <a:noFill/>
        </p:spPr>
        <p:txBody>
          <a:bodyPr wrap="square" rtlCol="0">
            <a:spAutoFit/>
          </a:bodyPr>
          <a:lstStyle/>
          <a:p>
            <a:r>
              <a:rPr lang="en-US" sz="2000" b="1" dirty="0">
                <a:solidFill>
                  <a:srgbClr val="1C1952"/>
                </a:solidFill>
                <a:latin typeface="Tahoma" panose="020B0604030504040204" pitchFamily="34" charset="0"/>
                <a:ea typeface="Tahoma" panose="020B0604030504040204" pitchFamily="34" charset="0"/>
                <a:cs typeface="Tahoma" panose="020B0604030504040204" pitchFamily="34" charset="0"/>
              </a:rPr>
              <a:t>Window for the Delete Process</a:t>
            </a:r>
            <a:endParaRPr lang="en-US" sz="2000"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Accessed by selecting rows and clicking </a:t>
            </a: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"DELETE" </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in the Worker Dashboard.</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Prompts confirmation to delete selected data.</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DELETE Button</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Confirms and deletes the selected data.</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a:p>
            <a:endParaRPr lang="en-US" dirty="0"/>
          </a:p>
          <a:p>
            <a:endParaRPr lang="en-PH"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endParaRPr lang="en-US" sz="3200" dirty="0">
              <a:solidFill>
                <a:schemeClr val="bg1"/>
              </a:solidFill>
              <a:latin typeface="Impact" panose="020B080603090205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17" y="1858503"/>
            <a:ext cx="5627083" cy="3548743"/>
          </a:xfrm>
          <a:prstGeom prst="rect">
            <a:avLst/>
          </a:prstGeom>
        </p:spPr>
      </p:pic>
      <p:sp>
        <p:nvSpPr>
          <p:cNvPr id="8" name="TextBox 7"/>
          <p:cNvSpPr txBox="1"/>
          <p:nvPr/>
        </p:nvSpPr>
        <p:spPr>
          <a:xfrm>
            <a:off x="6678801" y="1858503"/>
            <a:ext cx="4930397" cy="3447098"/>
          </a:xfrm>
          <a:prstGeom prst="rect">
            <a:avLst/>
          </a:prstGeom>
          <a:noFill/>
        </p:spPr>
        <p:txBody>
          <a:bodyPr wrap="square" rtlCol="0">
            <a:spAutoFit/>
          </a:bodyPr>
          <a:lstStyle/>
          <a:p>
            <a:r>
              <a:rPr lang="en-US" sz="2000" b="1" dirty="0">
                <a:solidFill>
                  <a:srgbClr val="1C1952"/>
                </a:solidFill>
                <a:latin typeface="Tahoma" panose="020B0604030504040204" pitchFamily="34" charset="0"/>
                <a:ea typeface="Tahoma" panose="020B0604030504040204" pitchFamily="34" charset="0"/>
                <a:cs typeface="Tahoma" panose="020B0604030504040204" pitchFamily="34" charset="0"/>
              </a:rPr>
              <a:t>Window for the Validation Process</a:t>
            </a:r>
            <a:endPar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Accessed by clicking </a:t>
            </a: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"VALIDATE"</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in the Worker Dashboard.</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Prompts the worker to enter a validation code.</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VALIDATE DATA Button</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Checks the code and validates all unvalidated entries if the code matches.</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PH"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endParaRPr lang="en-US" sz="3200" dirty="0">
              <a:solidFill>
                <a:schemeClr val="bg1"/>
              </a:solidFill>
              <a:latin typeface="Impact" panose="020B080603090205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109" y="1600200"/>
            <a:ext cx="5617605" cy="4169227"/>
          </a:xfrm>
          <a:prstGeom prst="rect">
            <a:avLst/>
          </a:prstGeom>
        </p:spPr>
      </p:pic>
      <p:sp>
        <p:nvSpPr>
          <p:cNvPr id="6" name="TextBox 5"/>
          <p:cNvSpPr txBox="1"/>
          <p:nvPr/>
        </p:nvSpPr>
        <p:spPr>
          <a:xfrm>
            <a:off x="6569528" y="1566952"/>
            <a:ext cx="5366657" cy="3724096"/>
          </a:xfrm>
          <a:prstGeom prst="rect">
            <a:avLst/>
          </a:prstGeom>
          <a:noFill/>
        </p:spPr>
        <p:txBody>
          <a:bodyPr wrap="square" rtlCol="0">
            <a:spAutoFit/>
          </a:bodyPr>
          <a:lstStyle/>
          <a:p>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Window for the Forward Process</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Accessed by clicking "</a:t>
            </a: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FORWARD</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in the Worker Dashboard.</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Prompts the worker to enter their username.</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FORWARD DATA TO ADMIN Button</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Verifies the username, checks for validated entries, and forwards them to the admin, excluding already forwarded data.</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PH"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endParaRPr lang="en-US" sz="3200" dirty="0">
              <a:solidFill>
                <a:schemeClr val="bg1"/>
              </a:solidFill>
              <a:latin typeface="Impact" panose="020B080603090205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09" y="1371023"/>
            <a:ext cx="5668534" cy="4572577"/>
          </a:xfrm>
          <a:prstGeom prst="rect">
            <a:avLst/>
          </a:prstGeom>
        </p:spPr>
      </p:pic>
      <p:sp>
        <p:nvSpPr>
          <p:cNvPr id="8" name="TextBox 7"/>
          <p:cNvSpPr txBox="1"/>
          <p:nvPr/>
        </p:nvSpPr>
        <p:spPr>
          <a:xfrm>
            <a:off x="6687205" y="1371023"/>
            <a:ext cx="5046133" cy="2923877"/>
          </a:xfrm>
          <a:prstGeom prst="rect">
            <a:avLst/>
          </a:prstGeom>
          <a:noFill/>
        </p:spPr>
        <p:txBody>
          <a:bodyPr wrap="square" rtlCol="0">
            <a:spAutoFit/>
          </a:bodyPr>
          <a:lstStyle/>
          <a:p>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Window for Showing More Info About the Respondent</a:t>
            </a:r>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Accessed by selecting a row and clicking "</a:t>
            </a: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SHOW DATA</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in the Worker Dashboard.</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Displays detailed data from the database for the selected entry.</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p>
          <a:p>
            <a:endParaRPr lang="en-PH"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endParaRPr lang="en-US" sz="3200" dirty="0">
              <a:solidFill>
                <a:schemeClr val="bg1"/>
              </a:solidFill>
              <a:latin typeface="Impact" panose="020B080603090205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7" y="1611085"/>
            <a:ext cx="5879469" cy="4190999"/>
          </a:xfrm>
          <a:prstGeom prst="rect">
            <a:avLst/>
          </a:prstGeom>
        </p:spPr>
      </p:pic>
      <p:sp>
        <p:nvSpPr>
          <p:cNvPr id="6" name="TextBox 5"/>
          <p:cNvSpPr txBox="1"/>
          <p:nvPr/>
        </p:nvSpPr>
        <p:spPr>
          <a:xfrm>
            <a:off x="6670221" y="1611085"/>
            <a:ext cx="5339443" cy="2308324"/>
          </a:xfrm>
          <a:prstGeom prst="rect">
            <a:avLst/>
          </a:prstGeom>
          <a:noFill/>
        </p:spPr>
        <p:txBody>
          <a:bodyPr wrap="square" rtlCol="0">
            <a:spAutoFit/>
          </a:bodyPr>
          <a:lstStyle/>
          <a:p>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Window for Showing the Information About the Worker</a:t>
            </a:r>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Accessed by clicking the "</a:t>
            </a: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HELLO WORKER</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label in the Worker Dashboard.</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Displays all data related to the worker.</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PH"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endParaRPr lang="en-US" sz="3200" dirty="0">
              <a:solidFill>
                <a:schemeClr val="bg1"/>
              </a:solidFill>
              <a:latin typeface="Impact" panose="020B0806030902050204" pitchFamily="34" charset="0"/>
            </a:endParaRPr>
          </a:p>
        </p:txBody>
      </p:sp>
      <p:sp>
        <p:nvSpPr>
          <p:cNvPr id="8" name="TextBox 7"/>
          <p:cNvSpPr txBox="1"/>
          <p:nvPr/>
        </p:nvSpPr>
        <p:spPr>
          <a:xfrm>
            <a:off x="6324600" y="1308277"/>
            <a:ext cx="5438119" cy="5016758"/>
          </a:xfrm>
          <a:prstGeom prst="rect">
            <a:avLst/>
          </a:prstGeom>
          <a:noFill/>
        </p:spPr>
        <p:txBody>
          <a:bodyPr wrap="square" rtlCol="0">
            <a:spAutoFit/>
          </a:bodyPr>
          <a:lstStyle/>
          <a:p>
            <a:r>
              <a:rPr lang="en-US" sz="2000" b="1" dirty="0">
                <a:solidFill>
                  <a:srgbClr val="1C1952"/>
                </a:solidFill>
                <a:latin typeface="Tahoma" panose="020B0604030504040204" pitchFamily="34" charset="0"/>
                <a:ea typeface="Tahoma" panose="020B0604030504040204" pitchFamily="34" charset="0"/>
                <a:cs typeface="Tahoma" panose="020B0604030504040204" pitchFamily="34" charset="0"/>
              </a:rPr>
              <a:t>Admin Dashboard</a:t>
            </a:r>
            <a:endParaRPr lang="en-US" sz="2000"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“WELCOME ADMIN"</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label: Displays admin details when clicked.</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Data Table</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Shows data transferred by the worker.</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Buttons:</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US" sz="1700" b="1" dirty="0">
                <a:solidFill>
                  <a:srgbClr val="1C1952"/>
                </a:solidFill>
                <a:latin typeface="Tahoma" panose="020B0604030504040204" pitchFamily="34" charset="0"/>
                <a:ea typeface="Tahoma" panose="020B0604030504040204" pitchFamily="34" charset="0"/>
                <a:cs typeface="Tahoma" panose="020B0604030504040204" pitchFamily="34" charset="0"/>
              </a:rPr>
              <a:t>EXPORT TO TXT FILE</a:t>
            </a:r>
            <a:r>
              <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rPr>
              <a:t>: Export selected rows to a file after choosing the directory.</a:t>
            </a:r>
            <a:endPar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US" sz="1700" b="1" dirty="0">
                <a:solidFill>
                  <a:srgbClr val="1C1952"/>
                </a:solidFill>
                <a:latin typeface="Tahoma" panose="020B0604030504040204" pitchFamily="34" charset="0"/>
                <a:ea typeface="Tahoma" panose="020B0604030504040204" pitchFamily="34" charset="0"/>
                <a:cs typeface="Tahoma" panose="020B0604030504040204" pitchFamily="34" charset="0"/>
              </a:rPr>
              <a:t>YOUR TEAM</a:t>
            </a:r>
            <a:r>
              <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rPr>
              <a:t>: Opens window showing all workers handled by the admin.</a:t>
            </a:r>
            <a:endPar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US" sz="1700" b="1" dirty="0">
                <a:solidFill>
                  <a:srgbClr val="1C1952"/>
                </a:solidFill>
                <a:latin typeface="Tahoma" panose="020B0604030504040204" pitchFamily="34" charset="0"/>
                <a:ea typeface="Tahoma" panose="020B0604030504040204" pitchFamily="34" charset="0"/>
                <a:cs typeface="Tahoma" panose="020B0604030504040204" pitchFamily="34" charset="0"/>
              </a:rPr>
              <a:t>DELETE</a:t>
            </a:r>
            <a:r>
              <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rPr>
              <a:t>: Delete selected data entries.</a:t>
            </a:r>
            <a:endPar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US" sz="1700" b="1" dirty="0">
                <a:solidFill>
                  <a:srgbClr val="1C1952"/>
                </a:solidFill>
                <a:latin typeface="Tahoma" panose="020B0604030504040204" pitchFamily="34" charset="0"/>
                <a:ea typeface="Tahoma" panose="020B0604030504040204" pitchFamily="34" charset="0"/>
                <a:cs typeface="Tahoma" panose="020B0604030504040204" pitchFamily="34" charset="0"/>
              </a:rPr>
              <a:t>SHOW MORE</a:t>
            </a:r>
            <a:r>
              <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rPr>
              <a:t>: View additional details of selected data.</a:t>
            </a:r>
            <a:endPar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US" sz="1700" b="1" dirty="0">
                <a:solidFill>
                  <a:srgbClr val="1C1952"/>
                </a:solidFill>
                <a:latin typeface="Tahoma" panose="020B0604030504040204" pitchFamily="34" charset="0"/>
                <a:ea typeface="Tahoma" panose="020B0604030504040204" pitchFamily="34" charset="0"/>
                <a:cs typeface="Tahoma" panose="020B0604030504040204" pitchFamily="34" charset="0"/>
              </a:rPr>
              <a:t>SEARCH</a:t>
            </a:r>
            <a:r>
              <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rPr>
              <a:t>: Search for specific data in the table.</a:t>
            </a:r>
            <a:endParaRPr lang="en-US" sz="17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PH" dirty="0"/>
          </a:p>
        </p:txBody>
      </p:sp>
      <p:pic>
        <p:nvPicPr>
          <p:cNvPr id="2" name="Picture 1" descr="NEWEST ADMIN"/>
          <p:cNvPicPr>
            <a:picLocks noChangeAspect="1"/>
          </p:cNvPicPr>
          <p:nvPr/>
        </p:nvPicPr>
        <p:blipFill>
          <a:blip r:embed="rId2"/>
          <a:stretch>
            <a:fillRect/>
          </a:stretch>
        </p:blipFill>
        <p:spPr>
          <a:xfrm>
            <a:off x="236220" y="2193290"/>
            <a:ext cx="6153785" cy="30130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endParaRPr lang="en-US" sz="3200" dirty="0">
              <a:solidFill>
                <a:schemeClr val="bg1"/>
              </a:solidFill>
              <a:latin typeface="Impact" panose="020B080603090205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14" y="1593133"/>
            <a:ext cx="5740100" cy="3990607"/>
          </a:xfrm>
          <a:prstGeom prst="rect">
            <a:avLst/>
          </a:prstGeom>
        </p:spPr>
      </p:pic>
      <p:sp>
        <p:nvSpPr>
          <p:cNvPr id="6" name="TextBox 5"/>
          <p:cNvSpPr txBox="1"/>
          <p:nvPr/>
        </p:nvSpPr>
        <p:spPr>
          <a:xfrm>
            <a:off x="6682467" y="1593133"/>
            <a:ext cx="5140779" cy="2308324"/>
          </a:xfrm>
          <a:prstGeom prst="rect">
            <a:avLst/>
          </a:prstGeom>
          <a:noFill/>
        </p:spPr>
        <p:txBody>
          <a:bodyPr wrap="square" rtlCol="0">
            <a:spAutoFit/>
          </a:bodyPr>
          <a:lstStyle/>
          <a:p>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Window for Showing Information About the Admin</a:t>
            </a:r>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Accessed by clicking the "</a:t>
            </a: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WELCOME ADMIN</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label in the Admin Dashboard.</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Displays all data related to the admin.</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PH"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INTRODUCTION</a:t>
            </a:r>
            <a:endParaRPr lang="en-PH" sz="3200" dirty="0">
              <a:solidFill>
                <a:schemeClr val="bg1"/>
              </a:solidFill>
              <a:latin typeface="Impact" panose="020B0806030902050204" pitchFamily="34" charset="0"/>
            </a:endParaRPr>
          </a:p>
        </p:txBody>
      </p:sp>
      <p:sp>
        <p:nvSpPr>
          <p:cNvPr id="7" name="TextBox 6"/>
          <p:cNvSpPr txBox="1"/>
          <p:nvPr/>
        </p:nvSpPr>
        <p:spPr>
          <a:xfrm>
            <a:off x="1192758" y="1478947"/>
            <a:ext cx="9806485" cy="444897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rPr>
              <a:t>This presentation aims to provide a comprehensive overview of our data collection system for the Census. We will explore the systematic study undertaken to develop to innovative system, highlighting the progress made throughout the development process. Our objectives will be clearly outlined, along with a detailed examination of the workflow within the system. Additionally, we will discuss the design elements that contribute to the overall functionality and efficiency of our data collection approach. </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endParaRPr lang="en-US" sz="3200" dirty="0">
              <a:solidFill>
                <a:schemeClr val="bg1"/>
              </a:solidFill>
              <a:latin typeface="Impact" panose="020B080603090205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199" y="1473365"/>
            <a:ext cx="6097603" cy="4448463"/>
          </a:xfrm>
          <a:prstGeom prst="rect">
            <a:avLst/>
          </a:prstGeom>
        </p:spPr>
      </p:pic>
      <p:sp>
        <p:nvSpPr>
          <p:cNvPr id="8" name="TextBox 7"/>
          <p:cNvSpPr txBox="1"/>
          <p:nvPr/>
        </p:nvSpPr>
        <p:spPr>
          <a:xfrm>
            <a:off x="6904054" y="1382851"/>
            <a:ext cx="5287946" cy="3970318"/>
          </a:xfrm>
          <a:prstGeom prst="rect">
            <a:avLst/>
          </a:prstGeom>
          <a:noFill/>
        </p:spPr>
        <p:txBody>
          <a:bodyPr wrap="square" rtlCol="0">
            <a:spAutoFit/>
          </a:bodyPr>
          <a:lstStyle/>
          <a:p>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Window For Showing the List of Workers that the Admin Handles</a:t>
            </a:r>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Accessed by clicking the </a:t>
            </a: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"YOUR TEAM"</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button in the Admin Dashboard.</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Contains:</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Table</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Displays the list of workers managed by the admin.</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SHOW MORE DETAILS Button</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View additional information about a selected worker.</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PH"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endParaRPr lang="en-US" sz="3200" dirty="0">
              <a:solidFill>
                <a:schemeClr val="bg1"/>
              </a:solidFill>
              <a:latin typeface="Impact" panose="020B080603090205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15" y="1604490"/>
            <a:ext cx="6014961" cy="4023423"/>
          </a:xfrm>
          <a:prstGeom prst="rect">
            <a:avLst/>
          </a:prstGeom>
        </p:spPr>
      </p:pic>
      <p:sp>
        <p:nvSpPr>
          <p:cNvPr id="6" name="TextBox 5"/>
          <p:cNvSpPr txBox="1"/>
          <p:nvPr/>
        </p:nvSpPr>
        <p:spPr>
          <a:xfrm>
            <a:off x="6861410" y="1604490"/>
            <a:ext cx="5106755" cy="3416320"/>
          </a:xfrm>
          <a:prstGeom prst="rect">
            <a:avLst/>
          </a:prstGeom>
          <a:noFill/>
        </p:spPr>
        <p:txBody>
          <a:bodyPr wrap="square" rtlCol="0">
            <a:spAutoFit/>
          </a:bodyPr>
          <a:lstStyle/>
          <a:p>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Window for Showing the Information about the Worker that the Admin handles</a:t>
            </a:r>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Accessed by clicking "</a:t>
            </a: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SHOW MORE DETAILS</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in the worker list table.</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Displays detailed information about the selected worker.</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p>
          <a:p>
            <a:endParaRPr lang="en-US" dirty="0"/>
          </a:p>
          <a:p>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endParaRPr lang="en-US" sz="3200" dirty="0">
              <a:solidFill>
                <a:schemeClr val="bg1"/>
              </a:solidFill>
              <a:latin typeface="Impact" panose="020B080603090205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23" y="1381910"/>
            <a:ext cx="5742820" cy="4492004"/>
          </a:xfrm>
          <a:prstGeom prst="rect">
            <a:avLst/>
          </a:prstGeom>
        </p:spPr>
      </p:pic>
      <p:sp>
        <p:nvSpPr>
          <p:cNvPr id="8" name="TextBox 7"/>
          <p:cNvSpPr txBox="1"/>
          <p:nvPr/>
        </p:nvSpPr>
        <p:spPr>
          <a:xfrm>
            <a:off x="6711043" y="1381910"/>
            <a:ext cx="5138057" cy="2585323"/>
          </a:xfrm>
          <a:prstGeom prst="rect">
            <a:avLst/>
          </a:prstGeom>
          <a:noFill/>
        </p:spPr>
        <p:txBody>
          <a:bodyPr wrap="square" rtlCol="0">
            <a:spAutoFit/>
          </a:bodyPr>
          <a:lstStyle/>
          <a:p>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Window For Showing More Info About the Respondent</a:t>
            </a:r>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Accessed by selecting a row and clicking </a:t>
            </a: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"SHOW MORE"</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in the Admin Dashboard.</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Displays detailed data from the database for the selected respondent.</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PH"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endParaRPr lang="en-US" sz="3200" dirty="0">
              <a:solidFill>
                <a:schemeClr val="bg1"/>
              </a:solidFill>
              <a:latin typeface="Impact" panose="020B080603090205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37" y="1817914"/>
            <a:ext cx="5577720" cy="3701143"/>
          </a:xfrm>
          <a:prstGeom prst="rect">
            <a:avLst/>
          </a:prstGeom>
        </p:spPr>
      </p:pic>
      <p:sp>
        <p:nvSpPr>
          <p:cNvPr id="6" name="TextBox 5"/>
          <p:cNvSpPr txBox="1"/>
          <p:nvPr/>
        </p:nvSpPr>
        <p:spPr>
          <a:xfrm>
            <a:off x="6831994" y="1817914"/>
            <a:ext cx="4732869" cy="3416320"/>
          </a:xfrm>
          <a:prstGeom prst="rect">
            <a:avLst/>
          </a:prstGeom>
          <a:noFill/>
        </p:spPr>
        <p:txBody>
          <a:bodyPr wrap="square" rtlCol="0">
            <a:spAutoFit/>
          </a:bodyPr>
          <a:lstStyle/>
          <a:p>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Window for the Delete Process</a:t>
            </a:r>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Accessed by selecting rows and clicking "</a:t>
            </a: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DELETE</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in the Admin Dashboard.</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Prompts the admin for confirmation.</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DELETE</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a:t>
            </a: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Button</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Confirms and removes the selected data.</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p>
          <a:p>
            <a:endParaRPr lang="en-US" dirty="0"/>
          </a:p>
          <a:p>
            <a:endParaRPr lang="en-PH"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endParaRPr lang="en-US" sz="3200" dirty="0">
              <a:solidFill>
                <a:schemeClr val="bg1"/>
              </a:solidFill>
              <a:latin typeface="Impact" panose="020B080603090205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072" y="1564099"/>
            <a:ext cx="5813484" cy="4248872"/>
          </a:xfrm>
          <a:prstGeom prst="rect">
            <a:avLst/>
          </a:prstGeom>
        </p:spPr>
      </p:pic>
      <p:sp>
        <p:nvSpPr>
          <p:cNvPr id="8" name="TextBox 7"/>
          <p:cNvSpPr txBox="1"/>
          <p:nvPr/>
        </p:nvSpPr>
        <p:spPr>
          <a:xfrm>
            <a:off x="6827728" y="1564099"/>
            <a:ext cx="4929099" cy="2862322"/>
          </a:xfrm>
          <a:prstGeom prst="rect">
            <a:avLst/>
          </a:prstGeom>
          <a:noFill/>
        </p:spPr>
        <p:txBody>
          <a:bodyPr wrap="square" rtlCol="0">
            <a:spAutoFit/>
          </a:bodyPr>
          <a:lstStyle/>
          <a:p>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Window for the Export Process</a:t>
            </a:r>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Accessed by selecting rows and clicking "</a:t>
            </a: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EXPORT TO TXT FILE</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in the Admin Dashboard.</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Allows the admin to choose a directory on the desktop to export the selected data as a file.</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PH"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CONCLUSION</a:t>
            </a:r>
            <a:endParaRPr lang="en-US" sz="3200" dirty="0">
              <a:solidFill>
                <a:schemeClr val="bg1"/>
              </a:solidFill>
              <a:latin typeface="Impact" panose="020B0806030902050204" pitchFamily="34" charset="0"/>
            </a:endParaRPr>
          </a:p>
        </p:txBody>
      </p:sp>
      <p:sp>
        <p:nvSpPr>
          <p:cNvPr id="4" name="TextBox 3"/>
          <p:cNvSpPr txBox="1"/>
          <p:nvPr/>
        </p:nvSpPr>
        <p:spPr>
          <a:xfrm>
            <a:off x="521500" y="1429400"/>
            <a:ext cx="11148999" cy="464620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The Data Collection System for Census was developed using a structured, research-driven approach, adhering to established guidelines and best practices. Designed to address the needs of census operations in areas with limited or no internet, it combines robust offline data entry with comprehensive online administrative functionalities, such as account creation, user management, and data analysis.</a:t>
            </a:r>
            <a:endPar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Arial" panose="020B0604020202020204" pitchFamily="34" charset="0"/>
              <a:buChar char="•"/>
            </a:pPr>
            <a:endPar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Arial" panose="020B0604020202020204" pitchFamily="34" charset="0"/>
              <a:buChar char="•"/>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Rigorous testing validated the system's performance, usability, and reliability. By ensuring accuracy, security, and compliance with technical and ethical standards, the system simplifies census processes and demonstrates the effectiveness of systematic development methodologies.</a:t>
            </a:r>
            <a:endParaRPr lang="en-PH"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a:solidFill>
                  <a:schemeClr val="bg1"/>
                </a:solidFill>
                <a:latin typeface="Impact" panose="020B0806030902050204" pitchFamily="34" charset="0"/>
              </a:rPr>
              <a:t>RECOMMENDATION</a:t>
            </a:r>
            <a:endParaRPr lang="en-US" sz="3200" dirty="0">
              <a:solidFill>
                <a:schemeClr val="bg1"/>
              </a:solidFill>
              <a:latin typeface="Impact" panose="020B0806030902050204" pitchFamily="34" charset="0"/>
            </a:endParaRPr>
          </a:p>
        </p:txBody>
      </p:sp>
      <p:sp>
        <p:nvSpPr>
          <p:cNvPr id="4" name="TextBox 3"/>
          <p:cNvSpPr txBox="1"/>
          <p:nvPr/>
        </p:nvSpPr>
        <p:spPr>
          <a:xfrm>
            <a:off x="1459088" y="2082629"/>
            <a:ext cx="9806485" cy="650819"/>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PH" sz="2800" dirty="0">
                <a:solidFill>
                  <a:srgbClr val="1C1952"/>
                </a:solidFill>
                <a:latin typeface="Tahoma" panose="020B0604030504040204" pitchFamily="34" charset="0"/>
                <a:ea typeface="Tahoma" panose="020B0604030504040204" pitchFamily="34" charset="0"/>
                <a:cs typeface="Tahoma" panose="020B0604030504040204" pitchFamily="34" charset="0"/>
              </a:rPr>
              <a:t>Feedback From the user</a:t>
            </a:r>
            <a:endParaRPr lang="en-PH" sz="28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ogo with blue dots and yellow text&#10;&#10;Description automatically generated"/>
          <p:cNvPicPr/>
          <p:nvPr/>
        </p:nvPicPr>
        <p:blipFill rotWithShape="1">
          <a:blip r:embed="rId1" cstate="print">
            <a:extLst>
              <a:ext uri="{28A0092B-C50C-407E-A947-70E740481C1C}">
                <a14:useLocalDpi xmlns:a14="http://schemas.microsoft.com/office/drawing/2010/main" val="0"/>
              </a:ext>
            </a:extLst>
          </a:blip>
          <a:srcRect l="16518" t="5192" r="13659" b="20844"/>
          <a:stretch>
            <a:fillRect/>
          </a:stretch>
        </p:blipFill>
        <p:spPr bwMode="auto">
          <a:xfrm>
            <a:off x="4358698" y="1458588"/>
            <a:ext cx="3207962" cy="3570612"/>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Objectives</a:t>
            </a:r>
            <a:endParaRPr lang="en-PH" sz="3200" dirty="0">
              <a:solidFill>
                <a:schemeClr val="bg1"/>
              </a:solidFill>
              <a:latin typeface="Impact" panose="020B0806030902050204" pitchFamily="34" charset="0"/>
            </a:endParaRPr>
          </a:p>
        </p:txBody>
      </p:sp>
      <p:sp>
        <p:nvSpPr>
          <p:cNvPr id="4" name="TextBox 3"/>
          <p:cNvSpPr txBox="1"/>
          <p:nvPr/>
        </p:nvSpPr>
        <p:spPr>
          <a:xfrm>
            <a:off x="370995" y="1334430"/>
            <a:ext cx="10219925" cy="112498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rPr>
              <a:t>To establish a comprehensive and efficient data collection system for census activities, the system will have:</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1284643" y="2736589"/>
            <a:ext cx="10219925" cy="2786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rPr>
              <a:t>Function entirely offline for data entry, ensuring usability in regions without internet access.</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Wingdings" panose="05000000000000000000" pitchFamily="2" charset="2"/>
              <a:buChar char="Ø"/>
            </a:pPr>
            <a:r>
              <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rPr>
              <a:t>Offer online capabilities for administrators, including account creation, user management, data aggregation and analysis.</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rPr>
              <a:t> </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5" name="TextBox 4"/>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Objectives</a:t>
            </a:r>
            <a:endParaRPr lang="en-PH" sz="3200" dirty="0">
              <a:solidFill>
                <a:schemeClr val="bg1"/>
              </a:solidFill>
              <a:latin typeface="Impact" panose="020B0806030902050204" pitchFamily="34" charset="0"/>
            </a:endParaRPr>
          </a:p>
        </p:txBody>
      </p:sp>
      <p:sp>
        <p:nvSpPr>
          <p:cNvPr id="8" name="TextBox 7"/>
          <p:cNvSpPr txBox="1"/>
          <p:nvPr/>
        </p:nvSpPr>
        <p:spPr>
          <a:xfrm>
            <a:off x="986037" y="1758510"/>
            <a:ext cx="10219925" cy="334097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Enhanced data gathering, accuracy and analysis.</a:t>
            </a:r>
            <a:endPar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Wingdings" panose="05000000000000000000" pitchFamily="2" charset="2"/>
              <a:buChar char="Ø"/>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User friendly interface to ensure optional performance and user experience.</a:t>
            </a:r>
            <a:endPar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Wingdings" panose="05000000000000000000" pitchFamily="2" charset="2"/>
              <a:buChar char="Ø"/>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Thorough testing to validate performance, reliability, and usability.</a:t>
            </a:r>
            <a:endPar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Wingdings" panose="05000000000000000000" pitchFamily="2" charset="2"/>
              <a:buChar char="Ø"/>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Strong security measures for sensitive census data.</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rPr>
              <a:t> </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Scope and Delimitation</a:t>
            </a:r>
            <a:endParaRPr lang="en-PH" sz="3200" dirty="0">
              <a:solidFill>
                <a:schemeClr val="bg1"/>
              </a:solidFill>
              <a:latin typeface="Impact" panose="020B0806030902050204" pitchFamily="34" charset="0"/>
            </a:endParaRPr>
          </a:p>
        </p:txBody>
      </p:sp>
      <p:sp>
        <p:nvSpPr>
          <p:cNvPr id="4" name="TextBox 3"/>
          <p:cNvSpPr txBox="1"/>
          <p:nvPr/>
        </p:nvSpPr>
        <p:spPr>
          <a:xfrm>
            <a:off x="1545296" y="2280860"/>
            <a:ext cx="4648750" cy="334097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rPr>
              <a:t>Target Users</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Wingdings" panose="05000000000000000000" pitchFamily="2" charset="2"/>
              <a:buChar char="Ø"/>
            </a:pPr>
            <a:r>
              <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rPr>
              <a:t>Offline Data collection</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Wingdings" panose="05000000000000000000" pitchFamily="2" charset="2"/>
              <a:buChar char="Ø"/>
            </a:pPr>
            <a:r>
              <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rPr>
              <a:t>Data Validation</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Wingdings" panose="05000000000000000000" pitchFamily="2" charset="2"/>
              <a:buChar char="Ø"/>
            </a:pPr>
            <a:r>
              <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rPr>
              <a:t>Secure Data Storage</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Wingdings" panose="05000000000000000000" pitchFamily="2" charset="2"/>
              <a:buChar char="Ø"/>
            </a:pPr>
            <a:r>
              <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rPr>
              <a:t>User-friendly</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Wingdings" panose="05000000000000000000" pitchFamily="2" charset="2"/>
              <a:buChar char="Ø"/>
            </a:pPr>
            <a:r>
              <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rPr>
              <a:t>Enable Remote Administration</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7117220" y="2280860"/>
            <a:ext cx="4648750" cy="2786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rPr>
              <a:t>Data Limitations</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Wingdings" panose="05000000000000000000" pitchFamily="2" charset="2"/>
              <a:buChar char="Ø"/>
            </a:pPr>
            <a:r>
              <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rPr>
              <a:t>System Complexity</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Wingdings" panose="05000000000000000000" pitchFamily="2" charset="2"/>
              <a:buChar char="Ø"/>
            </a:pPr>
            <a:r>
              <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rPr>
              <a:t>Time Constraints</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Wingdings" panose="05000000000000000000" pitchFamily="2" charset="2"/>
              <a:buChar char="Ø"/>
            </a:pPr>
            <a:r>
              <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rPr>
              <a:t>Team Capacity</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Wingdings" panose="05000000000000000000" pitchFamily="2" charset="2"/>
              <a:buChar char="Ø"/>
            </a:pPr>
            <a:r>
              <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rPr>
              <a:t>Resource Constraints</a:t>
            </a:r>
            <a:endParaRPr lang="en-PH"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1060754" y="1618703"/>
            <a:ext cx="1976794" cy="570990"/>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PH" sz="2400" b="1" dirty="0">
                <a:solidFill>
                  <a:srgbClr val="1C1952"/>
                </a:solidFill>
                <a:latin typeface="Tahoma" panose="020B0604030504040204" pitchFamily="34" charset="0"/>
                <a:ea typeface="Tahoma" panose="020B0604030504040204" pitchFamily="34" charset="0"/>
                <a:cs typeface="Tahoma" panose="020B0604030504040204" pitchFamily="34" charset="0"/>
              </a:rPr>
              <a:t>Scope:</a:t>
            </a:r>
            <a:endParaRPr lang="en-PH" sz="2400" b="1"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6759822" y="1618703"/>
            <a:ext cx="2634549" cy="570990"/>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PH" sz="2400" b="1" dirty="0">
                <a:solidFill>
                  <a:srgbClr val="1C1952"/>
                </a:solidFill>
                <a:latin typeface="Tahoma" panose="020B0604030504040204" pitchFamily="34" charset="0"/>
                <a:ea typeface="Tahoma" panose="020B0604030504040204" pitchFamily="34" charset="0"/>
                <a:cs typeface="Tahoma" panose="020B0604030504040204" pitchFamily="34" charset="0"/>
              </a:rPr>
              <a:t>Delimitation:</a:t>
            </a:r>
            <a:endParaRPr lang="en-PH" sz="2400" b="1"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FLOWCHART</a:t>
            </a:r>
            <a:endParaRPr lang="en-US" sz="3200" dirty="0">
              <a:solidFill>
                <a:schemeClr val="bg1"/>
              </a:solidFill>
              <a:latin typeface="Impact" panose="020B080603090205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134" y="958788"/>
            <a:ext cx="8775963" cy="54142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GANTT CHART</a:t>
            </a:r>
            <a:endParaRPr lang="en-US" sz="3200" dirty="0">
              <a:solidFill>
                <a:schemeClr val="bg1"/>
              </a:solidFill>
              <a:latin typeface="Impact" panose="020B0806030902050204" pitchFamily="34" charset="0"/>
            </a:endParaRPr>
          </a:p>
        </p:txBody>
      </p:sp>
      <p:pic>
        <p:nvPicPr>
          <p:cNvPr id="3" name="Picture 2"/>
          <p:cNvPicPr>
            <a:picLocks noChangeAspect="1"/>
          </p:cNvPicPr>
          <p:nvPr/>
        </p:nvPicPr>
        <p:blipFill>
          <a:blip r:embed="rId2"/>
          <a:stretch>
            <a:fillRect/>
          </a:stretch>
        </p:blipFill>
        <p:spPr>
          <a:xfrm>
            <a:off x="324932" y="1215099"/>
            <a:ext cx="10399293" cy="49371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endParaRPr lang="en-US" sz="3200" dirty="0">
              <a:solidFill>
                <a:schemeClr val="bg1"/>
              </a:solidFill>
              <a:latin typeface="Impact" panose="020B080603090205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143" y="1709804"/>
            <a:ext cx="6144399" cy="4070510"/>
          </a:xfrm>
          <a:prstGeom prst="rect">
            <a:avLst/>
          </a:prstGeom>
        </p:spPr>
      </p:pic>
      <p:sp>
        <p:nvSpPr>
          <p:cNvPr id="4" name="TextBox 3"/>
          <p:cNvSpPr txBox="1"/>
          <p:nvPr/>
        </p:nvSpPr>
        <p:spPr>
          <a:xfrm>
            <a:off x="1171747" y="1115632"/>
            <a:ext cx="5315190" cy="430887"/>
          </a:xfrm>
          <a:prstGeom prst="rect">
            <a:avLst/>
          </a:prstGeom>
          <a:noFill/>
        </p:spPr>
        <p:txBody>
          <a:bodyPr wrap="square" rtlCol="0">
            <a:spAutoFit/>
          </a:bodyPr>
          <a:lstStyle/>
          <a:p>
            <a:r>
              <a:rPr lang="en-PH" sz="2200" b="1" kern="0" dirty="0">
                <a:solidFill>
                  <a:srgbClr val="1C1952"/>
                </a:solidFill>
                <a:effectLst/>
                <a:latin typeface="Tahoma" panose="020B0604030504040204" pitchFamily="34" charset="0"/>
                <a:ea typeface="Tahoma" panose="020B0604030504040204" pitchFamily="34" charset="0"/>
                <a:cs typeface="Tahoma" panose="020B0604030504040204" pitchFamily="34" charset="0"/>
              </a:rPr>
              <a:t>Main Login and Title of the System</a:t>
            </a:r>
            <a:endParaRPr lang="en-PH" sz="22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7130142" y="1546519"/>
            <a:ext cx="4833257" cy="4929555"/>
          </a:xfrm>
          <a:prstGeom prst="rect">
            <a:avLst/>
          </a:prstGeom>
          <a:noFill/>
        </p:spPr>
        <p:txBody>
          <a:bodyPr wrap="square" rtlCol="0">
            <a:spAutoFit/>
          </a:bodyPr>
          <a:lstStyle/>
          <a:p>
            <a:pPr marL="285750" indent="-285750">
              <a:lnSpc>
                <a:spcPct val="150000"/>
              </a:lnSpc>
              <a:spcAft>
                <a:spcPts val="1000"/>
              </a:spcAft>
              <a:buFont typeface="Wingdings" panose="05000000000000000000" pitchFamily="2" charset="2"/>
              <a:buChar char="q"/>
            </a:pPr>
            <a:r>
              <a:rPr lang="en-PH" sz="1800" b="1" dirty="0">
                <a:solidFill>
                  <a:srgbClr val="1C1952"/>
                </a:solidFill>
                <a:effectLst/>
                <a:latin typeface="Tahoma" panose="020B0604030504040204" pitchFamily="34" charset="0"/>
                <a:ea typeface="Tahoma" panose="020B0604030504040204" pitchFamily="34" charset="0"/>
                <a:cs typeface="Tahoma" panose="020B0604030504040204" pitchFamily="34" charset="0"/>
              </a:rPr>
              <a:t>Title: </a:t>
            </a:r>
            <a:r>
              <a:rPr lang="en-PH" sz="1800" dirty="0">
                <a:solidFill>
                  <a:srgbClr val="1C1952"/>
                </a:solidFill>
                <a:effectLst/>
                <a:latin typeface="Tahoma" panose="020B0604030504040204" pitchFamily="34" charset="0"/>
                <a:ea typeface="Tahoma" panose="020B0604030504040204" pitchFamily="34" charset="0"/>
                <a:cs typeface="Tahoma" panose="020B0604030504040204" pitchFamily="34" charset="0"/>
              </a:rPr>
              <a:t>“</a:t>
            </a:r>
            <a:r>
              <a:rPr lang="en-PH" sz="1800" b="1" dirty="0">
                <a:solidFill>
                  <a:srgbClr val="1C1952"/>
                </a:solidFill>
                <a:effectLst/>
                <a:latin typeface="Tahoma" panose="020B0604030504040204" pitchFamily="34" charset="0"/>
                <a:ea typeface="Tahoma" panose="020B0604030504040204" pitchFamily="34" charset="0"/>
                <a:cs typeface="Tahoma" panose="020B0604030504040204" pitchFamily="34" charset="0"/>
              </a:rPr>
              <a:t>Data Collection System for Census</a:t>
            </a:r>
            <a:r>
              <a:rPr lang="en-PH" sz="1800" dirty="0">
                <a:solidFill>
                  <a:srgbClr val="1C1952"/>
                </a:solidFill>
                <a:effectLst/>
                <a:latin typeface="Tahoma" panose="020B0604030504040204" pitchFamily="34" charset="0"/>
                <a:ea typeface="Tahoma" panose="020B0604030504040204" pitchFamily="34" charset="0"/>
                <a:cs typeface="Tahoma" panose="020B0604030504040204" pitchFamily="34" charset="0"/>
              </a:rPr>
              <a:t>”.</a:t>
            </a:r>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Main Login Panel:</a:t>
            </a:r>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Located on the right side of the window.</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Fields:</a:t>
            </a:r>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Username</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Enter user credentials.</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Password</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Input with "show password" option.</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Buttons:</a:t>
            </a:r>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Sign In</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Authenticate admin.</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Sign Up</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Redirect to registration.</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Green Back Button: </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Present on all windows to return to the previous screen.</a:t>
            </a:r>
            <a:endParaRPr lang="en-PH"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endParaRPr lang="en-US" sz="3200" dirty="0">
              <a:solidFill>
                <a:schemeClr val="bg1"/>
              </a:solidFill>
              <a:latin typeface="Impact" panose="020B080603090205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60" y="1532255"/>
            <a:ext cx="6550025" cy="4274820"/>
          </a:xfrm>
          <a:prstGeom prst="rect">
            <a:avLst/>
          </a:prstGeom>
        </p:spPr>
      </p:pic>
      <p:sp>
        <p:nvSpPr>
          <p:cNvPr id="6" name="TextBox 5"/>
          <p:cNvSpPr txBox="1"/>
          <p:nvPr/>
        </p:nvSpPr>
        <p:spPr>
          <a:xfrm>
            <a:off x="7702583" y="1532255"/>
            <a:ext cx="4058219" cy="2585323"/>
          </a:xfrm>
          <a:prstGeom prst="rect">
            <a:avLst/>
          </a:prstGeom>
          <a:noFill/>
        </p:spPr>
        <p:txBody>
          <a:bodyPr wrap="square" rtlCol="0">
            <a:spAutoFit/>
          </a:bodyPr>
          <a:lstStyle/>
          <a:p>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Registration Window</a:t>
            </a:r>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Fields to input essential registration information.</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endParaRPr lang="en-US" b="1"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US" b="1" dirty="0">
                <a:solidFill>
                  <a:srgbClr val="1C1952"/>
                </a:solidFill>
                <a:latin typeface="Tahoma" panose="020B0604030504040204" pitchFamily="34" charset="0"/>
                <a:ea typeface="Tahoma" panose="020B0604030504040204" pitchFamily="34" charset="0"/>
                <a:cs typeface="Tahoma" panose="020B0604030504040204" pitchFamily="34" charset="0"/>
              </a:rPr>
              <a:t>Register Button</a:t>
            </a:r>
            <a:r>
              <a:rPr lang="en-US" dirty="0">
                <a:solidFill>
                  <a:srgbClr val="1C1952"/>
                </a:solidFill>
                <a:latin typeface="Tahoma" panose="020B0604030504040204" pitchFamily="34" charset="0"/>
                <a:ea typeface="Tahoma" panose="020B0604030504040204" pitchFamily="34" charset="0"/>
                <a:cs typeface="Tahoma" panose="020B0604030504040204" pitchFamily="34" charset="0"/>
              </a:rPr>
              <a:t>: Located at the lower right to complete the registration process.</a:t>
            </a:r>
            <a:endParaRPr lang="en-US" dirty="0">
              <a:solidFill>
                <a:srgbClr val="1C1952"/>
              </a:solidFill>
              <a:latin typeface="Tahoma" panose="020B0604030504040204" pitchFamily="34" charset="0"/>
              <a:ea typeface="Tahoma" panose="020B0604030504040204" pitchFamily="34" charset="0"/>
              <a:cs typeface="Tahoma" panose="020B0604030504040204" pitchFamily="34" charset="0"/>
            </a:endParaRPr>
          </a:p>
          <a:p>
            <a:endParaRPr lang="en-PH" dirty="0"/>
          </a:p>
        </p:txBody>
      </p:sp>
    </p:spTree>
  </p:cSld>
  <p:clrMapOvr>
    <a:masterClrMapping/>
  </p:clrMapOvr>
</p:sld>
</file>

<file path=ppt/theme/theme1.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75000"/>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6625</Words>
  <Application>WPS Presentation</Application>
  <PresentationFormat>Widescreen</PresentationFormat>
  <Paragraphs>263</Paragraphs>
  <Slides>27</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SimSun</vt:lpstr>
      <vt:lpstr>Wingdings</vt:lpstr>
      <vt:lpstr>Tahoma</vt:lpstr>
      <vt:lpstr>Impact</vt:lpstr>
      <vt:lpstr>Microsoft YaHei</vt:lpstr>
      <vt:lpstr>Arial Unicode MS</vt:lpstr>
      <vt:lpstr>Calibri</vt:lpstr>
      <vt:lpstr>6_Office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ustp--2</dc:creator>
  <cp:lastModifiedBy>Rodulfo R. Lopez</cp:lastModifiedBy>
  <cp:revision>710</cp:revision>
  <cp:lastPrinted>2022-11-14T08:46:00Z</cp:lastPrinted>
  <dcterms:created xsi:type="dcterms:W3CDTF">2018-03-14T03:59:00Z</dcterms:created>
  <dcterms:modified xsi:type="dcterms:W3CDTF">2024-12-16T22:16:33Z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DA29C89EC1614034A6CF74438DB46217_12</vt:lpwstr>
  </property>
  <property fmtid="{D5CDD505-2E9C-101B-9397-08002B2CF9AE}" pid="3" name="KSOProductBuildVer">
    <vt:lpwstr>1033-12.2.0.19307</vt:lpwstr>
  </property>
</Properties>
</file>