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95" r:id="rId3"/>
    <p:sldId id="298" r:id="rId4"/>
    <p:sldId id="330" r:id="rId5"/>
    <p:sldId id="323" r:id="rId6"/>
    <p:sldId id="319" r:id="rId7"/>
    <p:sldId id="320" r:id="rId8"/>
    <p:sldId id="322" r:id="rId9"/>
    <p:sldId id="326" r:id="rId10"/>
    <p:sldId id="291" r:id="rId11"/>
    <p:sldId id="313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6" pos="5110" userDrawn="1">
          <p15:clr>
            <a:srgbClr val="A4A3A4"/>
          </p15:clr>
        </p15:guide>
        <p15:guide id="7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050"/>
    <a:srgbClr val="404040"/>
    <a:srgbClr val="9BC2DF"/>
    <a:srgbClr val="A6CAEE"/>
    <a:srgbClr val="CCCC33"/>
    <a:srgbClr val="FFC885"/>
    <a:srgbClr val="FEE3AD"/>
    <a:srgbClr val="FFFFFF"/>
    <a:srgbClr val="92B5DB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1" autoAdjust="0"/>
    <p:restoredTop sz="94312" autoAdjust="0"/>
  </p:normalViewPr>
  <p:slideViewPr>
    <p:cSldViewPr snapToGrid="0" showGuides="1">
      <p:cViewPr varScale="1">
        <p:scale>
          <a:sx n="124" d="100"/>
          <a:sy n="124" d="100"/>
        </p:scale>
        <p:origin x="1094" y="69"/>
      </p:cViewPr>
      <p:guideLst>
        <p:guide orient="horz" pos="4224"/>
        <p:guide pos="5110"/>
        <p:guide orient="horz" pos="1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2322" y="-31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BE96E-66E5-4AE0-97D7-7FDAD5BCA6D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71971-2C66-405E-A74D-7E371BACBA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3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8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6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9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0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2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5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64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5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48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71971-2C66-405E-A74D-7E371BACBA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1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3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8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8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5918-C45C-46E3-971A-E05B3271271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F99F-76E7-41BC-BC3B-28E0C227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3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3597399" y="666070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068568" y="3032510"/>
              <a:ext cx="3944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项目启动会总结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D5504E-1BDC-4916-BA66-789CF3823094}"/>
              </a:ext>
            </a:extLst>
          </p:cNvPr>
          <p:cNvSpPr txBox="1"/>
          <p:nvPr/>
        </p:nvSpPr>
        <p:spPr>
          <a:xfrm>
            <a:off x="3502960" y="3889976"/>
            <a:ext cx="3944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项目章程：</a:t>
            </a:r>
            <a:r>
              <a:rPr lang="en-US" altLang="zh-CN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17309084 </a:t>
            </a:r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王鑫基</a:t>
            </a:r>
            <a:endParaRPr lang="en-US" altLang="zh-CN" sz="16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项目管理计划：</a:t>
            </a:r>
            <a:r>
              <a:rPr lang="en-US" altLang="zh-CN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17343024 </a:t>
            </a:r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董轩宇</a:t>
            </a:r>
            <a:endParaRPr lang="en-US" altLang="zh-CN" sz="16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r"/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需求报告：</a:t>
            </a:r>
            <a:r>
              <a:rPr lang="en-US" altLang="zh-CN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17343071 </a:t>
            </a:r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梁宇凌</a:t>
            </a:r>
            <a:endParaRPr lang="en-US" altLang="zh-CN" sz="16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r"/>
            <a:r>
              <a:rPr lang="en-US" altLang="zh-CN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PPT&amp;</a:t>
            </a:r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总结：</a:t>
            </a:r>
            <a:r>
              <a:rPr lang="en-US" altLang="zh-CN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17343017 </a:t>
            </a:r>
            <a:r>
              <a:rPr lang="zh-CN" altLang="en-US" sz="1600" dirty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陈   扬</a:t>
            </a:r>
            <a:endParaRPr lang="en-US" altLang="zh-CN" sz="16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  <a:p>
            <a:pPr algn="r"/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1132" y="1738639"/>
            <a:ext cx="2113671" cy="211373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rgbClr val="C7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401146" y="2264466"/>
              <a:ext cx="1393509" cy="98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300"/>
                </a:lnSpc>
                <a:defRPr sz="1200"/>
              </a:lvl1pPr>
            </a:lstStyle>
            <a:p>
              <a:pPr algn="ctr"/>
              <a:r>
                <a:rPr lang="zh-CN" altLang="en-US" dirty="0"/>
                <a:t>文档仓库的构建使得协同工作效率提升</a:t>
              </a:r>
              <a:endParaRPr lang="en-US" altLang="zh-CN" sz="10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6645" y="3360755"/>
            <a:ext cx="2491788" cy="2491788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rgbClr val="C7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46205" y="4741484"/>
              <a:ext cx="1585162" cy="87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r>
                <a:rPr lang="zh-CN" altLang="en-US" dirty="0"/>
                <a:t>使用思维导图的方式记录会议信息方便快捷，条理清晰</a:t>
              </a:r>
              <a:endParaRPr lang="en-US" altLang="zh-CN" sz="10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93050" y="3057631"/>
            <a:ext cx="2007301" cy="2044332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rgbClr val="C7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9070281" y="3053507"/>
              <a:ext cx="1859612" cy="1792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2300"/>
                </a:lnSpc>
                <a:defRPr sz="1200"/>
              </a:lvl1pPr>
            </a:lstStyle>
            <a:p>
              <a:pPr algn="ctr"/>
              <a:r>
                <a:rPr lang="zh-CN" altLang="en-US" dirty="0"/>
                <a:t>思维导图记录的是关键信息点，还需要配合着记录信息</a:t>
              </a:r>
            </a:p>
          </p:txBody>
        </p:sp>
      </p:grpSp>
      <p:sp>
        <p:nvSpPr>
          <p:cNvPr id="33" name="矩形 32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402304" y="241629"/>
            <a:ext cx="51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75050"/>
                </a:solidFill>
              </a:rPr>
              <a:t>经验与教训</a:t>
            </a:r>
          </a:p>
        </p:txBody>
      </p:sp>
      <p:grpSp>
        <p:nvGrpSpPr>
          <p:cNvPr id="43" name="组合 42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44" name="等腰三角形 4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FCE1EC2-F6E3-4CF7-8CB7-2451182CC25C}"/>
              </a:ext>
            </a:extLst>
          </p:cNvPr>
          <p:cNvGrpSpPr/>
          <p:nvPr/>
        </p:nvGrpSpPr>
        <p:grpSpPr>
          <a:xfrm>
            <a:off x="5030021" y="1002503"/>
            <a:ext cx="2963029" cy="2963030"/>
            <a:chOff x="5370287" y="4079360"/>
            <a:chExt cx="2322286" cy="232228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E275C13-C478-454D-BE50-0CED34611F7C}"/>
                </a:ext>
              </a:extLst>
            </p:cNvPr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EFA0366-8413-4300-9382-C594329B681C}"/>
                  </a:ext>
                </a:extLst>
              </p:cNvPr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8A0D5A5-271A-4FB8-A46A-BEF5F36F1EF1}"/>
                  </a:ext>
                </a:extLst>
              </p:cNvPr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rgbClr val="C7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2C7D46-3D15-4A4C-B276-02FFCFB09DBF}"/>
                </a:ext>
              </a:extLst>
            </p:cNvPr>
            <p:cNvSpPr txBox="1"/>
            <p:nvPr/>
          </p:nvSpPr>
          <p:spPr>
            <a:xfrm>
              <a:off x="5746205" y="4856998"/>
              <a:ext cx="1585162" cy="736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ts val="2300"/>
                </a:lnSpc>
                <a:defRPr sz="1200"/>
              </a:lvl1pPr>
            </a:lstStyle>
            <a:p>
              <a:r>
                <a:rPr lang="zh-CN" altLang="en-US" dirty="0"/>
                <a:t>用腾讯会议进行线上开会，可以共享桌面在交流的时候可以画图示意比较方便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5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320000">
            <a:off x="3597399" y="666070"/>
            <a:ext cx="5374594" cy="4630173"/>
            <a:chOff x="3404893" y="666070"/>
            <a:chExt cx="5374594" cy="4630173"/>
          </a:xfrm>
        </p:grpSpPr>
        <p:sp>
          <p:nvSpPr>
            <p:cNvPr id="5" name="等腰三角形 4"/>
            <p:cNvSpPr/>
            <p:nvPr/>
          </p:nvSpPr>
          <p:spPr>
            <a:xfrm>
              <a:off x="3466513" y="704830"/>
              <a:ext cx="5258974" cy="4533598"/>
            </a:xfrm>
            <a:prstGeom prst="triangle">
              <a:avLst/>
            </a:prstGeom>
            <a:noFill/>
            <a:ln w="127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49620" y="666070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04893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671487" y="5188243"/>
              <a:ext cx="108000" cy="108000"/>
            </a:xfrm>
            <a:prstGeom prst="ellipse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34971" y="1530614"/>
            <a:ext cx="4122058" cy="4122058"/>
            <a:chOff x="4034971" y="1530614"/>
            <a:chExt cx="4122058" cy="4122058"/>
          </a:xfrm>
        </p:grpSpPr>
        <p:sp>
          <p:nvSpPr>
            <p:cNvPr id="10" name="椭圆 9"/>
            <p:cNvSpPr/>
            <p:nvPr/>
          </p:nvSpPr>
          <p:spPr>
            <a:xfrm>
              <a:off x="4034971" y="1530614"/>
              <a:ext cx="4122058" cy="412205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892994" y="3790381"/>
              <a:ext cx="23862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612911" y="3030883"/>
              <a:ext cx="3336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+mj-ea"/>
                  <a:ea typeface="+mj-ea"/>
                </a:rPr>
                <a:t>THANKS</a:t>
              </a:r>
              <a:r>
                <a:rPr lang="zh-CN" altLang="en-US" sz="4800" dirty="0">
                  <a:solidFill>
                    <a:schemeClr val="bg1"/>
                  </a:solidFill>
                  <a:latin typeface="+mj-ea"/>
                  <a:ea typeface="+mj-ea"/>
                </a:rPr>
                <a:t>！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32060" y="5022216"/>
            <a:ext cx="753746" cy="734645"/>
            <a:chOff x="1032060" y="5022216"/>
            <a:chExt cx="753746" cy="734645"/>
          </a:xfrm>
        </p:grpSpPr>
        <p:sp>
          <p:nvSpPr>
            <p:cNvPr id="15" name="等腰三角形 14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16200000" flipH="1" flipV="1">
            <a:off x="10561436" y="2089522"/>
            <a:ext cx="466193" cy="401891"/>
          </a:xfrm>
          <a:prstGeom prst="triangle">
            <a:avLst/>
          </a:prstGeom>
          <a:solidFill>
            <a:srgbClr val="C75050"/>
          </a:solidFill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 flipV="1">
            <a:off x="10835395" y="2837059"/>
            <a:ext cx="312202" cy="269140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20034423" flipH="1" flipV="1">
            <a:off x="10265617" y="3528425"/>
            <a:ext cx="466193" cy="401891"/>
          </a:xfrm>
          <a:prstGeom prst="triangle">
            <a:avLst/>
          </a:prstGeom>
          <a:noFill/>
          <a:ln w="12700">
            <a:solidFill>
              <a:srgbClr val="C7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3050067" flipH="1" flipV="1">
            <a:off x="1101977" y="3288413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8771"/>
            <a:ext cx="12192000" cy="4020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content"/>
          <p:cNvSpPr txBox="1"/>
          <p:nvPr/>
        </p:nvSpPr>
        <p:spPr>
          <a:xfrm>
            <a:off x="64632" y="2458790"/>
            <a:ext cx="2728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en-US" altLang="zh-CN" sz="8000" dirty="0"/>
              <a:t>content</a:t>
            </a:r>
            <a:endParaRPr lang="zh-CN" altLang="en-US" sz="8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27350" y="2504267"/>
            <a:ext cx="0" cy="1607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178286" y="2428011"/>
            <a:ext cx="486807" cy="646331"/>
            <a:chOff x="3207002" y="2256658"/>
            <a:chExt cx="486807" cy="646331"/>
          </a:xfrm>
        </p:grpSpPr>
        <p:sp>
          <p:nvSpPr>
            <p:cNvPr id="8" name="矩形 7"/>
            <p:cNvSpPr/>
            <p:nvPr/>
          </p:nvSpPr>
          <p:spPr>
            <a:xfrm>
              <a:off x="3225809" y="2349618"/>
              <a:ext cx="468000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207002" y="2256658"/>
              <a:ext cx="478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728358" y="2458790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启动会过程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87643" y="3346881"/>
            <a:ext cx="668791" cy="646331"/>
            <a:chOff x="7312218" y="2256657"/>
            <a:chExt cx="668791" cy="646331"/>
          </a:xfrm>
        </p:grpSpPr>
        <p:sp>
          <p:nvSpPr>
            <p:cNvPr id="12" name="矩形 11"/>
            <p:cNvSpPr/>
            <p:nvPr/>
          </p:nvSpPr>
          <p:spPr>
            <a:xfrm>
              <a:off x="7359287" y="2349618"/>
              <a:ext cx="468000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12218" y="2256657"/>
              <a:ext cx="668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756473" y="3362952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经验与教训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470992" y="2415713"/>
            <a:ext cx="657601" cy="646331"/>
            <a:chOff x="3175991" y="3700229"/>
            <a:chExt cx="657601" cy="646331"/>
          </a:xfrm>
        </p:grpSpPr>
        <p:sp>
          <p:nvSpPr>
            <p:cNvPr id="16" name="矩形 15"/>
            <p:cNvSpPr/>
            <p:nvPr/>
          </p:nvSpPr>
          <p:spPr>
            <a:xfrm>
              <a:off x="3225809" y="3782229"/>
              <a:ext cx="468000" cy="468000"/>
            </a:xfrm>
            <a:prstGeom prst="rect">
              <a:avLst/>
            </a:prstGeom>
            <a:solidFill>
              <a:srgbClr val="C7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175991" y="3700229"/>
              <a:ext cx="65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040449" y="2451254"/>
            <a:ext cx="425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使用的工具、技术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1467462" y="3574840"/>
            <a:ext cx="753746" cy="734645"/>
            <a:chOff x="1032060" y="5022216"/>
            <a:chExt cx="753746" cy="734645"/>
          </a:xfrm>
        </p:grpSpPr>
        <p:sp>
          <p:nvSpPr>
            <p:cNvPr id="24" name="等腰三角形 23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5"/>
          <p:cNvSpPr/>
          <p:nvPr/>
        </p:nvSpPr>
        <p:spPr>
          <a:xfrm rot="3050067" flipH="1" flipV="1">
            <a:off x="-1586862" y="3191648"/>
            <a:ext cx="466193" cy="401891"/>
          </a:xfrm>
          <a:prstGeom prst="triangle">
            <a:avLst/>
          </a:prstGeom>
          <a:solidFill>
            <a:srgbClr val="40404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50"/>
                            </p:stCondLst>
                            <p:childTnLst>
                              <p:par>
                                <p:cTn id="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3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4" grpId="0"/>
      <p:bldP spid="18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8"/>
            <a:ext cx="1914597" cy="1960640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15429" y="2969059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745622" y="3360656"/>
            <a:ext cx="270075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造字工房坚黑（非商用）常规体" pitchFamily="2" charset="-122"/>
                <a:ea typeface="造字工房坚黑（非商用）常规体" pitchFamily="2" charset="-122"/>
              </a:rPr>
              <a:t>启动会过程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58966" y="1015758"/>
            <a:ext cx="1274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ONE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82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/>
          <p:cNvCxnSpPr/>
          <p:nvPr/>
        </p:nvCxnSpPr>
        <p:spPr>
          <a:xfrm>
            <a:off x="1155700" y="3918947"/>
            <a:ext cx="9855200" cy="0"/>
          </a:xfrm>
          <a:prstGeom prst="straightConnector1">
            <a:avLst/>
          </a:prstGeom>
          <a:ln w="57150">
            <a:solidFill>
              <a:srgbClr val="40404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34"/>
          <p:cNvSpPr/>
          <p:nvPr/>
        </p:nvSpPr>
        <p:spPr>
          <a:xfrm>
            <a:off x="1541579" y="2888261"/>
            <a:ext cx="1262608" cy="162378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C7505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40139" y="5037977"/>
            <a:ext cx="2124453" cy="64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dirty="0"/>
              <a:t>将项目的各个流程进行分解细化</a:t>
            </a:r>
            <a:endParaRPr lang="en-US" altLang="zh-CN" sz="1200" dirty="0"/>
          </a:p>
        </p:txBody>
      </p:sp>
      <p:sp>
        <p:nvSpPr>
          <p:cNvPr id="27" name="矩形 26"/>
          <p:cNvSpPr/>
          <p:nvPr/>
        </p:nvSpPr>
        <p:spPr>
          <a:xfrm>
            <a:off x="1260834" y="2096933"/>
            <a:ext cx="1958841" cy="64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dirty="0"/>
              <a:t>一起确定项目的各项基本信息</a:t>
            </a:r>
            <a:endParaRPr lang="en-US" altLang="zh-CN" sz="1200" dirty="0"/>
          </a:p>
        </p:txBody>
      </p:sp>
      <p:sp>
        <p:nvSpPr>
          <p:cNvPr id="28" name="矩形 27"/>
          <p:cNvSpPr/>
          <p:nvPr/>
        </p:nvSpPr>
        <p:spPr>
          <a:xfrm>
            <a:off x="8137832" y="2408276"/>
            <a:ext cx="3167610" cy="34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dirty="0"/>
              <a:t>分配角色，开始工作	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4752825" y="1811518"/>
            <a:ext cx="2315597" cy="93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dirty="0"/>
              <a:t>采用头脑风暴和横向对比的方式，总结项目的需求，并记录，做好整合到需求报告的准备</a:t>
            </a:r>
            <a:endParaRPr lang="en-US" altLang="zh-CN" sz="1200" dirty="0"/>
          </a:p>
        </p:txBody>
      </p:sp>
      <p:sp>
        <p:nvSpPr>
          <p:cNvPr id="30" name="矩形 29"/>
          <p:cNvSpPr/>
          <p:nvPr/>
        </p:nvSpPr>
        <p:spPr>
          <a:xfrm>
            <a:off x="3085722" y="5037977"/>
            <a:ext cx="1985467" cy="64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zh-CN" altLang="en-US" sz="1200" dirty="0"/>
              <a:t>对项目的目标进行明确定义，确立项目宗旨</a:t>
            </a:r>
            <a:endParaRPr lang="en-US" altLang="zh-CN" sz="1200" dirty="0"/>
          </a:p>
        </p:txBody>
      </p:sp>
      <p:sp>
        <p:nvSpPr>
          <p:cNvPr id="31" name="椭圆 34"/>
          <p:cNvSpPr/>
          <p:nvPr/>
        </p:nvSpPr>
        <p:spPr>
          <a:xfrm>
            <a:off x="5285995" y="2912961"/>
            <a:ext cx="1262608" cy="162378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C7505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4"/>
          <p:cNvSpPr/>
          <p:nvPr/>
        </p:nvSpPr>
        <p:spPr>
          <a:xfrm>
            <a:off x="8852859" y="2877187"/>
            <a:ext cx="1262608" cy="162378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C75050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 rot="10800000">
            <a:off x="7075144" y="3200993"/>
            <a:ext cx="1393673" cy="1810704"/>
            <a:chOff x="4020870" y="2194485"/>
            <a:chExt cx="1102258" cy="1432090"/>
          </a:xfrm>
          <a:solidFill>
            <a:srgbClr val="40404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 rot="10800000">
            <a:off x="3330728" y="3231412"/>
            <a:ext cx="1393673" cy="1810704"/>
            <a:chOff x="4020870" y="2194485"/>
            <a:chExt cx="1102258" cy="1432090"/>
          </a:xfrm>
          <a:solidFill>
            <a:srgbClr val="40404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TextBox 73"/>
          <p:cNvSpPr txBox="1"/>
          <p:nvPr/>
        </p:nvSpPr>
        <p:spPr>
          <a:xfrm>
            <a:off x="1541578" y="3595549"/>
            <a:ext cx="1262609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300"/>
              </a:lnSpc>
              <a:defRPr sz="1200"/>
            </a:lvl1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确定项目信息</a:t>
            </a:r>
          </a:p>
        </p:txBody>
      </p:sp>
      <p:sp>
        <p:nvSpPr>
          <p:cNvPr id="40" name="TextBox 74"/>
          <p:cNvSpPr txBox="1"/>
          <p:nvPr/>
        </p:nvSpPr>
        <p:spPr>
          <a:xfrm>
            <a:off x="3409052" y="3579863"/>
            <a:ext cx="1262609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3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定义项目目标</a:t>
            </a:r>
          </a:p>
        </p:txBody>
      </p:sp>
      <p:sp>
        <p:nvSpPr>
          <p:cNvPr id="41" name="TextBox 75"/>
          <p:cNvSpPr txBox="1"/>
          <p:nvPr/>
        </p:nvSpPr>
        <p:spPr>
          <a:xfrm>
            <a:off x="5279320" y="3579863"/>
            <a:ext cx="1262609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3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讨论项目需求</a:t>
            </a:r>
          </a:p>
        </p:txBody>
      </p:sp>
      <p:sp>
        <p:nvSpPr>
          <p:cNvPr id="42" name="TextBox 76"/>
          <p:cNvSpPr txBox="1"/>
          <p:nvPr/>
        </p:nvSpPr>
        <p:spPr>
          <a:xfrm>
            <a:off x="7171062" y="3595549"/>
            <a:ext cx="1262609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3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确定开发流程</a:t>
            </a:r>
          </a:p>
        </p:txBody>
      </p:sp>
      <p:sp>
        <p:nvSpPr>
          <p:cNvPr id="43" name="TextBox 77"/>
          <p:cNvSpPr txBox="1"/>
          <p:nvPr/>
        </p:nvSpPr>
        <p:spPr>
          <a:xfrm>
            <a:off x="8852860" y="3743026"/>
            <a:ext cx="1262609" cy="36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23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确认分工</a:t>
            </a:r>
          </a:p>
        </p:txBody>
      </p:sp>
      <p:sp>
        <p:nvSpPr>
          <p:cNvPr id="44" name="矩形 43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402304" y="241629"/>
            <a:ext cx="51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75050"/>
                </a:solidFill>
              </a:rPr>
              <a:t> </a:t>
            </a:r>
            <a:r>
              <a:rPr lang="zh-CN" altLang="en-US" sz="2400" b="1" dirty="0">
                <a:solidFill>
                  <a:srgbClr val="C75050"/>
                </a:solidFill>
              </a:rPr>
              <a:t>启动会过程</a:t>
            </a:r>
          </a:p>
        </p:txBody>
      </p:sp>
      <p:grpSp>
        <p:nvGrpSpPr>
          <p:cNvPr id="47" name="组合 46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48" name="等腰三角形 47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DB55D5-7243-4222-8937-4E95B313E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一起确定项目的各项基本信息</a:t>
            </a: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9" grpId="0"/>
          <p:bldP spid="40" grpId="0"/>
          <p:bldP spid="41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0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26" grpId="0"/>
          <p:bldP spid="27" grpId="0"/>
          <p:bldP spid="28" grpId="0"/>
          <p:bldP spid="29" grpId="0"/>
          <p:bldP spid="30" grpId="0"/>
          <p:bldP spid="31" grpId="0" animBg="1"/>
          <p:bldP spid="32" grpId="0" animBg="1"/>
          <p:bldP spid="39" grpId="0"/>
          <p:bldP spid="40" grpId="0"/>
          <p:bldP spid="41" grpId="0"/>
          <p:bldP spid="42" grpId="0"/>
          <p:bldP spid="4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8"/>
            <a:ext cx="1914597" cy="1960640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15429" y="2969059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244104" y="3360656"/>
            <a:ext cx="3703786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造字工房坚黑（非商用）常规体" pitchFamily="2" charset="-122"/>
                <a:ea typeface="造字工房坚黑（非商用）常规体" pitchFamily="2" charset="-122"/>
              </a:rPr>
              <a:t>使用的工具、技术</a:t>
            </a:r>
            <a:endParaRPr lang="en-US" altLang="zh-CN" sz="2800" dirty="0">
              <a:solidFill>
                <a:srgbClr val="404040"/>
              </a:solidFill>
              <a:latin typeface="造字工房坚黑（非商用）常规体" pitchFamily="2" charset="-122"/>
              <a:ea typeface="造字工房坚黑（非商用）常规体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58966" y="1015758"/>
            <a:ext cx="1274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TWO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8156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0" y="0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9204168" y="2702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202682" y="1416908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V="1">
            <a:off x="6881882" y="3153636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7476967" y="49848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10682" y="2854876"/>
            <a:ext cx="2813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C75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腾讯会议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387677" y="296085"/>
            <a:ext cx="51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75050"/>
                </a:solidFill>
              </a:rPr>
              <a:t>使用的工具、技术</a:t>
            </a:r>
            <a:endParaRPr lang="en-US" altLang="zh-CN" sz="2400" b="1" dirty="0">
              <a:solidFill>
                <a:srgbClr val="C7505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9" name="等腰三角形 38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A30E0E2-AC2B-4C93-9C79-CF696D5C53AB}"/>
              </a:ext>
            </a:extLst>
          </p:cNvPr>
          <p:cNvSpPr txBox="1"/>
          <p:nvPr/>
        </p:nvSpPr>
        <p:spPr>
          <a:xfrm>
            <a:off x="1757017" y="3092241"/>
            <a:ext cx="41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方便的在线会议软件，可以共享屏幕</a:t>
            </a:r>
          </a:p>
        </p:txBody>
      </p:sp>
    </p:spTree>
    <p:extLst>
      <p:ext uri="{BB962C8B-B14F-4D97-AF65-F5344CB8AC3E}">
        <p14:creationId xmlns:p14="http://schemas.microsoft.com/office/powerpoint/2010/main" val="346931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flipH="1">
            <a:off x="2752319" y="-29029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flipV="1">
            <a:off x="2752319" y="2702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10979357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028576" y="230819"/>
            <a:ext cx="68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 rot="18336603">
            <a:off x="11503732" y="301041"/>
            <a:ext cx="481872" cy="469661"/>
            <a:chOff x="1032060" y="5022216"/>
            <a:chExt cx="753746" cy="734645"/>
          </a:xfrm>
        </p:grpSpPr>
        <p:sp>
          <p:nvSpPr>
            <p:cNvPr id="10" name="等腰三角形 9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>
          <a:xfrm flipV="1">
            <a:off x="3753318" y="1416908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5004880" y="3153636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V="1">
            <a:off x="4500609" y="492773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03386" y="2980030"/>
            <a:ext cx="3158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solidFill>
                  <a:srgbClr val="C75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XMind</a:t>
            </a:r>
            <a:r>
              <a:rPr lang="en-US" altLang="zh-CN" sz="4400" dirty="0">
                <a:solidFill>
                  <a:srgbClr val="C75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ZEN</a:t>
            </a:r>
            <a:endParaRPr lang="zh-CN" altLang="en-US" sz="4400" dirty="0">
              <a:solidFill>
                <a:srgbClr val="C75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51861C8-63EB-4871-B55C-660C1ADAC7EA}"/>
              </a:ext>
            </a:extLst>
          </p:cNvPr>
          <p:cNvSpPr txBox="1"/>
          <p:nvPr/>
        </p:nvSpPr>
        <p:spPr>
          <a:xfrm>
            <a:off x="8264769" y="285683"/>
            <a:ext cx="276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75050"/>
                </a:solidFill>
              </a:rPr>
              <a:t>使用的工具、技术</a:t>
            </a:r>
            <a:endParaRPr lang="en-US" altLang="zh-CN" sz="2400" b="1" dirty="0">
              <a:solidFill>
                <a:srgbClr val="C7505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BC98143-9F96-4E4B-9D6B-E2D5DFCA433B}"/>
              </a:ext>
            </a:extLst>
          </p:cNvPr>
          <p:cNvSpPr txBox="1"/>
          <p:nvPr/>
        </p:nvSpPr>
        <p:spPr>
          <a:xfrm>
            <a:off x="6522449" y="3092241"/>
            <a:ext cx="41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思维导图软件，快速记录会议信息</a:t>
            </a:r>
          </a:p>
        </p:txBody>
      </p:sp>
    </p:spTree>
    <p:extLst>
      <p:ext uri="{BB962C8B-B14F-4D97-AF65-F5344CB8AC3E}">
        <p14:creationId xmlns:p14="http://schemas.microsoft.com/office/powerpoint/2010/main" val="24214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20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14681" y="319515"/>
            <a:ext cx="9450710" cy="6907044"/>
          </a:xfrm>
          <a:custGeom>
            <a:avLst/>
            <a:gdLst>
              <a:gd name="connsiteX0" fmla="*/ 9450710 w 9450710"/>
              <a:gd name="connsiteY0" fmla="*/ 0 h 6907044"/>
              <a:gd name="connsiteX1" fmla="*/ 7020643 w 9450710"/>
              <a:gd name="connsiteY1" fmla="*/ 3483429 h 6907044"/>
              <a:gd name="connsiteX2" fmla="*/ 8945125 w 9450710"/>
              <a:gd name="connsiteY2" fmla="*/ 6894286 h 6907044"/>
              <a:gd name="connsiteX3" fmla="*/ 0 w 9450710"/>
              <a:gd name="connsiteY3" fmla="*/ 6907044 h 6907044"/>
              <a:gd name="connsiteX4" fmla="*/ 0 w 9450710"/>
              <a:gd name="connsiteY4" fmla="*/ 25682 h 690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0710" h="6907044">
                <a:moveTo>
                  <a:pt x="9450710" y="0"/>
                </a:moveTo>
                <a:cubicBezTo>
                  <a:pt x="9274027" y="1064380"/>
                  <a:pt x="7104906" y="2334381"/>
                  <a:pt x="7020643" y="3483429"/>
                </a:cubicBezTo>
                <a:cubicBezTo>
                  <a:pt x="6936379" y="4632477"/>
                  <a:pt x="8262858" y="6028268"/>
                  <a:pt x="8945125" y="6894286"/>
                </a:cubicBezTo>
                <a:lnTo>
                  <a:pt x="0" y="6907044"/>
                </a:lnTo>
                <a:lnTo>
                  <a:pt x="0" y="2568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V="1">
            <a:off x="9204168" y="2702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flipV="1">
            <a:off x="8202682" y="1416908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flipV="1">
            <a:off x="6881882" y="3153636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V="1">
            <a:off x="7476967" y="4984880"/>
            <a:ext cx="246542" cy="246542"/>
          </a:xfrm>
          <a:prstGeom prst="ellipse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1260834" y="270280"/>
            <a:ext cx="72000" cy="468000"/>
          </a:xfrm>
          <a:prstGeom prst="rect">
            <a:avLst/>
          </a:prstGeom>
          <a:solidFill>
            <a:srgbClr val="C7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1109" y="254328"/>
            <a:ext cx="68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+mj-ea"/>
              </a:rPr>
              <a:t>02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387677" y="296085"/>
            <a:ext cx="51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75050"/>
                </a:solidFill>
              </a:rPr>
              <a:t>使用的工具、技术</a:t>
            </a:r>
            <a:endParaRPr lang="en-US" altLang="zh-CN" sz="2400" b="1" dirty="0">
              <a:solidFill>
                <a:srgbClr val="C75050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 rot="17100000">
            <a:off x="175953" y="261388"/>
            <a:ext cx="481872" cy="469661"/>
            <a:chOff x="1032060" y="5022216"/>
            <a:chExt cx="753746" cy="734645"/>
          </a:xfrm>
        </p:grpSpPr>
        <p:sp>
          <p:nvSpPr>
            <p:cNvPr id="39" name="等腰三角形 38"/>
            <p:cNvSpPr/>
            <p:nvPr/>
          </p:nvSpPr>
          <p:spPr>
            <a:xfrm rot="20627212" flipH="1" flipV="1">
              <a:off x="1032060" y="5107080"/>
              <a:ext cx="753746" cy="649781"/>
            </a:xfrm>
            <a:prstGeom prst="triangle">
              <a:avLst/>
            </a:prstGeom>
            <a:noFill/>
            <a:ln w="12700">
              <a:solidFill>
                <a:srgbClr val="C7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6289781" flipH="1" flipV="1">
              <a:off x="1003006" y="5062727"/>
              <a:ext cx="587410" cy="506388"/>
            </a:xfrm>
            <a:prstGeom prst="triangle">
              <a:avLst/>
            </a:prstGeom>
            <a:solidFill>
              <a:srgbClr val="C75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93DE1CE-B69D-4C90-B8F9-A95CCCD1C7A6}"/>
              </a:ext>
            </a:extLst>
          </p:cNvPr>
          <p:cNvSpPr txBox="1"/>
          <p:nvPr/>
        </p:nvSpPr>
        <p:spPr>
          <a:xfrm>
            <a:off x="8010682" y="2902194"/>
            <a:ext cx="416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rgbClr val="C75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endParaRPr lang="zh-CN" altLang="en-US" sz="3600" dirty="0">
              <a:solidFill>
                <a:srgbClr val="C75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59720C4-520B-43F8-B7CD-D751F41649B9}"/>
              </a:ext>
            </a:extLst>
          </p:cNvPr>
          <p:cNvSpPr txBox="1"/>
          <p:nvPr/>
        </p:nvSpPr>
        <p:spPr>
          <a:xfrm>
            <a:off x="3009921" y="3092241"/>
            <a:ext cx="41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构建团队仓库</a:t>
            </a:r>
          </a:p>
        </p:txBody>
      </p:sp>
    </p:spTree>
    <p:extLst>
      <p:ext uri="{BB962C8B-B14F-4D97-AF65-F5344CB8AC3E}">
        <p14:creationId xmlns:p14="http://schemas.microsoft.com/office/powerpoint/2010/main" val="1130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138703" y="820268"/>
            <a:ext cx="1914597" cy="1960640"/>
          </a:xfrm>
          <a:prstGeom prst="rect">
            <a:avLst/>
          </a:prstGeom>
          <a:noFill/>
          <a:ln w="19050" cap="flat" cmpd="sng" algn="ctr">
            <a:solidFill>
              <a:srgbClr val="C75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15429" y="2969059"/>
            <a:ext cx="4161142" cy="393954"/>
          </a:xfrm>
          <a:prstGeom prst="rect">
            <a:avLst/>
          </a:prstGeom>
          <a:solidFill>
            <a:srgbClr val="C75050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 sz="1600" kern="0" spc="2000">
              <a:solidFill>
                <a:srgbClr val="282728"/>
              </a:solidFill>
              <a:latin typeface="Mistral" panose="03090702030407020403" pitchFamily="66" charset="0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38702" y="6626004"/>
            <a:ext cx="1914597" cy="231996"/>
          </a:xfrm>
          <a:prstGeom prst="rect">
            <a:avLst/>
          </a:prstGeom>
          <a:solidFill>
            <a:srgbClr val="C75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745622" y="3360656"/>
            <a:ext cx="2700753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造字工房坚黑（非商用）常规体" pitchFamily="2" charset="-122"/>
                <a:ea typeface="造字工房坚黑（非商用）常规体" pitchFamily="2" charset="-122"/>
              </a:rPr>
              <a:t>经验与教训</a:t>
            </a:r>
            <a:endParaRPr lang="en-US" altLang="zh-CN" sz="2800" dirty="0">
              <a:solidFill>
                <a:srgbClr val="404040"/>
              </a:solidFill>
              <a:latin typeface="造字工房坚黑（非商用）常规体" pitchFamily="2" charset="-122"/>
              <a:ea typeface="造字工房坚黑（非商用）常规体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73278" y="1015758"/>
            <a:ext cx="1517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anose="020B0503020204020204" pitchFamily="34" charset="-122"/>
              </a:rPr>
              <a:t>PART   THREE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252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COURSE_ID" val="1E2F398C-C7B4-4454-8F6F-76CFD20B0B8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JVte0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VbXt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Vte0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lW17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lW17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lW17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lW17Sp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W17Sr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lm17Sg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CWbXtKKwvAbUoAAABrAAAAGwAAAHVuaXZlcnNhbC91bml2ZXJzYWwucG5nLnhtbLOxr8jNUShLLSrOzM+zVTLUM1Cyt+PlsikoSi3LTC1XqACKGekZQICSQiUqtzwzpSQDKGRgbowQzEjNTM8osVWyMDCFC+oDzQQAUEsBAgAAFAACAAgAlW17ShUOrShkBAAABxEAAB0AAAAAAAAAAQAAAAAAAAAAAHVuaXZlcnNhbC9jb21tb25fbWVzc2FnZXMubG5nUEsBAgAAFAACAAgAlW17Sgh+CyMpAwAAhgwAACcAAAAAAAAAAQAAAAAAnwQAAHVuaXZlcnNhbC9mbGFzaF9wdWJsaXNoaW5nX3NldHRpbmdzLnhtbFBLAQIAABQAAgAIAJVte0q1/AlkugIAAFUKAAAhAAAAAAAAAAEAAAAAAA0IAAB1bml2ZXJzYWwvZmxhc2hfc2tpbl9zZXR0aW5ncy54bWxQSwECAAAUAAIACACVbXtKKpYPZ/4CAACXCwAAJgAAAAAAAAABAAAAAAAGCwAAdW5pdmVyc2FsL2h0bWxfcHVibGlzaGluZ19zZXR0aW5ncy54bWxQSwECAAAUAAIACACVbXtKaHFSkZoBAAAfBgAAHwAAAAAAAAABAAAAAABIDgAAdW5pdmVyc2FsL2h0bWxfc2tpbl9zZXR0aW5ncy5qc1BLAQIAABQAAgAIAJVte0o9PC/RwQAAAOUBAAAaAAAAAAAAAAEAAAAAAB8QAAB1bml2ZXJzYWwvaTE4bl9wcmVzZXRzLnhtbFBLAQIAABQAAgAIAJVte0qa+ZZkawAAAGsAAAAcAAAAAAAAAAEAAAAAABgRAAB1bml2ZXJzYWwvbG9jYWxfc2V0dGluZ3MueG1sUEsBAgAAFAACAAgARJRXRyO0Tvv7AgAAsAgAABQAAAAAAAAAAQAAAAAAvREAAHVuaXZlcnNhbC9wbGF5ZXIueG1sUEsBAgAAFAACAAgAlW17SrCHI/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gency FB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265</Words>
  <Application>Microsoft Office PowerPoint</Application>
  <PresentationFormat>宽屏</PresentationFormat>
  <Paragraphs>61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方正兰亭细黑_GBK</vt:lpstr>
      <vt:lpstr>黑体</vt:lpstr>
      <vt:lpstr>微软雅黑</vt:lpstr>
      <vt:lpstr>微软雅黑 Light</vt:lpstr>
      <vt:lpstr>造字工房坚黑（非商用）常规体</vt:lpstr>
      <vt:lpstr>Agency FB</vt:lpstr>
      <vt:lpstr>Arial</vt:lpstr>
      <vt:lpstr>Calibri</vt:lpstr>
      <vt:lpstr>Mistral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扬 陈</cp:lastModifiedBy>
  <cp:revision>247</cp:revision>
  <dcterms:created xsi:type="dcterms:W3CDTF">2015-12-31T14:36:27Z</dcterms:created>
  <dcterms:modified xsi:type="dcterms:W3CDTF">2020-06-24T03:42:45Z</dcterms:modified>
</cp:coreProperties>
</file>