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Lst>
  <p:notesMasterIdLst>
    <p:notesMasterId r:id="rId14"/>
  </p:notesMasterIdLst>
  <p:sldIdLst>
    <p:sldId id="256" r:id="rId2"/>
    <p:sldId id="257" r:id="rId3"/>
    <p:sldId id="258" r:id="rId4"/>
    <p:sldId id="259" r:id="rId5"/>
    <p:sldId id="260" r:id="rId6"/>
    <p:sldId id="266" r:id="rId7"/>
    <p:sldId id="261" r:id="rId8"/>
    <p:sldId id="263" r:id="rId9"/>
    <p:sldId id="264" r:id="rId10"/>
    <p:sldId id="267" r:id="rId11"/>
    <p:sldId id="262"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 sajjad" initials="Is" lastIdx="1" clrIdx="0">
    <p:extLst>
      <p:ext uri="{19B8F6BF-5375-455C-9EA6-DF929625EA0E}">
        <p15:presenceInfo xmlns:p15="http://schemas.microsoft.com/office/powerpoint/2012/main" userId="66852198adabb6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B1CAE8-71C0-46BA-8D7B-792DBB0AFA6C}" type="datetimeFigureOut">
              <a:rPr lang="en-GB" smtClean="0"/>
              <a:t>13/03/2021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3AF325-6CE5-4AD2-83ED-598C3A3F328F}" type="slidenum">
              <a:rPr lang="en-GB" smtClean="0"/>
              <a:t>‹#›</a:t>
            </a:fld>
            <a:endParaRPr lang="en-GB"/>
          </a:p>
        </p:txBody>
      </p:sp>
    </p:spTree>
    <p:extLst>
      <p:ext uri="{BB962C8B-B14F-4D97-AF65-F5344CB8AC3E}">
        <p14:creationId xmlns:p14="http://schemas.microsoft.com/office/powerpoint/2010/main" val="1839412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D3AF325-6CE5-4AD2-83ED-598C3A3F328F}" type="slidenum">
              <a:rPr lang="en-GB" smtClean="0"/>
              <a:t>1</a:t>
            </a:fld>
            <a:endParaRPr lang="en-GB"/>
          </a:p>
        </p:txBody>
      </p:sp>
    </p:spTree>
    <p:extLst>
      <p:ext uri="{BB962C8B-B14F-4D97-AF65-F5344CB8AC3E}">
        <p14:creationId xmlns:p14="http://schemas.microsoft.com/office/powerpoint/2010/main" val="1727041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D3AF325-6CE5-4AD2-83ED-598C3A3F328F}" type="slidenum">
              <a:rPr lang="en-GB" smtClean="0"/>
              <a:t>2</a:t>
            </a:fld>
            <a:endParaRPr lang="en-GB"/>
          </a:p>
        </p:txBody>
      </p:sp>
    </p:spTree>
    <p:extLst>
      <p:ext uri="{BB962C8B-B14F-4D97-AF65-F5344CB8AC3E}">
        <p14:creationId xmlns:p14="http://schemas.microsoft.com/office/powerpoint/2010/main" val="1223582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D3AF325-6CE5-4AD2-83ED-598C3A3F328F}" type="slidenum">
              <a:rPr lang="en-GB" smtClean="0"/>
              <a:t>3</a:t>
            </a:fld>
            <a:endParaRPr lang="en-GB"/>
          </a:p>
        </p:txBody>
      </p:sp>
    </p:spTree>
    <p:extLst>
      <p:ext uri="{BB962C8B-B14F-4D97-AF65-F5344CB8AC3E}">
        <p14:creationId xmlns:p14="http://schemas.microsoft.com/office/powerpoint/2010/main" val="3971490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B0EBF3E-667B-4433-B7DC-6A985B66200A}" type="datetime1">
              <a:rPr lang="en-GB" smtClean="0"/>
              <a:t>13/03/2021</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3D45C69-1C90-4FB8-8334-767AFAF1B7B4}"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38988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D1FDBA-AA80-4090-848F-27B4610785AD}" type="datetime1">
              <a:rPr lang="en-GB" smtClean="0"/>
              <a:t>13/03/2021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D45C69-1C90-4FB8-8334-767AFAF1B7B4}" type="slidenum">
              <a:rPr lang="en-GB" smtClean="0"/>
              <a:t>‹#›</a:t>
            </a:fld>
            <a:endParaRPr lang="en-GB"/>
          </a:p>
        </p:txBody>
      </p:sp>
    </p:spTree>
    <p:extLst>
      <p:ext uri="{BB962C8B-B14F-4D97-AF65-F5344CB8AC3E}">
        <p14:creationId xmlns:p14="http://schemas.microsoft.com/office/powerpoint/2010/main" val="1541258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DD5AB8-21F0-4C66-A8DE-3D5266A6827A}" type="datetime1">
              <a:rPr lang="en-GB" smtClean="0"/>
              <a:t>13/03/2021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D45C69-1C90-4FB8-8334-767AFAF1B7B4}" type="slidenum">
              <a:rPr lang="en-GB" smtClean="0"/>
              <a:t>‹#›</a:t>
            </a:fld>
            <a:endParaRPr lang="en-GB"/>
          </a:p>
        </p:txBody>
      </p:sp>
    </p:spTree>
    <p:extLst>
      <p:ext uri="{BB962C8B-B14F-4D97-AF65-F5344CB8AC3E}">
        <p14:creationId xmlns:p14="http://schemas.microsoft.com/office/powerpoint/2010/main" val="3156941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E7A944-AF58-49C4-B844-F935A1656C09}" type="datetime1">
              <a:rPr lang="en-GB" smtClean="0"/>
              <a:t>13/03/2021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D45C69-1C90-4FB8-8334-767AFAF1B7B4}" type="slidenum">
              <a:rPr lang="en-GB" smtClean="0"/>
              <a:t>‹#›</a:t>
            </a:fld>
            <a:endParaRPr lang="en-GB"/>
          </a:p>
        </p:txBody>
      </p:sp>
    </p:spTree>
    <p:extLst>
      <p:ext uri="{BB962C8B-B14F-4D97-AF65-F5344CB8AC3E}">
        <p14:creationId xmlns:p14="http://schemas.microsoft.com/office/powerpoint/2010/main" val="12164085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A934C4-3450-49DE-870D-E43D30152B2B}" type="datetime1">
              <a:rPr lang="en-GB" smtClean="0"/>
              <a:t>13/03/2021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D45C69-1C90-4FB8-8334-767AFAF1B7B4}"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38272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C05BA6-2673-45FC-B641-46563E876DCC}" type="datetime1">
              <a:rPr lang="en-GB" smtClean="0"/>
              <a:t>13/03/2021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D45C69-1C90-4FB8-8334-767AFAF1B7B4}" type="slidenum">
              <a:rPr lang="en-GB" smtClean="0"/>
              <a:t>‹#›</a:t>
            </a:fld>
            <a:endParaRPr lang="en-GB"/>
          </a:p>
        </p:txBody>
      </p:sp>
    </p:spTree>
    <p:extLst>
      <p:ext uri="{BB962C8B-B14F-4D97-AF65-F5344CB8AC3E}">
        <p14:creationId xmlns:p14="http://schemas.microsoft.com/office/powerpoint/2010/main" val="7620389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E90A1C-5E73-41F7-8CE3-FC3676672649}" type="datetime1">
              <a:rPr lang="en-GB" smtClean="0"/>
              <a:t>13/03/2021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D45C69-1C90-4FB8-8334-767AFAF1B7B4}" type="slidenum">
              <a:rPr lang="en-GB" smtClean="0"/>
              <a:t>‹#›</a:t>
            </a:fld>
            <a:endParaRPr lang="en-GB"/>
          </a:p>
        </p:txBody>
      </p:sp>
    </p:spTree>
    <p:extLst>
      <p:ext uri="{BB962C8B-B14F-4D97-AF65-F5344CB8AC3E}">
        <p14:creationId xmlns:p14="http://schemas.microsoft.com/office/powerpoint/2010/main" val="34587773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92041D-1BEC-48EF-9DBC-90FB9464F297}" type="datetime1">
              <a:rPr lang="en-GB" smtClean="0"/>
              <a:t>13/03/2021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D45C69-1C90-4FB8-8334-767AFAF1B7B4}" type="slidenum">
              <a:rPr lang="en-GB" smtClean="0"/>
              <a:t>‹#›</a:t>
            </a:fld>
            <a:endParaRPr lang="en-GB"/>
          </a:p>
        </p:txBody>
      </p:sp>
    </p:spTree>
    <p:extLst>
      <p:ext uri="{BB962C8B-B14F-4D97-AF65-F5344CB8AC3E}">
        <p14:creationId xmlns:p14="http://schemas.microsoft.com/office/powerpoint/2010/main" val="33718782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EA4E3-1B9B-483E-A8FD-D2A2500BCECD}" type="datetime1">
              <a:rPr lang="en-GB" smtClean="0"/>
              <a:t>13/03/2021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D45C69-1C90-4FB8-8334-767AFAF1B7B4}" type="slidenum">
              <a:rPr lang="en-GB" smtClean="0"/>
              <a:t>‹#›</a:t>
            </a:fld>
            <a:endParaRPr lang="en-GB"/>
          </a:p>
        </p:txBody>
      </p:sp>
    </p:spTree>
    <p:extLst>
      <p:ext uri="{BB962C8B-B14F-4D97-AF65-F5344CB8AC3E}">
        <p14:creationId xmlns:p14="http://schemas.microsoft.com/office/powerpoint/2010/main" val="13060662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9DB063-077E-452E-8545-A9761FD7D866}" type="datetime1">
              <a:rPr lang="en-GB" smtClean="0"/>
              <a:t>13/03/2021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D45C69-1C90-4FB8-8334-767AFAF1B7B4}" type="slidenum">
              <a:rPr lang="en-GB" smtClean="0"/>
              <a:t>‹#›</a:t>
            </a:fld>
            <a:endParaRPr lang="en-GB"/>
          </a:p>
        </p:txBody>
      </p:sp>
    </p:spTree>
    <p:extLst>
      <p:ext uri="{BB962C8B-B14F-4D97-AF65-F5344CB8AC3E}">
        <p14:creationId xmlns:p14="http://schemas.microsoft.com/office/powerpoint/2010/main" val="27747675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166B29-3AA9-40E8-8721-916F3960823B}" type="datetime1">
              <a:rPr lang="en-GB" smtClean="0"/>
              <a:t>13/03/2021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D45C69-1C90-4FB8-8334-767AFAF1B7B4}" type="slidenum">
              <a:rPr lang="en-GB" smtClean="0"/>
              <a:t>‹#›</a:t>
            </a:fld>
            <a:endParaRPr lang="en-GB"/>
          </a:p>
        </p:txBody>
      </p:sp>
    </p:spTree>
    <p:extLst>
      <p:ext uri="{BB962C8B-B14F-4D97-AF65-F5344CB8AC3E}">
        <p14:creationId xmlns:p14="http://schemas.microsoft.com/office/powerpoint/2010/main" val="6068943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23D9B3C-0346-4FF4-B923-36C1D8C891A0}" type="datetime1">
              <a:rPr lang="en-GB" smtClean="0"/>
              <a:t>13/03/2021</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3D45C69-1C90-4FB8-8334-767AFAF1B7B4}" type="slidenum">
              <a:rPr lang="en-GB" smtClean="0"/>
              <a:t>‹#›</a:t>
            </a:fld>
            <a:endParaRPr lang="en-GB"/>
          </a:p>
        </p:txBody>
      </p:sp>
    </p:spTree>
    <p:extLst>
      <p:ext uri="{BB962C8B-B14F-4D97-AF65-F5344CB8AC3E}">
        <p14:creationId xmlns:p14="http://schemas.microsoft.com/office/powerpoint/2010/main" val="2189932332"/>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hyperlink" Target="https://fsymbols.com/signs/tic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Image Transmission and Encryption using RC4 Algorithm through Optical Network</a:t>
            </a:r>
            <a:endParaRPr lang="en-GB" sz="3200" dirty="0"/>
          </a:p>
        </p:txBody>
      </p:sp>
      <p:sp>
        <p:nvSpPr>
          <p:cNvPr id="3" name="Subtitle 2"/>
          <p:cNvSpPr>
            <a:spLocks noGrp="1"/>
          </p:cNvSpPr>
          <p:nvPr>
            <p:ph type="subTitle" idx="1"/>
          </p:nvPr>
        </p:nvSpPr>
        <p:spPr/>
        <p:txBody>
          <a:bodyPr/>
          <a:lstStyle/>
          <a:p>
            <a:r>
              <a:rPr lang="en-GB" dirty="0" smtClean="0"/>
              <a:t>By: Sajjad Leith Mohammed</a:t>
            </a:r>
          </a:p>
          <a:p>
            <a:r>
              <a:rPr lang="en-GB" dirty="0"/>
              <a:t>Supervisor</a:t>
            </a:r>
            <a:r>
              <a:rPr lang="en-GB" dirty="0" smtClean="0"/>
              <a:t>:</a:t>
            </a:r>
            <a:r>
              <a:rPr lang="ar-IQ" dirty="0" smtClean="0"/>
              <a:t> </a:t>
            </a:r>
            <a:r>
              <a:rPr lang="en-GB" dirty="0" smtClean="0"/>
              <a:t>Asst</a:t>
            </a:r>
            <a:r>
              <a:rPr lang="en-GB" dirty="0"/>
              <a:t>. Lect. </a:t>
            </a:r>
            <a:r>
              <a:rPr lang="en-GB" dirty="0" err="1"/>
              <a:t>Azhar</a:t>
            </a:r>
            <a:r>
              <a:rPr lang="en-GB" dirty="0"/>
              <a:t> Hussein </a:t>
            </a:r>
            <a:r>
              <a:rPr lang="en-GB" dirty="0" err="1"/>
              <a:t>Neama</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7056" y="231612"/>
            <a:ext cx="1714500" cy="17145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622" y="0"/>
            <a:ext cx="1905000" cy="1905000"/>
          </a:xfrm>
          <a:prstGeom prst="rect">
            <a:avLst/>
          </a:prstGeom>
        </p:spPr>
      </p:pic>
    </p:spTree>
    <p:extLst>
      <p:ext uri="{BB962C8B-B14F-4D97-AF65-F5344CB8AC3E}">
        <p14:creationId xmlns:p14="http://schemas.microsoft.com/office/powerpoint/2010/main" val="37984396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0"/>
            <a:ext cx="9692640" cy="1325562"/>
          </a:xfrm>
        </p:spPr>
        <p:txBody>
          <a:bodyPr/>
          <a:lstStyle/>
          <a:p>
            <a:r>
              <a:rPr lang="en-US" dirty="0" smtClean="0"/>
              <a:t>Gantt Chart</a:t>
            </a:r>
            <a:endParaRPr lang="en-US" dirty="0"/>
          </a:p>
        </p:txBody>
      </p:sp>
      <p:sp>
        <p:nvSpPr>
          <p:cNvPr id="4" name="Slide Number Placeholder 3"/>
          <p:cNvSpPr>
            <a:spLocks noGrp="1"/>
          </p:cNvSpPr>
          <p:nvPr>
            <p:ph type="sldNum" sz="quarter" idx="12"/>
          </p:nvPr>
        </p:nvSpPr>
        <p:spPr/>
        <p:txBody>
          <a:bodyPr>
            <a:normAutofit lnSpcReduction="10000"/>
          </a:bodyPr>
          <a:lstStyle/>
          <a:p>
            <a:fld id="{53D45C69-1C90-4FB8-8334-767AFAF1B7B4}" type="slidenum">
              <a:rPr lang="en-GB" smtClean="0"/>
              <a:t>10</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1605317124"/>
              </p:ext>
            </p:extLst>
          </p:nvPr>
        </p:nvGraphicFramePr>
        <p:xfrm>
          <a:off x="1261872" y="1534631"/>
          <a:ext cx="8230423" cy="5031668"/>
        </p:xfrm>
        <a:graphic>
          <a:graphicData uri="http://schemas.openxmlformats.org/drawingml/2006/table">
            <a:tbl>
              <a:tblPr rtl="1" firstRow="1" bandRow="1">
                <a:tableStyleId>{5A111915-BE36-4E01-A7E5-04B1672EAD32}</a:tableStyleId>
              </a:tblPr>
              <a:tblGrid>
                <a:gridCol w="741322">
                  <a:extLst>
                    <a:ext uri="{9D8B030D-6E8A-4147-A177-3AD203B41FA5}">
                      <a16:colId xmlns:a16="http://schemas.microsoft.com/office/drawing/2014/main" val="20000"/>
                    </a:ext>
                  </a:extLst>
                </a:gridCol>
                <a:gridCol w="834750">
                  <a:extLst>
                    <a:ext uri="{9D8B030D-6E8A-4147-A177-3AD203B41FA5}">
                      <a16:colId xmlns:a16="http://schemas.microsoft.com/office/drawing/2014/main" val="20001"/>
                    </a:ext>
                  </a:extLst>
                </a:gridCol>
                <a:gridCol w="767027">
                  <a:extLst>
                    <a:ext uri="{9D8B030D-6E8A-4147-A177-3AD203B41FA5}">
                      <a16:colId xmlns:a16="http://schemas.microsoft.com/office/drawing/2014/main" val="20002"/>
                    </a:ext>
                  </a:extLst>
                </a:gridCol>
                <a:gridCol w="813055">
                  <a:extLst>
                    <a:ext uri="{9D8B030D-6E8A-4147-A177-3AD203B41FA5}">
                      <a16:colId xmlns:a16="http://schemas.microsoft.com/office/drawing/2014/main" val="20003"/>
                    </a:ext>
                  </a:extLst>
                </a:gridCol>
                <a:gridCol w="836658">
                  <a:extLst>
                    <a:ext uri="{9D8B030D-6E8A-4147-A177-3AD203B41FA5}">
                      <a16:colId xmlns:a16="http://schemas.microsoft.com/office/drawing/2014/main" val="20004"/>
                    </a:ext>
                  </a:extLst>
                </a:gridCol>
                <a:gridCol w="836658">
                  <a:extLst>
                    <a:ext uri="{9D8B030D-6E8A-4147-A177-3AD203B41FA5}">
                      <a16:colId xmlns:a16="http://schemas.microsoft.com/office/drawing/2014/main" val="20005"/>
                    </a:ext>
                  </a:extLst>
                </a:gridCol>
                <a:gridCol w="818318">
                  <a:extLst>
                    <a:ext uri="{9D8B030D-6E8A-4147-A177-3AD203B41FA5}">
                      <a16:colId xmlns:a16="http://schemas.microsoft.com/office/drawing/2014/main" val="20006"/>
                    </a:ext>
                  </a:extLst>
                </a:gridCol>
                <a:gridCol w="802797">
                  <a:extLst>
                    <a:ext uri="{9D8B030D-6E8A-4147-A177-3AD203B41FA5}">
                      <a16:colId xmlns:a16="http://schemas.microsoft.com/office/drawing/2014/main" val="20007"/>
                    </a:ext>
                  </a:extLst>
                </a:gridCol>
                <a:gridCol w="1779838">
                  <a:extLst>
                    <a:ext uri="{9D8B030D-6E8A-4147-A177-3AD203B41FA5}">
                      <a16:colId xmlns:a16="http://schemas.microsoft.com/office/drawing/2014/main" val="20010"/>
                    </a:ext>
                  </a:extLst>
                </a:gridCol>
              </a:tblGrid>
              <a:tr h="385609">
                <a:tc rowSpan="2">
                  <a:txBody>
                    <a:bodyPr/>
                    <a:lstStyle/>
                    <a:p>
                      <a:pPr algn="ctr" rtl="0"/>
                      <a:r>
                        <a:rPr lang="en-US" sz="1500" dirty="0"/>
                        <a:t>Jul</a:t>
                      </a:r>
                      <a:endParaRPr lang="ar-IQ" sz="15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rowSpan="2">
                  <a:txBody>
                    <a:bodyPr/>
                    <a:lstStyle/>
                    <a:p>
                      <a:pPr algn="ctr" rtl="0"/>
                      <a:r>
                        <a:rPr lang="en-US" sz="1500" dirty="0"/>
                        <a:t>Jun</a:t>
                      </a:r>
                      <a:endParaRPr lang="ar-IQ" sz="15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rowSpan="2">
                  <a:txBody>
                    <a:bodyPr/>
                    <a:lstStyle/>
                    <a:p>
                      <a:pPr algn="ctr" rtl="0"/>
                      <a:r>
                        <a:rPr lang="en-US" sz="1500" dirty="0"/>
                        <a:t>May</a:t>
                      </a:r>
                      <a:endParaRPr lang="ar-IQ" sz="15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rowSpan="2">
                  <a:txBody>
                    <a:bodyPr/>
                    <a:lstStyle/>
                    <a:p>
                      <a:pPr algn="ctr" rtl="0"/>
                      <a:r>
                        <a:rPr lang="en-US" sz="1500" dirty="0"/>
                        <a:t>Apr</a:t>
                      </a:r>
                      <a:endParaRPr lang="ar-IQ" sz="15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rowSpan="2">
                  <a:txBody>
                    <a:bodyPr/>
                    <a:lstStyle/>
                    <a:p>
                      <a:pPr algn="ctr" rtl="0"/>
                      <a:r>
                        <a:rPr lang="en-US" sz="1500" dirty="0"/>
                        <a:t>Mar</a:t>
                      </a:r>
                      <a:endParaRPr lang="ar-IQ" sz="15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rowSpan="2">
                  <a:txBody>
                    <a:bodyPr/>
                    <a:lstStyle/>
                    <a:p>
                      <a:pPr algn="ctr" rtl="0"/>
                      <a:r>
                        <a:rPr lang="en-US" sz="1500" dirty="0"/>
                        <a:t>Feb</a:t>
                      </a:r>
                      <a:endParaRPr lang="ar-IQ" sz="15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rowSpan="2">
                  <a:txBody>
                    <a:bodyPr/>
                    <a:lstStyle/>
                    <a:p>
                      <a:pPr algn="ctr" rtl="0"/>
                      <a:r>
                        <a:rPr lang="en-US" sz="1500" dirty="0"/>
                        <a:t>Jan</a:t>
                      </a:r>
                      <a:endParaRPr lang="ar-IQ" sz="15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rowSpan="2">
                  <a:txBody>
                    <a:bodyPr/>
                    <a:lstStyle/>
                    <a:p>
                      <a:pPr algn="ctr" rtl="0"/>
                      <a:r>
                        <a:rPr lang="en-US" sz="1500" dirty="0"/>
                        <a:t>Dec</a:t>
                      </a:r>
                      <a:endParaRPr lang="ar-IQ" sz="15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a:r>
                        <a:rPr lang="en-US" sz="1500" dirty="0"/>
                        <a:t>Months</a:t>
                      </a:r>
                      <a:endParaRPr lang="ar-IQ" sz="15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352697">
                <a:tc vMerge="1">
                  <a:txBody>
                    <a:bodyPr/>
                    <a:lstStyle/>
                    <a:p>
                      <a:pPr rtl="1"/>
                      <a:endParaRPr lang="ar-IQ"/>
                    </a:p>
                  </a:txBody>
                  <a:tcPr/>
                </a:tc>
                <a:tc vMerge="1">
                  <a:txBody>
                    <a:bodyPr/>
                    <a:lstStyle/>
                    <a:p>
                      <a:pPr rtl="1"/>
                      <a:endParaRPr lang="ar-IQ"/>
                    </a:p>
                  </a:txBody>
                  <a:tcPr/>
                </a:tc>
                <a:tc vMerge="1">
                  <a:txBody>
                    <a:bodyPr/>
                    <a:lstStyle/>
                    <a:p>
                      <a:pPr rtl="1"/>
                      <a:endParaRPr lang="ar-IQ"/>
                    </a:p>
                  </a:txBody>
                  <a:tcPr/>
                </a:tc>
                <a:tc vMerge="1">
                  <a:txBody>
                    <a:bodyPr/>
                    <a:lstStyle/>
                    <a:p>
                      <a:pPr rtl="1"/>
                      <a:endParaRPr lang="ar-IQ"/>
                    </a:p>
                  </a:txBody>
                  <a:tcPr/>
                </a:tc>
                <a:tc vMerge="1">
                  <a:txBody>
                    <a:bodyPr/>
                    <a:lstStyle/>
                    <a:p>
                      <a:pPr rtl="1"/>
                      <a:endParaRPr lang="ar-IQ"/>
                    </a:p>
                  </a:txBody>
                  <a:tcPr/>
                </a:tc>
                <a:tc vMerge="1">
                  <a:txBody>
                    <a:bodyPr/>
                    <a:lstStyle/>
                    <a:p>
                      <a:pPr rtl="1"/>
                      <a:endParaRPr lang="ar-IQ"/>
                    </a:p>
                  </a:txBody>
                  <a:tcPr/>
                </a:tc>
                <a:tc vMerge="1">
                  <a:txBody>
                    <a:bodyPr/>
                    <a:lstStyle/>
                    <a:p>
                      <a:pPr rtl="1"/>
                      <a:endParaRPr lang="ar-IQ"/>
                    </a:p>
                  </a:txBody>
                  <a:tcPr/>
                </a:tc>
                <a:tc vMerge="1">
                  <a:txBody>
                    <a:bodyPr/>
                    <a:lstStyle/>
                    <a:p>
                      <a:pPr rtl="1"/>
                      <a:endParaRPr lang="ar-IQ"/>
                    </a:p>
                  </a:txBody>
                  <a:tcPr/>
                </a:tc>
                <a:tc>
                  <a:txBody>
                    <a:bodyPr/>
                    <a:lstStyle/>
                    <a:p>
                      <a:pPr algn="ctr" rtl="0"/>
                      <a:r>
                        <a:rPr lang="en-US" sz="1700" dirty="0"/>
                        <a:t>Tasks</a:t>
                      </a:r>
                      <a:endParaRPr lang="ar-IQ" sz="17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61950">
                <a:tc>
                  <a:txBody>
                    <a:bodyPr/>
                    <a:lstStyle/>
                    <a:p>
                      <a:pPr rtl="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sz="200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sz="200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sng" kern="1200" dirty="0" smtClean="0">
                          <a:solidFill>
                            <a:schemeClr val="tx1"/>
                          </a:solidFill>
                          <a:effectLst/>
                          <a:latin typeface="+mn-lt"/>
                          <a:ea typeface="+mn-ea"/>
                          <a:cs typeface="+mn-cs"/>
                          <a:hlinkClick r:id="rId2"/>
                        </a:rPr>
                        <a:t>✓</a:t>
                      </a:r>
                    </a:p>
                    <a:p>
                      <a:pPr marL="0" algn="l" defTabSz="914400" rtl="0" eaLnBrk="1" latinLnBrk="0" hangingPunct="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r>
                        <a:rPr lang="en-US" sz="1500" dirty="0" smtClean="0"/>
                        <a:t>Studding</a:t>
                      </a:r>
                      <a:r>
                        <a:rPr lang="en-US" sz="1500" baseline="0" dirty="0" smtClean="0"/>
                        <a:t> and searching for resources</a:t>
                      </a:r>
                      <a:endParaRPr lang="en-US" sz="15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83675">
                <a:tc>
                  <a:txBody>
                    <a:bodyPr/>
                    <a:lstStyle/>
                    <a:p>
                      <a:pPr rtl="1"/>
                      <a:endParaRPr lang="ar-IQ" sz="200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sz="200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sz="200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800" b="0" i="0" u="sng" kern="1200" dirty="0" smtClean="0">
                          <a:solidFill>
                            <a:schemeClr val="tx1"/>
                          </a:solidFill>
                          <a:effectLst/>
                          <a:latin typeface="+mn-lt"/>
                          <a:ea typeface="+mn-ea"/>
                          <a:cs typeface="+mn-cs"/>
                          <a:hlinkClick r:id="rId2"/>
                        </a:rPr>
                        <a:t>✓</a:t>
                      </a:r>
                    </a:p>
                    <a:p>
                      <a:pPr rtl="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smtClean="0"/>
                        <a:t>Get image and do</a:t>
                      </a:r>
                      <a:r>
                        <a:rPr lang="en-US" sz="1500" baseline="0" dirty="0" smtClean="0"/>
                        <a:t> image processor using </a:t>
                      </a:r>
                      <a:r>
                        <a:rPr lang="en-US" sz="1500" baseline="0" dirty="0" err="1" smtClean="0"/>
                        <a:t>matlab</a:t>
                      </a:r>
                      <a:endParaRPr lang="ar-IQ" sz="1500" dirty="0" smtClean="0"/>
                    </a:p>
                    <a:p>
                      <a:pPr algn="ctr" rtl="0"/>
                      <a:endParaRPr lang="ar-IQ" sz="15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83675">
                <a:tc>
                  <a:txBody>
                    <a:bodyPr/>
                    <a:lstStyle/>
                    <a:p>
                      <a:pPr rtl="1"/>
                      <a:endParaRPr lang="ar-IQ" sz="200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sz="200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800" b="0" i="0" u="sng" kern="1200" dirty="0" smtClean="0">
                          <a:solidFill>
                            <a:schemeClr val="tx1"/>
                          </a:solidFill>
                          <a:effectLst/>
                          <a:latin typeface="+mn-lt"/>
                          <a:ea typeface="+mn-ea"/>
                          <a:cs typeface="+mn-cs"/>
                          <a:hlinkClick r:id="rId2"/>
                        </a:rPr>
                        <a:t>✓</a:t>
                      </a:r>
                    </a:p>
                    <a:p>
                      <a:pPr rtl="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800" b="0" i="0" u="sng" kern="1200" dirty="0" smtClean="0">
                          <a:solidFill>
                            <a:schemeClr val="tx1"/>
                          </a:solidFill>
                          <a:effectLst/>
                          <a:latin typeface="+mn-lt"/>
                          <a:ea typeface="+mn-ea"/>
                          <a:cs typeface="+mn-cs"/>
                          <a:hlinkClick r:id="rId2"/>
                        </a:rPr>
                        <a:t>✓</a:t>
                      </a:r>
                    </a:p>
                    <a:p>
                      <a:pPr rtl="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800" b="0" i="0" u="sng" kern="1200" dirty="0" smtClean="0">
                          <a:solidFill>
                            <a:schemeClr val="tx1"/>
                          </a:solidFill>
                          <a:effectLst/>
                          <a:latin typeface="+mn-lt"/>
                          <a:ea typeface="+mn-ea"/>
                          <a:cs typeface="+mn-cs"/>
                          <a:hlinkClick r:id="rId2"/>
                        </a:rPr>
                        <a:t>✓</a:t>
                      </a:r>
                    </a:p>
                    <a:p>
                      <a:pPr rtl="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800" b="0" i="0" u="sng" kern="1200" dirty="0" smtClean="0">
                          <a:solidFill>
                            <a:schemeClr val="tx1"/>
                          </a:solidFill>
                          <a:effectLst/>
                          <a:latin typeface="+mn-lt"/>
                          <a:ea typeface="+mn-ea"/>
                          <a:cs typeface="+mn-cs"/>
                          <a:hlinkClick r:id="rId2"/>
                        </a:rPr>
                        <a:t>✓</a:t>
                      </a:r>
                    </a:p>
                    <a:p>
                      <a:pPr rtl="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r>
                        <a:rPr lang="en-US" sz="1500" dirty="0" smtClean="0"/>
                        <a:t>Coding using</a:t>
                      </a:r>
                      <a:r>
                        <a:rPr lang="en-US" sz="1500" baseline="0" dirty="0" smtClean="0"/>
                        <a:t> </a:t>
                      </a:r>
                      <a:r>
                        <a:rPr lang="en-US" sz="1500" baseline="0" dirty="0" err="1" smtClean="0"/>
                        <a:t>matlab</a:t>
                      </a:r>
                      <a:r>
                        <a:rPr lang="en-US" sz="1500" baseline="0" dirty="0" smtClean="0"/>
                        <a:t> to do encryption by RC4</a:t>
                      </a:r>
                      <a:endParaRPr lang="ar-IQ" sz="15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87689">
                <a:tc>
                  <a:txBody>
                    <a:bodyPr/>
                    <a:lstStyle/>
                    <a:p>
                      <a:pPr rtl="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800" b="0" i="0" u="sng" kern="1200" dirty="0" smtClean="0">
                          <a:solidFill>
                            <a:schemeClr val="tx1"/>
                          </a:solidFill>
                          <a:effectLst/>
                          <a:latin typeface="+mn-lt"/>
                          <a:ea typeface="+mn-ea"/>
                          <a:cs typeface="+mn-cs"/>
                          <a:hlinkClick r:id="rId2"/>
                        </a:rPr>
                        <a:t>✓</a:t>
                      </a:r>
                    </a:p>
                    <a:p>
                      <a:pPr rtl="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800" b="0" i="0" u="sng" kern="1200" dirty="0" smtClean="0">
                          <a:solidFill>
                            <a:schemeClr val="tx1"/>
                          </a:solidFill>
                          <a:effectLst/>
                          <a:latin typeface="+mn-lt"/>
                          <a:ea typeface="+mn-ea"/>
                          <a:cs typeface="+mn-cs"/>
                          <a:hlinkClick r:id="rId2"/>
                        </a:rPr>
                        <a:t>✓</a:t>
                      </a:r>
                    </a:p>
                    <a:p>
                      <a:pPr rtl="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sz="200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sz="200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sz="200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endParaRPr lang="en-US" sz="1500" baseline="0" dirty="0"/>
                    </a:p>
                    <a:p>
                      <a:pPr algn="ctr" rtl="0"/>
                      <a:r>
                        <a:rPr lang="en-US" sz="1500" baseline="0"/>
                        <a:t> </a:t>
                      </a:r>
                      <a:r>
                        <a:rPr lang="en-US" sz="1800" b="0" i="0" kern="1200" smtClean="0">
                          <a:solidFill>
                            <a:schemeClr val="tx1"/>
                          </a:solidFill>
                          <a:effectLst/>
                          <a:latin typeface="+mn-lt"/>
                          <a:ea typeface="+mn-ea"/>
                          <a:cs typeface="+mn-cs"/>
                        </a:rPr>
                        <a:t>Execution</a:t>
                      </a:r>
                      <a:endParaRPr lang="ar-IQ" sz="15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28886">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800" b="0" i="0" u="sng" kern="1200" dirty="0" smtClean="0">
                          <a:solidFill>
                            <a:schemeClr val="tx1"/>
                          </a:solidFill>
                          <a:effectLst/>
                          <a:latin typeface="+mn-lt"/>
                          <a:ea typeface="+mn-ea"/>
                          <a:cs typeface="+mn-cs"/>
                          <a:hlinkClick r:id="rId2"/>
                        </a:rPr>
                        <a:t>✓</a:t>
                      </a:r>
                    </a:p>
                    <a:p>
                      <a:pPr rtl="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800" b="0" i="0" u="sng" kern="1200" dirty="0" smtClean="0">
                          <a:solidFill>
                            <a:schemeClr val="tx1"/>
                          </a:solidFill>
                          <a:effectLst/>
                          <a:latin typeface="+mn-lt"/>
                          <a:ea typeface="+mn-ea"/>
                          <a:cs typeface="+mn-cs"/>
                          <a:hlinkClick r:id="rId2"/>
                        </a:rPr>
                        <a:t>✓</a:t>
                      </a:r>
                    </a:p>
                    <a:p>
                      <a:pPr rtl="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800" b="0" i="0" u="sng" kern="1200" dirty="0" smtClean="0">
                          <a:solidFill>
                            <a:schemeClr val="tx1"/>
                          </a:solidFill>
                          <a:effectLst/>
                          <a:latin typeface="+mn-lt"/>
                          <a:ea typeface="+mn-ea"/>
                          <a:cs typeface="+mn-cs"/>
                          <a:hlinkClick r:id="rId2"/>
                        </a:rPr>
                        <a:t>✓</a:t>
                      </a:r>
                    </a:p>
                    <a:p>
                      <a:pPr rtl="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sz="200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sz="200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sz="200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sz="20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5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t>  </a:t>
                      </a:r>
                      <a:r>
                        <a:rPr lang="en-US" sz="1500" dirty="0" smtClean="0"/>
                        <a:t>These </a:t>
                      </a:r>
                      <a:r>
                        <a:rPr lang="en-US" sz="1500" dirty="0"/>
                        <a:t>Writing</a:t>
                      </a:r>
                      <a:endParaRPr lang="ar-IQ" sz="1500" dirty="0"/>
                    </a:p>
                    <a:p>
                      <a:pPr algn="ctr" rtl="0"/>
                      <a:endParaRPr lang="en-US" sz="1500" dirty="0"/>
                    </a:p>
                  </a:txBody>
                  <a:tcPr marL="99778" marR="99778" marT="49889" marB="498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450687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b="1" dirty="0" smtClean="0"/>
              <a:t>First</a:t>
            </a:r>
            <a:r>
              <a:rPr lang="en-US" dirty="0" smtClean="0"/>
              <a:t> in my project I have done image processing .</a:t>
            </a:r>
          </a:p>
          <a:p>
            <a:pPr>
              <a:buFont typeface="Wingdings" panose="05000000000000000000" pitchFamily="2" charset="2"/>
              <a:buChar char="v"/>
            </a:pPr>
            <a:r>
              <a:rPr lang="en-US" b="1" dirty="0" smtClean="0"/>
              <a:t>Second </a:t>
            </a:r>
            <a:r>
              <a:rPr lang="en-US" dirty="0"/>
              <a:t>,</a:t>
            </a:r>
            <a:r>
              <a:rPr lang="en-US" dirty="0" smtClean="0"/>
              <a:t>image encryption by RC4.</a:t>
            </a:r>
          </a:p>
          <a:p>
            <a:pPr>
              <a:buFont typeface="Wingdings" panose="05000000000000000000" pitchFamily="2" charset="2"/>
              <a:buChar char="v"/>
            </a:pPr>
            <a:r>
              <a:rPr lang="en-US" b="1" dirty="0" smtClean="0"/>
              <a:t>In the future</a:t>
            </a:r>
            <a:r>
              <a:rPr lang="en-US" dirty="0" smtClean="0"/>
              <a:t> ,I will send the encrypted image to the channel and in the channel the receiver will have the encrypted image just decrypt to the image and he/she will has the information that he/she wants.</a:t>
            </a:r>
          </a:p>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normAutofit lnSpcReduction="10000"/>
          </a:bodyPr>
          <a:lstStyle/>
          <a:p>
            <a:fld id="{53D45C69-1C90-4FB8-8334-767AFAF1B7B4}" type="slidenum">
              <a:rPr lang="en-GB" smtClean="0"/>
              <a:t>11</a:t>
            </a:fld>
            <a:endParaRPr lang="en-GB"/>
          </a:p>
        </p:txBody>
      </p:sp>
      <p:pic>
        <p:nvPicPr>
          <p:cNvPr id="2050" name="Picture 2" descr="Conclusion - Filhet-All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872" y="522514"/>
            <a:ext cx="3429000" cy="1168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03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smtClean="0"/>
          </a:p>
          <a:p>
            <a:pPr marL="0" indent="0" algn="ctr">
              <a:buNone/>
            </a:pPr>
            <a:r>
              <a:rPr lang="en-US" sz="4400" dirty="0" smtClean="0">
                <a:latin typeface="Algerian" panose="04020705040A02060702" pitchFamily="82" charset="0"/>
              </a:rPr>
              <a:t>Thanks for </a:t>
            </a:r>
            <a:r>
              <a:rPr lang="en-US" sz="4400" dirty="0">
                <a:latin typeface="Algerian" panose="04020705040A02060702" pitchFamily="82" charset="0"/>
              </a:rPr>
              <a:t>your </a:t>
            </a:r>
            <a:r>
              <a:rPr lang="en-US" sz="4400" dirty="0" smtClean="0">
                <a:latin typeface="Algerian" panose="04020705040A02060702" pitchFamily="82" charset="0"/>
              </a:rPr>
              <a:t>attention</a:t>
            </a:r>
            <a:endParaRPr lang="en-US" sz="4400" dirty="0">
              <a:latin typeface="Algerian" panose="04020705040A02060702" pitchFamily="82" charset="0"/>
            </a:endParaRPr>
          </a:p>
        </p:txBody>
      </p:sp>
      <p:sp>
        <p:nvSpPr>
          <p:cNvPr id="4" name="Slide Number Placeholder 3"/>
          <p:cNvSpPr>
            <a:spLocks noGrp="1"/>
          </p:cNvSpPr>
          <p:nvPr>
            <p:ph type="sldNum" sz="quarter" idx="12"/>
          </p:nvPr>
        </p:nvSpPr>
        <p:spPr/>
        <p:txBody>
          <a:bodyPr>
            <a:normAutofit lnSpcReduction="10000"/>
          </a:bodyPr>
          <a:lstStyle/>
          <a:p>
            <a:fld id="{53D45C69-1C90-4FB8-8334-767AFAF1B7B4}" type="slidenum">
              <a:rPr lang="en-GB" smtClean="0"/>
              <a:t>12</a:t>
            </a:fld>
            <a:endParaRPr lang="en-GB"/>
          </a:p>
        </p:txBody>
      </p:sp>
      <p:pic>
        <p:nvPicPr>
          <p:cNvPr id="3076" name="Picture 4" descr="Thank You stock illustration. Illustration of black - 1679969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238" y="566057"/>
            <a:ext cx="8126276"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6732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66354"/>
          </a:xfrm>
        </p:spPr>
        <p:txBody>
          <a:bodyPr/>
          <a:lstStyle/>
          <a:p>
            <a:r>
              <a:rPr lang="en-GB" dirty="0" smtClean="0"/>
              <a:t>Outline</a:t>
            </a:r>
            <a:endParaRPr lang="en-GB" dirty="0"/>
          </a:p>
        </p:txBody>
      </p:sp>
      <p:sp>
        <p:nvSpPr>
          <p:cNvPr id="3" name="Content Placeholder 2"/>
          <p:cNvSpPr>
            <a:spLocks noGrp="1"/>
          </p:cNvSpPr>
          <p:nvPr>
            <p:ph idx="1"/>
          </p:nvPr>
        </p:nvSpPr>
        <p:spPr>
          <a:xfrm>
            <a:off x="1261871" y="1465943"/>
            <a:ext cx="9449671" cy="4714194"/>
          </a:xfrm>
        </p:spPr>
        <p:txBody>
          <a:bodyPr/>
          <a:lstStyle/>
          <a:p>
            <a:r>
              <a:rPr lang="en-GB" dirty="0" smtClean="0"/>
              <a:t>Introduction</a:t>
            </a:r>
          </a:p>
          <a:p>
            <a:r>
              <a:rPr lang="en-GB" dirty="0" smtClean="0"/>
              <a:t>The Aim of the project</a:t>
            </a:r>
          </a:p>
          <a:p>
            <a:r>
              <a:rPr lang="en-GB" dirty="0" smtClean="0"/>
              <a:t>Problem </a:t>
            </a:r>
            <a:r>
              <a:rPr lang="en-GB" dirty="0"/>
              <a:t>Definition</a:t>
            </a:r>
            <a:endParaRPr lang="en-GB" dirty="0" smtClean="0"/>
          </a:p>
          <a:p>
            <a:r>
              <a:rPr lang="en-GB" dirty="0"/>
              <a:t>Project initial </a:t>
            </a:r>
            <a:r>
              <a:rPr lang="en-GB" dirty="0" smtClean="0"/>
              <a:t>phase</a:t>
            </a:r>
          </a:p>
          <a:p>
            <a:r>
              <a:rPr lang="en-GB" dirty="0" smtClean="0"/>
              <a:t>Conclusion</a:t>
            </a:r>
            <a:endParaRPr lang="en-GB" dirty="0"/>
          </a:p>
        </p:txBody>
      </p:sp>
      <p:sp>
        <p:nvSpPr>
          <p:cNvPr id="4" name="Slide Number Placeholder 3"/>
          <p:cNvSpPr>
            <a:spLocks noGrp="1"/>
          </p:cNvSpPr>
          <p:nvPr>
            <p:ph type="sldNum" sz="quarter" idx="12"/>
          </p:nvPr>
        </p:nvSpPr>
        <p:spPr/>
        <p:txBody>
          <a:bodyPr>
            <a:normAutofit lnSpcReduction="10000"/>
          </a:bodyPr>
          <a:lstStyle/>
          <a:p>
            <a:fld id="{53D45C69-1C90-4FB8-8334-767AFAF1B7B4}" type="slidenum">
              <a:rPr lang="en-GB" smtClean="0"/>
              <a:t>2</a:t>
            </a:fld>
            <a:endParaRPr lang="en-GB"/>
          </a:p>
        </p:txBody>
      </p:sp>
    </p:spTree>
    <p:extLst>
      <p:ext uri="{BB962C8B-B14F-4D97-AF65-F5344CB8AC3E}">
        <p14:creationId xmlns:p14="http://schemas.microsoft.com/office/powerpoint/2010/main" val="29140161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809897"/>
          </a:xfrm>
        </p:spPr>
        <p:txBody>
          <a:bodyPr/>
          <a:lstStyle/>
          <a:p>
            <a:r>
              <a:rPr lang="en-GB" dirty="0" smtClean="0"/>
              <a:t>Introduction</a:t>
            </a:r>
            <a:endParaRPr lang="en-GB" dirty="0"/>
          </a:p>
        </p:txBody>
      </p:sp>
      <p:sp>
        <p:nvSpPr>
          <p:cNvPr id="3" name="Content Placeholder 2"/>
          <p:cNvSpPr>
            <a:spLocks noGrp="1"/>
          </p:cNvSpPr>
          <p:nvPr>
            <p:ph idx="1"/>
          </p:nvPr>
        </p:nvSpPr>
        <p:spPr>
          <a:xfrm>
            <a:off x="1261872" y="1451430"/>
            <a:ext cx="8595360" cy="4728708"/>
          </a:xfrm>
        </p:spPr>
        <p:txBody>
          <a:bodyPr/>
          <a:lstStyle/>
          <a:p>
            <a:pPr marL="0" indent="0">
              <a:buNone/>
            </a:pPr>
            <a:r>
              <a:rPr lang="en-US" dirty="0">
                <a:latin typeface="Times New Roman" panose="02020603050405020304" pitchFamily="18" charset="0"/>
                <a:cs typeface="Times New Roman" panose="02020603050405020304" pitchFamily="18" charset="0"/>
              </a:rPr>
              <a:t>Image encryption has a wide area of application by using different encryption algorithms. Unlike the text encryption, image encryption suffers from redundancy in the plaintext which represents a problem that should be faced. In this paper, a gray-level image encryption is implemented by using RC4 algorithm. RC4 is stream cipher algorithm and it’s popular in WEP(Wired Equivalent Privacy) , </a:t>
            </a:r>
            <a:r>
              <a:rPr lang="en-US" dirty="0" smtClean="0"/>
              <a:t>RC4 was created by </a:t>
            </a:r>
            <a:r>
              <a:rPr lang="en-US" b="1" dirty="0" smtClean="0"/>
              <a:t>Ron </a:t>
            </a:r>
            <a:r>
              <a:rPr lang="en-US" b="1" dirty="0" err="1" smtClean="0"/>
              <a:t>Rivest</a:t>
            </a:r>
            <a:r>
              <a:rPr lang="en-US" dirty="0" smtClean="0"/>
              <a:t> of RSA Security in 1987.</a:t>
            </a:r>
            <a:r>
              <a:rPr lang="en-US" dirty="0" smtClean="0">
                <a:latin typeface="Times New Roman" panose="02020603050405020304" pitchFamily="18" charset="0"/>
                <a:cs typeface="Times New Roman" panose="02020603050405020304" pitchFamily="18" charset="0"/>
              </a:rPr>
              <a:t> After program execution and results assessments, we found that the encrypted image is resistant to several types of cryptanalysis, and it shows a high level of randomness in the cipher text. Also, the encrypted image has passed the FIPS 140 randomness tests. </a:t>
            </a: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normAutofit lnSpcReduction="10000"/>
          </a:bodyPr>
          <a:lstStyle/>
          <a:p>
            <a:fld id="{53D45C69-1C90-4FB8-8334-767AFAF1B7B4}" type="slidenum">
              <a:rPr lang="en-GB" smtClean="0"/>
              <a:t>3</a:t>
            </a:fld>
            <a:endParaRPr lang="en-GB" dirty="0"/>
          </a:p>
        </p:txBody>
      </p:sp>
    </p:spTree>
    <p:extLst>
      <p:ext uri="{BB962C8B-B14F-4D97-AF65-F5344CB8AC3E}">
        <p14:creationId xmlns:p14="http://schemas.microsoft.com/office/powerpoint/2010/main" val="23917415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Aim of </a:t>
            </a:r>
            <a:r>
              <a:rPr lang="en-GB" dirty="0"/>
              <a:t>the project</a:t>
            </a:r>
            <a:br>
              <a:rPr lang="en-GB" dirty="0"/>
            </a:br>
            <a:endParaRPr lang="en-US"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With the high development of communication and Internet technology; the need raised to have a secure communication to exchange confidential information, such information could be audio, video, or image files. One way to have such secure communication is to change the shape of the transmitted data; which is called encryption. In the encryption process, the data is encrypted by using an encryption method and secret </a:t>
            </a:r>
            <a:r>
              <a:rPr lang="en-US" dirty="0" smtClean="0">
                <a:latin typeface="Times New Roman" panose="02020603050405020304" pitchFamily="18" charset="0"/>
                <a:cs typeface="Times New Roman" panose="02020603050405020304" pitchFamily="18" charset="0"/>
              </a:rPr>
              <a:t>key. The</a:t>
            </a:r>
            <a:r>
              <a:rPr lang="en-US" dirty="0" smtClean="0"/>
              <a:t> </a:t>
            </a:r>
            <a:r>
              <a:rPr lang="en-US" dirty="0"/>
              <a:t>RC4 encryption algorithm is used to encrypt an image data file (gray level image); this method is widely used in WEP. After the implementation of this algorithm; the encrypted file is analyzed and subjected to many tests. The encrypted file showed good results during these tests. </a:t>
            </a:r>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normAutofit lnSpcReduction="10000"/>
          </a:bodyPr>
          <a:lstStyle/>
          <a:p>
            <a:fld id="{53D45C69-1C90-4FB8-8334-767AFAF1B7B4}" type="slidenum">
              <a:rPr lang="en-GB" smtClean="0"/>
              <a:t>4</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5836" y="0"/>
            <a:ext cx="2438400" cy="2000250"/>
          </a:xfrm>
          <a:prstGeom prst="rect">
            <a:avLst/>
          </a:prstGeom>
        </p:spPr>
      </p:pic>
    </p:spTree>
    <p:extLst>
      <p:ext uri="{BB962C8B-B14F-4D97-AF65-F5344CB8AC3E}">
        <p14:creationId xmlns:p14="http://schemas.microsoft.com/office/powerpoint/2010/main" val="30008274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a:t>
            </a:r>
            <a:r>
              <a:rPr lang="en-GB" dirty="0"/>
              <a:t>Definition</a:t>
            </a:r>
            <a:endParaRPr lang="en-US" dirty="0"/>
          </a:p>
        </p:txBody>
      </p:sp>
      <p:sp>
        <p:nvSpPr>
          <p:cNvPr id="3" name="Content Placeholder 2"/>
          <p:cNvSpPr>
            <a:spLocks noGrp="1"/>
          </p:cNvSpPr>
          <p:nvPr>
            <p:ph idx="1"/>
          </p:nvPr>
        </p:nvSpPr>
        <p:spPr>
          <a:xfrm>
            <a:off x="1261872" y="1788309"/>
            <a:ext cx="6210082" cy="181844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biggest problem that faces image encryption and does not exist in text encryption is the redundancy in plaintext. Therefore the used algorithm must give high distribution pixels for the </a:t>
            </a:r>
            <a:r>
              <a:rPr lang="en-US" dirty="0" smtClean="0">
                <a:latin typeface="Times New Roman" panose="02020603050405020304" pitchFamily="18" charset="0"/>
                <a:cs typeface="Times New Roman" panose="02020603050405020304" pitchFamily="18" charset="0"/>
              </a:rPr>
              <a:t>cipher text </a:t>
            </a:r>
            <a:r>
              <a:rPr lang="en-US" dirty="0">
                <a:latin typeface="Times New Roman" panose="02020603050405020304" pitchFamily="18" charset="0"/>
                <a:cs typeface="Times New Roman" panose="02020603050405020304" pitchFamily="18" charset="0"/>
              </a:rPr>
              <a:t>image so that the attacker cannot extract any useful information from it.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normAutofit lnSpcReduction="10000"/>
          </a:bodyPr>
          <a:lstStyle/>
          <a:p>
            <a:fld id="{53D45C69-1C90-4FB8-8334-767AFAF1B7B4}" type="slidenum">
              <a:rPr lang="en-GB" smtClean="0"/>
              <a:t>5</a:t>
            </a:fld>
            <a:endParaRPr lang="en-GB"/>
          </a:p>
        </p:txBody>
      </p:sp>
      <p:pic>
        <p:nvPicPr>
          <p:cNvPr id="1028" name="Picture 4" descr="Is that really the problem? - Raven Performance Gro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0238" y="1201554"/>
            <a:ext cx="3174274" cy="3582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2947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0"/>
            <a:ext cx="9692640" cy="1325562"/>
          </a:xfrm>
        </p:spPr>
        <p:txBody>
          <a:bodyPr/>
          <a:lstStyle/>
          <a:p>
            <a:r>
              <a:rPr lang="en-US" dirty="0" smtClean="0"/>
              <a:t>Methodology</a:t>
            </a:r>
            <a:endParaRPr lang="en-US" dirty="0"/>
          </a:p>
        </p:txBody>
      </p:sp>
      <p:sp>
        <p:nvSpPr>
          <p:cNvPr id="3" name="Content Placeholder 2"/>
          <p:cNvSpPr>
            <a:spLocks noGrp="1"/>
          </p:cNvSpPr>
          <p:nvPr>
            <p:ph idx="1"/>
          </p:nvPr>
        </p:nvSpPr>
        <p:spPr>
          <a:xfrm>
            <a:off x="1261872" y="1664110"/>
            <a:ext cx="9013372" cy="2705078"/>
          </a:xfrm>
        </p:spPr>
        <p:txBody>
          <a:bodyPr/>
          <a:lstStyle/>
          <a:p>
            <a:r>
              <a:rPr lang="en-US" dirty="0" smtClean="0"/>
              <a:t>The tool that I will used is </a:t>
            </a:r>
            <a:r>
              <a:rPr lang="en-US" dirty="0" err="1" smtClean="0"/>
              <a:t>Matlab</a:t>
            </a:r>
            <a:r>
              <a:rPr lang="en-US" dirty="0" smtClean="0"/>
              <a:t> to do encryption ,decryption &amp; transmission. </a:t>
            </a:r>
          </a:p>
          <a:p>
            <a:endParaRPr lang="en-US" dirty="0"/>
          </a:p>
          <a:p>
            <a:endParaRPr lang="en-US" dirty="0"/>
          </a:p>
        </p:txBody>
      </p:sp>
      <p:sp>
        <p:nvSpPr>
          <p:cNvPr id="4" name="Slide Number Placeholder 3"/>
          <p:cNvSpPr>
            <a:spLocks noGrp="1"/>
          </p:cNvSpPr>
          <p:nvPr>
            <p:ph type="sldNum" sz="quarter" idx="12"/>
          </p:nvPr>
        </p:nvSpPr>
        <p:spPr/>
        <p:txBody>
          <a:bodyPr>
            <a:normAutofit lnSpcReduction="10000"/>
          </a:bodyPr>
          <a:lstStyle/>
          <a:p>
            <a:fld id="{53D45C69-1C90-4FB8-8334-767AFAF1B7B4}" type="slidenum">
              <a:rPr lang="en-GB" smtClean="0"/>
              <a:t>6</a:t>
            </a:fld>
            <a:endParaRPr lang="en-GB"/>
          </a:p>
        </p:txBody>
      </p:sp>
      <p:pic>
        <p:nvPicPr>
          <p:cNvPr id="4098" name="Picture 2" descr="Matlab script for a PID with disturbances | Orion42 ~IT made eas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7598" y="2609124"/>
            <a:ext cx="4129042" cy="415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307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
            </a:r>
            <a:br>
              <a:rPr lang="en-GB" dirty="0"/>
            </a:br>
            <a:r>
              <a:rPr lang="en-GB" dirty="0"/>
              <a:t>Project initial phase</a:t>
            </a:r>
            <a:br>
              <a:rPr lang="en-GB" dirty="0"/>
            </a:br>
            <a:endParaRPr lang="en-US" dirty="0"/>
          </a:p>
        </p:txBody>
      </p:sp>
      <p:sp>
        <p:nvSpPr>
          <p:cNvPr id="3" name="Content Placeholder 2"/>
          <p:cNvSpPr>
            <a:spLocks noGrp="1"/>
          </p:cNvSpPr>
          <p:nvPr>
            <p:ph idx="1"/>
          </p:nvPr>
        </p:nvSpPr>
        <p:spPr/>
        <p:txBody>
          <a:bodyPr/>
          <a:lstStyle/>
          <a:p>
            <a:r>
              <a:rPr lang="en-US" dirty="0" smtClean="0"/>
              <a:t>I have done image processing to the image and made encryption to the image by using RC4 in </a:t>
            </a:r>
            <a:r>
              <a:rPr lang="en-US" dirty="0" err="1" smtClean="0"/>
              <a:t>matlab</a:t>
            </a:r>
            <a:r>
              <a:rPr lang="en-US" dirty="0" smtClean="0"/>
              <a:t>.</a:t>
            </a:r>
          </a:p>
          <a:p>
            <a:r>
              <a:rPr lang="en-US" dirty="0" smtClean="0"/>
              <a:t>1- Image Processing</a:t>
            </a:r>
          </a:p>
          <a:p>
            <a:endParaRPr lang="en-US" dirty="0"/>
          </a:p>
        </p:txBody>
      </p:sp>
      <p:sp>
        <p:nvSpPr>
          <p:cNvPr id="4" name="Slide Number Placeholder 3"/>
          <p:cNvSpPr>
            <a:spLocks noGrp="1"/>
          </p:cNvSpPr>
          <p:nvPr>
            <p:ph type="sldNum" sz="quarter" idx="12"/>
          </p:nvPr>
        </p:nvSpPr>
        <p:spPr/>
        <p:txBody>
          <a:bodyPr>
            <a:normAutofit lnSpcReduction="10000"/>
          </a:bodyPr>
          <a:lstStyle/>
          <a:p>
            <a:fld id="{53D45C69-1C90-4FB8-8334-767AFAF1B7B4}" type="slidenum">
              <a:rPr lang="en-GB" smtClean="0"/>
              <a:t>7</a:t>
            </a:fld>
            <a:endParaRPr lang="en-GB"/>
          </a:p>
        </p:txBody>
      </p:sp>
      <p:pic>
        <p:nvPicPr>
          <p:cNvPr id="5" name="Picture 4"/>
          <p:cNvPicPr>
            <a:picLocks noChangeAspect="1"/>
          </p:cNvPicPr>
          <p:nvPr/>
        </p:nvPicPr>
        <p:blipFill>
          <a:blip r:embed="rId2"/>
          <a:stretch>
            <a:fillRect/>
          </a:stretch>
        </p:blipFill>
        <p:spPr>
          <a:xfrm>
            <a:off x="2560320" y="2972515"/>
            <a:ext cx="6549234" cy="3793410"/>
          </a:xfrm>
          <a:prstGeom prst="rect">
            <a:avLst/>
          </a:prstGeom>
        </p:spPr>
      </p:pic>
    </p:spTree>
    <p:extLst>
      <p:ext uri="{BB962C8B-B14F-4D97-AF65-F5344CB8AC3E}">
        <p14:creationId xmlns:p14="http://schemas.microsoft.com/office/powerpoint/2010/main" val="82763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initial phase</a:t>
            </a:r>
            <a:br>
              <a:rPr lang="en-GB" dirty="0"/>
            </a:br>
            <a:r>
              <a:rPr lang="en-US" dirty="0" smtClean="0"/>
              <a:t>cont</a:t>
            </a:r>
            <a:r>
              <a:rPr lang="en-US" dirty="0"/>
              <a:t>.</a:t>
            </a:r>
          </a:p>
        </p:txBody>
      </p:sp>
      <p:sp>
        <p:nvSpPr>
          <p:cNvPr id="3" name="Content Placeholder 2"/>
          <p:cNvSpPr>
            <a:spLocks noGrp="1"/>
          </p:cNvSpPr>
          <p:nvPr>
            <p:ph idx="1"/>
          </p:nvPr>
        </p:nvSpPr>
        <p:spPr/>
        <p:txBody>
          <a:bodyPr/>
          <a:lstStyle/>
          <a:p>
            <a:r>
              <a:rPr lang="en-US" dirty="0" smtClean="0"/>
              <a:t>2- Encryption by RC4 for the image : </a:t>
            </a:r>
          </a:p>
          <a:p>
            <a:endParaRPr lang="en-US" dirty="0"/>
          </a:p>
        </p:txBody>
      </p:sp>
      <p:sp>
        <p:nvSpPr>
          <p:cNvPr id="4" name="Slide Number Placeholder 3"/>
          <p:cNvSpPr>
            <a:spLocks noGrp="1"/>
          </p:cNvSpPr>
          <p:nvPr>
            <p:ph type="sldNum" sz="quarter" idx="12"/>
          </p:nvPr>
        </p:nvSpPr>
        <p:spPr/>
        <p:txBody>
          <a:bodyPr>
            <a:normAutofit lnSpcReduction="10000"/>
          </a:bodyPr>
          <a:lstStyle/>
          <a:p>
            <a:fld id="{53D45C69-1C90-4FB8-8334-767AFAF1B7B4}" type="slidenum">
              <a:rPr lang="en-GB" smtClean="0"/>
              <a:t>8</a:t>
            </a:fld>
            <a:endParaRPr lang="en-GB"/>
          </a:p>
        </p:txBody>
      </p:sp>
      <p:pic>
        <p:nvPicPr>
          <p:cNvPr id="5" name="Picture 4"/>
          <p:cNvPicPr>
            <a:picLocks noChangeAspect="1"/>
          </p:cNvPicPr>
          <p:nvPr/>
        </p:nvPicPr>
        <p:blipFill>
          <a:blip r:embed="rId2"/>
          <a:stretch>
            <a:fillRect/>
          </a:stretch>
        </p:blipFill>
        <p:spPr>
          <a:xfrm>
            <a:off x="1201256" y="2308015"/>
            <a:ext cx="8716591" cy="4305901"/>
          </a:xfrm>
          <a:prstGeom prst="rect">
            <a:avLst/>
          </a:prstGeom>
        </p:spPr>
      </p:pic>
    </p:spTree>
    <p:extLst>
      <p:ext uri="{BB962C8B-B14F-4D97-AF65-F5344CB8AC3E}">
        <p14:creationId xmlns:p14="http://schemas.microsoft.com/office/powerpoint/2010/main" val="17066061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432" y="0"/>
            <a:ext cx="9692640" cy="1325562"/>
          </a:xfrm>
        </p:spPr>
        <p:txBody>
          <a:bodyPr/>
          <a:lstStyle/>
          <a:p>
            <a:r>
              <a:rPr lang="en-US" dirty="0" smtClean="0"/>
              <a:t>Diagram for image encryption</a:t>
            </a:r>
            <a:endParaRPr lang="en-US" dirty="0"/>
          </a:p>
        </p:txBody>
      </p:sp>
      <p:sp>
        <p:nvSpPr>
          <p:cNvPr id="4" name="Slide Number Placeholder 3"/>
          <p:cNvSpPr>
            <a:spLocks noGrp="1"/>
          </p:cNvSpPr>
          <p:nvPr>
            <p:ph type="sldNum" sz="quarter" idx="12"/>
          </p:nvPr>
        </p:nvSpPr>
        <p:spPr/>
        <p:txBody>
          <a:bodyPr>
            <a:normAutofit lnSpcReduction="10000"/>
          </a:bodyPr>
          <a:lstStyle/>
          <a:p>
            <a:fld id="{53D45C69-1C90-4FB8-8334-767AFAF1B7B4}" type="slidenum">
              <a:rPr lang="en-GB" smtClean="0"/>
              <a:t>9</a:t>
            </a:fld>
            <a:endParaRPr lang="en-GB"/>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115" y="1750422"/>
            <a:ext cx="6883585" cy="4323805"/>
          </a:xfrm>
        </p:spPr>
      </p:pic>
    </p:spTree>
    <p:extLst>
      <p:ext uri="{BB962C8B-B14F-4D97-AF65-F5344CB8AC3E}">
        <p14:creationId xmlns:p14="http://schemas.microsoft.com/office/powerpoint/2010/main" val="23494268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Vie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390</TotalTime>
  <Words>469</Words>
  <Application>Microsoft Office PowerPoint</Application>
  <PresentationFormat>Widescreen</PresentationFormat>
  <Paragraphs>76</Paragraphs>
  <Slides>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Calibri</vt:lpstr>
      <vt:lpstr>Century Schoolbook</vt:lpstr>
      <vt:lpstr>Tahoma</vt:lpstr>
      <vt:lpstr>Times New Roman</vt:lpstr>
      <vt:lpstr>Wingdings</vt:lpstr>
      <vt:lpstr>Wingdings 2</vt:lpstr>
      <vt:lpstr>View</vt:lpstr>
      <vt:lpstr>Image Transmission and Encryption using RC4 Algorithm through Optical Network</vt:lpstr>
      <vt:lpstr>Outline</vt:lpstr>
      <vt:lpstr>Introduction</vt:lpstr>
      <vt:lpstr>The Aim of the project </vt:lpstr>
      <vt:lpstr>Problem Definition</vt:lpstr>
      <vt:lpstr>Methodology</vt:lpstr>
      <vt:lpstr> Project initial phase </vt:lpstr>
      <vt:lpstr>Project initial phase cont.</vt:lpstr>
      <vt:lpstr>Diagram for image encryption</vt:lpstr>
      <vt:lpstr>Gantt Chart</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Name of the Project</dc:title>
  <dc:creator>Mohammed Aal-nouman</dc:creator>
  <cp:lastModifiedBy>IT sajjad</cp:lastModifiedBy>
  <cp:revision>41</cp:revision>
  <dcterms:created xsi:type="dcterms:W3CDTF">2021-03-01T06:30:12Z</dcterms:created>
  <dcterms:modified xsi:type="dcterms:W3CDTF">2021-03-13T20:51:30Z</dcterms:modified>
</cp:coreProperties>
</file>