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73" r:id="rId2"/>
    <p:sldId id="256" r:id="rId3"/>
    <p:sldId id="258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6" r:id="rId23"/>
    <p:sldId id="290" r:id="rId24"/>
    <p:sldId id="291" r:id="rId25"/>
    <p:sldId id="292" r:id="rId26"/>
    <p:sldId id="293" r:id="rId27"/>
    <p:sldId id="294" r:id="rId28"/>
    <p:sldId id="295" r:id="rId29"/>
    <p:sldId id="298" r:id="rId30"/>
    <p:sldId id="299" r:id="rId31"/>
    <p:sldId id="297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270" r:id="rId7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6" autoAdjust="0"/>
    <p:restoredTop sz="94655"/>
  </p:normalViewPr>
  <p:slideViewPr>
    <p:cSldViewPr>
      <p:cViewPr varScale="1">
        <p:scale>
          <a:sx n="107" d="100"/>
          <a:sy n="107" d="100"/>
        </p:scale>
        <p:origin x="992" y="1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3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26DF-8C13-AA46-8FF6-21E3CD82FB9A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BF677-7110-DA46-B23C-3EB4A6BB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2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00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608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45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38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9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64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82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24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1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495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078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3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94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835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3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533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257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271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0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118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145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482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914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371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489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2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0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49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1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61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F677-7110-DA46-B23C-3EB4A6BBA540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61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376" y="1428740"/>
            <a:ext cx="8286466" cy="1225021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714624"/>
            <a:ext cx="8301756" cy="78581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846" y="3929070"/>
            <a:ext cx="8229600" cy="699809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rgbClr val="0054A8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0" y="1489348"/>
            <a:ext cx="1440160" cy="144016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801717"/>
            <a:ext cx="2663552" cy="360040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标准课件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 1.0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50400"/>
            <a:ext cx="7772400" cy="1135063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000244"/>
            <a:ext cx="7772400" cy="12501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054A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7427"/>
            <a:ext cx="8229600" cy="69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E5323F9-98BA-42FF-86C4-4D652271FB86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2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标准课件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算术：</a:t>
            </a:r>
            <a:r>
              <a:rPr kumimoji="1" lang="en-US" altLang="zh-CN" dirty="0"/>
              <a:t>+ </a:t>
            </a:r>
            <a:r>
              <a:rPr kumimoji="1" lang="zh-CN" altLang="en-US" dirty="0"/>
              <a:t>加、</a:t>
            </a:r>
            <a:r>
              <a:rPr kumimoji="1" lang="en-US" altLang="zh-CN" dirty="0"/>
              <a:t>- </a:t>
            </a:r>
            <a:r>
              <a:rPr kumimoji="1" lang="zh-CN" altLang="en-US" dirty="0"/>
              <a:t>减、* 乘、</a:t>
            </a:r>
            <a:r>
              <a:rPr kumimoji="1" lang="en-US" altLang="zh-CN" dirty="0"/>
              <a:t>/ </a:t>
            </a:r>
            <a:r>
              <a:rPr kumimoji="1" lang="zh-CN" altLang="en-US" dirty="0"/>
              <a:t>除、</a:t>
            </a:r>
            <a:r>
              <a:rPr kumimoji="1" lang="en-US" altLang="zh-CN" dirty="0"/>
              <a:t>% </a:t>
            </a:r>
            <a:r>
              <a:rPr kumimoji="1" lang="zh-CN" altLang="en-US" dirty="0" smtClean="0"/>
              <a:t>取模（求余数）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实例：隔行变色、秒转时间</a:t>
            </a:r>
          </a:p>
          <a:p>
            <a:r>
              <a:rPr kumimoji="1" lang="zh-CN" altLang="en-US" dirty="0"/>
              <a:t>赋值：</a:t>
            </a:r>
            <a:r>
              <a:rPr kumimoji="1" lang="en-US" altLang="zh-CN" dirty="0"/>
              <a:t>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+=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-=</a:t>
            </a:r>
            <a:r>
              <a:rPr kumimoji="1" lang="zh-CN" altLang="en-US" dirty="0"/>
              <a:t>、*</a:t>
            </a:r>
            <a:r>
              <a:rPr kumimoji="1" lang="en-US" altLang="zh-CN" dirty="0"/>
              <a:t>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/=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%=</a:t>
            </a:r>
          </a:p>
          <a:p>
            <a:r>
              <a:rPr kumimoji="1" lang="zh-CN" altLang="en-US" dirty="0" smtClean="0"/>
              <a:t>关系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比较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!=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!==</a:t>
            </a:r>
          </a:p>
          <a:p>
            <a:r>
              <a:rPr kumimoji="1" lang="zh-CN" altLang="en-US" dirty="0"/>
              <a:t>逻辑：</a:t>
            </a:r>
            <a:r>
              <a:rPr kumimoji="1" lang="en-US" altLang="zh-CN" dirty="0"/>
              <a:t>&amp;&amp; </a:t>
            </a:r>
            <a:r>
              <a:rPr kumimoji="1" lang="zh-CN" altLang="en-US" dirty="0"/>
              <a:t>与、</a:t>
            </a:r>
            <a:r>
              <a:rPr kumimoji="1" lang="en-US" altLang="zh-CN" dirty="0"/>
              <a:t>|| </a:t>
            </a:r>
            <a:r>
              <a:rPr kumimoji="1" lang="zh-CN" altLang="en-US" dirty="0"/>
              <a:t>或、</a:t>
            </a:r>
            <a:r>
              <a:rPr kumimoji="1" lang="en-US" altLang="zh-CN" dirty="0"/>
              <a:t>! </a:t>
            </a:r>
            <a:r>
              <a:rPr kumimoji="1" lang="zh-CN" altLang="en-US" dirty="0"/>
              <a:t>否</a:t>
            </a:r>
          </a:p>
          <a:p>
            <a:r>
              <a:rPr kumimoji="1" lang="zh-CN" altLang="en-US" dirty="0" smtClean="0"/>
              <a:t>运算</a:t>
            </a:r>
            <a:r>
              <a:rPr kumimoji="1" lang="zh-CN" altLang="en-US" dirty="0"/>
              <a:t>符优先级：括号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1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判断：</a:t>
            </a:r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?:</a:t>
            </a:r>
            <a:r>
              <a:rPr kumimoji="1" lang="zh-CN" altLang="en-US" dirty="0" smtClean="0"/>
              <a:t>（三目）</a:t>
            </a:r>
            <a:endParaRPr kumimoji="1" lang="en-US" altLang="zh-CN" dirty="0"/>
          </a:p>
          <a:p>
            <a:r>
              <a:rPr kumimoji="1" lang="zh-CN" altLang="en-US" dirty="0"/>
              <a:t>循环：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for</a:t>
            </a:r>
          </a:p>
          <a:p>
            <a:r>
              <a:rPr kumimoji="1" lang="zh-CN" altLang="en-US" dirty="0"/>
              <a:t>跳出：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continue</a:t>
            </a:r>
          </a:p>
          <a:p>
            <a:r>
              <a:rPr kumimoji="1" lang="zh-CN" altLang="en-US" dirty="0"/>
              <a:t>什么是真、什么是假：</a:t>
            </a:r>
          </a:p>
          <a:p>
            <a:pPr lvl="1"/>
            <a:r>
              <a:rPr kumimoji="1" lang="zh-CN" altLang="en-US" dirty="0"/>
              <a:t>真：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、非零数字、非空字符串、非空对象</a:t>
            </a:r>
          </a:p>
          <a:p>
            <a:pPr lvl="1"/>
            <a:r>
              <a:rPr kumimoji="1" lang="zh-CN" altLang="en-US" dirty="0"/>
              <a:t>假：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、数字零、空字符串、空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(null)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undefined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cs-CZ" dirty="0"/>
              <a:t>什么</a:t>
            </a:r>
            <a:r>
              <a:rPr kumimoji="1" lang="zh-CN" altLang="cs-CZ" dirty="0" smtClean="0"/>
              <a:t>是</a:t>
            </a:r>
            <a:r>
              <a:rPr kumimoji="1" lang="zh-CN" altLang="en-US" dirty="0" smtClean="0"/>
              <a:t> </a:t>
            </a:r>
            <a:r>
              <a:rPr kumimoji="1" lang="cs-CZ" altLang="zh-CN" dirty="0" err="1" smtClean="0"/>
              <a:t>json</a:t>
            </a:r>
            <a:endParaRPr kumimoji="1" lang="cs-CZ" altLang="zh-CN" dirty="0"/>
          </a:p>
          <a:p>
            <a:r>
              <a:rPr kumimoji="1" lang="cs-CZ" altLang="zh-CN" dirty="0" err="1" smtClean="0"/>
              <a:t>json</a:t>
            </a:r>
            <a:r>
              <a:rPr kumimoji="1" lang="zh-CN" altLang="en-US" dirty="0" smtClean="0"/>
              <a:t> </a:t>
            </a:r>
            <a:r>
              <a:rPr kumimoji="1" lang="zh-CN" altLang="cs-CZ" dirty="0" smtClean="0"/>
              <a:t>和数组</a:t>
            </a:r>
          </a:p>
          <a:p>
            <a:r>
              <a:rPr kumimoji="1" lang="cs-CZ" altLang="zh-CN" dirty="0" err="1" smtClean="0">
                <a:solidFill>
                  <a:schemeClr val="bg1"/>
                </a:solidFill>
              </a:rPr>
              <a:t>json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zh-CN" altLang="cs-CZ" dirty="0" smtClean="0">
                <a:solidFill>
                  <a:schemeClr val="bg1"/>
                </a:solidFill>
              </a:rPr>
              <a:t>和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cs-CZ" altLang="zh-CN" dirty="0" err="1" smtClean="0">
                <a:solidFill>
                  <a:schemeClr val="bg1"/>
                </a:solidFill>
              </a:rPr>
              <a:t>for</a:t>
            </a:r>
            <a:r>
              <a:rPr kumimoji="1" lang="cs-CZ" altLang="zh-CN" dirty="0" smtClean="0">
                <a:solidFill>
                  <a:schemeClr val="bg1"/>
                </a:solidFill>
              </a:rPr>
              <a:t> in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组成，各部分功能</a:t>
            </a:r>
          </a:p>
          <a:p>
            <a:r>
              <a:rPr kumimoji="1" lang="zh-CN" altLang="en-US" dirty="0"/>
              <a:t>变量：定义、类型、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、转换、作用域</a:t>
            </a:r>
          </a:p>
          <a:p>
            <a:r>
              <a:rPr kumimoji="1" lang="zh-CN" altLang="en-US" dirty="0"/>
              <a:t>闭包简单概念</a:t>
            </a:r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r>
              <a:rPr kumimoji="1" lang="zh-CN" altLang="en-US" dirty="0"/>
              <a:t>运算符</a:t>
            </a:r>
          </a:p>
          <a:p>
            <a:r>
              <a:rPr kumimoji="1" lang="zh-CN" altLang="en-US" dirty="0"/>
              <a:t>程序流程控制结构</a:t>
            </a:r>
          </a:p>
        </p:txBody>
      </p:sp>
    </p:spTree>
    <p:extLst>
      <p:ext uri="{BB962C8B-B14F-4D97-AF65-F5344CB8AC3E}">
        <p14:creationId xmlns:p14="http://schemas.microsoft.com/office/powerpoint/2010/main" val="18980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第二课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函数（</a:t>
            </a:r>
            <a:r>
              <a:rPr kumimoji="1" lang="zh-CN" altLang="en-US" dirty="0"/>
              <a:t>函数返</a:t>
            </a:r>
            <a:r>
              <a:rPr kumimoji="1" lang="zh-CN" altLang="en-US" dirty="0" smtClean="0"/>
              <a:t>回值）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函数参数（不定参）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数组的属性和各种方法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9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函数返回值</a:t>
            </a:r>
          </a:p>
          <a:p>
            <a:pPr lvl="1"/>
            <a:r>
              <a:rPr kumimoji="1" lang="zh-CN" altLang="en-US" dirty="0"/>
              <a:t>什么是函数返回值</a:t>
            </a:r>
          </a:p>
          <a:p>
            <a:pPr lvl="2"/>
            <a:r>
              <a:rPr kumimoji="1" lang="zh-CN" altLang="en-US" dirty="0"/>
              <a:t>函数的执行结果</a:t>
            </a:r>
          </a:p>
          <a:p>
            <a:pPr lvl="2"/>
            <a:r>
              <a:rPr kumimoji="1" lang="zh-CN" altLang="en-US" dirty="0"/>
              <a:t>可以没有</a:t>
            </a:r>
            <a:r>
              <a:rPr kumimoji="1" lang="en-US" altLang="zh-CN" dirty="0"/>
              <a:t>return</a:t>
            </a:r>
          </a:p>
          <a:p>
            <a:pPr lvl="1"/>
            <a:r>
              <a:rPr kumimoji="1" lang="zh-CN" altLang="en-US" dirty="0"/>
              <a:t>一个函数应该只返回一种类型的值</a:t>
            </a:r>
          </a:p>
        </p:txBody>
      </p:sp>
    </p:spTree>
    <p:extLst>
      <p:ext uri="{BB962C8B-B14F-4D97-AF65-F5344CB8AC3E}">
        <p14:creationId xmlns:p14="http://schemas.microsoft.com/office/powerpoint/2010/main" val="223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函数传参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可</a:t>
            </a:r>
            <a:r>
              <a:rPr kumimoji="1" lang="zh-CN" altLang="en-US" dirty="0"/>
              <a:t>变参（不定参）：</a:t>
            </a:r>
            <a:r>
              <a:rPr kumimoji="1" lang="en-US" altLang="zh-CN" dirty="0"/>
              <a:t>arguments</a:t>
            </a:r>
          </a:p>
          <a:p>
            <a:pPr lvl="1"/>
            <a:r>
              <a:rPr kumimoji="1" lang="zh-CN" altLang="en-US" dirty="0"/>
              <a:t>参数的个数可变，参数数组</a:t>
            </a:r>
          </a:p>
          <a:p>
            <a:r>
              <a:rPr kumimoji="1" lang="zh-CN" altLang="en-US" dirty="0"/>
              <a:t>例子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：求和</a:t>
            </a:r>
          </a:p>
          <a:p>
            <a:pPr lvl="1"/>
            <a:r>
              <a:rPr kumimoji="1" lang="zh-CN" altLang="en-US" dirty="0"/>
              <a:t>求所有参数的和</a:t>
            </a:r>
          </a:p>
          <a:p>
            <a:r>
              <a:rPr kumimoji="1" lang="zh-CN" altLang="en-US" dirty="0"/>
              <a:t>例子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CSS</a:t>
            </a:r>
            <a:r>
              <a:rPr kumimoji="1" lang="zh-CN" altLang="en-US" dirty="0"/>
              <a:t>函数</a:t>
            </a:r>
          </a:p>
          <a:p>
            <a:pPr lvl="1"/>
            <a:r>
              <a:rPr kumimoji="1" lang="zh-CN" altLang="en-US" dirty="0"/>
              <a:t>判断</a:t>
            </a:r>
            <a:r>
              <a:rPr kumimoji="1" lang="en-US" altLang="zh-CN" dirty="0" err="1"/>
              <a:t>arguments.length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取非</a:t>
            </a:r>
            <a:r>
              <a:rPr kumimoji="1" lang="zh-CN" altLang="en-US" dirty="0"/>
              <a:t>行间样式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不能用来设置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lvl="2"/>
            <a:r>
              <a:rPr kumimoji="1" lang="en-US" altLang="zh-CN" dirty="0" err="1"/>
              <a:t>obj.currentStyle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attr</a:t>
            </a:r>
            <a:r>
              <a:rPr kumimoji="1" lang="en-US" altLang="zh-CN" dirty="0"/>
              <a:t>]</a:t>
            </a:r>
          </a:p>
          <a:p>
            <a:pPr lvl="2"/>
            <a:r>
              <a:rPr kumimoji="1" lang="en-US" altLang="zh-CN" dirty="0" err="1"/>
              <a:t>getComputedStyle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, false)[</a:t>
            </a:r>
            <a:r>
              <a:rPr kumimoji="1" lang="en-US" altLang="zh-CN" dirty="0" err="1"/>
              <a:t>attr</a:t>
            </a:r>
            <a:r>
              <a:rPr kumimoji="1" lang="en-US" altLang="zh-C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6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数组的使用</a:t>
            </a:r>
          </a:p>
          <a:p>
            <a:pPr lvl="1"/>
            <a:r>
              <a:rPr kumimoji="1" lang="zh-CN" altLang="en-US" dirty="0"/>
              <a:t>定义</a:t>
            </a:r>
          </a:p>
          <a:p>
            <a:pPr lvl="2"/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=[12, 5, 8, 9];</a:t>
            </a:r>
          </a:p>
          <a:p>
            <a:pPr lvl="2"/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=new Array(12, 5, 8, 9);</a:t>
            </a:r>
          </a:p>
          <a:p>
            <a:pPr lvl="2"/>
            <a:r>
              <a:rPr kumimoji="1" lang="zh-CN" altLang="en-US" dirty="0"/>
              <a:t>没有任何差别，</a:t>
            </a:r>
            <a:r>
              <a:rPr kumimoji="1" lang="en-US" altLang="zh-CN" dirty="0"/>
              <a:t>[]</a:t>
            </a:r>
            <a:r>
              <a:rPr kumimoji="1" lang="zh-CN" altLang="en-US" dirty="0"/>
              <a:t>的性能略高，因为代码短</a:t>
            </a:r>
          </a:p>
          <a:p>
            <a:r>
              <a:rPr kumimoji="1" lang="zh-CN" altLang="en-US" dirty="0"/>
              <a:t>数组的属性</a:t>
            </a:r>
          </a:p>
          <a:p>
            <a:pPr lvl="1"/>
            <a:r>
              <a:rPr kumimoji="1" lang="en-US" altLang="zh-CN" dirty="0"/>
              <a:t>length</a:t>
            </a:r>
          </a:p>
          <a:p>
            <a:pPr lvl="2"/>
            <a:r>
              <a:rPr kumimoji="1" lang="zh-CN" altLang="en-US" dirty="0"/>
              <a:t>既可以获取，又可以设置</a:t>
            </a:r>
          </a:p>
          <a:p>
            <a:pPr lvl="2"/>
            <a:r>
              <a:rPr kumimoji="1" lang="zh-CN" altLang="en-US" dirty="0"/>
              <a:t>例子：快速清空数组</a:t>
            </a:r>
          </a:p>
          <a:p>
            <a:r>
              <a:rPr kumimoji="1" lang="zh-CN" altLang="en-US" dirty="0"/>
              <a:t>数组使用原则：数组中应该只存一种类型的变量</a:t>
            </a:r>
          </a:p>
        </p:txBody>
      </p:sp>
    </p:spTree>
    <p:extLst>
      <p:ext uri="{BB962C8B-B14F-4D97-AF65-F5344CB8AC3E}">
        <p14:creationId xmlns:p14="http://schemas.microsoft.com/office/powerpoint/2010/main" val="20694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数组添加、删除元素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数组的方法</a:t>
            </a:r>
          </a:p>
          <a:p>
            <a:pPr lvl="1"/>
            <a:r>
              <a:rPr kumimoji="1" lang="zh-CN" altLang="en-US" dirty="0"/>
              <a:t>添加</a:t>
            </a:r>
          </a:p>
          <a:p>
            <a:pPr lvl="2"/>
            <a:r>
              <a:rPr kumimoji="1" lang="en-US" altLang="zh-CN" dirty="0"/>
              <a:t>push(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，从尾部添加</a:t>
            </a:r>
          </a:p>
          <a:p>
            <a:pPr lvl="2"/>
            <a:r>
              <a:rPr kumimoji="1" lang="en-US" altLang="zh-CN" dirty="0" err="1"/>
              <a:t>unshift</a:t>
            </a:r>
            <a:r>
              <a:rPr kumimoji="1" lang="en-US" altLang="zh-CN" dirty="0"/>
              <a:t>(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，从头部添加</a:t>
            </a:r>
          </a:p>
          <a:p>
            <a:pPr lvl="1"/>
            <a:r>
              <a:rPr kumimoji="1" lang="zh-CN" altLang="en-US" dirty="0"/>
              <a:t>删除</a:t>
            </a:r>
          </a:p>
          <a:p>
            <a:pPr lvl="2"/>
            <a:r>
              <a:rPr kumimoji="1" lang="en-US" altLang="zh-CN" dirty="0"/>
              <a:t>pop()</a:t>
            </a:r>
            <a:r>
              <a:rPr kumimoji="1" lang="zh-CN" altLang="en-US" dirty="0"/>
              <a:t>，从尾部弹出</a:t>
            </a:r>
          </a:p>
          <a:p>
            <a:pPr lvl="2"/>
            <a:r>
              <a:rPr kumimoji="1" lang="en-US" altLang="zh-CN" dirty="0"/>
              <a:t>shift()</a:t>
            </a:r>
            <a:r>
              <a:rPr kumimoji="1" lang="zh-CN" altLang="en-US" dirty="0"/>
              <a:t>，从头部弹出</a:t>
            </a:r>
          </a:p>
        </p:txBody>
      </p:sp>
    </p:spTree>
    <p:extLst>
      <p:ext uri="{BB962C8B-B14F-4D97-AF65-F5344CB8AC3E}">
        <p14:creationId xmlns:p14="http://schemas.microsoft.com/office/powerpoint/2010/main" val="14482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第一课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数组排序、转换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排序</a:t>
            </a:r>
          </a:p>
          <a:p>
            <a:pPr lvl="1"/>
            <a:r>
              <a:rPr kumimoji="1" lang="en-US" altLang="zh-CN" dirty="0"/>
              <a:t>sort([</a:t>
            </a:r>
            <a:r>
              <a:rPr kumimoji="1" lang="zh-CN" altLang="en-US" dirty="0"/>
              <a:t>比较函数</a:t>
            </a:r>
            <a:r>
              <a:rPr kumimoji="1" lang="en-US" altLang="zh-CN" dirty="0"/>
              <a:t>])</a:t>
            </a:r>
            <a:r>
              <a:rPr kumimoji="1" lang="zh-CN" altLang="en-US" dirty="0"/>
              <a:t>，排序一个数组</a:t>
            </a:r>
          </a:p>
          <a:p>
            <a:pPr lvl="2"/>
            <a:r>
              <a:rPr kumimoji="1" lang="zh-CN" altLang="en-US" dirty="0"/>
              <a:t>排序一个字符串数组</a:t>
            </a:r>
          </a:p>
          <a:p>
            <a:pPr lvl="2"/>
            <a:r>
              <a:rPr kumimoji="1" lang="zh-CN" altLang="en-US" dirty="0"/>
              <a:t>排序一个数字数组</a:t>
            </a:r>
          </a:p>
          <a:p>
            <a:r>
              <a:rPr kumimoji="1" lang="zh-CN" altLang="en-US" dirty="0"/>
              <a:t>转换类</a:t>
            </a:r>
          </a:p>
          <a:p>
            <a:pPr lvl="1"/>
            <a:r>
              <a:rPr kumimoji="1" lang="en-US" altLang="zh-CN" dirty="0" err="1"/>
              <a:t>concat</a:t>
            </a:r>
            <a:r>
              <a:rPr kumimoji="1" lang="en-US" altLang="zh-CN" dirty="0"/>
              <a:t>(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2)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zh-CN" altLang="en-US" dirty="0" smtClean="0"/>
              <a:t>连接两个数组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join(</a:t>
            </a:r>
            <a:r>
              <a:rPr kumimoji="1" lang="zh-CN" altLang="en-US" dirty="0"/>
              <a:t>分隔符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zh-CN" altLang="en-US" dirty="0"/>
              <a:t>用分隔符，组合数组元素，生成字符串</a:t>
            </a:r>
          </a:p>
          <a:p>
            <a:pPr lvl="2"/>
            <a:r>
              <a:rPr kumimoji="1" lang="zh-CN" altLang="en-US" dirty="0"/>
              <a:t>字</a:t>
            </a:r>
            <a:r>
              <a:rPr kumimoji="1" lang="zh-CN" altLang="en-US" dirty="0" smtClean="0"/>
              <a:t>符串转数组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方法（</a:t>
            </a:r>
            <a:r>
              <a:rPr kumimoji="1" lang="en-US" altLang="zh-CN" dirty="0" err="1" smtClean="0"/>
              <a:t>string.split</a:t>
            </a:r>
            <a:r>
              <a:rPr kumimoji="1" lang="en-US" altLang="zh-CN" smtClean="0"/>
              <a:t>()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数组插入、删除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splice</a:t>
            </a:r>
          </a:p>
          <a:p>
            <a:pPr lvl="1"/>
            <a:r>
              <a:rPr kumimoji="1" lang="en-US" altLang="zh-CN" dirty="0"/>
              <a:t>splice(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 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,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…)</a:t>
            </a:r>
          </a:p>
          <a:p>
            <a:pPr lvl="1"/>
            <a:r>
              <a:rPr kumimoji="1" lang="zh-CN" altLang="en-US" dirty="0"/>
              <a:t>先删除，后插入</a:t>
            </a:r>
          </a:p>
          <a:p>
            <a:r>
              <a:rPr kumimoji="1" lang="zh-CN" altLang="en-US" dirty="0"/>
              <a:t>删除</a:t>
            </a:r>
          </a:p>
          <a:p>
            <a:pPr lvl="1"/>
            <a:r>
              <a:rPr kumimoji="1" lang="en-US" altLang="zh-CN" dirty="0"/>
              <a:t>splice(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插入</a:t>
            </a:r>
          </a:p>
          <a:p>
            <a:pPr lvl="1"/>
            <a:r>
              <a:rPr kumimoji="1" lang="en-US" altLang="zh-CN" dirty="0"/>
              <a:t>splice(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 0, 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…)</a:t>
            </a:r>
          </a:p>
          <a:p>
            <a:r>
              <a:rPr kumimoji="1" lang="zh-CN" altLang="en-US" dirty="0" smtClean="0"/>
              <a:t>替换</a:t>
            </a:r>
            <a:endParaRPr kumimoji="1" lang="en-US" altLang="zh-CN" dirty="0" smtClean="0"/>
          </a:p>
          <a:p>
            <a:pPr lvl="1"/>
            <a:r>
              <a:rPr lang="mr-IN" altLang="zh-CN" dirty="0" err="1" smtClean="0"/>
              <a:t>splice</a:t>
            </a:r>
            <a:r>
              <a:rPr lang="mr-IN" altLang="zh-CN" dirty="0" smtClean="0"/>
              <a:t>(</a:t>
            </a:r>
            <a:r>
              <a:rPr lang="zh-CN" altLang="en-US" dirty="0" smtClean="0"/>
              <a:t>开始</a:t>
            </a:r>
            <a:r>
              <a:rPr kumimoji="1" lang="en-US" altLang="zh-CN" dirty="0"/>
              <a:t>,</a:t>
            </a:r>
            <a:r>
              <a:rPr lang="mr-IN" altLang="zh-CN" dirty="0" smtClean="0"/>
              <a:t> </a:t>
            </a:r>
            <a:r>
              <a:rPr lang="zh-CN" altLang="en-US" dirty="0" smtClean="0"/>
              <a:t>删除长度</a:t>
            </a:r>
            <a:r>
              <a:rPr lang="en-US" altLang="zh-CN" dirty="0" smtClean="0"/>
              <a:t>n</a:t>
            </a:r>
            <a:r>
              <a:rPr kumimoji="1" lang="en-US" altLang="zh-CN" dirty="0"/>
              <a:t> ,</a:t>
            </a:r>
            <a:r>
              <a:rPr lang="mr-IN" altLang="zh-CN" dirty="0" smtClean="0"/>
              <a:t> </a:t>
            </a:r>
            <a:r>
              <a:rPr lang="zh-CN" altLang="en-US" dirty="0" smtClean="0"/>
              <a:t>替换元素</a:t>
            </a:r>
            <a:r>
              <a:rPr lang="en-US" altLang="zh-CN" dirty="0" smtClean="0"/>
              <a:t>n1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mr-IN" altLang="zh-CN" dirty="0" smtClean="0"/>
              <a:t>……</a:t>
            </a:r>
            <a:r>
              <a:rPr kumimoji="1"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mr-IN" altLang="zh-CN" dirty="0" smtClean="0"/>
              <a:t> </a:t>
            </a:r>
            <a:r>
              <a:rPr lang="zh-CN" altLang="en-US" dirty="0" smtClean="0"/>
              <a:t>替换元素</a:t>
            </a:r>
            <a:r>
              <a:rPr lang="en-US" altLang="zh-CN" dirty="0" err="1" smtClean="0"/>
              <a:t>nn</a:t>
            </a:r>
            <a:r>
              <a:rPr lang="mr-IN" altLang="zh-CN" dirty="0" smtClean="0"/>
              <a:t>);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函数（函数返回值）</a:t>
            </a:r>
            <a:endParaRPr kumimoji="1" lang="en-US" altLang="zh-CN" dirty="0"/>
          </a:p>
          <a:p>
            <a:r>
              <a:rPr kumimoji="1" lang="zh-CN" altLang="en-US" dirty="0"/>
              <a:t>函数参数（不定参）</a:t>
            </a:r>
            <a:endParaRPr kumimoji="1" lang="en-US" altLang="zh-CN" dirty="0"/>
          </a:p>
          <a:p>
            <a:r>
              <a:rPr kumimoji="1" lang="zh-CN" altLang="en-US" dirty="0"/>
              <a:t>数组的属性和各种方法</a:t>
            </a:r>
          </a:p>
        </p:txBody>
      </p:sp>
    </p:spTree>
    <p:extLst>
      <p:ext uri="{BB962C8B-B14F-4D97-AF65-F5344CB8AC3E}">
        <p14:creationId xmlns:p14="http://schemas.microsoft.com/office/powerpoint/2010/main" val="3555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第三课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元素属性操作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方式操作元素属性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灵活查找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3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什么是</a:t>
            </a:r>
            <a:r>
              <a:rPr kumimoji="1" lang="en-US" altLang="zh-CN" dirty="0"/>
              <a:t>DOM</a:t>
            </a:r>
          </a:p>
          <a:p>
            <a:pPr lvl="1"/>
            <a:r>
              <a:rPr kumimoji="1" lang="zh-CN" altLang="en-US" dirty="0"/>
              <a:t>浏览器支持情况</a:t>
            </a:r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节点</a:t>
            </a:r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 </a:t>
            </a:r>
            <a:r>
              <a:rPr kumimoji="1" lang="en-US" altLang="zh-CN" dirty="0" err="1"/>
              <a:t>nodeType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获取子节点</a:t>
            </a:r>
          </a:p>
          <a:p>
            <a:pPr lvl="2"/>
            <a:r>
              <a:rPr kumimoji="1" lang="en-US" altLang="zh-CN" dirty="0"/>
              <a:t>children</a:t>
            </a:r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例子：点击链接，隐藏整个</a:t>
            </a:r>
            <a:r>
              <a:rPr kumimoji="1" lang="en-US" altLang="zh-CN" dirty="0"/>
              <a:t>li</a:t>
            </a:r>
          </a:p>
          <a:p>
            <a:pPr lvl="1"/>
            <a:r>
              <a:rPr kumimoji="1" lang="en-US" altLang="zh-CN" dirty="0" err="1"/>
              <a:t>offsetParent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例子：获取元素在页面上的实际位置</a:t>
            </a:r>
          </a:p>
        </p:txBody>
      </p:sp>
    </p:spTree>
    <p:extLst>
      <p:ext uri="{BB962C8B-B14F-4D97-AF65-F5344CB8AC3E}">
        <p14:creationId xmlns:p14="http://schemas.microsoft.com/office/powerpoint/2010/main" val="13818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节点</a:t>
            </a:r>
            <a:r>
              <a:rPr kumimoji="1" lang="en-US" altLang="zh-CN" dirty="0"/>
              <a:t>(2)</a:t>
            </a:r>
          </a:p>
          <a:p>
            <a:pPr lvl="1"/>
            <a:r>
              <a:rPr kumimoji="1" lang="zh-CN" altLang="en-US" dirty="0"/>
              <a:t>首尾子节点</a:t>
            </a:r>
          </a:p>
          <a:p>
            <a:pPr lvl="2"/>
            <a:r>
              <a:rPr kumimoji="1" lang="zh-CN" altLang="en-US" dirty="0"/>
              <a:t>有兼容性问题</a:t>
            </a:r>
          </a:p>
          <a:p>
            <a:pPr lvl="2"/>
            <a:r>
              <a:rPr kumimoji="1" lang="en-US" altLang="zh-CN" dirty="0" err="1"/>
              <a:t>firstChild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firstElementChild</a:t>
            </a:r>
            <a:r>
              <a:rPr kumimoji="1" lang="en-US" altLang="zh-CN" dirty="0"/>
              <a:t> </a:t>
            </a:r>
          </a:p>
          <a:p>
            <a:pPr lvl="2"/>
            <a:r>
              <a:rPr kumimoji="1" lang="en-US" altLang="zh-CN" dirty="0" err="1"/>
              <a:t>lastChild</a:t>
            </a:r>
            <a:r>
              <a:rPr kumimoji="1" lang="en-US" altLang="zh-CN" dirty="0"/>
              <a:t> 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兄弟节点</a:t>
            </a:r>
          </a:p>
          <a:p>
            <a:pPr lvl="2"/>
            <a:r>
              <a:rPr kumimoji="1" lang="zh-CN" altLang="en-US" dirty="0"/>
              <a:t>有兼容性问题</a:t>
            </a:r>
          </a:p>
          <a:p>
            <a:pPr lvl="2"/>
            <a:r>
              <a:rPr kumimoji="1" lang="en-US" altLang="zh-CN" dirty="0" err="1"/>
              <a:t>nextSibling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nextElementSibling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previousSibling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previousElementSibling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6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操纵元素属性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元素属性操作</a:t>
            </a:r>
          </a:p>
          <a:p>
            <a:pPr lvl="1"/>
            <a:r>
              <a:rPr kumimoji="1" lang="zh-CN" altLang="en-US" dirty="0"/>
              <a:t>第一种：</a:t>
            </a:r>
            <a:r>
              <a:rPr kumimoji="1" lang="en-US" altLang="zh-CN" dirty="0" err="1"/>
              <a:t>oDiv.style.display</a:t>
            </a:r>
            <a:r>
              <a:rPr kumimoji="1" lang="en-US" altLang="zh-CN" dirty="0"/>
              <a:t>=“block”;</a:t>
            </a:r>
          </a:p>
          <a:p>
            <a:pPr lvl="1"/>
            <a:r>
              <a:rPr kumimoji="1" lang="zh-CN" altLang="en-US" dirty="0"/>
              <a:t>第二种：</a:t>
            </a:r>
            <a:r>
              <a:rPr kumimoji="1" lang="en-US" altLang="zh-CN" dirty="0" err="1"/>
              <a:t>oDiv.style</a:t>
            </a:r>
            <a:r>
              <a:rPr kumimoji="1" lang="en-US" altLang="zh-CN" dirty="0"/>
              <a:t>[“display”]=“block”;</a:t>
            </a:r>
          </a:p>
          <a:p>
            <a:pPr lvl="1"/>
            <a:r>
              <a:rPr kumimoji="1" lang="zh-CN" altLang="en-US" dirty="0"/>
              <a:t>第三种：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方式</a:t>
            </a:r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方式操作元素属性</a:t>
            </a:r>
          </a:p>
          <a:p>
            <a:pPr lvl="1"/>
            <a:r>
              <a:rPr kumimoji="1" lang="zh-CN" altLang="en-US" dirty="0"/>
              <a:t>获取：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</a:t>
            </a:r>
            <a:r>
              <a:rPr kumimoji="1" lang="zh-CN" altLang="en-US" dirty="0"/>
              <a:t>名称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设置：</a:t>
            </a:r>
            <a:r>
              <a:rPr kumimoji="1" lang="en-US" altLang="zh-CN" dirty="0" err="1"/>
              <a:t>setAttribute</a:t>
            </a:r>
            <a:r>
              <a:rPr kumimoji="1" lang="en-US" altLang="zh-CN" dirty="0"/>
              <a:t>(</a:t>
            </a:r>
            <a:r>
              <a:rPr kumimoji="1" lang="zh-CN" altLang="en-US" dirty="0"/>
              <a:t>名称</a:t>
            </a:r>
            <a:r>
              <a:rPr kumimoji="1" lang="en-US" altLang="zh-CN" dirty="0"/>
              <a:t>, </a:t>
            </a:r>
            <a:r>
              <a:rPr kumimoji="1" lang="zh-CN" altLang="en-US" dirty="0"/>
              <a:t>值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删除：</a:t>
            </a:r>
            <a:r>
              <a:rPr kumimoji="1" lang="en-US" altLang="zh-CN" dirty="0" err="1"/>
              <a:t>removeAttribute</a:t>
            </a:r>
            <a:r>
              <a:rPr kumimoji="1" lang="en-US" altLang="zh-CN" dirty="0"/>
              <a:t>(</a:t>
            </a:r>
            <a:r>
              <a:rPr kumimoji="1" lang="zh-CN" altLang="en-US" dirty="0"/>
              <a:t>名称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0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元素灵活查找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 err="1"/>
              <a:t>className</a:t>
            </a:r>
            <a:r>
              <a:rPr kumimoji="1" lang="zh-CN" altLang="en-US" dirty="0"/>
              <a:t>选择元素</a:t>
            </a:r>
          </a:p>
          <a:p>
            <a:pPr lvl="1"/>
            <a:r>
              <a:rPr kumimoji="1" lang="zh-CN" altLang="en-US" dirty="0"/>
              <a:t>如何用</a:t>
            </a:r>
            <a:r>
              <a:rPr kumimoji="1" lang="en-US" altLang="zh-CN" dirty="0" err="1"/>
              <a:t>className</a:t>
            </a:r>
            <a:r>
              <a:rPr kumimoji="1" lang="zh-CN" altLang="en-US" dirty="0"/>
              <a:t>选择元素</a:t>
            </a:r>
          </a:p>
          <a:p>
            <a:pPr lvl="2"/>
            <a:r>
              <a:rPr kumimoji="1" lang="zh-CN" altLang="en-US" dirty="0"/>
              <a:t>选出所有元素</a:t>
            </a:r>
          </a:p>
          <a:p>
            <a:pPr lvl="2"/>
            <a:r>
              <a:rPr kumimoji="1" lang="zh-CN" altLang="en-US" dirty="0"/>
              <a:t>通过</a:t>
            </a:r>
            <a:r>
              <a:rPr kumimoji="1" lang="en-US" altLang="zh-CN" dirty="0" err="1"/>
              <a:t>className</a:t>
            </a:r>
            <a:r>
              <a:rPr kumimoji="1" lang="zh-CN" altLang="en-US" dirty="0"/>
              <a:t>条件筛选</a:t>
            </a:r>
          </a:p>
          <a:p>
            <a:pPr lvl="1"/>
            <a:r>
              <a:rPr kumimoji="1" lang="zh-CN" altLang="en-US" dirty="0"/>
              <a:t>封装成函数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创建、插入和</a:t>
            </a:r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3874752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</a:t>
            </a:r>
          </a:p>
          <a:p>
            <a:pPr lvl="1"/>
            <a:r>
              <a:rPr kumimoji="1" lang="zh-CN" altLang="en-US" dirty="0"/>
              <a:t>创建一个节点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createElement</a:t>
            </a:r>
            <a:r>
              <a:rPr kumimoji="1" lang="en-US" altLang="zh-CN" dirty="0"/>
              <a:t>(</a:t>
            </a:r>
            <a:r>
              <a:rPr kumimoji="1" lang="zh-CN" altLang="en-US" dirty="0"/>
              <a:t>标签名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追加一个节点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appendChild</a:t>
            </a:r>
            <a:r>
              <a:rPr kumimoji="1" lang="en-US" altLang="zh-CN" dirty="0"/>
              <a:t>(</a:t>
            </a:r>
            <a:r>
              <a:rPr kumimoji="1" lang="zh-CN" altLang="en-US" dirty="0"/>
              <a:t>节点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例子：为</a:t>
            </a:r>
            <a:r>
              <a:rPr kumimoji="1" lang="en-US" altLang="zh-CN" dirty="0" err="1"/>
              <a:t>ul</a:t>
            </a:r>
            <a:r>
              <a:rPr kumimoji="1" lang="zh-CN" altLang="en-US" dirty="0"/>
              <a:t>插入</a:t>
            </a:r>
            <a:r>
              <a:rPr kumimoji="1" lang="en-US" altLang="zh-CN" dirty="0"/>
              <a:t>li</a:t>
            </a:r>
          </a:p>
          <a:p>
            <a:r>
              <a:rPr kumimoji="1" lang="zh-CN" altLang="en-US" dirty="0" smtClean="0"/>
              <a:t>插入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在已有元素前插入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insertBefore</a:t>
            </a:r>
            <a:r>
              <a:rPr kumimoji="1" lang="en-US" altLang="zh-CN" dirty="0"/>
              <a:t>(</a:t>
            </a:r>
            <a:r>
              <a:rPr kumimoji="1" lang="zh-CN" altLang="en-US" dirty="0"/>
              <a:t>节点</a:t>
            </a:r>
            <a:r>
              <a:rPr kumimoji="1" lang="en-US" altLang="zh-CN" dirty="0"/>
              <a:t>, </a:t>
            </a:r>
            <a:r>
              <a:rPr kumimoji="1" lang="zh-CN" altLang="en-US" dirty="0"/>
              <a:t>原有节点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例子：倒序插入</a:t>
            </a:r>
            <a:r>
              <a:rPr kumimoji="1" lang="en-US" altLang="zh-CN" dirty="0" smtClean="0"/>
              <a:t>li</a:t>
            </a:r>
          </a:p>
          <a:p>
            <a:pPr lvl="2"/>
            <a:r>
              <a:rPr kumimoji="1" lang="zh-CN" altLang="en-US" dirty="0" smtClean="0"/>
              <a:t>例子：空</a:t>
            </a:r>
            <a:r>
              <a:rPr kumimoji="1" lang="en-US" altLang="zh-CN" dirty="0" err="1" smtClean="0"/>
              <a:t>ul</a:t>
            </a:r>
            <a:r>
              <a:rPr kumimoji="1" lang="zh-CN" altLang="en-US" dirty="0" smtClean="0"/>
              <a:t>倒序插入</a:t>
            </a:r>
            <a:r>
              <a:rPr kumimoji="1" lang="en-US" altLang="zh-CN" dirty="0" smtClean="0"/>
              <a:t>li</a:t>
            </a:r>
            <a:r>
              <a:rPr kumimoji="1" lang="zh-CN" altLang="en-US" dirty="0" smtClean="0"/>
              <a:t>（插入之前先判断）</a:t>
            </a:r>
            <a:endParaRPr kumimoji="1" lang="en-US" altLang="zh-CN" dirty="0"/>
          </a:p>
          <a:p>
            <a:r>
              <a:rPr kumimoji="1" lang="zh-CN" altLang="en-US" dirty="0"/>
              <a:t>删除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</a:t>
            </a:r>
          </a:p>
          <a:p>
            <a:pPr lvl="1"/>
            <a:r>
              <a:rPr kumimoji="1" lang="zh-CN" altLang="en-US" dirty="0"/>
              <a:t>删除一个节点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removeChild</a:t>
            </a:r>
            <a:r>
              <a:rPr kumimoji="1" lang="en-US" altLang="zh-CN" dirty="0"/>
              <a:t>(</a:t>
            </a:r>
            <a:r>
              <a:rPr kumimoji="1" lang="zh-CN" altLang="en-US" dirty="0"/>
              <a:t>节点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例子：删除</a:t>
            </a:r>
            <a:r>
              <a:rPr kumimoji="1" lang="en-US" altLang="zh-CN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14556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组成，各部分功能</a:t>
            </a:r>
          </a:p>
          <a:p>
            <a:r>
              <a:rPr kumimoji="1" lang="zh-CN" altLang="en-US" dirty="0"/>
              <a:t>变量：定义、类型、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、转换、作用域</a:t>
            </a:r>
          </a:p>
          <a:p>
            <a:r>
              <a:rPr kumimoji="1" lang="zh-CN" altLang="en-US" dirty="0"/>
              <a:t>闭包简单概念</a:t>
            </a:r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r>
              <a:rPr kumimoji="1" lang="zh-CN" altLang="en-US" dirty="0" smtClean="0"/>
              <a:t>运算</a:t>
            </a:r>
            <a:r>
              <a:rPr kumimoji="1" lang="zh-CN" altLang="en-US" dirty="0"/>
              <a:t>符</a:t>
            </a:r>
          </a:p>
          <a:p>
            <a:r>
              <a:rPr kumimoji="1" lang="zh-CN" altLang="en-US" dirty="0"/>
              <a:t>程序流程控制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文档碎片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it-IT" dirty="0"/>
              <a:t>文档碎片</a:t>
            </a:r>
          </a:p>
          <a:p>
            <a:pPr lvl="1"/>
            <a:r>
              <a:rPr kumimoji="1" lang="zh-CN" altLang="it-IT" dirty="0"/>
              <a:t>文档碎片可以提高</a:t>
            </a:r>
            <a:r>
              <a:rPr kumimoji="1" lang="it-IT" altLang="zh-CN" dirty="0"/>
              <a:t>DOM</a:t>
            </a:r>
            <a:r>
              <a:rPr kumimoji="1" lang="zh-CN" altLang="it-IT" dirty="0"/>
              <a:t>操作性能</a:t>
            </a:r>
            <a:r>
              <a:rPr kumimoji="1" lang="it-IT" altLang="zh-CN" dirty="0"/>
              <a:t>(</a:t>
            </a:r>
            <a:r>
              <a:rPr kumimoji="1" lang="zh-CN" altLang="it-IT" dirty="0"/>
              <a:t>理论上</a:t>
            </a:r>
            <a:r>
              <a:rPr kumimoji="1" lang="it-IT" altLang="zh-CN" dirty="0"/>
              <a:t>)</a:t>
            </a:r>
          </a:p>
          <a:p>
            <a:pPr lvl="1"/>
            <a:r>
              <a:rPr kumimoji="1" lang="zh-CN" altLang="it-IT" dirty="0"/>
              <a:t>文档碎片原理</a:t>
            </a:r>
          </a:p>
          <a:p>
            <a:pPr lvl="1"/>
            <a:r>
              <a:rPr kumimoji="1" lang="it-IT" altLang="zh-CN" dirty="0" err="1"/>
              <a:t>document.createDocumentFragment</a:t>
            </a:r>
            <a:r>
              <a:rPr kumimoji="1" lang="it-IT" altLang="zh-CN" dirty="0"/>
              <a:t>()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4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节点</a:t>
            </a:r>
            <a:endParaRPr kumimoji="1" lang="en-US" altLang="zh-CN" dirty="0"/>
          </a:p>
          <a:p>
            <a:r>
              <a:rPr kumimoji="1" lang="zh-CN" altLang="en-US" dirty="0"/>
              <a:t>元素属性操作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方式操作元素属性</a:t>
            </a:r>
            <a:endParaRPr kumimoji="1" lang="en-US" altLang="zh-CN" dirty="0"/>
          </a:p>
          <a:p>
            <a:r>
              <a:rPr kumimoji="1" lang="zh-CN" altLang="en-US" dirty="0"/>
              <a:t>灵活查找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创建、插入、删除元素</a:t>
            </a:r>
            <a:endParaRPr kumimoji="1" lang="en-US" altLang="zh-CN" dirty="0" smtClean="0"/>
          </a:p>
          <a:p>
            <a:r>
              <a:rPr kumimoji="1" lang="zh-CN" altLang="en-US" smtClean="0"/>
              <a:t>文档碎片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 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BOM</a:t>
            </a:r>
            <a:r>
              <a:rPr kumimoji="1" lang="zh-CN" altLang="en-US" dirty="0" smtClean="0"/>
              <a:t>常用方法和属性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常用方法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open()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例子：运行</a:t>
            </a:r>
            <a:r>
              <a:rPr kumimoji="1" lang="zh-CN" altLang="en-US" dirty="0"/>
              <a:t>代码功能</a:t>
            </a:r>
          </a:p>
          <a:p>
            <a:pPr lvl="1"/>
            <a:r>
              <a:rPr kumimoji="1" lang="en-US" altLang="zh-CN" dirty="0" smtClean="0"/>
              <a:t>close()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关闭时提示问题</a:t>
            </a:r>
          </a:p>
          <a:p>
            <a:pPr lvl="1"/>
            <a:r>
              <a:rPr kumimoji="1" lang="zh-CN" altLang="en-US" dirty="0"/>
              <a:t>常用属性</a:t>
            </a:r>
          </a:p>
          <a:p>
            <a:pPr lvl="2"/>
            <a:r>
              <a:rPr kumimoji="1" lang="en-US" altLang="zh-CN" dirty="0" err="1"/>
              <a:t>window.navigator.userAgent</a:t>
            </a:r>
            <a:endParaRPr kumimoji="1" lang="en-US" altLang="zh-CN" dirty="0"/>
          </a:p>
          <a:p>
            <a:pPr lvl="2"/>
            <a:r>
              <a:rPr kumimoji="1" lang="en-US" altLang="zh-CN" dirty="0" err="1" smtClean="0"/>
              <a:t>window.location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5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BOM</a:t>
            </a:r>
            <a:r>
              <a:rPr kumimoji="1" lang="zh-CN" altLang="en-US" dirty="0" smtClean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系统对话框</a:t>
            </a:r>
          </a:p>
          <a:p>
            <a:pPr lvl="1"/>
            <a:r>
              <a:rPr kumimoji="1" lang="zh-CN" altLang="en-US" dirty="0"/>
              <a:t>警告框：</a:t>
            </a:r>
            <a:r>
              <a:rPr kumimoji="1" lang="en-US" altLang="zh-CN" dirty="0"/>
              <a:t>alert(“</a:t>
            </a:r>
            <a:r>
              <a:rPr kumimoji="1" lang="zh-CN" altLang="en-US" dirty="0"/>
              <a:t>内容”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，没有返回值</a:t>
            </a:r>
          </a:p>
          <a:p>
            <a:pPr lvl="1"/>
            <a:r>
              <a:rPr kumimoji="1" lang="zh-CN" altLang="en-US" dirty="0"/>
              <a:t>选择框：</a:t>
            </a:r>
            <a:r>
              <a:rPr kumimoji="1" lang="en-US" altLang="zh-CN" dirty="0"/>
              <a:t>confirm(“</a:t>
            </a:r>
            <a:r>
              <a:rPr kumimoji="1" lang="zh-CN" altLang="en-US" dirty="0"/>
              <a:t>提问的内容”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，返回</a:t>
            </a:r>
            <a:r>
              <a:rPr kumimoji="1" lang="en-US" altLang="zh-CN" dirty="0" err="1"/>
              <a:t>boolean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输入框：</a:t>
            </a:r>
            <a:r>
              <a:rPr kumimoji="1" lang="en-US" altLang="zh-CN" dirty="0"/>
              <a:t>prompt()</a:t>
            </a:r>
            <a:r>
              <a:rPr kumimoji="1" lang="zh-CN" altLang="en-US" dirty="0"/>
              <a:t>，返回字符串或</a:t>
            </a:r>
            <a:r>
              <a:rPr kumimoji="1" lang="en-US" altLang="zh-CN" dirty="0" smtClean="0"/>
              <a:t>null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BOM</a:t>
            </a:r>
            <a:r>
              <a:rPr kumimoji="1" lang="zh-CN" altLang="en-US" dirty="0" smtClean="0"/>
              <a:t>尺寸</a:t>
            </a:r>
            <a:r>
              <a:rPr kumimoji="1" lang="zh-CN" altLang="en-US" dirty="0"/>
              <a:t>及坐标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it-IT" dirty="0"/>
              <a:t>窗口尺寸、工作区尺寸</a:t>
            </a:r>
          </a:p>
          <a:p>
            <a:pPr lvl="1"/>
            <a:r>
              <a:rPr kumimoji="1" lang="zh-CN" altLang="it-IT" dirty="0"/>
              <a:t>可视区尺寸</a:t>
            </a:r>
          </a:p>
          <a:p>
            <a:pPr lvl="2"/>
            <a:r>
              <a:rPr kumimoji="1" lang="it-IT" altLang="zh-CN" dirty="0" err="1"/>
              <a:t>document.documentElement.clientWidth</a:t>
            </a:r>
            <a:endParaRPr kumimoji="1" lang="it-IT" altLang="zh-CN" dirty="0"/>
          </a:p>
          <a:p>
            <a:pPr lvl="2"/>
            <a:r>
              <a:rPr kumimoji="1" lang="it-IT" altLang="zh-CN" dirty="0" err="1"/>
              <a:t>document.documentElement.clientHeight</a:t>
            </a:r>
            <a:endParaRPr kumimoji="1" lang="it-IT" altLang="zh-CN" dirty="0"/>
          </a:p>
          <a:p>
            <a:pPr lvl="1"/>
            <a:r>
              <a:rPr kumimoji="1" lang="zh-CN" altLang="it-IT" dirty="0"/>
              <a:t>滚动距离</a:t>
            </a:r>
          </a:p>
          <a:p>
            <a:pPr lvl="2"/>
            <a:r>
              <a:rPr kumimoji="1" lang="it-IT" altLang="zh-CN" dirty="0" err="1"/>
              <a:t>document.body.scrollTop</a:t>
            </a:r>
            <a:endParaRPr kumimoji="1" lang="it-IT" altLang="zh-CN" dirty="0"/>
          </a:p>
          <a:p>
            <a:pPr lvl="2"/>
            <a:r>
              <a:rPr kumimoji="1" lang="it-IT" altLang="zh-CN" dirty="0" err="1"/>
              <a:t>document.documentElement.scrollTop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56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BOM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window</a:t>
            </a:r>
            <a:r>
              <a:rPr kumimoji="1" lang="zh-CN" altLang="en-US" dirty="0"/>
              <a:t>对象常用事件</a:t>
            </a:r>
          </a:p>
          <a:p>
            <a:pPr lvl="1"/>
            <a:r>
              <a:rPr kumimoji="1" lang="en-US" altLang="zh-CN" dirty="0" err="1"/>
              <a:t>onload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onscroll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onresize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例子：侧边栏广告</a:t>
            </a:r>
          </a:p>
          <a:p>
            <a:pPr lvl="1"/>
            <a:r>
              <a:rPr kumimoji="1" lang="zh-CN" altLang="en-US" dirty="0"/>
              <a:t>例子：回到顶部</a:t>
            </a:r>
            <a:r>
              <a:rPr kumimoji="1" lang="zh-CN" altLang="en-US" dirty="0" smtClean="0"/>
              <a:t>按</a:t>
            </a:r>
            <a:r>
              <a:rPr kumimoji="1" lang="zh-CN" altLang="en-US" dirty="0"/>
              <a:t>钮（闪烁</a:t>
            </a:r>
            <a:r>
              <a:rPr kumimoji="1" lang="zh-CN" altLang="en-US" dirty="0" smtClean="0"/>
              <a:t>问题）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2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第五课 事件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对象和事件冒泡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对象</a:t>
            </a:r>
          </a:p>
          <a:p>
            <a:pPr lvl="1"/>
            <a:r>
              <a:rPr kumimoji="1" lang="zh-CN" altLang="en-US" dirty="0"/>
              <a:t>用来获取事件的详细信息：鼠标位置、键盘按键</a:t>
            </a:r>
          </a:p>
          <a:p>
            <a:pPr lvl="2"/>
            <a:r>
              <a:rPr kumimoji="1" lang="en-US" altLang="zh-CN" dirty="0" smtClean="0"/>
              <a:t>document</a:t>
            </a:r>
            <a:r>
              <a:rPr kumimoji="1" lang="zh-CN" altLang="en-US" dirty="0"/>
              <a:t>的本质：</a:t>
            </a:r>
            <a:r>
              <a:rPr kumimoji="1" lang="en-US" altLang="zh-CN" dirty="0" err="1"/>
              <a:t>document.childNodes</a:t>
            </a:r>
            <a:r>
              <a:rPr kumimoji="1" lang="en-US" altLang="zh-CN" dirty="0"/>
              <a:t>[0].</a:t>
            </a:r>
            <a:r>
              <a:rPr kumimoji="1" lang="en-US" altLang="zh-CN" dirty="0" err="1" smtClean="0"/>
              <a:t>tagName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例子：获取鼠标位置：</a:t>
            </a:r>
            <a:r>
              <a:rPr kumimoji="1" lang="en-US" altLang="zh-CN" dirty="0" err="1" smtClean="0"/>
              <a:t>clientX</a:t>
            </a:r>
            <a:endParaRPr kumimoji="1" lang="en-US" altLang="zh-CN" dirty="0"/>
          </a:p>
          <a:p>
            <a:r>
              <a:rPr kumimoji="1" lang="zh-CN" altLang="en-US" dirty="0"/>
              <a:t>获取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兼容性写法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oEvent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ev</a:t>
            </a:r>
            <a:r>
              <a:rPr kumimoji="1" lang="en-US" altLang="zh-CN" dirty="0"/>
              <a:t>||event;</a:t>
            </a:r>
          </a:p>
          <a:p>
            <a:r>
              <a:rPr kumimoji="1" lang="zh-CN" altLang="en-US" dirty="0"/>
              <a:t>事件流</a:t>
            </a:r>
          </a:p>
          <a:p>
            <a:pPr lvl="1"/>
            <a:r>
              <a:rPr kumimoji="1" lang="zh-CN" altLang="en-US" dirty="0"/>
              <a:t>事件冒泡</a:t>
            </a:r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事件流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例子</a:t>
            </a:r>
            <a:r>
              <a:rPr kumimoji="1" lang="zh-CN" altLang="en-US" dirty="0"/>
              <a:t>：仿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控件</a:t>
            </a:r>
          </a:p>
          <a:p>
            <a:pPr lvl="2"/>
            <a:r>
              <a:rPr kumimoji="1" lang="zh-CN" altLang="en-US" dirty="0" smtClean="0"/>
              <a:t>取消</a:t>
            </a:r>
            <a:r>
              <a:rPr kumimoji="1" lang="zh-CN" altLang="en-US" dirty="0"/>
              <a:t>冒泡：</a:t>
            </a:r>
            <a:r>
              <a:rPr kumimoji="1" lang="en-US" altLang="zh-CN" dirty="0" err="1" smtClean="0"/>
              <a:t>oEvent.cancelBubble</a:t>
            </a:r>
            <a:r>
              <a:rPr kumimoji="1" lang="en-US" altLang="zh-CN" dirty="0" smtClean="0"/>
              <a:t>=true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0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鼠标事件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鼠标位置</a:t>
            </a:r>
          </a:p>
          <a:p>
            <a:pPr lvl="1"/>
            <a:r>
              <a:rPr kumimoji="1" lang="zh-CN" altLang="en-US" dirty="0"/>
              <a:t>可视区位置：</a:t>
            </a:r>
            <a:r>
              <a:rPr kumimoji="1" lang="en-US" altLang="zh-CN" dirty="0" err="1"/>
              <a:t>clientX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clientY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例子：</a:t>
            </a:r>
            <a:r>
              <a:rPr kumimoji="1" lang="zh-CN" altLang="en-US" dirty="0"/>
              <a:t>跟随鼠标的</a:t>
            </a:r>
            <a:r>
              <a:rPr kumimoji="1" lang="en-US" altLang="zh-CN" dirty="0" err="1"/>
              <a:t>Div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消除滚动条的影响</a:t>
            </a:r>
          </a:p>
          <a:p>
            <a:pPr lvl="3"/>
            <a:r>
              <a:rPr kumimoji="1" lang="zh-CN" altLang="en-US" dirty="0"/>
              <a:t>滚动条的意义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可视区与页面顶部的距离</a:t>
            </a:r>
          </a:p>
          <a:p>
            <a:r>
              <a:rPr kumimoji="1" lang="zh-CN" altLang="en-US" dirty="0"/>
              <a:t>获取鼠标在页面的绝对位置</a:t>
            </a:r>
          </a:p>
          <a:p>
            <a:pPr lvl="1"/>
            <a:r>
              <a:rPr kumimoji="1" lang="zh-CN" altLang="en-US" dirty="0" smtClean="0"/>
              <a:t>例子：</a:t>
            </a:r>
            <a:r>
              <a:rPr kumimoji="1" lang="zh-CN" altLang="en-US" dirty="0"/>
              <a:t>一串跟随鼠标的</a:t>
            </a:r>
            <a:r>
              <a:rPr kumimoji="1" lang="en-US" altLang="zh-CN" dirty="0" err="1"/>
              <a:t>Div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1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组成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ECMAScript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解释器、</a:t>
            </a:r>
            <a:r>
              <a:rPr kumimoji="1" lang="zh-CN" altLang="en-US" dirty="0" smtClean="0"/>
              <a:t>翻译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Document Object </a:t>
            </a:r>
            <a:r>
              <a:rPr kumimoji="1" lang="en-US" altLang="zh-CN" dirty="0" smtClean="0"/>
              <a:t>Model</a:t>
            </a:r>
          </a:p>
          <a:p>
            <a:pPr lvl="1"/>
            <a:r>
              <a:rPr kumimoji="1" lang="en-US" altLang="zh-CN" dirty="0" smtClean="0"/>
              <a:t>BOM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Browser Object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zh-CN" altLang="en-US" dirty="0" smtClean="0"/>
              <a:t>各</a:t>
            </a:r>
            <a:r>
              <a:rPr kumimoji="1" lang="zh-CN" altLang="en-US" dirty="0"/>
              <a:t>组成部分的兼容性，兼容性问题由来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4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err="1"/>
              <a:t>keyCode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获取用户按下键盘的哪个按键</a:t>
            </a:r>
          </a:p>
          <a:p>
            <a:pPr lvl="1"/>
            <a:r>
              <a:rPr kumimoji="1" lang="zh-CN" altLang="en-US" dirty="0"/>
              <a:t>例子：键盘控制</a:t>
            </a:r>
            <a:r>
              <a:rPr kumimoji="1" lang="en-US" altLang="zh-CN" dirty="0" err="1"/>
              <a:t>Div</a:t>
            </a:r>
            <a:r>
              <a:rPr kumimoji="1" lang="zh-CN" altLang="en-US" dirty="0"/>
              <a:t>移动</a:t>
            </a:r>
          </a:p>
          <a:p>
            <a:r>
              <a:rPr kumimoji="1" lang="zh-CN" altLang="en-US" dirty="0"/>
              <a:t>其他属性</a:t>
            </a:r>
          </a:p>
          <a:p>
            <a:pPr lvl="1"/>
            <a:r>
              <a:rPr kumimoji="1" lang="en-US" altLang="zh-CN" dirty="0" err="1"/>
              <a:t>ctrlKey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shiftKey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altKey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例子：提交留言</a:t>
            </a:r>
          </a:p>
          <a:p>
            <a:pPr lvl="2"/>
            <a:r>
              <a:rPr kumimoji="1" lang="zh-CN" altLang="en-US" dirty="0"/>
              <a:t>回车 提交</a:t>
            </a:r>
          </a:p>
          <a:p>
            <a:pPr lvl="2"/>
            <a:r>
              <a:rPr kumimoji="1" lang="en-US" altLang="zh-CN" dirty="0"/>
              <a:t>ctrl+</a:t>
            </a:r>
            <a:r>
              <a:rPr kumimoji="1" lang="zh-CN" altLang="en-US" dirty="0"/>
              <a:t>回车 提交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2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默认行为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380274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默认行为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什么</a:t>
            </a:r>
            <a:r>
              <a:rPr kumimoji="1" lang="zh-CN" altLang="en-US" dirty="0"/>
              <a:t>是默认行为</a:t>
            </a:r>
          </a:p>
          <a:p>
            <a:r>
              <a:rPr kumimoji="1" lang="zh-CN" altLang="en-US" dirty="0"/>
              <a:t>阻止默认行为</a:t>
            </a:r>
          </a:p>
          <a:p>
            <a:pPr lvl="1"/>
            <a:r>
              <a:rPr kumimoji="1" lang="zh-CN" altLang="en-US" dirty="0"/>
              <a:t>弹出自定义右键菜单</a:t>
            </a:r>
          </a:p>
          <a:p>
            <a:pPr lvl="2"/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	</a:t>
            </a:r>
            <a:r>
              <a:rPr kumimoji="1" lang="zh-CN" altLang="en-US" dirty="0"/>
              <a:t>屏蔽右键</a:t>
            </a:r>
            <a:r>
              <a:rPr kumimoji="1" lang="zh-CN" altLang="en-US" dirty="0" smtClean="0"/>
              <a:t>菜单（</a:t>
            </a:r>
            <a:r>
              <a:rPr kumimoji="1" lang="en-US" altLang="zh-CN" dirty="0" err="1" smtClean="0"/>
              <a:t>contextmenu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阻止默认行为写法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return false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拖拽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3322712" cy="373073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简易拖拽</a:t>
            </a:r>
          </a:p>
          <a:p>
            <a:pPr lvl="1"/>
            <a:r>
              <a:rPr kumimoji="1" lang="zh-CN" altLang="en-US" dirty="0"/>
              <a:t>拖拽原理</a:t>
            </a:r>
          </a:p>
          <a:p>
            <a:pPr lvl="2"/>
            <a:r>
              <a:rPr kumimoji="1" lang="zh-CN" altLang="en-US" dirty="0"/>
              <a:t>距离不变</a:t>
            </a:r>
          </a:p>
          <a:p>
            <a:pPr lvl="2"/>
            <a:r>
              <a:rPr kumimoji="1" lang="zh-CN" altLang="en-US" dirty="0"/>
              <a:t>三个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563888" y="1129308"/>
            <a:ext cx="4968552" cy="387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54A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54A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54A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54A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0054A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解决拖拽</a:t>
            </a:r>
            <a:r>
              <a:rPr kumimoji="1" lang="en-US" altLang="zh-CN" dirty="0" smtClean="0"/>
              <a:t>BUG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原有拖拽的问题</a:t>
            </a:r>
          </a:p>
          <a:p>
            <a:pPr lvl="2"/>
            <a:r>
              <a:rPr kumimoji="1" lang="zh-CN" altLang="en-US" dirty="0" smtClean="0"/>
              <a:t>直接给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加事件</a:t>
            </a:r>
          </a:p>
          <a:p>
            <a:pPr lvl="1"/>
            <a:r>
              <a:rPr kumimoji="1" lang="en-US" altLang="zh-CN" dirty="0" smtClean="0"/>
              <a:t>FF</a:t>
            </a:r>
            <a:r>
              <a:rPr kumimoji="1" lang="zh-CN" altLang="en-US" dirty="0" smtClean="0"/>
              <a:t>下，空</a:t>
            </a:r>
            <a:r>
              <a:rPr kumimoji="1" lang="en-US" altLang="zh-CN" dirty="0" err="1" smtClean="0"/>
              <a:t>Div</a:t>
            </a:r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Bug(</a:t>
            </a:r>
            <a:r>
              <a:rPr kumimoji="1" lang="zh-CN" altLang="en-US" dirty="0" smtClean="0"/>
              <a:t>针对旧版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zh-CN" altLang="en-US" dirty="0" smtClean="0"/>
              <a:t>阻止默认事件</a:t>
            </a:r>
          </a:p>
          <a:p>
            <a:pPr lvl="1"/>
            <a:r>
              <a:rPr kumimoji="1" lang="zh-CN" altLang="en-US" dirty="0" smtClean="0"/>
              <a:t>防止拖出页面</a:t>
            </a:r>
          </a:p>
          <a:p>
            <a:pPr lvl="2"/>
            <a:r>
              <a:rPr kumimoji="1" lang="zh-CN" altLang="en-US" dirty="0" smtClean="0"/>
              <a:t>修正位置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第六课 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ookie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smtClean="0"/>
              <a:t>cookie</a:t>
            </a:r>
          </a:p>
          <a:p>
            <a:pPr lvl="1"/>
            <a:r>
              <a:rPr kumimoji="1" lang="zh-CN" altLang="en-US" dirty="0" smtClean="0"/>
              <a:t>页面</a:t>
            </a:r>
            <a:r>
              <a:rPr kumimoji="1" lang="zh-CN" altLang="en-US" dirty="0"/>
              <a:t>用来保存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比如</a:t>
            </a:r>
            <a:r>
              <a:rPr kumimoji="1" lang="zh-CN" altLang="en-US" dirty="0"/>
              <a:t>：自动登录、记住用户</a:t>
            </a:r>
            <a:r>
              <a:rPr kumimoji="1" lang="zh-CN" altLang="en-US" dirty="0" smtClean="0"/>
              <a:t>名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cookie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特性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同一</a:t>
            </a:r>
            <a:r>
              <a:rPr kumimoji="1" lang="zh-CN" altLang="en-US" dirty="0"/>
              <a:t>个网站中所有页面共享一套</a:t>
            </a:r>
            <a:r>
              <a:rPr kumimoji="1" lang="en-US" altLang="zh-CN" dirty="0" smtClean="0"/>
              <a:t>cookie</a:t>
            </a:r>
          </a:p>
          <a:p>
            <a:pPr lvl="2"/>
            <a:r>
              <a:rPr kumimoji="1" lang="zh-CN" altLang="en-US" dirty="0" smtClean="0"/>
              <a:t>数量</a:t>
            </a:r>
            <a:r>
              <a:rPr kumimoji="1" lang="zh-CN" altLang="en-US" dirty="0"/>
              <a:t>、大小</a:t>
            </a:r>
            <a:r>
              <a:rPr kumimoji="1" lang="zh-CN" altLang="en-US" dirty="0" smtClean="0"/>
              <a:t>有限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过期时间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JS</a:t>
            </a:r>
            <a:r>
              <a:rPr kumimoji="1" lang="zh-CN" altLang="en-US" dirty="0"/>
              <a:t>中使用</a:t>
            </a:r>
            <a:r>
              <a:rPr kumimoji="1" lang="en-US" altLang="zh-CN" dirty="0" smtClean="0"/>
              <a:t>cookie</a:t>
            </a:r>
          </a:p>
          <a:p>
            <a:pPr lvl="2"/>
            <a:r>
              <a:rPr kumimoji="1" lang="en-US" altLang="zh-CN" dirty="0" err="1" smtClean="0"/>
              <a:t>document.cookie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cookie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394676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cookie</a:t>
            </a:r>
            <a:r>
              <a:rPr kumimoji="1" lang="zh-CN" altLang="en-US" dirty="0"/>
              <a:t>的使用</a:t>
            </a:r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/>
              <a:t>cookie</a:t>
            </a:r>
          </a:p>
          <a:p>
            <a:pPr lvl="2"/>
            <a:r>
              <a:rPr kumimoji="1" lang="zh-CN" altLang="en-US" dirty="0"/>
              <a:t>格式：名字</a:t>
            </a:r>
            <a:r>
              <a:rPr kumimoji="1" lang="en-US" altLang="zh-CN" dirty="0"/>
              <a:t>=</a:t>
            </a:r>
            <a:r>
              <a:rPr kumimoji="1" lang="zh-CN" altLang="en-US" dirty="0"/>
              <a:t>值</a:t>
            </a:r>
          </a:p>
          <a:p>
            <a:pPr lvl="2"/>
            <a:r>
              <a:rPr kumimoji="1" lang="zh-CN" altLang="en-US" dirty="0"/>
              <a:t>不会覆盖</a:t>
            </a:r>
          </a:p>
          <a:p>
            <a:pPr lvl="2"/>
            <a:r>
              <a:rPr kumimoji="1" lang="zh-CN" altLang="en-US" dirty="0"/>
              <a:t>过期时间：</a:t>
            </a:r>
            <a:r>
              <a:rPr kumimoji="1" lang="en-US" altLang="zh-CN" dirty="0"/>
              <a:t>expires=</a:t>
            </a:r>
            <a:r>
              <a:rPr kumimoji="1" lang="zh-CN" altLang="en-US" dirty="0"/>
              <a:t>时间</a:t>
            </a:r>
          </a:p>
          <a:p>
            <a:pPr lvl="3"/>
            <a:r>
              <a:rPr kumimoji="1" lang="zh-CN" altLang="en-US" dirty="0"/>
              <a:t>日期对象的使用</a:t>
            </a:r>
          </a:p>
          <a:p>
            <a:pPr lvl="2"/>
            <a:r>
              <a:rPr kumimoji="1" lang="zh-CN" altLang="en-US" dirty="0"/>
              <a:t>封装函数</a:t>
            </a:r>
          </a:p>
          <a:p>
            <a:pPr lvl="1"/>
            <a:r>
              <a:rPr kumimoji="1" lang="zh-CN" altLang="en-US" dirty="0"/>
              <a:t>读取</a:t>
            </a:r>
            <a:r>
              <a:rPr kumimoji="1" lang="en-US" altLang="zh-CN" dirty="0"/>
              <a:t>cookie</a:t>
            </a:r>
          </a:p>
          <a:p>
            <a:pPr lvl="2"/>
            <a:r>
              <a:rPr kumimoji="1" lang="zh-CN" altLang="en-US" dirty="0"/>
              <a:t>字符串分割</a:t>
            </a:r>
          </a:p>
          <a:p>
            <a:pPr lvl="1"/>
            <a:r>
              <a:rPr kumimoji="1" lang="zh-CN" altLang="en-US" dirty="0"/>
              <a:t>删除</a:t>
            </a:r>
            <a:r>
              <a:rPr kumimoji="1" lang="en-US" altLang="zh-CN" dirty="0"/>
              <a:t>cookie</a:t>
            </a:r>
          </a:p>
          <a:p>
            <a:pPr lvl="2"/>
            <a:r>
              <a:rPr kumimoji="1" lang="zh-CN" altLang="en-US"/>
              <a:t>已经</a:t>
            </a:r>
            <a:r>
              <a:rPr kumimoji="1" lang="zh-CN" altLang="en-US" smtClean="0"/>
              <a:t>过期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cookie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394676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cookie</a:t>
            </a:r>
            <a:r>
              <a:rPr kumimoji="1" lang="zh-CN" altLang="en-US" dirty="0"/>
              <a:t>的使用</a:t>
            </a:r>
          </a:p>
          <a:p>
            <a:pPr lvl="1"/>
            <a:r>
              <a:rPr kumimoji="1" lang="zh-CN" altLang="en-US" dirty="0"/>
              <a:t>例子</a:t>
            </a:r>
          </a:p>
          <a:p>
            <a:pPr lvl="2"/>
            <a:r>
              <a:rPr kumimoji="1" lang="zh-CN" altLang="en-US" dirty="0"/>
              <a:t>用</a:t>
            </a:r>
            <a:r>
              <a:rPr kumimoji="1" lang="en-US" altLang="zh-CN" dirty="0"/>
              <a:t>cookie</a:t>
            </a:r>
            <a:r>
              <a:rPr kumimoji="1" lang="zh-CN" altLang="en-US" dirty="0"/>
              <a:t>记录上一次</a:t>
            </a:r>
            <a:r>
              <a:rPr kumimoji="1" lang="en-US" altLang="zh-CN" dirty="0" err="1"/>
              <a:t>Div</a:t>
            </a:r>
            <a:r>
              <a:rPr kumimoji="1" lang="zh-CN" altLang="en-US" dirty="0"/>
              <a:t>的位置</a:t>
            </a:r>
          </a:p>
          <a:p>
            <a:pPr lvl="3"/>
            <a:r>
              <a:rPr kumimoji="1" lang="zh-CN" altLang="en-US" dirty="0"/>
              <a:t>鼠标抬起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记录位置</a:t>
            </a:r>
          </a:p>
          <a:p>
            <a:pPr lvl="3"/>
            <a:r>
              <a:rPr kumimoji="1" lang="en-US" altLang="zh-CN" dirty="0" err="1"/>
              <a:t>window.onload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读取位置</a:t>
            </a:r>
          </a:p>
          <a:p>
            <a:pPr lvl="2"/>
            <a:r>
              <a:rPr kumimoji="1" lang="zh-CN" altLang="en-US" dirty="0"/>
              <a:t>用</a:t>
            </a:r>
            <a:r>
              <a:rPr kumimoji="1" lang="en-US" altLang="zh-CN" dirty="0"/>
              <a:t>cookie</a:t>
            </a:r>
            <a:r>
              <a:rPr kumimoji="1" lang="zh-CN" altLang="en-US" dirty="0"/>
              <a:t>记录上次登录的用户名</a:t>
            </a:r>
          </a:p>
          <a:p>
            <a:pPr lvl="3"/>
            <a:r>
              <a:rPr kumimoji="1" lang="zh-CN" altLang="en-US" dirty="0"/>
              <a:t>提交时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记录用户名</a:t>
            </a:r>
          </a:p>
          <a:p>
            <a:pPr lvl="3"/>
            <a:r>
              <a:rPr kumimoji="1" lang="en-US" altLang="zh-CN" dirty="0" err="1"/>
              <a:t>window.onload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读取用户名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49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第七课 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什么是服务器</a:t>
            </a:r>
          </a:p>
          <a:p>
            <a:pPr lvl="1"/>
            <a:r>
              <a:rPr kumimoji="1" lang="zh-CN" altLang="en-US" dirty="0"/>
              <a:t>网页浏览过程分析</a:t>
            </a:r>
          </a:p>
          <a:p>
            <a:pPr lvl="1"/>
            <a:r>
              <a:rPr kumimoji="1" lang="zh-CN" altLang="en-US" dirty="0"/>
              <a:t>如何配置自己的服务器程序（</a:t>
            </a:r>
            <a:r>
              <a:rPr kumimoji="1" lang="en-US" altLang="zh-CN" dirty="0"/>
              <a:t>AMP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什么是</a:t>
            </a:r>
            <a:r>
              <a:rPr kumimoji="1" lang="en-US" altLang="zh-CN" dirty="0"/>
              <a:t>Ajax</a:t>
            </a:r>
          </a:p>
          <a:p>
            <a:pPr lvl="1"/>
            <a:r>
              <a:rPr kumimoji="1" lang="zh-CN" altLang="en-US" dirty="0"/>
              <a:t>无刷新数据读取</a:t>
            </a:r>
          </a:p>
          <a:p>
            <a:pPr lvl="2"/>
            <a:r>
              <a:rPr kumimoji="1" lang="zh-CN" altLang="en-US" dirty="0"/>
              <a:t>用户注册、在线聊天室</a:t>
            </a:r>
          </a:p>
          <a:p>
            <a:pPr lvl="2"/>
            <a:r>
              <a:rPr kumimoji="1" lang="zh-CN" altLang="en-US" dirty="0"/>
              <a:t>异步、同步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5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Ajax</a:t>
            </a:r>
          </a:p>
          <a:p>
            <a:pPr lvl="1"/>
            <a:r>
              <a:rPr kumimoji="1" lang="zh-CN" altLang="en-US" dirty="0"/>
              <a:t>基础：请求并显示静态</a:t>
            </a:r>
            <a:r>
              <a:rPr kumimoji="1" lang="en-US" altLang="zh-CN" dirty="0"/>
              <a:t>TXT</a:t>
            </a:r>
            <a:r>
              <a:rPr kumimoji="1" lang="zh-CN" altLang="en-US" dirty="0"/>
              <a:t>文件</a:t>
            </a:r>
          </a:p>
          <a:p>
            <a:pPr lvl="2"/>
            <a:r>
              <a:rPr kumimoji="1" lang="zh-CN" altLang="en-US" dirty="0"/>
              <a:t>字符集编码</a:t>
            </a:r>
          </a:p>
          <a:p>
            <a:pPr lvl="2"/>
            <a:r>
              <a:rPr kumimoji="1" lang="zh-CN" altLang="en-US" dirty="0"/>
              <a:t>缓存、阻止缓存</a:t>
            </a:r>
          </a:p>
          <a:p>
            <a:pPr lvl="1"/>
            <a:r>
              <a:rPr kumimoji="1" lang="zh-CN" altLang="en-US" dirty="0"/>
              <a:t>动态数据：请求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（或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）文件</a:t>
            </a:r>
          </a:p>
          <a:p>
            <a:pPr lvl="2"/>
            <a:r>
              <a:rPr kumimoji="1" lang="en-US" altLang="zh-CN" dirty="0" err="1"/>
              <a:t>eval</a:t>
            </a:r>
            <a:r>
              <a:rPr kumimoji="1" lang="zh-CN" altLang="en-US" dirty="0"/>
              <a:t>的使用</a:t>
            </a:r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创建元素</a:t>
            </a:r>
          </a:p>
          <a:p>
            <a:pPr lvl="1"/>
            <a:r>
              <a:rPr kumimoji="1" lang="zh-CN" altLang="en-US" dirty="0"/>
              <a:t>局部刷新：请求并显示部分网页文件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2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  <a:r>
              <a:rPr lang="en-US" altLang="zh-CN" dirty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类型：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运算符</a:t>
            </a:r>
          </a:p>
          <a:p>
            <a:pPr lvl="1"/>
            <a:r>
              <a:rPr kumimoji="1" lang="zh-CN" altLang="en-US" dirty="0"/>
              <a:t>用法、返回值</a:t>
            </a:r>
          </a:p>
          <a:p>
            <a:pPr lvl="1"/>
            <a:r>
              <a:rPr kumimoji="1" lang="zh-CN" altLang="en-US" dirty="0"/>
              <a:t>常见类型：</a:t>
            </a:r>
          </a:p>
          <a:p>
            <a:pPr lvl="2"/>
            <a:r>
              <a:rPr kumimoji="1" lang="zh-CN" altLang="en-US" dirty="0" smtClean="0"/>
              <a:t>基本类型：</a:t>
            </a:r>
            <a:r>
              <a:rPr kumimoji="1" lang="en-US" altLang="zh-CN" dirty="0" smtClean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undefined</a:t>
            </a:r>
          </a:p>
          <a:p>
            <a:pPr lvl="2"/>
            <a:r>
              <a:rPr kumimoji="1" lang="zh-CN" altLang="en-US" dirty="0" smtClean="0"/>
              <a:t>复合类型：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kumimoji="1" lang="zh-CN" altLang="en-US" dirty="0" smtClean="0"/>
              <a:t>一</a:t>
            </a:r>
            <a:r>
              <a:rPr kumimoji="1" lang="zh-CN" altLang="en-US" dirty="0"/>
              <a:t>个变量应该只存放一种类型的数据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请求方法</a:t>
            </a:r>
          </a:p>
          <a:p>
            <a:pPr lvl="1"/>
            <a:r>
              <a:rPr kumimoji="1" lang="en-US" altLang="zh-CN" dirty="0"/>
              <a:t>GET——</a:t>
            </a:r>
            <a:r>
              <a:rPr kumimoji="1" lang="zh-CN" altLang="en-US" dirty="0"/>
              <a:t>用于获取数据（如：浏览帖子）</a:t>
            </a:r>
          </a:p>
          <a:p>
            <a:pPr lvl="1"/>
            <a:r>
              <a:rPr kumimoji="1" lang="en-US" altLang="zh-CN" dirty="0"/>
              <a:t>POST——</a:t>
            </a:r>
            <a:r>
              <a:rPr kumimoji="1" lang="zh-CN" altLang="en-US" dirty="0"/>
              <a:t>用于上传数据（如：用户注册）</a:t>
            </a:r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的区别</a:t>
            </a:r>
          </a:p>
          <a:p>
            <a:pPr lvl="2"/>
            <a:r>
              <a:rPr kumimoji="1" lang="en-US" altLang="zh-CN" dirty="0"/>
              <a:t>get</a:t>
            </a:r>
            <a:r>
              <a:rPr kumimoji="1" lang="zh-CN" altLang="en-US" dirty="0"/>
              <a:t>是在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里传数据：安全性、容量</a:t>
            </a:r>
          </a:p>
          <a:p>
            <a:pPr lvl="2"/>
            <a:r>
              <a:rPr kumimoji="1" lang="zh-CN" altLang="en-US" dirty="0"/>
              <a:t>缓存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对象</a:t>
            </a:r>
          </a:p>
          <a:p>
            <a:pPr lvl="1"/>
            <a:r>
              <a:rPr kumimoji="1" lang="en-US" altLang="zh-CN" dirty="0" err="1"/>
              <a:t>ActiveXObject</a:t>
            </a:r>
            <a:r>
              <a:rPr kumimoji="1" lang="en-US" altLang="zh-CN" dirty="0"/>
              <a:t>("</a:t>
            </a:r>
            <a:r>
              <a:rPr kumimoji="1" lang="en-US" altLang="zh-CN" dirty="0" err="1"/>
              <a:t>Microsoft.XMLHTTP</a:t>
            </a:r>
            <a:r>
              <a:rPr kumimoji="1" lang="en-US" altLang="zh-CN" dirty="0"/>
              <a:t>")</a:t>
            </a:r>
          </a:p>
          <a:p>
            <a:pPr lvl="1"/>
            <a:r>
              <a:rPr kumimoji="1" lang="en-US" altLang="zh-CN" dirty="0" err="1"/>
              <a:t>XMLHttpRequest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连接服务器</a:t>
            </a:r>
          </a:p>
          <a:p>
            <a:pPr lvl="1"/>
            <a:r>
              <a:rPr kumimoji="1" lang="en-US" altLang="zh-CN" dirty="0"/>
              <a:t>open(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, </a:t>
            </a:r>
            <a:r>
              <a:rPr kumimoji="1" lang="zh-CN" altLang="en-US" dirty="0"/>
              <a:t>文件名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异步传输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同步和异步</a:t>
            </a:r>
          </a:p>
          <a:p>
            <a:r>
              <a:rPr kumimoji="1" lang="zh-CN" altLang="en-US" dirty="0"/>
              <a:t>发送请求</a:t>
            </a:r>
          </a:p>
          <a:p>
            <a:pPr lvl="1"/>
            <a:r>
              <a:rPr kumimoji="1" lang="en-US" altLang="zh-CN" dirty="0"/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20998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请求状态监控</a:t>
            </a:r>
          </a:p>
          <a:p>
            <a:pPr lvl="1"/>
            <a:r>
              <a:rPr kumimoji="1" lang="en-US" altLang="zh-CN" dirty="0" err="1"/>
              <a:t>onreadystatechange</a:t>
            </a:r>
            <a:r>
              <a:rPr kumimoji="1" lang="zh-CN" altLang="en-US" dirty="0"/>
              <a:t>事件</a:t>
            </a:r>
          </a:p>
          <a:p>
            <a:pPr lvl="2"/>
            <a:r>
              <a:rPr kumimoji="1" lang="en-US" altLang="zh-CN" dirty="0" err="1"/>
              <a:t>readyState</a:t>
            </a:r>
            <a:r>
              <a:rPr kumimoji="1" lang="zh-CN" altLang="en-US" dirty="0"/>
              <a:t>属性：请求状态</a:t>
            </a:r>
          </a:p>
          <a:p>
            <a:pPr lvl="3"/>
            <a:r>
              <a:rPr kumimoji="1" lang="en-US" altLang="zh-CN" dirty="0"/>
              <a:t>0	</a:t>
            </a:r>
            <a:r>
              <a:rPr kumimoji="1" lang="zh-CN" altLang="en-US" dirty="0"/>
              <a:t>（未初始化）还没有调用</a:t>
            </a:r>
            <a:r>
              <a:rPr kumimoji="1" lang="en-US" altLang="zh-CN" dirty="0"/>
              <a:t>open()</a:t>
            </a:r>
            <a:r>
              <a:rPr kumimoji="1" lang="zh-CN" altLang="en-US" dirty="0"/>
              <a:t>方法</a:t>
            </a:r>
          </a:p>
          <a:p>
            <a:pPr lvl="3"/>
            <a:r>
              <a:rPr kumimoji="1" lang="en-US" altLang="zh-CN" dirty="0"/>
              <a:t>1	</a:t>
            </a:r>
            <a:r>
              <a:rPr kumimoji="1" lang="zh-CN" altLang="en-US" dirty="0"/>
              <a:t>（载入）已调用</a:t>
            </a:r>
            <a:r>
              <a:rPr kumimoji="1" lang="en-US" altLang="zh-CN" dirty="0"/>
              <a:t>send()</a:t>
            </a:r>
            <a:r>
              <a:rPr kumimoji="1" lang="zh-CN" altLang="en-US" dirty="0"/>
              <a:t>方法，正在发送请求</a:t>
            </a:r>
          </a:p>
          <a:p>
            <a:pPr lvl="3"/>
            <a:r>
              <a:rPr kumimoji="1" lang="en-US" altLang="zh-CN" dirty="0"/>
              <a:t>2	</a:t>
            </a:r>
            <a:r>
              <a:rPr kumimoji="1" lang="zh-CN" altLang="en-US" dirty="0"/>
              <a:t>（载入完成）</a:t>
            </a:r>
            <a:r>
              <a:rPr kumimoji="1" lang="en-US" altLang="zh-CN" dirty="0"/>
              <a:t>send()</a:t>
            </a:r>
            <a:r>
              <a:rPr kumimoji="1" lang="zh-CN" altLang="en-US" dirty="0"/>
              <a:t>方法完成，已收到全部响应内容</a:t>
            </a:r>
          </a:p>
          <a:p>
            <a:pPr lvl="3"/>
            <a:r>
              <a:rPr kumimoji="1" lang="en-US" altLang="zh-CN" dirty="0"/>
              <a:t>3	</a:t>
            </a:r>
            <a:r>
              <a:rPr kumimoji="1" lang="zh-CN" altLang="en-US" dirty="0"/>
              <a:t>（解析）正在解析响应内容</a:t>
            </a:r>
          </a:p>
          <a:p>
            <a:pPr lvl="3"/>
            <a:r>
              <a:rPr kumimoji="1" lang="en-US" altLang="zh-CN" dirty="0"/>
              <a:t>4	</a:t>
            </a:r>
            <a:r>
              <a:rPr kumimoji="1" lang="zh-CN" altLang="en-US" dirty="0"/>
              <a:t>（完成）响应内容解析完成，可以在客户端调用了</a:t>
            </a:r>
          </a:p>
          <a:p>
            <a:pPr lvl="2"/>
            <a:r>
              <a:rPr kumimoji="1" lang="en-US" altLang="zh-CN" dirty="0"/>
              <a:t>status</a:t>
            </a:r>
            <a:r>
              <a:rPr kumimoji="1" lang="zh-CN" altLang="en-US" dirty="0"/>
              <a:t>属性：请求结果</a:t>
            </a:r>
          </a:p>
          <a:p>
            <a:pPr lvl="2"/>
            <a:r>
              <a:rPr kumimoji="1" lang="en-US" altLang="zh-CN" dirty="0" err="1"/>
              <a:t>responseText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9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数据类型</a:t>
            </a:r>
          </a:p>
          <a:p>
            <a:pPr lvl="1"/>
            <a:r>
              <a:rPr kumimoji="1" lang="zh-CN" altLang="en-US" dirty="0"/>
              <a:t>什么叫数据类型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英语、中文</a:t>
            </a:r>
          </a:p>
          <a:p>
            <a:pPr lvl="1"/>
            <a:r>
              <a:rPr kumimoji="1" lang="en-US" altLang="zh-CN" dirty="0"/>
              <a:t>XML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Json</a:t>
            </a:r>
            <a:endParaRPr kumimoji="1" lang="en-US" altLang="zh-CN" dirty="0"/>
          </a:p>
          <a:p>
            <a:r>
              <a:rPr kumimoji="1" lang="zh-CN" altLang="en-US" dirty="0"/>
              <a:t>字符集</a:t>
            </a:r>
          </a:p>
          <a:p>
            <a:pPr lvl="1"/>
            <a:r>
              <a:rPr kumimoji="1" lang="zh-CN" altLang="en-US" dirty="0"/>
              <a:t>所有文件字符集相同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第八课 运动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运动</a:t>
            </a:r>
            <a:r>
              <a:rPr kumimoji="1" lang="zh-CN" altLang="en-US" dirty="0" smtClean="0"/>
              <a:t>基础（</a:t>
            </a:r>
            <a:r>
              <a:rPr kumimoji="1" lang="zh-CN" altLang="en-US" dirty="0"/>
              <a:t>匀速</a:t>
            </a:r>
            <a:r>
              <a:rPr kumimoji="1" lang="zh-CN" altLang="en-US" dirty="0" smtClean="0"/>
              <a:t>运动）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运动</a:t>
            </a:r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让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运动起来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速度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物体运动的</a:t>
            </a:r>
            <a:r>
              <a:rPr kumimoji="1" lang="zh-CN" altLang="en-US" dirty="0" smtClean="0"/>
              <a:t>快慢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运动</a:t>
            </a:r>
            <a:r>
              <a:rPr kumimoji="1" lang="zh-CN" altLang="en-US" dirty="0"/>
              <a:t>中的</a:t>
            </a:r>
            <a:r>
              <a:rPr kumimoji="1" lang="en-US" altLang="zh-CN" dirty="0" smtClean="0"/>
              <a:t>Bug</a:t>
            </a:r>
          </a:p>
          <a:p>
            <a:pPr lvl="2"/>
            <a:r>
              <a:rPr kumimoji="1" lang="zh-CN" altLang="en-US" dirty="0" smtClean="0"/>
              <a:t>不会停止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速度</a:t>
            </a:r>
            <a:r>
              <a:rPr kumimoji="1" lang="zh-CN" altLang="en-US" dirty="0"/>
              <a:t>取某些值会无法</a:t>
            </a:r>
            <a:r>
              <a:rPr kumimoji="1" lang="zh-CN" altLang="en-US" dirty="0" smtClean="0"/>
              <a:t>停止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到达</a:t>
            </a:r>
            <a:r>
              <a:rPr kumimoji="1" lang="zh-CN" altLang="en-US" dirty="0"/>
              <a:t>位置后再点击还会</a:t>
            </a:r>
            <a:r>
              <a:rPr kumimoji="1" lang="zh-CN" altLang="en-US" dirty="0" smtClean="0"/>
              <a:t>运动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重复</a:t>
            </a:r>
            <a:r>
              <a:rPr kumimoji="1" lang="zh-CN" altLang="en-US" dirty="0"/>
              <a:t>点击</a:t>
            </a:r>
            <a:r>
              <a:rPr kumimoji="1" lang="zh-CN" altLang="en-US"/>
              <a:t>速度</a:t>
            </a:r>
            <a:r>
              <a:rPr kumimoji="1" lang="zh-CN" altLang="en-US" smtClean="0"/>
              <a:t>加快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1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运动框架及应用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运动框架</a:t>
            </a:r>
          </a:p>
          <a:p>
            <a:pPr lvl="1"/>
            <a:r>
              <a:rPr kumimoji="1" lang="zh-CN" altLang="en-US" dirty="0"/>
              <a:t>在开始运动时，关闭已有定时器</a:t>
            </a:r>
          </a:p>
          <a:p>
            <a:pPr lvl="1"/>
            <a:r>
              <a:rPr kumimoji="1" lang="zh-CN" altLang="en-US" dirty="0"/>
              <a:t>把运动和停止隔开</a:t>
            </a:r>
            <a:r>
              <a:rPr kumimoji="1" lang="en-US" altLang="zh-CN" dirty="0"/>
              <a:t>(if/else)</a:t>
            </a:r>
          </a:p>
          <a:p>
            <a:r>
              <a:rPr kumimoji="1" lang="zh-CN" altLang="en-US" dirty="0"/>
              <a:t>运动框架实例</a:t>
            </a:r>
          </a:p>
          <a:p>
            <a:pPr lvl="1"/>
            <a:r>
              <a:rPr kumimoji="1" lang="zh-CN" altLang="en-US" dirty="0" smtClean="0"/>
              <a:t>例子：</a:t>
            </a:r>
            <a:r>
              <a:rPr kumimoji="1" lang="zh-CN" altLang="en-US" dirty="0"/>
              <a:t>“分享到”侧边栏</a:t>
            </a:r>
          </a:p>
          <a:p>
            <a:pPr lvl="2"/>
            <a:r>
              <a:rPr kumimoji="1" lang="zh-CN" altLang="en-US" dirty="0"/>
              <a:t>通过目标点，计算速度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8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缓冲运动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缓冲运动</a:t>
            </a:r>
          </a:p>
          <a:p>
            <a:pPr lvl="1"/>
            <a:r>
              <a:rPr kumimoji="1" lang="zh-CN" altLang="en-US" dirty="0"/>
              <a:t>逐渐变慢，最后停止</a:t>
            </a:r>
          </a:p>
          <a:p>
            <a:pPr lvl="1"/>
            <a:r>
              <a:rPr kumimoji="1" lang="zh-CN" altLang="en-US" dirty="0"/>
              <a:t>距离越远速度越大</a:t>
            </a:r>
          </a:p>
          <a:p>
            <a:pPr lvl="2"/>
            <a:r>
              <a:rPr kumimoji="1" lang="zh-CN" altLang="en-US" dirty="0"/>
              <a:t>速度由距离决定</a:t>
            </a:r>
          </a:p>
          <a:p>
            <a:pPr lvl="2"/>
            <a:r>
              <a:rPr kumimoji="1" lang="zh-CN" altLang="en-US" dirty="0"/>
              <a:t>速度</a:t>
            </a:r>
            <a:r>
              <a:rPr kumimoji="1" lang="en-US" altLang="zh-CN" dirty="0"/>
              <a:t>=(</a:t>
            </a:r>
            <a:r>
              <a:rPr kumimoji="1" lang="zh-CN" altLang="en-US" dirty="0"/>
              <a:t>目标值</a:t>
            </a:r>
            <a:r>
              <a:rPr kumimoji="1" lang="en-US" altLang="zh-CN" dirty="0"/>
              <a:t>-</a:t>
            </a:r>
            <a:r>
              <a:rPr kumimoji="1" lang="zh-CN" altLang="en-US" dirty="0"/>
              <a:t>当前值</a:t>
            </a:r>
            <a:r>
              <a:rPr kumimoji="1" lang="en-US" altLang="zh-CN" dirty="0"/>
              <a:t>)/</a:t>
            </a:r>
            <a:r>
              <a:rPr kumimoji="1" lang="zh-CN" altLang="en-US" dirty="0"/>
              <a:t>缩放系数</a:t>
            </a:r>
          </a:p>
          <a:p>
            <a:pPr lvl="1"/>
            <a:r>
              <a:rPr kumimoji="1" lang="zh-CN" altLang="en-US" dirty="0"/>
              <a:t>例子：缓冲菜单</a:t>
            </a:r>
          </a:p>
          <a:p>
            <a:pPr lvl="2"/>
            <a:r>
              <a:rPr kumimoji="1" lang="en-US" altLang="zh-CN" dirty="0"/>
              <a:t>Bug</a:t>
            </a:r>
            <a:r>
              <a:rPr kumimoji="1" lang="zh-CN" altLang="en-US" dirty="0"/>
              <a:t>：速度取整</a:t>
            </a:r>
          </a:p>
          <a:p>
            <a:pPr lvl="2"/>
            <a:r>
              <a:rPr kumimoji="1" lang="zh-CN" altLang="en-US" dirty="0"/>
              <a:t>跟随页面滚动的缓冲侧边栏</a:t>
            </a:r>
          </a:p>
          <a:p>
            <a:pPr lvl="3"/>
            <a:r>
              <a:rPr kumimoji="1" lang="zh-CN" altLang="en-US" dirty="0"/>
              <a:t>潜在问题：目标值不是整数时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1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运动</a:t>
            </a:r>
            <a:r>
              <a:rPr kumimoji="1" lang="zh-CN" altLang="en-US" dirty="0"/>
              <a:t>的停止条件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运动停止条件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匀速</a:t>
            </a:r>
            <a:r>
              <a:rPr kumimoji="1" lang="zh-CN" altLang="en-US" dirty="0" smtClean="0"/>
              <a:t>运动的停止条件：</a:t>
            </a:r>
            <a:r>
              <a:rPr kumimoji="1" lang="zh-CN" altLang="en-US" dirty="0"/>
              <a:t>距离足够近</a:t>
            </a:r>
          </a:p>
          <a:p>
            <a:pPr lvl="1"/>
            <a:r>
              <a:rPr kumimoji="1" lang="zh-CN" altLang="en-US" dirty="0"/>
              <a:t>缓冲</a:t>
            </a:r>
            <a:r>
              <a:rPr kumimoji="1" lang="zh-CN" altLang="en-US" dirty="0" smtClean="0"/>
              <a:t>运动的停止条件：</a:t>
            </a:r>
            <a:r>
              <a:rPr kumimoji="1" lang="zh-CN" altLang="en-US" dirty="0"/>
              <a:t>两点重合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多物体运动框架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多个物体同时运动</a:t>
            </a:r>
          </a:p>
          <a:p>
            <a:pPr lvl="1"/>
            <a:r>
              <a:rPr kumimoji="1" lang="zh-CN" altLang="en-US" dirty="0"/>
              <a:t>例子：多个</a:t>
            </a:r>
            <a:r>
              <a:rPr kumimoji="1" lang="en-US" altLang="zh-CN" dirty="0" err="1"/>
              <a:t>Div</a:t>
            </a:r>
            <a:r>
              <a:rPr kumimoji="1" lang="zh-CN" altLang="en-US" dirty="0"/>
              <a:t>，鼠标移入变宽</a:t>
            </a:r>
          </a:p>
          <a:p>
            <a:pPr lvl="2"/>
            <a:r>
              <a:rPr kumimoji="1" lang="zh-CN" altLang="en-US" dirty="0"/>
              <a:t>单定时器，存在问题</a:t>
            </a:r>
          </a:p>
          <a:p>
            <a:pPr lvl="2"/>
            <a:r>
              <a:rPr kumimoji="1" lang="zh-CN" altLang="en-US" dirty="0"/>
              <a:t>每个</a:t>
            </a:r>
            <a:r>
              <a:rPr kumimoji="1" lang="en-US" altLang="zh-CN" dirty="0" err="1"/>
              <a:t>Div</a:t>
            </a:r>
            <a:r>
              <a:rPr kumimoji="1" lang="zh-CN" altLang="en-US" dirty="0"/>
              <a:t>一个定时器</a:t>
            </a:r>
          </a:p>
          <a:p>
            <a:r>
              <a:rPr kumimoji="1" lang="zh-CN" altLang="en-US" dirty="0"/>
              <a:t>多物体运动框架</a:t>
            </a:r>
          </a:p>
          <a:p>
            <a:pPr lvl="1"/>
            <a:r>
              <a:rPr kumimoji="1" lang="zh-CN" altLang="en-US" dirty="0"/>
              <a:t>定时器作为物体的属性</a:t>
            </a:r>
          </a:p>
          <a:p>
            <a:pPr lvl="1"/>
            <a:r>
              <a:rPr kumimoji="1" lang="zh-CN" altLang="en-US" dirty="0"/>
              <a:t>参数的传递：物体</a:t>
            </a:r>
            <a:r>
              <a:rPr kumimoji="1" lang="zh-CN" altLang="en-US"/>
              <a:t>、</a:t>
            </a:r>
            <a:r>
              <a:rPr kumimoji="1" lang="zh-CN" altLang="en-US" smtClean="0"/>
              <a:t>目标值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  <a:r>
              <a:rPr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数据类型转换</a:t>
            </a:r>
          </a:p>
          <a:p>
            <a:pPr lvl="1"/>
            <a:r>
              <a:rPr kumimoji="1" lang="zh-CN" altLang="en-US" dirty="0"/>
              <a:t>例子：计算两个文本框的和</a:t>
            </a:r>
          </a:p>
          <a:p>
            <a:pPr lvl="1"/>
            <a:r>
              <a:rPr kumimoji="1" lang="zh-CN" altLang="en-US" dirty="0"/>
              <a:t>显式类型转换</a:t>
            </a:r>
            <a:r>
              <a:rPr kumimoji="1" lang="en-US" altLang="zh-CN" dirty="0"/>
              <a:t>(</a:t>
            </a:r>
            <a:r>
              <a:rPr kumimoji="1" lang="zh-CN" altLang="en-US" dirty="0"/>
              <a:t>强制类型转换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 err="1"/>
              <a:t>parseInt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 </a:t>
            </a:r>
            <a:r>
              <a:rPr kumimoji="1" lang="en-US" altLang="zh-CN" dirty="0" err="1"/>
              <a:t>parseFloat</a:t>
            </a:r>
            <a:r>
              <a:rPr kumimoji="1" lang="en-US" altLang="zh-CN" dirty="0"/>
              <a:t>()</a:t>
            </a:r>
          </a:p>
          <a:p>
            <a:pPr lvl="2"/>
            <a:r>
              <a:rPr kumimoji="1" lang="en-US" altLang="zh-CN" dirty="0" err="1"/>
              <a:t>NaN</a:t>
            </a:r>
            <a:r>
              <a:rPr kumimoji="1" lang="zh-CN" altLang="en-US" dirty="0"/>
              <a:t>的意义和检测</a:t>
            </a:r>
          </a:p>
          <a:p>
            <a:pPr lvl="1"/>
            <a:r>
              <a:rPr kumimoji="1" lang="zh-CN" altLang="en-US" dirty="0"/>
              <a:t>隐式类型转换</a:t>
            </a:r>
          </a:p>
          <a:p>
            <a:pPr lvl="2"/>
            <a:r>
              <a:rPr kumimoji="1" lang="en-US" altLang="zh-CN" dirty="0"/>
              <a:t>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===</a:t>
            </a:r>
          </a:p>
          <a:p>
            <a:pPr lvl="2"/>
            <a:r>
              <a:rPr kumimoji="1" lang="zh-CN" altLang="en-US" dirty="0"/>
              <a:t>减法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任意值运动框架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offset</a:t>
            </a:r>
            <a:r>
              <a:rPr kumimoji="1" lang="zh-CN" altLang="en-US" dirty="0"/>
              <a:t>属性的</a:t>
            </a:r>
            <a:r>
              <a:rPr kumimoji="1" lang="en-US" altLang="zh-CN" dirty="0"/>
              <a:t>Bug</a:t>
            </a:r>
          </a:p>
          <a:p>
            <a:pPr lvl="1"/>
            <a:r>
              <a:rPr kumimoji="1" lang="zh-CN" altLang="en-US" dirty="0"/>
              <a:t>有边框的</a:t>
            </a:r>
            <a:r>
              <a:rPr kumimoji="1" lang="en-US" altLang="zh-CN" dirty="0" err="1"/>
              <a:t>Div</a:t>
            </a:r>
            <a:r>
              <a:rPr kumimoji="1" lang="zh-CN" altLang="en-US" dirty="0"/>
              <a:t>变宽</a:t>
            </a:r>
          </a:p>
          <a:p>
            <a:pPr lvl="2"/>
            <a:r>
              <a:rPr kumimoji="1" lang="zh-CN" altLang="en-US" dirty="0"/>
              <a:t>用</a:t>
            </a:r>
            <a:r>
              <a:rPr kumimoji="1" lang="en-US" altLang="zh-CN" dirty="0" err="1"/>
              <a:t>currentStyle</a:t>
            </a:r>
            <a:r>
              <a:rPr kumimoji="1" lang="zh-CN" altLang="en-US" dirty="0"/>
              <a:t>代替</a:t>
            </a:r>
            <a:r>
              <a:rPr kumimoji="1" lang="en-US" altLang="zh-CN" dirty="0"/>
              <a:t>offset</a:t>
            </a:r>
          </a:p>
          <a:p>
            <a:r>
              <a:rPr kumimoji="1" lang="zh-CN" altLang="en-US" dirty="0"/>
              <a:t>原有运动框架的问题</a:t>
            </a:r>
          </a:p>
          <a:p>
            <a:pPr lvl="1"/>
            <a:r>
              <a:rPr kumimoji="1" lang="zh-CN" altLang="en-US" dirty="0"/>
              <a:t>只能让某个值运动起来</a:t>
            </a:r>
          </a:p>
          <a:p>
            <a:pPr lvl="1"/>
            <a:r>
              <a:rPr kumimoji="1" lang="zh-CN" altLang="en-US" dirty="0"/>
              <a:t>如果想让其他值运动起来，要修改程序</a:t>
            </a:r>
          </a:p>
          <a:p>
            <a:r>
              <a:rPr kumimoji="1" lang="zh-CN" altLang="en-US" dirty="0"/>
              <a:t>扩展的运动框架</a:t>
            </a:r>
          </a:p>
          <a:p>
            <a:pPr lvl="1"/>
            <a:r>
              <a:rPr kumimoji="1" lang="zh-CN" altLang="en-US" dirty="0"/>
              <a:t>运动属性作为参数</a:t>
            </a:r>
          </a:p>
          <a:p>
            <a:pPr lvl="1"/>
            <a:r>
              <a:rPr kumimoji="1" lang="zh-CN" altLang="en-US" dirty="0"/>
              <a:t>封装</a:t>
            </a:r>
            <a:r>
              <a:rPr kumimoji="1" lang="en-US" altLang="zh-CN" dirty="0"/>
              <a:t>opacity</a:t>
            </a:r>
          </a:p>
          <a:p>
            <a:pPr lvl="2"/>
            <a:r>
              <a:rPr kumimoji="1" lang="zh-CN" altLang="en-US" dirty="0"/>
              <a:t>小数的问题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2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is-IS" dirty="0"/>
              <a:t>仿</a:t>
            </a:r>
            <a:r>
              <a:rPr kumimoji="1" lang="is-IS" altLang="zh-CN" dirty="0"/>
              <a:t>Flash</a:t>
            </a:r>
            <a:r>
              <a:rPr kumimoji="1" lang="zh-CN" altLang="is-IS" dirty="0"/>
              <a:t>图片展示</a:t>
            </a:r>
            <a:r>
              <a:rPr kumimoji="1" lang="is-IS" altLang="zh-CN" dirty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效果思路</a:t>
            </a:r>
          </a:p>
          <a:p>
            <a:pPr lvl="1"/>
            <a:r>
              <a:rPr kumimoji="1" lang="zh-CN" altLang="en-US" dirty="0"/>
              <a:t>两边的按钮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淡入淡出</a:t>
            </a:r>
          </a:p>
          <a:p>
            <a:pPr lvl="1"/>
            <a:r>
              <a:rPr kumimoji="1" lang="zh-CN" altLang="en-US" dirty="0"/>
              <a:t>大图下拉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层级、高度变化</a:t>
            </a:r>
          </a:p>
          <a:p>
            <a:pPr lvl="1"/>
            <a:r>
              <a:rPr kumimoji="1" lang="zh-CN" altLang="en-US" dirty="0"/>
              <a:t>下方的</a:t>
            </a:r>
            <a:r>
              <a:rPr kumimoji="1" lang="en-US" altLang="zh-CN" dirty="0"/>
              <a:t>li——</a:t>
            </a:r>
            <a:r>
              <a:rPr kumimoji="1" lang="zh-CN" altLang="en-US" dirty="0"/>
              <a:t>多物体淡入淡出</a:t>
            </a:r>
          </a:p>
          <a:p>
            <a:pPr lvl="1"/>
            <a:r>
              <a:rPr kumimoji="1" lang="zh-CN" altLang="en-US" dirty="0"/>
              <a:t>下方的</a:t>
            </a:r>
            <a:r>
              <a:rPr kumimoji="1" lang="en-US" altLang="zh-CN" dirty="0" err="1"/>
              <a:t>Ul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位置计算</a:t>
            </a:r>
          </a:p>
          <a:p>
            <a:r>
              <a:rPr kumimoji="1" lang="zh-CN" altLang="en-US" dirty="0"/>
              <a:t>左右按钮</a:t>
            </a:r>
          </a:p>
          <a:p>
            <a:pPr lvl="1"/>
            <a:r>
              <a:rPr kumimoji="1" lang="zh-CN" altLang="en-US" dirty="0"/>
              <a:t>淡入淡出</a:t>
            </a:r>
          </a:p>
          <a:p>
            <a:pPr lvl="2"/>
            <a:r>
              <a:rPr kumimoji="1" lang="zh-CN" altLang="en-US" dirty="0"/>
              <a:t>鼠标移到按钮上，按钮会消失</a:t>
            </a:r>
          </a:p>
          <a:p>
            <a:pPr lvl="3"/>
            <a:r>
              <a:rPr kumimoji="1" lang="zh-CN" altLang="en-US" dirty="0"/>
              <a:t>层级问题</a:t>
            </a:r>
          </a:p>
          <a:p>
            <a:pPr lvl="3"/>
            <a:r>
              <a:rPr kumimoji="1" lang="zh-CN" altLang="en-US" dirty="0"/>
              <a:t>按钮和遮罩上都得加上事件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5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is-IS" dirty="0"/>
              <a:t>仿</a:t>
            </a:r>
            <a:r>
              <a:rPr kumimoji="1" lang="is-IS" altLang="zh-CN" dirty="0"/>
              <a:t>Flash</a:t>
            </a:r>
            <a:r>
              <a:rPr kumimoji="1" lang="zh-CN" altLang="is-IS" dirty="0"/>
              <a:t>图片展示</a:t>
            </a:r>
            <a:r>
              <a:rPr kumimoji="1" lang="is-I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下方</a:t>
            </a:r>
            <a:r>
              <a:rPr kumimoji="1" lang="en-US" altLang="zh-CN" dirty="0"/>
              <a:t>Li</a:t>
            </a:r>
            <a:r>
              <a:rPr kumimoji="1" lang="zh-CN" altLang="en-US" dirty="0"/>
              <a:t>效果</a:t>
            </a:r>
          </a:p>
          <a:p>
            <a:pPr lvl="1"/>
            <a:r>
              <a:rPr kumimoji="1" lang="zh-CN" altLang="en-US" dirty="0"/>
              <a:t>点击切换大图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选项卡</a:t>
            </a:r>
          </a:p>
          <a:p>
            <a:pPr lvl="1"/>
            <a:r>
              <a:rPr kumimoji="1" lang="en-US" altLang="zh-CN" dirty="0"/>
              <a:t>Li</a:t>
            </a:r>
            <a:r>
              <a:rPr kumimoji="1" lang="zh-CN" altLang="en-US" dirty="0"/>
              <a:t>淡入淡出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移入移出</a:t>
            </a:r>
          </a:p>
          <a:p>
            <a:pPr lvl="1"/>
            <a:r>
              <a:rPr kumimoji="1" lang="en-US" altLang="zh-CN" dirty="0" err="1"/>
              <a:t>Ul</a:t>
            </a:r>
            <a:r>
              <a:rPr kumimoji="1" lang="zh-CN" altLang="en-US" dirty="0"/>
              <a:t>移动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位置计算</a:t>
            </a:r>
          </a:p>
          <a:p>
            <a:r>
              <a:rPr kumimoji="1" lang="zh-CN" altLang="en-US" dirty="0"/>
              <a:t>大图片切换</a:t>
            </a:r>
          </a:p>
          <a:p>
            <a:pPr lvl="1"/>
            <a:r>
              <a:rPr kumimoji="1" lang="zh-CN" altLang="en-US" dirty="0"/>
              <a:t>图片层级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zIndex</a:t>
            </a:r>
            <a:r>
              <a:rPr kumimoji="1" lang="zh-CN" altLang="en-US" dirty="0"/>
              <a:t>一直加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图片下拉效果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运动框架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可以改为淡入淡出</a:t>
            </a:r>
          </a:p>
          <a:p>
            <a:r>
              <a:rPr kumimoji="1" lang="zh-CN" altLang="en-US" dirty="0"/>
              <a:t>加入自动播放</a:t>
            </a:r>
          </a:p>
          <a:p>
            <a:pPr lvl="1"/>
            <a:r>
              <a:rPr kumimoji="1" lang="zh-CN" altLang="en-US" dirty="0"/>
              <a:t>和选项卡一样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4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链式运动框架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回调函数</a:t>
            </a:r>
          </a:p>
          <a:p>
            <a:pPr lvl="1"/>
            <a:r>
              <a:rPr kumimoji="1" lang="zh-CN" altLang="en-US" dirty="0"/>
              <a:t>运动停止时，执行函数</a:t>
            </a:r>
          </a:p>
          <a:p>
            <a:pPr lvl="1"/>
            <a:r>
              <a:rPr kumimoji="1" lang="zh-CN" altLang="en-US" dirty="0"/>
              <a:t>运动停止时，开始下一次运动</a:t>
            </a:r>
          </a:p>
          <a:p>
            <a:pPr lvl="1"/>
            <a:r>
              <a:rPr kumimoji="1" lang="zh-CN" altLang="en-US" dirty="0"/>
              <a:t>例子：土豆网右下角菜单</a:t>
            </a:r>
          </a:p>
        </p:txBody>
      </p:sp>
    </p:spTree>
    <p:extLst>
      <p:ext uri="{BB962C8B-B14F-4D97-AF65-F5344CB8AC3E}">
        <p14:creationId xmlns:p14="http://schemas.microsoft.com/office/powerpoint/2010/main" val="10217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完美运动框架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多个值同时变化</a:t>
            </a:r>
          </a:p>
          <a:p>
            <a:pPr lvl="1"/>
            <a:r>
              <a:rPr kumimoji="1" lang="en-US" altLang="zh-CN" dirty="0" err="1"/>
              <a:t>setStyle</a:t>
            </a:r>
            <a:r>
              <a:rPr kumimoji="1" lang="zh-CN" altLang="en-US" dirty="0"/>
              <a:t>同时设置多个属性</a:t>
            </a:r>
          </a:p>
          <a:p>
            <a:pPr lvl="1"/>
            <a:r>
              <a:rPr kumimoji="1" lang="zh-CN" altLang="en-US" dirty="0"/>
              <a:t>参数传递</a:t>
            </a:r>
          </a:p>
          <a:p>
            <a:pPr lvl="2"/>
            <a:r>
              <a:rPr kumimoji="1" lang="en-US" altLang="zh-CN" dirty="0" err="1"/>
              <a:t>Json</a:t>
            </a:r>
            <a:r>
              <a:rPr kumimoji="1" lang="zh-CN" altLang="en-US" dirty="0"/>
              <a:t>的使用</a:t>
            </a:r>
          </a:p>
          <a:p>
            <a:pPr lvl="2"/>
            <a:r>
              <a:rPr kumimoji="1" lang="en-US" altLang="zh-CN" dirty="0"/>
              <a:t>for in</a:t>
            </a:r>
            <a:r>
              <a:rPr kumimoji="1" lang="zh-CN" altLang="en-US" dirty="0"/>
              <a:t>遍历属性</a:t>
            </a:r>
          </a:p>
          <a:p>
            <a:r>
              <a:rPr kumimoji="1" lang="zh-CN" altLang="en-US" dirty="0"/>
              <a:t>运用到运动框架</a:t>
            </a:r>
          </a:p>
          <a:p>
            <a:r>
              <a:rPr kumimoji="1" lang="zh-CN" altLang="en-US" dirty="0"/>
              <a:t>检测运动停止</a:t>
            </a:r>
          </a:p>
          <a:p>
            <a:pPr lvl="1"/>
            <a:r>
              <a:rPr kumimoji="1" lang="zh-CN" altLang="en-US" dirty="0"/>
              <a:t>标志变量</a:t>
            </a:r>
          </a:p>
          <a:p>
            <a:r>
              <a:rPr kumimoji="1" lang="zh-CN" altLang="en-US" dirty="0"/>
              <a:t>例子：伸缩同时淡入淡出的菜单</a:t>
            </a:r>
          </a:p>
        </p:txBody>
      </p:sp>
    </p:spTree>
    <p:extLst>
      <p:ext uri="{BB962C8B-B14F-4D97-AF65-F5344CB8AC3E}">
        <p14:creationId xmlns:p14="http://schemas.microsoft.com/office/powerpoint/2010/main" val="7348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运动框架总结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cs-CZ" dirty="0"/>
              <a:t>运动框架演变过程</a:t>
            </a:r>
          </a:p>
          <a:p>
            <a:pPr lvl="1"/>
            <a:r>
              <a:rPr kumimoji="1" lang="cs-CZ" altLang="zh-CN" dirty="0" err="1"/>
              <a:t>startMove</a:t>
            </a:r>
            <a:r>
              <a:rPr kumimoji="1" lang="cs-CZ" altLang="zh-CN" dirty="0"/>
              <a:t>(</a:t>
            </a:r>
            <a:r>
              <a:rPr kumimoji="1" lang="cs-CZ" altLang="zh-CN" dirty="0" err="1"/>
              <a:t>iTarget</a:t>
            </a:r>
            <a:r>
              <a:rPr kumimoji="1" lang="cs-CZ" altLang="zh-CN" dirty="0"/>
              <a:t>)			</a:t>
            </a:r>
            <a:r>
              <a:rPr kumimoji="1" lang="zh-CN" altLang="cs-CZ" dirty="0"/>
              <a:t>运动框架</a:t>
            </a:r>
          </a:p>
          <a:p>
            <a:pPr lvl="1"/>
            <a:r>
              <a:rPr kumimoji="1" lang="cs-CZ" altLang="zh-CN" dirty="0" err="1"/>
              <a:t>startMove</a:t>
            </a:r>
            <a:r>
              <a:rPr kumimoji="1" lang="cs-CZ" altLang="zh-CN" dirty="0"/>
              <a:t>(</a:t>
            </a:r>
            <a:r>
              <a:rPr kumimoji="1" lang="cs-CZ" altLang="zh-CN" dirty="0" err="1"/>
              <a:t>obj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iTarget</a:t>
            </a:r>
            <a:r>
              <a:rPr kumimoji="1" lang="cs-CZ" altLang="zh-CN" dirty="0"/>
              <a:t>)		</a:t>
            </a:r>
            <a:r>
              <a:rPr kumimoji="1" lang="zh-CN" altLang="cs-CZ" dirty="0"/>
              <a:t>多物体</a:t>
            </a:r>
          </a:p>
          <a:p>
            <a:pPr lvl="1"/>
            <a:r>
              <a:rPr kumimoji="1" lang="cs-CZ" altLang="zh-CN" dirty="0" err="1"/>
              <a:t>startMove</a:t>
            </a:r>
            <a:r>
              <a:rPr kumimoji="1" lang="cs-CZ" altLang="zh-CN" dirty="0"/>
              <a:t>(</a:t>
            </a:r>
            <a:r>
              <a:rPr kumimoji="1" lang="cs-CZ" altLang="zh-CN" dirty="0" err="1"/>
              <a:t>obj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attr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iTarget</a:t>
            </a:r>
            <a:r>
              <a:rPr kumimoji="1" lang="cs-CZ" altLang="zh-CN" dirty="0"/>
              <a:t>)	</a:t>
            </a:r>
            <a:r>
              <a:rPr kumimoji="1" lang="cs-CZ" altLang="zh-CN" dirty="0" smtClean="0"/>
              <a:t>	</a:t>
            </a:r>
            <a:r>
              <a:rPr kumimoji="1" lang="zh-CN" altLang="cs-CZ" dirty="0" smtClean="0"/>
              <a:t>任意值</a:t>
            </a:r>
            <a:endParaRPr kumimoji="1" lang="zh-CN" altLang="cs-CZ" dirty="0"/>
          </a:p>
          <a:p>
            <a:pPr lvl="1"/>
            <a:r>
              <a:rPr kumimoji="1" lang="cs-CZ" altLang="zh-CN" dirty="0" err="1"/>
              <a:t>startMove</a:t>
            </a:r>
            <a:r>
              <a:rPr kumimoji="1" lang="cs-CZ" altLang="zh-CN" dirty="0"/>
              <a:t>(</a:t>
            </a:r>
            <a:r>
              <a:rPr kumimoji="1" lang="cs-CZ" altLang="zh-CN" dirty="0" err="1"/>
              <a:t>obj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attr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iTarget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fn</a:t>
            </a:r>
            <a:r>
              <a:rPr kumimoji="1" lang="cs-CZ" altLang="zh-CN" dirty="0"/>
              <a:t>)	</a:t>
            </a:r>
            <a:r>
              <a:rPr kumimoji="1" lang="zh-CN" altLang="cs-CZ" dirty="0"/>
              <a:t>链式运动</a:t>
            </a:r>
          </a:p>
          <a:p>
            <a:pPr lvl="1"/>
            <a:r>
              <a:rPr kumimoji="1" lang="cs-CZ" altLang="zh-CN" dirty="0" err="1"/>
              <a:t>startMove</a:t>
            </a:r>
            <a:r>
              <a:rPr kumimoji="1" lang="cs-CZ" altLang="zh-CN" dirty="0"/>
              <a:t>(</a:t>
            </a:r>
            <a:r>
              <a:rPr kumimoji="1" lang="cs-CZ" altLang="zh-CN" dirty="0" err="1"/>
              <a:t>obj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json</a:t>
            </a:r>
            <a:r>
              <a:rPr kumimoji="1" lang="cs-CZ" altLang="zh-CN" dirty="0"/>
              <a:t>)		</a:t>
            </a:r>
            <a:r>
              <a:rPr kumimoji="1" lang="cs-CZ" altLang="zh-CN" dirty="0" smtClean="0"/>
              <a:t>	</a:t>
            </a:r>
            <a:r>
              <a:rPr kumimoji="1" lang="zh-CN" altLang="cs-CZ" dirty="0" smtClean="0"/>
              <a:t>多值</a:t>
            </a:r>
            <a:r>
              <a:rPr kumimoji="1" lang="zh-CN" altLang="cs-CZ" dirty="0"/>
              <a:t>运动</a:t>
            </a:r>
          </a:p>
          <a:p>
            <a:pPr lvl="1"/>
            <a:r>
              <a:rPr kumimoji="1" lang="cs-CZ" altLang="zh-CN" dirty="0" err="1"/>
              <a:t>startMove</a:t>
            </a:r>
            <a:r>
              <a:rPr kumimoji="1" lang="cs-CZ" altLang="zh-CN" dirty="0"/>
              <a:t>(</a:t>
            </a:r>
            <a:r>
              <a:rPr kumimoji="1" lang="cs-CZ" altLang="zh-CN" dirty="0" err="1"/>
              <a:t>obj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json</a:t>
            </a:r>
            <a:r>
              <a:rPr kumimoji="1" lang="cs-CZ" altLang="zh-CN" dirty="0"/>
              <a:t>, </a:t>
            </a:r>
            <a:r>
              <a:rPr kumimoji="1" lang="cs-CZ" altLang="zh-CN" dirty="0" err="1"/>
              <a:t>fn</a:t>
            </a:r>
            <a:r>
              <a:rPr kumimoji="1" lang="cs-CZ" altLang="zh-CN" dirty="0"/>
              <a:t>)		</a:t>
            </a:r>
            <a:r>
              <a:rPr kumimoji="1" lang="zh-CN" altLang="cs-CZ" dirty="0"/>
              <a:t>完美运动框架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8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运动框架应用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运动框架应用</a:t>
            </a:r>
          </a:p>
          <a:p>
            <a:pPr lvl="1"/>
            <a:r>
              <a:rPr kumimoji="1" lang="zh-CN" altLang="en-US" dirty="0"/>
              <a:t>例子：多图片展开、收缩</a:t>
            </a:r>
          </a:p>
          <a:p>
            <a:pPr lvl="2"/>
            <a:r>
              <a:rPr kumimoji="1" lang="zh-CN" altLang="en-US" dirty="0"/>
              <a:t>布局转换</a:t>
            </a:r>
          </a:p>
          <a:p>
            <a:pPr lvl="1"/>
            <a:r>
              <a:rPr kumimoji="1" lang="zh-CN" altLang="en-US" dirty="0"/>
              <a:t>例子：新浪微博</a:t>
            </a:r>
          </a:p>
          <a:p>
            <a:pPr lvl="2"/>
            <a:r>
              <a:rPr kumimoji="1" lang="zh-CN" altLang="en-US" dirty="0"/>
              <a:t>链式运动</a:t>
            </a:r>
          </a:p>
          <a:p>
            <a:pPr lvl="1"/>
            <a:r>
              <a:rPr kumimoji="1" lang="zh-CN" altLang="en-US" dirty="0"/>
              <a:t>无缝滚动</a:t>
            </a:r>
          </a:p>
          <a:p>
            <a:pPr lvl="2"/>
            <a:r>
              <a:rPr kumimoji="1" lang="zh-CN" altLang="en-US" dirty="0"/>
              <a:t>走到一半拉回来</a:t>
            </a:r>
          </a:p>
        </p:txBody>
      </p:sp>
    </p:spTree>
    <p:extLst>
      <p:ext uri="{BB962C8B-B14F-4D97-AF65-F5344CB8AC3E}">
        <p14:creationId xmlns:p14="http://schemas.microsoft.com/office/powerpoint/2010/main" val="4155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弹性</a:t>
            </a:r>
            <a:r>
              <a:rPr kumimoji="1" lang="zh-CN" altLang="en-US" dirty="0" smtClean="0"/>
              <a:t>运动</a:t>
            </a:r>
            <a:r>
              <a:rPr kumimoji="1" lang="en-US" altLang="zh-CN" dirty="0" smtClean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加减速运动</a:t>
            </a:r>
          </a:p>
          <a:p>
            <a:pPr lvl="1"/>
            <a:r>
              <a:rPr kumimoji="1" lang="zh-CN" altLang="en-US" dirty="0"/>
              <a:t>速度不断增加或减少</a:t>
            </a:r>
          </a:p>
          <a:p>
            <a:pPr lvl="1"/>
            <a:r>
              <a:rPr kumimoji="1" lang="zh-CN" altLang="en-US" dirty="0"/>
              <a:t>速度减小到负值，会向反方向运动</a:t>
            </a:r>
          </a:p>
          <a:p>
            <a:r>
              <a:rPr kumimoji="1" lang="zh-CN" altLang="en-US" dirty="0"/>
              <a:t>弹性运动</a:t>
            </a:r>
          </a:p>
          <a:p>
            <a:pPr lvl="1"/>
            <a:r>
              <a:rPr kumimoji="1" lang="zh-CN" altLang="en-US" dirty="0"/>
              <a:t>在目标点左边，加速；在目标点右边，减速</a:t>
            </a:r>
          </a:p>
          <a:p>
            <a:pPr lvl="1"/>
            <a:r>
              <a:rPr kumimoji="1" lang="zh-CN" altLang="en-US" dirty="0"/>
              <a:t>根据距离，计算加速度</a:t>
            </a:r>
          </a:p>
          <a:p>
            <a:r>
              <a:rPr kumimoji="1" lang="zh-CN" altLang="en-US" dirty="0"/>
              <a:t>摩擦力</a:t>
            </a:r>
          </a:p>
          <a:p>
            <a:pPr lvl="1"/>
            <a:r>
              <a:rPr kumimoji="1" lang="zh-CN" altLang="en-US" dirty="0"/>
              <a:t>速度不断减小</a:t>
            </a:r>
          </a:p>
          <a:p>
            <a:r>
              <a:rPr kumimoji="1" lang="zh-CN" altLang="en-US" dirty="0"/>
              <a:t>带摩擦力的弹性运动</a:t>
            </a:r>
          </a:p>
          <a:p>
            <a:pPr lvl="1"/>
            <a:r>
              <a:rPr kumimoji="1" lang="zh-CN" altLang="en-US" dirty="0"/>
              <a:t>弹性运动</a:t>
            </a:r>
            <a:r>
              <a:rPr kumimoji="1" lang="en-US" altLang="zh-CN" dirty="0"/>
              <a:t>+</a:t>
            </a:r>
            <a:r>
              <a:rPr kumimoji="1" lang="zh-CN" altLang="en-US" dirty="0"/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3788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弹性</a:t>
            </a:r>
            <a:r>
              <a:rPr kumimoji="1" lang="zh-CN" altLang="en-US" dirty="0" smtClean="0"/>
              <a:t>运动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弹性公式</a:t>
            </a:r>
          </a:p>
          <a:p>
            <a:pPr lvl="1"/>
            <a:r>
              <a:rPr kumimoji="1" lang="zh-CN" altLang="en-US" dirty="0"/>
              <a:t>速度</a:t>
            </a:r>
            <a:r>
              <a:rPr kumimoji="1" lang="en-US" altLang="zh-CN" dirty="0"/>
              <a:t>+=(</a:t>
            </a:r>
            <a:r>
              <a:rPr kumimoji="1" lang="zh-CN" altLang="en-US" dirty="0"/>
              <a:t>目标值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oDiv.offsetLeft</a:t>
            </a:r>
            <a:r>
              <a:rPr kumimoji="1" lang="en-US" altLang="zh-CN" dirty="0"/>
              <a:t>)/5</a:t>
            </a:r>
          </a:p>
          <a:p>
            <a:pPr lvl="1"/>
            <a:r>
              <a:rPr kumimoji="1" lang="zh-CN" altLang="en-US" dirty="0"/>
              <a:t>速度*</a:t>
            </a:r>
            <a:r>
              <a:rPr kumimoji="1" lang="en-US" altLang="zh-CN" dirty="0"/>
              <a:t>=0.7</a:t>
            </a:r>
          </a:p>
          <a:p>
            <a:r>
              <a:rPr kumimoji="1" lang="zh-CN" altLang="en-US" dirty="0"/>
              <a:t>例子</a:t>
            </a:r>
          </a:p>
          <a:p>
            <a:pPr lvl="1"/>
            <a:r>
              <a:rPr kumimoji="1" lang="zh-CN" altLang="en-US" dirty="0"/>
              <a:t>仿官网导航条效果</a:t>
            </a:r>
          </a:p>
          <a:p>
            <a:pPr lvl="2"/>
            <a:r>
              <a:rPr kumimoji="1" lang="zh-CN" altLang="en-US" dirty="0"/>
              <a:t>无法到达指定位置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小数误差问题</a:t>
            </a:r>
          </a:p>
          <a:p>
            <a:pPr lvl="2"/>
            <a:r>
              <a:rPr kumimoji="1" lang="zh-CN" altLang="en-US" dirty="0"/>
              <a:t>如何解决？速度无法取整，使用变态办法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变量</a:t>
            </a:r>
          </a:p>
          <a:p>
            <a:pPr lvl="1"/>
            <a:r>
              <a:rPr kumimoji="1" lang="zh-CN" altLang="en-US" dirty="0"/>
              <a:t>弹性菜单</a:t>
            </a:r>
          </a:p>
          <a:p>
            <a:pPr lvl="2"/>
            <a:r>
              <a:rPr kumimoji="1" lang="zh-CN" altLang="en-US" dirty="0"/>
              <a:t>弹性运动的问题：运动过界</a:t>
            </a:r>
          </a:p>
        </p:txBody>
      </p:sp>
    </p:spTree>
    <p:extLst>
      <p:ext uri="{BB962C8B-B14F-4D97-AF65-F5344CB8AC3E}">
        <p14:creationId xmlns:p14="http://schemas.microsoft.com/office/powerpoint/2010/main" val="4550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碰撞</a:t>
            </a:r>
            <a:r>
              <a:rPr kumimoji="1" lang="zh-CN" altLang="en-US" dirty="0" smtClean="0"/>
              <a:t>运动</a:t>
            </a:r>
            <a:r>
              <a:rPr kumimoji="1" lang="en-US" altLang="zh-CN" dirty="0" smtClean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碰撞运动</a:t>
            </a:r>
          </a:p>
          <a:p>
            <a:pPr lvl="1"/>
            <a:r>
              <a:rPr kumimoji="1" lang="zh-CN" altLang="en-US" dirty="0"/>
              <a:t>撞到目标点，速度反转</a:t>
            </a:r>
          </a:p>
          <a:p>
            <a:pPr lvl="1"/>
            <a:r>
              <a:rPr kumimoji="1" lang="zh-CN" altLang="en-US" dirty="0"/>
              <a:t>无重力的漂浮</a:t>
            </a:r>
            <a:r>
              <a:rPr kumimoji="1" lang="en-US" altLang="zh-CN" dirty="0" err="1"/>
              <a:t>Div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速度反转</a:t>
            </a:r>
          </a:p>
          <a:p>
            <a:pPr lvl="2"/>
            <a:r>
              <a:rPr kumimoji="1" lang="zh-CN" altLang="en-US" dirty="0"/>
              <a:t>滚动条闪烁的问题</a:t>
            </a:r>
          </a:p>
          <a:p>
            <a:pPr lvl="3"/>
            <a:r>
              <a:rPr kumimoji="1" lang="zh-CN" altLang="en-US" dirty="0"/>
              <a:t>过界后直接拉回来</a:t>
            </a:r>
          </a:p>
          <a:p>
            <a:r>
              <a:rPr kumimoji="1" lang="zh-CN" altLang="en-US" dirty="0"/>
              <a:t>加入重力</a:t>
            </a:r>
          </a:p>
          <a:p>
            <a:pPr lvl="1"/>
            <a:r>
              <a:rPr kumimoji="1" lang="zh-CN" altLang="en-US" dirty="0"/>
              <a:t>反转速度的同时，减小速度</a:t>
            </a:r>
          </a:p>
          <a:p>
            <a:pPr lvl="1"/>
            <a:r>
              <a:rPr kumimoji="1" lang="zh-CN" altLang="en-US" dirty="0"/>
              <a:t>纵向碰撞，横向速度也减小</a:t>
            </a:r>
          </a:p>
          <a:p>
            <a:pPr lvl="1"/>
            <a:r>
              <a:rPr kumimoji="1" lang="zh-CN" altLang="en-US" dirty="0"/>
              <a:t>横向速度小数问题（负数）</a:t>
            </a:r>
          </a:p>
        </p:txBody>
      </p:sp>
    </p:spTree>
    <p:extLst>
      <p:ext uri="{BB962C8B-B14F-4D97-AF65-F5344CB8AC3E}">
        <p14:creationId xmlns:p14="http://schemas.microsoft.com/office/powerpoint/2010/main" val="8943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变量作用域和闭包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变量作用域（作用范围）</a:t>
            </a:r>
          </a:p>
          <a:p>
            <a:pPr lvl="1"/>
            <a:r>
              <a:rPr kumimoji="1" lang="zh-CN" altLang="en-US" dirty="0"/>
              <a:t>局部变量、全局变量</a:t>
            </a:r>
          </a:p>
          <a:p>
            <a:r>
              <a:rPr kumimoji="1" lang="zh-CN" altLang="en-US" dirty="0"/>
              <a:t>什么是闭包</a:t>
            </a:r>
          </a:p>
          <a:p>
            <a:pPr lvl="1"/>
            <a:r>
              <a:rPr kumimoji="1" lang="zh-CN" altLang="en-US" dirty="0"/>
              <a:t>子函数可以使用父函数中的局部变量</a:t>
            </a:r>
          </a:p>
          <a:p>
            <a:pPr lvl="1"/>
            <a:r>
              <a:rPr kumimoji="1" lang="zh-CN" altLang="en-US" dirty="0"/>
              <a:t>之前一直在使用闭包</a:t>
            </a:r>
          </a:p>
          <a:p>
            <a:pPr lvl="1"/>
            <a:r>
              <a:rPr kumimoji="1" lang="zh-CN" altLang="en-US" dirty="0"/>
              <a:t>网上对于闭包的定义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1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碰撞</a:t>
            </a:r>
            <a:r>
              <a:rPr kumimoji="1" lang="zh-CN" altLang="en-US" dirty="0" smtClean="0"/>
              <a:t>运动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1876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鼠标拖拽</a:t>
            </a:r>
          </a:p>
          <a:p>
            <a:pPr lvl="1"/>
            <a:r>
              <a:rPr kumimoji="1" lang="zh-CN" altLang="en-US" dirty="0"/>
              <a:t>两点间距离求出速度</a:t>
            </a:r>
          </a:p>
          <a:p>
            <a:r>
              <a:rPr kumimoji="1" lang="zh-CN" altLang="en-US" dirty="0"/>
              <a:t>运动终止条件</a:t>
            </a:r>
          </a:p>
          <a:p>
            <a:pPr lvl="1"/>
            <a:r>
              <a:rPr kumimoji="1" lang="zh-CN" altLang="en-US" dirty="0"/>
              <a:t>弹性运动：距离足够近 并且 速度足够小</a:t>
            </a:r>
          </a:p>
          <a:p>
            <a:pPr lvl="1"/>
            <a:r>
              <a:rPr kumimoji="1" lang="zh-CN" altLang="en-US" dirty="0"/>
              <a:t>碰撞运动：距离足够近 并且 速度足够小</a:t>
            </a:r>
          </a:p>
        </p:txBody>
      </p:sp>
    </p:spTree>
    <p:extLst>
      <p:ext uri="{BB962C8B-B14F-4D97-AF65-F5344CB8AC3E}">
        <p14:creationId xmlns:p14="http://schemas.microsoft.com/office/powerpoint/2010/main" val="2823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命名规范及必要性</a:t>
            </a:r>
          </a:p>
          <a:p>
            <a:pPr lvl="1"/>
            <a:r>
              <a:rPr kumimoji="1" lang="zh-CN" altLang="en-US" dirty="0"/>
              <a:t>可读性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能看懂</a:t>
            </a:r>
          </a:p>
          <a:p>
            <a:pPr lvl="1"/>
            <a:r>
              <a:rPr kumimoji="1" lang="zh-CN" altLang="en-US" dirty="0"/>
              <a:t>规范性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符合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规则</a:t>
            </a:r>
            <a:r>
              <a:rPr kumimoji="1" lang="zh-CN" altLang="en-US" dirty="0"/>
              <a:t>（驼峰命名法）</a:t>
            </a:r>
          </a:p>
          <a:p>
            <a:r>
              <a:rPr kumimoji="1" lang="zh-CN" altLang="en-US" dirty="0"/>
              <a:t>匈牙利命</a:t>
            </a:r>
            <a:r>
              <a:rPr kumimoji="1" lang="zh-CN" altLang="en-US" dirty="0" smtClean="0"/>
              <a:t>名法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类型前缀</a:t>
            </a:r>
          </a:p>
          <a:p>
            <a:pPr lvl="1"/>
            <a:r>
              <a:rPr kumimoji="1" lang="zh-CN" altLang="en-US" dirty="0"/>
              <a:t>首字母大写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09165"/>
              </p:ext>
            </p:extLst>
          </p:nvPr>
        </p:nvGraphicFramePr>
        <p:xfrm>
          <a:off x="475531" y="1129310"/>
          <a:ext cx="8211268" cy="3744410"/>
        </p:xfrm>
        <a:graphic>
          <a:graphicData uri="http://schemas.openxmlformats.org/drawingml/2006/table">
            <a:tbl>
              <a:tblPr/>
              <a:tblGrid>
                <a:gridCol w="2149885"/>
                <a:gridCol w="1348891"/>
                <a:gridCol w="2116811"/>
                <a:gridCol w="2595681"/>
              </a:tblGrid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前缀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实例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数组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Array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aItems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布尔值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Boolean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bIsComplete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浮点数</a:t>
                      </a:r>
                      <a:r>
                        <a:rPr lang="zh-CN" altLang="en-US" sz="1600" kern="0" dirty="0" smtClea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（小数）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Float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fPrice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函数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Function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handler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整数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Integer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iItemCount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对象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Object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oDiv1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正则表达式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RegExp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reEmailCheck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字符串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String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sUserName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变体变量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Variant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vAnything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银河互联网学院PPT模板11.10" id="{AAF02096-8259-A34C-B640-02946B59E206}" vid="{F93980F5-20BE-C644-A832-8D17E1DBB47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银河互联网学院PPT模板</Template>
  <TotalTime>2774</TotalTime>
  <Words>2436</Words>
  <Application>Microsoft Macintosh PowerPoint</Application>
  <PresentationFormat>全屏显示(16:10)</PresentationFormat>
  <Paragraphs>583</Paragraphs>
  <Slides>71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Arial</vt:lpstr>
      <vt:lpstr>DengXian</vt:lpstr>
      <vt:lpstr>Mangal</vt:lpstr>
      <vt:lpstr>Microsoft YaHei</vt:lpstr>
      <vt:lpstr>微软雅黑</vt:lpstr>
      <vt:lpstr>Office 主题</vt:lpstr>
      <vt:lpstr>JavaScript</vt:lpstr>
      <vt:lpstr>第一课 JavaScript基础（一）</vt:lpstr>
      <vt:lpstr>教学目标</vt:lpstr>
      <vt:lpstr>JavaScript组成</vt:lpstr>
      <vt:lpstr>变量类型(1)</vt:lpstr>
      <vt:lpstr>变量类型(2)</vt:lpstr>
      <vt:lpstr>变量作用域和闭包</vt:lpstr>
      <vt:lpstr>命名规范</vt:lpstr>
      <vt:lpstr>命名规范</vt:lpstr>
      <vt:lpstr>运算符</vt:lpstr>
      <vt:lpstr>程序流程控制</vt:lpstr>
      <vt:lpstr>json</vt:lpstr>
      <vt:lpstr>课堂小结</vt:lpstr>
      <vt:lpstr>第二课 JavaScript基础（二）</vt:lpstr>
      <vt:lpstr>教学目标</vt:lpstr>
      <vt:lpstr>函数返回值</vt:lpstr>
      <vt:lpstr>函数传参</vt:lpstr>
      <vt:lpstr>数组基础</vt:lpstr>
      <vt:lpstr>数组添加、删除元素</vt:lpstr>
      <vt:lpstr>数组排序、转换</vt:lpstr>
      <vt:lpstr>数组插入、删除</vt:lpstr>
      <vt:lpstr>课堂小结</vt:lpstr>
      <vt:lpstr>第三课 DOM基础</vt:lpstr>
      <vt:lpstr>教学目标</vt:lpstr>
      <vt:lpstr>DOM基础</vt:lpstr>
      <vt:lpstr>DOM基础</vt:lpstr>
      <vt:lpstr>操纵元素属性</vt:lpstr>
      <vt:lpstr>DOM元素灵活查找</vt:lpstr>
      <vt:lpstr>创建、插入和删除DOM元素</vt:lpstr>
      <vt:lpstr>文档碎片</vt:lpstr>
      <vt:lpstr>课堂小结</vt:lpstr>
      <vt:lpstr>第四课 BOM基础</vt:lpstr>
      <vt:lpstr>BOM常用方法和属性</vt:lpstr>
      <vt:lpstr>BOM常用方法</vt:lpstr>
      <vt:lpstr>BOM尺寸及坐标</vt:lpstr>
      <vt:lpstr>BOM事件</vt:lpstr>
      <vt:lpstr>第五课 事件</vt:lpstr>
      <vt:lpstr>event对象和事件冒泡</vt:lpstr>
      <vt:lpstr>鼠标事件</vt:lpstr>
      <vt:lpstr>键盘事件</vt:lpstr>
      <vt:lpstr>默认行为</vt:lpstr>
      <vt:lpstr>拖拽</vt:lpstr>
      <vt:lpstr>第六课 cookie</vt:lpstr>
      <vt:lpstr>Cookie基础</vt:lpstr>
      <vt:lpstr>使用cookie</vt:lpstr>
      <vt:lpstr>使用cookie</vt:lpstr>
      <vt:lpstr>第七课 AJAX</vt:lpstr>
      <vt:lpstr>AJAX基础</vt:lpstr>
      <vt:lpstr>AJAX基础</vt:lpstr>
      <vt:lpstr>AJAX原理</vt:lpstr>
      <vt:lpstr>编写AJAX</vt:lpstr>
      <vt:lpstr>编写AJAX</vt:lpstr>
      <vt:lpstr>AJAX数据</vt:lpstr>
      <vt:lpstr>第八课 运动</vt:lpstr>
      <vt:lpstr>运动基础（匀速运动）</vt:lpstr>
      <vt:lpstr>运动框架及应用</vt:lpstr>
      <vt:lpstr>缓冲运动</vt:lpstr>
      <vt:lpstr>运动的停止条件</vt:lpstr>
      <vt:lpstr>多物体运动框架</vt:lpstr>
      <vt:lpstr>任意值运动框架</vt:lpstr>
      <vt:lpstr>仿Flash图片展示(1)</vt:lpstr>
      <vt:lpstr>仿Flash图片展示(2)</vt:lpstr>
      <vt:lpstr>链式运动框架</vt:lpstr>
      <vt:lpstr>完美运动框架</vt:lpstr>
      <vt:lpstr>运动框架总结</vt:lpstr>
      <vt:lpstr>运动框架应用</vt:lpstr>
      <vt:lpstr>弹性运动(1)</vt:lpstr>
      <vt:lpstr>弹性运动(2)</vt:lpstr>
      <vt:lpstr>碰撞运动(1)</vt:lpstr>
      <vt:lpstr>碰撞运动(2)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Wentao Bee</dc:creator>
  <cp:lastModifiedBy>BeeWentao</cp:lastModifiedBy>
  <cp:revision>88</cp:revision>
  <dcterms:created xsi:type="dcterms:W3CDTF">2016-12-09T01:44:04Z</dcterms:created>
  <dcterms:modified xsi:type="dcterms:W3CDTF">2016-12-29T03:41:51Z</dcterms:modified>
</cp:coreProperties>
</file>