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57" r:id="rId4"/>
    <p:sldId id="272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3078F74-469D-4DA6-B756-A8051C59F376}">
          <p14:sldIdLst>
            <p14:sldId id="256"/>
            <p14:sldId id="260"/>
            <p14:sldId id="257"/>
            <p14:sldId id="272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D7B-7919-45DF-9D42-D6C1704EC752}" type="datetimeFigureOut">
              <a:rPr lang="es-ES" smtClean="0"/>
              <a:t>10/11/2019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C71-DABB-4FAB-9C5E-1CC5D3590D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935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D7B-7919-45DF-9D42-D6C1704EC752}" type="datetimeFigureOut">
              <a:rPr lang="es-ES" smtClean="0"/>
              <a:t>10/11/2019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C71-DABB-4FAB-9C5E-1CC5D3590D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54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D7B-7919-45DF-9D42-D6C1704EC752}" type="datetimeFigureOut">
              <a:rPr lang="es-ES" smtClean="0"/>
              <a:t>10/11/2019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C71-DABB-4FAB-9C5E-1CC5D3590D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308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D7B-7919-45DF-9D42-D6C1704EC752}" type="datetimeFigureOut">
              <a:rPr lang="es-ES" smtClean="0"/>
              <a:t>10/11/2019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C71-DABB-4FAB-9C5E-1CC5D3590DF1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91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D7B-7919-45DF-9D42-D6C1704EC752}" type="datetimeFigureOut">
              <a:rPr lang="es-ES" smtClean="0"/>
              <a:t>10/11/2019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C71-DABB-4FAB-9C5E-1CC5D3590D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878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D7B-7919-45DF-9D42-D6C1704EC752}" type="datetimeFigureOut">
              <a:rPr lang="es-ES" smtClean="0"/>
              <a:t>10/11/2019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C71-DABB-4FAB-9C5E-1CC5D3590D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606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D7B-7919-45DF-9D42-D6C1704EC752}" type="datetimeFigureOut">
              <a:rPr lang="es-ES" smtClean="0"/>
              <a:t>10/11/2019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C71-DABB-4FAB-9C5E-1CC5D3590D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721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D7B-7919-45DF-9D42-D6C1704EC752}" type="datetimeFigureOut">
              <a:rPr lang="es-ES" smtClean="0"/>
              <a:t>10/11/2019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C71-DABB-4FAB-9C5E-1CC5D3590D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820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D7B-7919-45DF-9D42-D6C1704EC752}" type="datetimeFigureOut">
              <a:rPr lang="es-ES" smtClean="0"/>
              <a:t>10/11/2019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C71-DABB-4FAB-9C5E-1CC5D3590D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33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D7B-7919-45DF-9D42-D6C1704EC752}" type="datetimeFigureOut">
              <a:rPr lang="es-ES" smtClean="0"/>
              <a:t>10/11/2019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C71-DABB-4FAB-9C5E-1CC5D3590D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8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D7B-7919-45DF-9D42-D6C1704EC752}" type="datetimeFigureOut">
              <a:rPr lang="es-ES" smtClean="0"/>
              <a:t>10/11/2019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C71-DABB-4FAB-9C5E-1CC5D3590D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06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D7B-7919-45DF-9D42-D6C1704EC752}" type="datetimeFigureOut">
              <a:rPr lang="es-ES" smtClean="0"/>
              <a:t>10/11/2019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C71-DABB-4FAB-9C5E-1CC5D3590D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1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D7B-7919-45DF-9D42-D6C1704EC752}" type="datetimeFigureOut">
              <a:rPr lang="es-ES" smtClean="0"/>
              <a:t>10/11/2019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C71-DABB-4FAB-9C5E-1CC5D3590D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41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D7B-7919-45DF-9D42-D6C1704EC752}" type="datetimeFigureOut">
              <a:rPr lang="es-ES" smtClean="0"/>
              <a:t>10/11/2019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C71-DABB-4FAB-9C5E-1CC5D3590D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04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D7B-7919-45DF-9D42-D6C1704EC752}" type="datetimeFigureOut">
              <a:rPr lang="es-ES" smtClean="0"/>
              <a:t>10/11/2019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C71-DABB-4FAB-9C5E-1CC5D3590D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41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D7B-7919-45DF-9D42-D6C1704EC752}" type="datetimeFigureOut">
              <a:rPr lang="es-ES" smtClean="0"/>
              <a:t>10/11/2019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C71-DABB-4FAB-9C5E-1CC5D3590D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58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D7B-7919-45DF-9D42-D6C1704EC752}" type="datetimeFigureOut">
              <a:rPr lang="es-ES" smtClean="0"/>
              <a:t>10/11/2019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C71-DABB-4FAB-9C5E-1CC5D3590D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74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AFED7B-7919-45DF-9D42-D6C1704EC752}" type="datetimeFigureOut">
              <a:rPr lang="es-ES" smtClean="0"/>
              <a:t>10/11/2019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3ADCC71-DABB-4FAB-9C5E-1CC5D3590D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71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F58B-1967-479A-A593-DF6732CBE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9304" y="2331076"/>
            <a:ext cx="3678782" cy="679337"/>
          </a:xfrm>
        </p:spPr>
        <p:txBody>
          <a:bodyPr>
            <a:normAutofit/>
          </a:bodyPr>
          <a:lstStyle/>
          <a:p>
            <a:r>
              <a:rPr lang="es-ES" sz="2000" dirty="0" smtClean="0">
                <a:latin typeface="Showcard Gothic" panose="04020904020102020604" pitchFamily="82" charset="0"/>
                <a:cs typeface="Times New Roman" panose="02020603050405020304" pitchFamily="18" charset="0"/>
              </a:rPr>
              <a:t>TRABAJO </a:t>
            </a:r>
            <a:r>
              <a:rPr lang="es-ES" sz="2000" dirty="0">
                <a:latin typeface="Showcard Gothic" panose="04020904020102020604" pitchFamily="82" charset="0"/>
                <a:cs typeface="Times New Roman" panose="02020603050405020304" pitchFamily="18" charset="0"/>
              </a:rPr>
              <a:t>DE TITULACIÓN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59D47-D738-4133-8E78-BBA940B45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947" y="3086465"/>
            <a:ext cx="9612905" cy="2775471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Showcard Gothic" panose="04020904020102020604" pitchFamily="82" charset="0"/>
                <a:ea typeface="Tahoma" panose="020B0604030504040204" pitchFamily="34" charset="0"/>
                <a:cs typeface="Times New Roman" panose="02020603050405020304" pitchFamily="18" charset="0"/>
              </a:rPr>
              <a:t>Propuesta </a:t>
            </a:r>
            <a:r>
              <a:rPr lang="es-ES" dirty="0">
                <a:solidFill>
                  <a:schemeClr val="tx1"/>
                </a:solidFill>
                <a:latin typeface="Showcard Gothic" panose="04020904020102020604" pitchFamily="82" charset="0"/>
                <a:ea typeface="Tahoma" panose="020B0604030504040204" pitchFamily="34" charset="0"/>
                <a:cs typeface="Times New Roman" panose="02020603050405020304" pitchFamily="18" charset="0"/>
              </a:rPr>
              <a:t>POR:</a:t>
            </a:r>
          </a:p>
          <a:p>
            <a:r>
              <a:rPr lang="es-ES" dirty="0" smtClean="0">
                <a:solidFill>
                  <a:schemeClr val="tx1"/>
                </a:solidFill>
                <a:latin typeface="Modern No. 20" panose="0207070407050502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1.Paulette peñafiel torres</a:t>
            </a:r>
            <a:endParaRPr lang="es-ES" dirty="0">
              <a:solidFill>
                <a:schemeClr val="tx1"/>
              </a:solidFill>
              <a:latin typeface="Modern No. 20" panose="02070704070505020303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solidFill>
                  <a:schemeClr val="tx1"/>
                </a:solidFill>
                <a:latin typeface="Modern No. 20" panose="0207070407050502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2.Allinson  </a:t>
            </a:r>
            <a:r>
              <a:rPr lang="es-ES" dirty="0" err="1" smtClean="0">
                <a:solidFill>
                  <a:schemeClr val="tx1"/>
                </a:solidFill>
                <a:latin typeface="Modern No. 20" panose="0207070407050502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Plúas</a:t>
            </a:r>
            <a:r>
              <a:rPr lang="es-ES" dirty="0" smtClean="0">
                <a:solidFill>
                  <a:schemeClr val="tx1"/>
                </a:solidFill>
                <a:latin typeface="Modern No. 20" panose="0207070407050502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chemeClr val="tx1"/>
                </a:solidFill>
                <a:latin typeface="Modern No. 20" panose="0207070407050502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Segura </a:t>
            </a:r>
            <a:endParaRPr lang="es-ES" dirty="0" smtClean="0">
              <a:solidFill>
                <a:schemeClr val="tx1"/>
              </a:solidFill>
              <a:latin typeface="Modern No. 20" panose="02070704070505020303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solidFill>
                  <a:schemeClr val="tx1"/>
                </a:solidFill>
                <a:latin typeface="Showcard Gothic" panose="04020904020102020604" pitchFamily="82" charset="0"/>
                <a:ea typeface="Tahoma" panose="020B0604030504040204" pitchFamily="34" charset="0"/>
                <a:cs typeface="Times New Roman" panose="02020603050405020304" pitchFamily="18" charset="0"/>
              </a:rPr>
              <a:t>Tema:</a:t>
            </a:r>
          </a:p>
          <a:p>
            <a:r>
              <a:rPr lang="es-ES" b="1" dirty="0">
                <a:solidFill>
                  <a:schemeClr val="tx1"/>
                </a:solidFill>
              </a:rPr>
              <a:t>Desarrollar e implementar un Sistema de control para el registro de cobros de matrícula y pensiones para la Institución Colegio Particular Oriente Ecuatoriano en la ciudad de Guayaquil.</a:t>
            </a:r>
          </a:p>
          <a:p>
            <a:endParaRPr lang="es-ES" dirty="0">
              <a:solidFill>
                <a:schemeClr val="tx1"/>
              </a:solidFill>
              <a:latin typeface="Modern No. 20" panose="02070704070505020303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AFFF39-8203-49D7-AA3F-BE1DCED0461F}"/>
              </a:ext>
            </a:extLst>
          </p:cNvPr>
          <p:cNvSpPr/>
          <p:nvPr/>
        </p:nvSpPr>
        <p:spPr>
          <a:xfrm>
            <a:off x="6642429" y="258018"/>
            <a:ext cx="52417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	</a:t>
            </a:r>
          </a:p>
          <a:p>
            <a:pPr algn="ctr"/>
            <a:r>
              <a:rPr lang="es-ES" b="1" dirty="0" smtClean="0">
                <a:latin typeface="Modern No. 20" panose="02070704070505020303" pitchFamily="18" charset="0"/>
              </a:rPr>
              <a:t>INSTITUTO TECNOLOGICO SUPERIOR </a:t>
            </a:r>
          </a:p>
          <a:p>
            <a:pPr algn="ctr"/>
            <a:r>
              <a:rPr lang="es-ES" b="1" dirty="0" smtClean="0">
                <a:latin typeface="Modern No. 20" panose="02070704070505020303" pitchFamily="18" charset="0"/>
              </a:rPr>
              <a:t>GUAYAQUIL</a:t>
            </a:r>
            <a:r>
              <a:rPr lang="es-ES" dirty="0" smtClean="0">
                <a:latin typeface="Modern No. 20" panose="02070704070505020303" pitchFamily="18" charset="0"/>
              </a:rPr>
              <a:t>, </a:t>
            </a:r>
          </a:p>
          <a:p>
            <a:pPr algn="ctr"/>
            <a:r>
              <a:rPr lang="es-ES" dirty="0" smtClean="0">
                <a:latin typeface="Modern No. 20" panose="02070704070505020303" pitchFamily="18" charset="0"/>
              </a:rPr>
              <a:t>CARRERA INFORMATICA</a:t>
            </a:r>
          </a:p>
          <a:p>
            <a:pPr algn="ctr"/>
            <a:r>
              <a:rPr lang="es-ES" dirty="0" smtClean="0">
                <a:latin typeface="Modern No. 20" panose="02070704070505020303" pitchFamily="18" charset="0"/>
              </a:rPr>
              <a:t>MENCIÓN ANÁLISIS EN SISTEMAS</a:t>
            </a: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304" y="31351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7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B0D2-3F50-4FAB-A11A-2C826D7D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897" y="438636"/>
            <a:ext cx="10364451" cy="625667"/>
          </a:xfrm>
        </p:spPr>
        <p:txBody>
          <a:bodyPr>
            <a:normAutofit fontScale="90000"/>
          </a:bodyPr>
          <a:lstStyle/>
          <a:p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de la Investigación</a:t>
            </a:r>
            <a:br>
              <a:rPr lang="es-E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93619-4C7D-492B-A549-9C14BE957B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4773" y="1064303"/>
            <a:ext cx="11538701" cy="52828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</a:t>
            </a: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</a:p>
          <a:p>
            <a:pPr marL="0" indent="0">
              <a:buNone/>
            </a:pPr>
            <a:r>
              <a:rPr lang="es-E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1.Desarrollar e implementar  un Sistema de matriculación  para  la Institución colegio particular </a:t>
            </a:r>
            <a:r>
              <a:rPr lang="es-E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E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riente       </a:t>
            </a:r>
            <a:r>
              <a:rPr lang="es-E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cuatoriano.</a:t>
            </a:r>
            <a:endParaRPr lang="es-E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</a:t>
            </a: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Específicos</a:t>
            </a:r>
          </a:p>
          <a:p>
            <a:pPr lvl="0"/>
            <a:r>
              <a:rPr lang="es-EC" dirty="0"/>
              <a:t> </a:t>
            </a:r>
            <a:r>
              <a:rPr lang="es-EC" cap="none" dirty="0"/>
              <a:t>G</a:t>
            </a:r>
            <a:r>
              <a:rPr lang="es-EC" cap="none" dirty="0" smtClean="0"/>
              <a:t>estionar los datos de los estudiantes para así brindar información confiable mediante procesos automatizados.</a:t>
            </a:r>
            <a:endParaRPr lang="es-ES" cap="none" dirty="0" smtClean="0"/>
          </a:p>
          <a:p>
            <a:pPr lvl="0"/>
            <a:r>
              <a:rPr lang="es-EC" cap="none" dirty="0"/>
              <a:t>P</a:t>
            </a:r>
            <a:r>
              <a:rPr lang="es-EC" cap="none" dirty="0" smtClean="0"/>
              <a:t>ropiciar un impacto psicosocial positivo en el establecimiento educativo, brindando información confiable mediante procesos automatizados.</a:t>
            </a:r>
            <a:endParaRPr lang="es-ES" cap="none" dirty="0" smtClean="0"/>
          </a:p>
          <a:p>
            <a:pPr lvl="0"/>
            <a:r>
              <a:rPr lang="es-EC" cap="none" dirty="0" smtClean="0"/>
              <a:t>Levantar requerimientos de la institución colegio particular oriente ecuatoriano.</a:t>
            </a:r>
            <a:endParaRPr lang="es-ES" cap="none" dirty="0" smtClean="0"/>
          </a:p>
          <a:p>
            <a:pPr lvl="0"/>
            <a:r>
              <a:rPr lang="es-EC" cap="none" dirty="0"/>
              <a:t>B</a:t>
            </a:r>
            <a:r>
              <a:rPr lang="es-EC" cap="none" dirty="0" smtClean="0"/>
              <a:t>rindar un excelente desarrollo tecnológico en el sistema de matrícula</a:t>
            </a:r>
            <a:r>
              <a:rPr lang="es-ES" cap="none" dirty="0"/>
              <a:t> </a:t>
            </a:r>
            <a:r>
              <a:rPr lang="es-EC" cap="none" dirty="0" smtClean="0"/>
              <a:t>mediante el software de automatización de información.</a:t>
            </a:r>
            <a:endParaRPr lang="es-ES" cap="none" dirty="0" smtClean="0"/>
          </a:p>
          <a:p>
            <a:pPr lvl="0"/>
            <a:r>
              <a:rPr lang="es-EC" cap="none" dirty="0"/>
              <a:t>P</a:t>
            </a:r>
            <a:r>
              <a:rPr lang="es-EC" cap="none" dirty="0" smtClean="0"/>
              <a:t>roporcionar información oportuna y confiable, en el momento que se requiera la información del estudiante de la institución colegio particular oriente ecuatoriano.</a:t>
            </a:r>
            <a:endParaRPr lang="es-ES" cap="none" dirty="0" smtClean="0"/>
          </a:p>
          <a:p>
            <a:pPr marL="0" indent="0">
              <a:buNone/>
            </a:pPr>
            <a:endParaRPr lang="es-ES" b="1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34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FB860-4B3F-4EC7-839D-E77EE18C84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4419" y="1229194"/>
            <a:ext cx="10363826" cy="44400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cap="none" dirty="0"/>
              <a:t>A</a:t>
            </a:r>
            <a:r>
              <a:rPr lang="es-ES" cap="none" dirty="0" smtClean="0"/>
              <a:t>ctualmente el colegio particular “oriente ecuatoriano” realiza un manejo básico y limitado de su información financiera, realizando en forma manual su manejo contable.</a:t>
            </a:r>
          </a:p>
          <a:p>
            <a:pPr marL="0" indent="0">
              <a:buNone/>
            </a:pPr>
            <a:r>
              <a:rPr lang="es-ES" cap="none" dirty="0"/>
              <a:t>C</a:t>
            </a:r>
            <a:r>
              <a:rPr lang="es-ES" cap="none" dirty="0" smtClean="0"/>
              <a:t>uando la información de cualquier institución educativa que día está creciendo se la maneja manualmente, impide la toma de decisiones, el crecimiento de la institución y se presentan los siguientes problemas:</a:t>
            </a:r>
          </a:p>
          <a:p>
            <a:pPr lvl="0"/>
            <a:r>
              <a:rPr lang="es-ES" cap="none" dirty="0"/>
              <a:t>I</a:t>
            </a:r>
            <a:r>
              <a:rPr lang="es-ES" cap="none" dirty="0" smtClean="0"/>
              <a:t>nseguridad en la información (duplicidad).</a:t>
            </a:r>
          </a:p>
          <a:p>
            <a:pPr lvl="0"/>
            <a:r>
              <a:rPr lang="es-ES" cap="none" dirty="0"/>
              <a:t>R</a:t>
            </a:r>
            <a:r>
              <a:rPr lang="es-ES" cap="none" dirty="0" smtClean="0"/>
              <a:t>esultados no apegados a la realidad.</a:t>
            </a:r>
          </a:p>
          <a:p>
            <a:pPr lvl="0"/>
            <a:r>
              <a:rPr lang="es-ES" cap="none" dirty="0"/>
              <a:t>P</a:t>
            </a:r>
            <a:r>
              <a:rPr lang="es-ES" cap="none" dirty="0" smtClean="0"/>
              <a:t>érdida de información</a:t>
            </a:r>
          </a:p>
          <a:p>
            <a:pPr lvl="0"/>
            <a:r>
              <a:rPr lang="es-ES" cap="none" dirty="0"/>
              <a:t>L</a:t>
            </a:r>
            <a:r>
              <a:rPr lang="es-ES" cap="none" dirty="0" smtClean="0"/>
              <a:t>imitación para la realización de tareas</a:t>
            </a:r>
          </a:p>
          <a:p>
            <a:pPr lvl="0"/>
            <a:r>
              <a:rPr lang="es-ES" cap="none" dirty="0"/>
              <a:t>N</a:t>
            </a:r>
            <a:r>
              <a:rPr lang="es-ES" cap="none" dirty="0" smtClean="0"/>
              <a:t>o presenta facilidades para el manejo de la información (reportes en línea)</a:t>
            </a:r>
          </a:p>
          <a:p>
            <a:pPr marL="0" indent="0" algn="just">
              <a:buNone/>
            </a:pPr>
            <a:endParaRPr lang="es-E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6FB860-4B3F-4EC7-839D-E77EE18C84C3}"/>
              </a:ext>
            </a:extLst>
          </p:cNvPr>
          <p:cNvSpPr txBox="1">
            <a:spLocks/>
          </p:cNvSpPr>
          <p:nvPr/>
        </p:nvSpPr>
        <p:spPr>
          <a:xfrm>
            <a:off x="2818152" y="495820"/>
            <a:ext cx="6640642" cy="733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Planteamiento del Problema</a:t>
            </a:r>
          </a:p>
          <a:p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0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BD0F2-CF21-44DD-A76A-5C21E786C5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212" y="1379093"/>
            <a:ext cx="10705264" cy="4646955"/>
          </a:xfrm>
        </p:spPr>
        <p:txBody>
          <a:bodyPr>
            <a:normAutofit/>
          </a:bodyPr>
          <a:lstStyle/>
          <a:p>
            <a:pPr algn="just"/>
            <a:r>
              <a:rPr lang="es-ES" cap="none" dirty="0"/>
              <a:t>N</a:t>
            </a:r>
            <a:r>
              <a:rPr lang="es-ES" cap="none" dirty="0" smtClean="0"/>
              <a:t>uestra propuesta consiste  es realizar un sistema de  matriculación y el cobro de pensiones, </a:t>
            </a:r>
            <a:r>
              <a:rPr lang="es-E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así </a:t>
            </a:r>
            <a:r>
              <a:rPr lang="es-E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mejorar la atención que prestan a los representantes o padres de familia. </a:t>
            </a:r>
            <a:endParaRPr lang="es-E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s-E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implementación del sistema de matriculación y cobro de pensiones se garantiza la consistencia e integridad de los datos en todo momentos, y que siempre se hallan disponibles para el usuario que lo necesite</a:t>
            </a:r>
            <a:r>
              <a:rPr lang="es-E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s-E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onsiderando </a:t>
            </a:r>
            <a:r>
              <a:rPr lang="es-E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prioridades antes mencionadas, la unidad educativa particular "oriente ecuatoriano" se ha visto en la necesidad de mejorar los procesos de matrícula y cobro de </a:t>
            </a:r>
            <a:r>
              <a:rPr lang="es-E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pensiones.</a:t>
            </a:r>
          </a:p>
          <a:p>
            <a:pPr algn="just"/>
            <a:r>
              <a:rPr lang="es-E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E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esarrollando </a:t>
            </a:r>
            <a:r>
              <a:rPr lang="es-E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sistema informático que cumpla con los requerimientos </a:t>
            </a:r>
            <a:r>
              <a:rPr lang="es-E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internos, administrativos, </a:t>
            </a:r>
            <a:r>
              <a:rPr lang="es-E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financieros y de seguridad</a:t>
            </a:r>
            <a:r>
              <a:rPr lang="es-E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6FB860-4B3F-4EC7-839D-E77EE18C84C3}"/>
              </a:ext>
            </a:extLst>
          </p:cNvPr>
          <p:cNvSpPr txBox="1">
            <a:spLocks/>
          </p:cNvSpPr>
          <p:nvPr/>
        </p:nvSpPr>
        <p:spPr>
          <a:xfrm>
            <a:off x="3387777" y="495819"/>
            <a:ext cx="5981075" cy="883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6FB860-4B3F-4EC7-839D-E77EE18C84C3}"/>
              </a:ext>
            </a:extLst>
          </p:cNvPr>
          <p:cNvSpPr txBox="1">
            <a:spLocks/>
          </p:cNvSpPr>
          <p:nvPr/>
        </p:nvSpPr>
        <p:spPr>
          <a:xfrm>
            <a:off x="5518879" y="495818"/>
            <a:ext cx="2335967" cy="883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propuesta</a:t>
            </a:r>
            <a:endParaRPr lang="es-E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26464" y="382292"/>
            <a:ext cx="9457436" cy="256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Matriculación y Pensiones</a:t>
            </a:r>
            <a:endParaRPr kumimoji="0" lang="es-ES" altLang="es-E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Colegio Particular Oriente Ecuatoriano</a:t>
            </a:r>
            <a:endParaRPr kumimoji="0" lang="es-ES" altLang="es-E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C" altLang="es-ES" sz="1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Página de </a:t>
            </a:r>
            <a:r>
              <a:rPr kumimoji="0" lang="es-EC" altLang="es-E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endParaRPr kumimoji="0" lang="es-EC" altLang="es-E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C" altLang="es-E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C" altLang="es-E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308" y="1984126"/>
            <a:ext cx="7501316" cy="372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18709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Gota</Template>
  <TotalTime>235</TotalTime>
  <Words>384</Words>
  <Application>Microsoft Office PowerPoint</Application>
  <PresentationFormat>Panorámica</PresentationFormat>
  <Paragraphs>42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Modern No. 20</vt:lpstr>
      <vt:lpstr>Showcard Gothic</vt:lpstr>
      <vt:lpstr>Tahoma</vt:lpstr>
      <vt:lpstr>Times New Roman</vt:lpstr>
      <vt:lpstr>Tw Cen MT</vt:lpstr>
      <vt:lpstr>Gota</vt:lpstr>
      <vt:lpstr>TRABAJO DE TITULACIÓN</vt:lpstr>
      <vt:lpstr>   Objetivos de la Investigación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ANTEPROYECTO DE TRABAJO DE TITULACIÓN</dc:title>
  <dc:creator>douglas</dc:creator>
  <cp:lastModifiedBy>paulette nicole peñafiel torres</cp:lastModifiedBy>
  <cp:revision>26</cp:revision>
  <dcterms:created xsi:type="dcterms:W3CDTF">2019-01-13T18:09:14Z</dcterms:created>
  <dcterms:modified xsi:type="dcterms:W3CDTF">2019-11-10T21:14:15Z</dcterms:modified>
</cp:coreProperties>
</file>