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6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>
      <p:cViewPr varScale="1">
        <p:scale>
          <a:sx n="69" d="100"/>
          <a:sy n="69" d="100"/>
        </p:scale>
        <p:origin x="-14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1A46-8CF0-4A70-8551-01975E5C66D6}" type="datetimeFigureOut">
              <a:rPr lang="en-US" smtClean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D1D0-99DD-44EA-8A3F-84FE56D4F6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19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1A46-8CF0-4A70-8551-01975E5C66D6}" type="datetimeFigureOut">
              <a:rPr lang="en-US" smtClean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D1D0-99DD-44EA-8A3F-84FE56D4F6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10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1A46-8CF0-4A70-8551-01975E5C66D6}" type="datetimeFigureOut">
              <a:rPr lang="en-US" smtClean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D1D0-99DD-44EA-8A3F-84FE56D4F6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75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1A46-8CF0-4A70-8551-01975E5C66D6}" type="datetimeFigureOut">
              <a:rPr lang="en-US" smtClean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D1D0-99DD-44EA-8A3F-84FE56D4F6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34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1A46-8CF0-4A70-8551-01975E5C66D6}" type="datetimeFigureOut">
              <a:rPr lang="en-US" smtClean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D1D0-99DD-44EA-8A3F-84FE56D4F6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2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1A46-8CF0-4A70-8551-01975E5C66D6}" type="datetimeFigureOut">
              <a:rPr lang="en-US" smtClean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D1D0-99DD-44EA-8A3F-84FE56D4F6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1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1A46-8CF0-4A70-8551-01975E5C66D6}" type="datetimeFigureOut">
              <a:rPr lang="en-US" smtClean="0"/>
              <a:t>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D1D0-99DD-44EA-8A3F-84FE56D4F6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58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1A46-8CF0-4A70-8551-01975E5C66D6}" type="datetimeFigureOut">
              <a:rPr lang="en-US" smtClean="0"/>
              <a:t>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D1D0-99DD-44EA-8A3F-84FE56D4F6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9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1A46-8CF0-4A70-8551-01975E5C66D6}" type="datetimeFigureOut">
              <a:rPr lang="en-US" smtClean="0"/>
              <a:t>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D1D0-99DD-44EA-8A3F-84FE56D4F6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42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1A46-8CF0-4A70-8551-01975E5C66D6}" type="datetimeFigureOut">
              <a:rPr lang="en-US" smtClean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D1D0-99DD-44EA-8A3F-84FE56D4F6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38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1A46-8CF0-4A70-8551-01975E5C66D6}" type="datetimeFigureOut">
              <a:rPr lang="en-US" smtClean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D1D0-99DD-44EA-8A3F-84FE56D4F6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52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F1A46-8CF0-4A70-8551-01975E5C66D6}" type="datetimeFigureOut">
              <a:rPr lang="en-US" smtClean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0D1D0-99DD-44EA-8A3F-84FE56D4F6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8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Notes For Project 1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smtClean="0">
                <a:solidFill>
                  <a:srgbClr val="C00000"/>
                </a:solidFill>
              </a:rPr>
              <a:t>MSDS 6372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102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Confidence Intervals For Prediction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section Goal 2.5 of project description</a:t>
            </a:r>
          </a:p>
          <a:p>
            <a:r>
              <a:rPr lang="en-US" dirty="0" smtClean="0"/>
              <a:t>Use proc </a:t>
            </a:r>
            <a:r>
              <a:rPr lang="en-US" dirty="0" err="1" smtClean="0"/>
              <a:t>autoreg</a:t>
            </a:r>
            <a:r>
              <a:rPr lang="en-US" dirty="0" smtClean="0"/>
              <a:t> for predictions and confidence intervals.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87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Imputation (Replace Missing Values)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50292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Important because observations with missing values are dropped when methods are used that include the missing variable and other variables</a:t>
            </a:r>
          </a:p>
          <a:p>
            <a:r>
              <a:rPr lang="en-US" dirty="0" smtClean="0"/>
              <a:t>Methods for replacing missing values</a:t>
            </a:r>
          </a:p>
          <a:p>
            <a:pPr lvl="1"/>
            <a:r>
              <a:rPr lang="en-US" dirty="0" smtClean="0"/>
              <a:t>Mean, median, or mode of non-missing observations</a:t>
            </a:r>
          </a:p>
          <a:p>
            <a:pPr lvl="1"/>
            <a:r>
              <a:rPr lang="en-US" dirty="0" smtClean="0"/>
              <a:t>Substitution: The value from a new observation that was not selected to be in the sample (not applicable for project)</a:t>
            </a:r>
            <a:endParaRPr lang="en-US" dirty="0"/>
          </a:p>
          <a:p>
            <a:pPr lvl="1"/>
            <a:r>
              <a:rPr lang="en-US" dirty="0" smtClean="0"/>
              <a:t>Hot </a:t>
            </a:r>
            <a:r>
              <a:rPr lang="en-US" dirty="0"/>
              <a:t>deck: </a:t>
            </a:r>
            <a:r>
              <a:rPr lang="en-US" dirty="0" smtClean="0"/>
              <a:t>A </a:t>
            </a:r>
            <a:r>
              <a:rPr lang="en-US" dirty="0"/>
              <a:t>randomly chosen value from an </a:t>
            </a:r>
            <a:r>
              <a:rPr lang="en-US" dirty="0" smtClean="0"/>
              <a:t>observation that has </a:t>
            </a:r>
            <a:r>
              <a:rPr lang="en-US" dirty="0"/>
              <a:t>similar values on other variables</a:t>
            </a:r>
          </a:p>
          <a:p>
            <a:pPr lvl="1"/>
            <a:r>
              <a:rPr lang="en-US" dirty="0" smtClean="0"/>
              <a:t>Cold </a:t>
            </a:r>
            <a:r>
              <a:rPr lang="en-US" dirty="0"/>
              <a:t>deck: </a:t>
            </a:r>
            <a:r>
              <a:rPr lang="en-US" dirty="0" smtClean="0"/>
              <a:t>A </a:t>
            </a:r>
            <a:r>
              <a:rPr lang="en-US" dirty="0"/>
              <a:t>systematically chosen value from an </a:t>
            </a:r>
            <a:r>
              <a:rPr lang="en-US" dirty="0" smtClean="0"/>
              <a:t>observation that has </a:t>
            </a:r>
            <a:r>
              <a:rPr lang="en-US" dirty="0"/>
              <a:t>similar values on other variables</a:t>
            </a:r>
          </a:p>
          <a:p>
            <a:pPr lvl="1"/>
            <a:r>
              <a:rPr lang="en-US" dirty="0" smtClean="0"/>
              <a:t>Regression</a:t>
            </a:r>
            <a:r>
              <a:rPr lang="en-US" dirty="0"/>
              <a:t>: </a:t>
            </a:r>
            <a:r>
              <a:rPr lang="en-US" dirty="0" smtClean="0"/>
              <a:t>The </a:t>
            </a:r>
            <a:r>
              <a:rPr lang="en-US" dirty="0"/>
              <a:t>predicted value obtained by regressing the missing variable on other </a:t>
            </a:r>
            <a:r>
              <a:rPr lang="en-US" dirty="0" smtClean="0"/>
              <a:t>variables (Watch out for Collinearity here)</a:t>
            </a:r>
            <a:endParaRPr lang="en-US" dirty="0"/>
          </a:p>
          <a:p>
            <a:pPr lvl="1"/>
            <a:r>
              <a:rPr lang="en-US" dirty="0" smtClean="0"/>
              <a:t>Stochastic </a:t>
            </a:r>
            <a:r>
              <a:rPr lang="en-US" dirty="0"/>
              <a:t>regression: </a:t>
            </a:r>
            <a:r>
              <a:rPr lang="en-US" dirty="0" smtClean="0"/>
              <a:t>The </a:t>
            </a:r>
            <a:r>
              <a:rPr lang="en-US" dirty="0"/>
              <a:t>predicted value from a regression plus a random residual </a:t>
            </a:r>
            <a:r>
              <a:rPr lang="en-US" dirty="0" smtClean="0"/>
              <a:t>value</a:t>
            </a:r>
            <a:endParaRPr lang="en-US" dirty="0"/>
          </a:p>
          <a:p>
            <a:pPr lvl="1"/>
            <a:r>
              <a:rPr lang="en-US" dirty="0" smtClean="0"/>
              <a:t>Interpolation </a:t>
            </a:r>
            <a:r>
              <a:rPr lang="en-US" dirty="0"/>
              <a:t>and extrapolation: </a:t>
            </a:r>
            <a:r>
              <a:rPr lang="en-US" dirty="0" smtClean="0"/>
              <a:t>An </a:t>
            </a:r>
            <a:r>
              <a:rPr lang="en-US" dirty="0"/>
              <a:t>estimated value from other observations from the same </a:t>
            </a:r>
            <a:r>
              <a:rPr lang="en-US" dirty="0" smtClean="0"/>
              <a:t>individual (not applicable for project)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994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Using LASSO Coefficients for Prediction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There is no way to test for the statistical significance of LASSO regression coefficients.</a:t>
            </a:r>
          </a:p>
          <a:p>
            <a:r>
              <a:rPr lang="en-US" dirty="0" smtClean="0"/>
              <a:t>In Homework 2 we learned that the LASSO method used in estimation of regression coefficients for variable selection may give estimators with lower Mean Squared Error than OLS.</a:t>
            </a:r>
          </a:p>
          <a:p>
            <a:r>
              <a:rPr lang="en-US" dirty="0" smtClean="0"/>
              <a:t>Hence, </a:t>
            </a:r>
            <a:r>
              <a:rPr lang="en-US" dirty="0"/>
              <a:t>t</a:t>
            </a:r>
            <a:r>
              <a:rPr lang="en-US" dirty="0" smtClean="0"/>
              <a:t>echnically LASSO regression coefficients can give better estimates to use for prediction.</a:t>
            </a:r>
          </a:p>
          <a:p>
            <a:r>
              <a:rPr lang="en-US" dirty="0" smtClean="0"/>
              <a:t>However, there is no guarantee the LASSO regression coefficients will give better predictions.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You may check model fit statistics with a test data set when comparing LASSO with OLS coefficients.</a:t>
            </a:r>
          </a:p>
          <a:p>
            <a:r>
              <a:rPr lang="en-US" dirty="0" smtClean="0"/>
              <a:t>Also, bootstrapping (leave data out) methods may be used to evaluate the goodness of LASSO coefficients.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0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Output from Homework 2</a:t>
            </a:r>
            <a:br>
              <a:rPr lang="en-US" sz="2800" dirty="0" smtClean="0">
                <a:solidFill>
                  <a:srgbClr val="C00000"/>
                </a:solidFill>
              </a:rPr>
            </a:b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8845" y="533400"/>
            <a:ext cx="70866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Shows how coefficients from LASSO selection which are constrained estimates give different model fit results as compared to using the LASSO selected variables with OLS fitted coefficients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3886200"/>
            <a:ext cx="5334000" cy="277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600200"/>
            <a:ext cx="8237538" cy="1000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99" y="2743200"/>
            <a:ext cx="8237539" cy="962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5105400" y="2100262"/>
            <a:ext cx="1371600" cy="190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67201" y="3228974"/>
            <a:ext cx="1371600" cy="190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866973" y="3224212"/>
            <a:ext cx="1057827" cy="1952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9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Comparing LASSO and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OLS (Stepwise) Estimators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Use estimators to score data with a </a:t>
            </a:r>
            <a:r>
              <a:rPr lang="en-US" u="sng" dirty="0" smtClean="0"/>
              <a:t>test data </a:t>
            </a:r>
            <a:r>
              <a:rPr lang="en-US" dirty="0" smtClean="0"/>
              <a:t>set in SAS where scoring calculates estimates of response (dependent) variables using regression coefficients derived with LASSO and OLS methods.  </a:t>
            </a:r>
          </a:p>
          <a:p>
            <a:r>
              <a:rPr lang="en-US" dirty="0" smtClean="0"/>
              <a:t>Calculate errors and SSEs using LASSO estimates, OLS estimates using LASSO selected variables, </a:t>
            </a:r>
            <a:r>
              <a:rPr lang="en-US" dirty="0"/>
              <a:t>and OLS estimates using </a:t>
            </a:r>
            <a:r>
              <a:rPr lang="en-US" dirty="0" smtClean="0"/>
              <a:t>OLS </a:t>
            </a:r>
            <a:r>
              <a:rPr lang="en-US" dirty="0"/>
              <a:t>selected </a:t>
            </a:r>
            <a:r>
              <a:rPr lang="en-US" dirty="0" smtClean="0"/>
              <a:t>variables.</a:t>
            </a:r>
          </a:p>
          <a:p>
            <a:r>
              <a:rPr lang="en-US" dirty="0" smtClean="0"/>
              <a:t>Calculate RSQ, and ADJRSQ </a:t>
            </a:r>
            <a:r>
              <a:rPr lang="en-US" dirty="0"/>
              <a:t>using LASSO estimates, OLS estimates using LASSO selected variables, and OLS estimates using OLS selected variables.</a:t>
            </a:r>
            <a:endParaRPr lang="en-US" dirty="0" smtClean="0"/>
          </a:p>
          <a:p>
            <a:r>
              <a:rPr lang="en-US" dirty="0" smtClean="0"/>
              <a:t>M. </a:t>
            </a:r>
            <a:r>
              <a:rPr lang="en-US" dirty="0" err="1" smtClean="0"/>
              <a:t>Selzer</a:t>
            </a:r>
            <a:r>
              <a:rPr lang="en-US" dirty="0" smtClean="0"/>
              <a:t> has developed a SAS program with macro variables to do this.  Available </a:t>
            </a:r>
            <a:r>
              <a:rPr lang="en-US" dirty="0"/>
              <a:t>in project1.zip in file </a:t>
            </a:r>
            <a:r>
              <a:rPr lang="en-US" dirty="0" err="1"/>
              <a:t>compareOLSLasso.sas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57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6511629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SAS Program to Evaluate LASSO and OLS Estimators</a:t>
            </a:r>
            <a:br>
              <a:rPr lang="en-US" sz="2800" dirty="0" smtClean="0">
                <a:solidFill>
                  <a:srgbClr val="C00000"/>
                </a:solidFill>
              </a:rPr>
            </a:br>
            <a:r>
              <a:rPr lang="en-US" sz="2800" dirty="0" smtClean="0">
                <a:solidFill>
                  <a:srgbClr val="C00000"/>
                </a:solidFill>
              </a:rPr>
              <a:t>Data Inputs (Using Wine Quality Data as Example</a:t>
            </a:r>
            <a:r>
              <a:rPr lang="en-US" sz="2800" dirty="0">
                <a:solidFill>
                  <a:srgbClr val="C00000"/>
                </a:solidFill>
              </a:rPr>
              <a:t>)</a:t>
            </a:r>
            <a:br>
              <a:rPr lang="en-US" sz="2800" dirty="0">
                <a:solidFill>
                  <a:srgbClr val="C00000"/>
                </a:solidFill>
              </a:rPr>
            </a:br>
            <a:r>
              <a:rPr lang="en-US" sz="2800" dirty="0" err="1">
                <a:solidFill>
                  <a:srgbClr val="C00000"/>
                </a:solidFill>
              </a:rPr>
              <a:t>compareOLSLasso.sas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7024254" y="4454237"/>
            <a:ext cx="304800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543800" y="4873337"/>
            <a:ext cx="1371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Macro Variable Inputs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22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7814812" cy="512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SAS Example LASSO and OLS Estimators – Continued</a:t>
            </a:r>
            <a:br>
              <a:rPr lang="en-US" sz="2800" dirty="0" smtClean="0">
                <a:solidFill>
                  <a:srgbClr val="C00000"/>
                </a:solidFill>
              </a:rPr>
            </a:br>
            <a:r>
              <a:rPr lang="en-US" sz="2800" dirty="0" smtClean="0">
                <a:solidFill>
                  <a:srgbClr val="C00000"/>
                </a:solidFill>
              </a:rPr>
              <a:t>Estimation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838200" y="1371600"/>
            <a:ext cx="6823364" cy="2424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72836" y="3210791"/>
            <a:ext cx="5375564" cy="2424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07472" y="4878529"/>
            <a:ext cx="5146964" cy="2528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8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93172"/>
            <a:ext cx="7790476" cy="4998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839200" cy="685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SAS Example LASSO &amp; OLS Estimators – Continued Output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1066800" y="630382"/>
            <a:ext cx="5257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32164" y="3200400"/>
            <a:ext cx="6823364" cy="3463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5871729"/>
            <a:ext cx="7894638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Oval 7"/>
          <p:cNvSpPr/>
          <p:nvPr/>
        </p:nvSpPr>
        <p:spPr>
          <a:xfrm>
            <a:off x="6005945" y="5938837"/>
            <a:ext cx="2819400" cy="8373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3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Interaction Terms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 Goal 1, note that interaction terms are specified by the product of covariates.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7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473</Words>
  <Application>Microsoft Office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Notes For Project 1 MSDS 6372</vt:lpstr>
      <vt:lpstr>Imputation (Replace Missing Values)</vt:lpstr>
      <vt:lpstr>Using LASSO Coefficients for Prediction</vt:lpstr>
      <vt:lpstr>Output from Homework 2 </vt:lpstr>
      <vt:lpstr>Comparing LASSO and  OLS (Stepwise) Estimators</vt:lpstr>
      <vt:lpstr>SAS Program to Evaluate LASSO and OLS Estimators Data Inputs (Using Wine Quality Data as Example) compareOLSLasso.sas</vt:lpstr>
      <vt:lpstr>SAS Example LASSO and OLS Estimators – Continued Estimation</vt:lpstr>
      <vt:lpstr>SAS Example LASSO &amp; OLS Estimators – Continued Output</vt:lpstr>
      <vt:lpstr>Interaction Terms</vt:lpstr>
      <vt:lpstr>Confidence Intervals For Prediction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Imputation (Replace Missing Values)</dc:title>
  <dc:creator>Martin Selzer</dc:creator>
  <cp:lastModifiedBy>Martin Selzer</cp:lastModifiedBy>
  <cp:revision>28</cp:revision>
  <dcterms:created xsi:type="dcterms:W3CDTF">2018-05-28T13:19:36Z</dcterms:created>
  <dcterms:modified xsi:type="dcterms:W3CDTF">2020-02-10T09:37:46Z</dcterms:modified>
</cp:coreProperties>
</file>