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4.xml" ContentType="application/inkml+xml"/>
  <Override PartName="/ppt/ink/ink5.xml" ContentType="application/inkml+xml"/>
  <Override PartName="/ppt/tags/tag6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sldIdLst>
    <p:sldId id="257" r:id="rId5"/>
    <p:sldId id="268" r:id="rId6"/>
    <p:sldId id="269" r:id="rId7"/>
    <p:sldId id="272" r:id="rId8"/>
    <p:sldId id="270" r:id="rId9"/>
    <p:sldId id="271" r:id="rId10"/>
    <p:sldId id="294" r:id="rId11"/>
    <p:sldId id="295" r:id="rId12"/>
    <p:sldId id="296" r:id="rId13"/>
    <p:sldId id="297" r:id="rId14"/>
    <p:sldId id="273" r:id="rId15"/>
    <p:sldId id="274" r:id="rId16"/>
    <p:sldId id="289" r:id="rId17"/>
    <p:sldId id="290" r:id="rId18"/>
    <p:sldId id="287" r:id="rId19"/>
    <p:sldId id="276" r:id="rId20"/>
    <p:sldId id="277" r:id="rId21"/>
    <p:sldId id="281" r:id="rId22"/>
    <p:sldId id="291" r:id="rId23"/>
    <p:sldId id="282" r:id="rId24"/>
    <p:sldId id="278" r:id="rId25"/>
    <p:sldId id="279" r:id="rId26"/>
    <p:sldId id="284" r:id="rId27"/>
    <p:sldId id="299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41BB3-2F1D-4AA4-B766-DB796E3101A1}" v="100" dt="2021-01-26T10:51:50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00" autoAdjust="0"/>
  </p:normalViewPr>
  <p:slideViewPr>
    <p:cSldViewPr snapToGrid="0" snapToObjects="1">
      <p:cViewPr varScale="1">
        <p:scale>
          <a:sx n="116" d="100"/>
          <a:sy n="11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5T17:07:09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9394 17218 0,'0'0'5,"0"0"4,0 0 20,0 0-26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1-25T17:23:33.8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17866 13526 0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5T17:12:28.1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14635 13026 0,'0'0'6,"0"0"2,-10 10 1,10-10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5T17:35:3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11682 13697 0,'0'0'10,"0"0"4,0 0-13,0 0 8,0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5T17:43:52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14003 0,'0'0'7,"0"0"2,-10 0 0,10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5T17:50:55.1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9787 17025 0,'0'0'6,"0"0"4,0 0-2,0 0 2,0 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64263-E410-4452-B28D-AA27DD33D6D4}" type="datetimeFigureOut">
              <a:rPr lang="en-GB" smtClean="0"/>
              <a:t>15/02/2021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C1F3-BF7F-427E-AEFB-880A0B699B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03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27" y="365126"/>
            <a:ext cx="10993073" cy="4737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27" y="1082180"/>
            <a:ext cx="10993073" cy="5094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89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42582" y="63839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 Malcolm Morgan m.morgan1@leeds.ac.uk</a:t>
            </a:r>
          </a:p>
        </p:txBody>
      </p:sp>
    </p:spTree>
    <p:extLst>
      <p:ext uri="{BB962C8B-B14F-4D97-AF65-F5344CB8AC3E}">
        <p14:creationId xmlns:p14="http://schemas.microsoft.com/office/powerpoint/2010/main" val="13391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39980832094277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pubs.com/edzer/676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10" Type="http://schemas.openxmlformats.org/officeDocument/2006/relationships/image" Target="../media/image25.png"/><Relationship Id="rId4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339724" y="2640562"/>
            <a:ext cx="11431361" cy="3853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</a:p>
          <a:p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Getting from A to B the thoughtful way</a:t>
            </a:r>
          </a:p>
          <a:p>
            <a:endParaRPr lang="en-GB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GB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Dr Malcolm Morgan</a:t>
            </a:r>
          </a:p>
          <a:p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Research Fellow in Transport and Spatial Analysis</a:t>
            </a:r>
          </a:p>
          <a:p>
            <a:endParaRPr lang="en-GB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GB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Transport Data Science</a:t>
            </a:r>
          </a:p>
          <a:p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15</a:t>
            </a:r>
            <a:r>
              <a:rPr lang="en-GB" sz="1600" baseline="30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GB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February 2021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36311" y="-1819"/>
            <a:ext cx="5819775" cy="82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Institute for Transport Studies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FACULTY OF ENVIRONMENT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66839779-BA22-4F0D-94C3-CF1B699124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0182" y="1034130"/>
            <a:ext cx="5300747" cy="29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4"/>
    </mc:Choice>
    <mc:Fallback xmlns="">
      <p:transition spd="slow" advTm="96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Connected					 Unconnected</a:t>
            </a:r>
          </a:p>
          <a:p>
            <a:pPr lvl="1"/>
            <a:r>
              <a:rPr lang="en-GB" dirty="0"/>
              <a:t>All parts of the graph connected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DCAA3-B195-48AB-9B43-8A4D737533C3}"/>
              </a:ext>
            </a:extLst>
          </p:cNvPr>
          <p:cNvGrpSpPr/>
          <p:nvPr/>
        </p:nvGrpSpPr>
        <p:grpSpPr>
          <a:xfrm>
            <a:off x="1300262" y="2159256"/>
            <a:ext cx="3114215" cy="3597289"/>
            <a:chOff x="1300262" y="2159256"/>
            <a:chExt cx="3114215" cy="359728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50605E-629B-4919-8E9B-B38FE089D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350" y="3933648"/>
              <a:ext cx="694091" cy="14761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3353D-D998-4BD9-88B3-DA4B6DFBCFE1}"/>
                </a:ext>
              </a:extLst>
            </p:cNvPr>
            <p:cNvSpPr txBox="1"/>
            <p:nvPr/>
          </p:nvSpPr>
          <p:spPr>
            <a:xfrm>
              <a:off x="2854127" y="2159256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C712B-68C5-458B-9239-3D3CBA0769EA}"/>
                </a:ext>
              </a:extLst>
            </p:cNvPr>
            <p:cNvSpPr txBox="1"/>
            <p:nvPr/>
          </p:nvSpPr>
          <p:spPr>
            <a:xfrm>
              <a:off x="2831346" y="5387213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007E80-1E08-4D03-9E0E-533A1438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3922192"/>
              <a:ext cx="860584" cy="14332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4F6233C-02A6-4315-8CAB-A1BE87F8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901" y="2837338"/>
              <a:ext cx="10026" cy="254987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7E2390-2D57-4563-A289-7DA0CEA94BB7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27" y="5409781"/>
              <a:ext cx="162695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5F6F-2A97-49B6-8F6F-A2A4344D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884" y="3395823"/>
              <a:ext cx="1165495" cy="20139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7E5D61-1419-40E5-9F91-E325F2E5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27" y="3401094"/>
              <a:ext cx="1913633" cy="5068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50E38A-FC2A-4CE8-BA9B-F70C6440C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2407400"/>
              <a:ext cx="1617990" cy="4051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FDC8BC-B1F8-4F2A-B662-A04E010F9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80" y="2414875"/>
              <a:ext cx="1166194" cy="10176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2C30CD-7451-42BE-9F16-45656DB6FE8C}"/>
                </a:ext>
              </a:extLst>
            </p:cNvPr>
            <p:cNvSpPr/>
            <p:nvPr/>
          </p:nvSpPr>
          <p:spPr>
            <a:xfrm>
              <a:off x="4090281" y="322236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43764-9B3E-40C9-80FE-4B7476F0A3CA}"/>
                </a:ext>
              </a:extLst>
            </p:cNvPr>
            <p:cNvSpPr txBox="1"/>
            <p:nvPr/>
          </p:nvSpPr>
          <p:spPr>
            <a:xfrm>
              <a:off x="4090281" y="32111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E8693C-121E-4D49-A33F-99278F738BCD}"/>
                </a:ext>
              </a:extLst>
            </p:cNvPr>
            <p:cNvSpPr/>
            <p:nvPr/>
          </p:nvSpPr>
          <p:spPr>
            <a:xfrm>
              <a:off x="2897168" y="5247683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5D59E9-EA46-46F5-AC31-CF74A933138D}"/>
                </a:ext>
              </a:extLst>
            </p:cNvPr>
            <p:cNvSpPr/>
            <p:nvPr/>
          </p:nvSpPr>
          <p:spPr>
            <a:xfrm>
              <a:off x="1300262" y="522511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B4706F-CDB0-4B79-9D90-10ADCD6ECD83}"/>
                </a:ext>
              </a:extLst>
            </p:cNvPr>
            <p:cNvSpPr txBox="1"/>
            <p:nvPr/>
          </p:nvSpPr>
          <p:spPr>
            <a:xfrm>
              <a:off x="1304902" y="518995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5F14F8-9950-4BD2-A965-2DA908E3101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901" y="2822499"/>
              <a:ext cx="887091" cy="10974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650AE0-D801-489E-B3F0-FB9DBF0DA611}"/>
                </a:ext>
              </a:extLst>
            </p:cNvPr>
            <p:cNvSpPr/>
            <p:nvPr/>
          </p:nvSpPr>
          <p:spPr>
            <a:xfrm>
              <a:off x="2177824" y="376084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C2E64F-7BE0-4C15-80BF-27C3F8C85ECB}"/>
                </a:ext>
              </a:extLst>
            </p:cNvPr>
            <p:cNvSpPr txBox="1"/>
            <p:nvPr/>
          </p:nvSpPr>
          <p:spPr>
            <a:xfrm>
              <a:off x="2174894" y="3739859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7D6658-B4A2-4F11-9BA0-3547BDBAD20A}"/>
                </a:ext>
              </a:extLst>
            </p:cNvPr>
            <p:cNvSpPr/>
            <p:nvPr/>
          </p:nvSpPr>
          <p:spPr>
            <a:xfrm>
              <a:off x="1300262" y="2658421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13E5A3-CAE6-43AD-8563-F438362FAAF7}"/>
                </a:ext>
              </a:extLst>
            </p:cNvPr>
            <p:cNvSpPr txBox="1"/>
            <p:nvPr/>
          </p:nvSpPr>
          <p:spPr>
            <a:xfrm>
              <a:off x="1304902" y="2642928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6F6260-B1F2-4D60-8CF7-359F9C06A448}"/>
                </a:ext>
              </a:extLst>
            </p:cNvPr>
            <p:cNvSpPr/>
            <p:nvPr/>
          </p:nvSpPr>
          <p:spPr>
            <a:xfrm>
              <a:off x="2957355" y="226062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AF13A0-3C06-481C-8147-47FE69ECD00B}"/>
                </a:ext>
              </a:extLst>
            </p:cNvPr>
            <p:cNvSpPr txBox="1"/>
            <p:nvPr/>
          </p:nvSpPr>
          <p:spPr>
            <a:xfrm>
              <a:off x="2965237" y="22380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8B88CA-5BF5-44EF-8DF3-1161FE953E55}"/>
                </a:ext>
              </a:extLst>
            </p:cNvPr>
            <p:cNvSpPr txBox="1"/>
            <p:nvPr/>
          </p:nvSpPr>
          <p:spPr>
            <a:xfrm>
              <a:off x="2935177" y="5225115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6A8A08-88C2-46CC-BAB4-066F21326AF0}"/>
              </a:ext>
            </a:extLst>
          </p:cNvPr>
          <p:cNvCxnSpPr>
            <a:cxnSpLocks/>
          </p:cNvCxnSpPr>
          <p:nvPr/>
        </p:nvCxnSpPr>
        <p:spPr>
          <a:xfrm flipH="1" flipV="1">
            <a:off x="8195098" y="3897939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A7598C-4B7E-4855-BA64-7DBE3D05B01C}"/>
              </a:ext>
            </a:extLst>
          </p:cNvPr>
          <p:cNvSpPr txBox="1"/>
          <p:nvPr/>
        </p:nvSpPr>
        <p:spPr>
          <a:xfrm>
            <a:off x="8674875" y="2123547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3ADE4-A520-486B-A26C-77BB3C81551C}"/>
              </a:ext>
            </a:extLst>
          </p:cNvPr>
          <p:cNvSpPr txBox="1"/>
          <p:nvPr/>
        </p:nvSpPr>
        <p:spPr>
          <a:xfrm>
            <a:off x="8652094" y="5351504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8E7DBE-8AEB-4589-BC29-F5C601066D89}"/>
              </a:ext>
            </a:extLst>
          </p:cNvPr>
          <p:cNvCxnSpPr>
            <a:cxnSpLocks/>
          </p:cNvCxnSpPr>
          <p:nvPr/>
        </p:nvCxnSpPr>
        <p:spPr>
          <a:xfrm flipV="1">
            <a:off x="7297156" y="3886483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8936D35-93C4-4DE2-B8E3-F770C7A86A67}"/>
              </a:ext>
            </a:extLst>
          </p:cNvPr>
          <p:cNvCxnSpPr>
            <a:cxnSpLocks/>
          </p:cNvCxnSpPr>
          <p:nvPr/>
        </p:nvCxnSpPr>
        <p:spPr>
          <a:xfrm flipV="1">
            <a:off x="7270649" y="2801629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36FAD0-8F26-40C8-8D2D-2E7EBEA19A56}"/>
              </a:ext>
            </a:extLst>
          </p:cNvPr>
          <p:cNvCxnSpPr>
            <a:cxnSpLocks/>
          </p:cNvCxnSpPr>
          <p:nvPr/>
        </p:nvCxnSpPr>
        <p:spPr>
          <a:xfrm>
            <a:off x="7280675" y="5374072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5DE1C8-E145-4774-9051-AC117680088D}"/>
              </a:ext>
            </a:extLst>
          </p:cNvPr>
          <p:cNvCxnSpPr>
            <a:cxnSpLocks/>
          </p:cNvCxnSpPr>
          <p:nvPr/>
        </p:nvCxnSpPr>
        <p:spPr>
          <a:xfrm>
            <a:off x="8923028" y="2379166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1CB7669-E308-49AF-9B3C-504759FD76C9}"/>
              </a:ext>
            </a:extLst>
          </p:cNvPr>
          <p:cNvSpPr/>
          <p:nvPr/>
        </p:nvSpPr>
        <p:spPr>
          <a:xfrm>
            <a:off x="9911029" y="3186653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CEFB12-581C-487B-AD19-6A0DEF507D93}"/>
              </a:ext>
            </a:extLst>
          </p:cNvPr>
          <p:cNvSpPr txBox="1"/>
          <p:nvPr/>
        </p:nvSpPr>
        <p:spPr>
          <a:xfrm>
            <a:off x="9911029" y="317544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21F8DD7-5965-4F3C-B560-7328BDCDE770}"/>
              </a:ext>
            </a:extLst>
          </p:cNvPr>
          <p:cNvSpPr/>
          <p:nvPr/>
        </p:nvSpPr>
        <p:spPr>
          <a:xfrm>
            <a:off x="8717916" y="521197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151A022-3558-4B07-8EBF-56816FC6D61E}"/>
              </a:ext>
            </a:extLst>
          </p:cNvPr>
          <p:cNvSpPr/>
          <p:nvPr/>
        </p:nvSpPr>
        <p:spPr>
          <a:xfrm>
            <a:off x="7121010" y="518940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854CC0-F180-4846-9CC5-1FC95833D182}"/>
              </a:ext>
            </a:extLst>
          </p:cNvPr>
          <p:cNvSpPr txBox="1"/>
          <p:nvPr/>
        </p:nvSpPr>
        <p:spPr>
          <a:xfrm>
            <a:off x="7125650" y="515424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2F0FA2-97B1-4EB8-B83C-81121ACD6167}"/>
              </a:ext>
            </a:extLst>
          </p:cNvPr>
          <p:cNvCxnSpPr>
            <a:cxnSpLocks/>
          </p:cNvCxnSpPr>
          <p:nvPr/>
        </p:nvCxnSpPr>
        <p:spPr>
          <a:xfrm>
            <a:off x="7270649" y="2786790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BD4B45-03A6-44C6-BD87-1BF888F0C6DB}"/>
              </a:ext>
            </a:extLst>
          </p:cNvPr>
          <p:cNvSpPr/>
          <p:nvPr/>
        </p:nvSpPr>
        <p:spPr>
          <a:xfrm>
            <a:off x="7998572" y="3725133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E6FF1F-C6AE-4A00-924B-F5153E72AC13}"/>
              </a:ext>
            </a:extLst>
          </p:cNvPr>
          <p:cNvSpPr txBox="1"/>
          <p:nvPr/>
        </p:nvSpPr>
        <p:spPr>
          <a:xfrm>
            <a:off x="7995642" y="370415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6C1E3-C0AF-4EA5-A0FE-AD3C1A1BD34C}"/>
              </a:ext>
            </a:extLst>
          </p:cNvPr>
          <p:cNvSpPr/>
          <p:nvPr/>
        </p:nvSpPr>
        <p:spPr>
          <a:xfrm>
            <a:off x="7121010" y="2622712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F6AF63-8242-4FA5-87DC-86EC9EC5E08F}"/>
              </a:ext>
            </a:extLst>
          </p:cNvPr>
          <p:cNvSpPr txBox="1"/>
          <p:nvPr/>
        </p:nvSpPr>
        <p:spPr>
          <a:xfrm>
            <a:off x="7125650" y="260721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7868DE7-82EF-45CC-A20B-11E0D50B3985}"/>
              </a:ext>
            </a:extLst>
          </p:cNvPr>
          <p:cNvSpPr/>
          <p:nvPr/>
        </p:nvSpPr>
        <p:spPr>
          <a:xfrm>
            <a:off x="8778103" y="222491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4247C1-5FF6-45C3-A8FB-C653AC58592B}"/>
              </a:ext>
            </a:extLst>
          </p:cNvPr>
          <p:cNvSpPr txBox="1"/>
          <p:nvPr/>
        </p:nvSpPr>
        <p:spPr>
          <a:xfrm>
            <a:off x="8785985" y="220234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988F49-FDD6-473B-8045-B8FD40534C45}"/>
              </a:ext>
            </a:extLst>
          </p:cNvPr>
          <p:cNvSpPr txBox="1"/>
          <p:nvPr/>
        </p:nvSpPr>
        <p:spPr>
          <a:xfrm>
            <a:off x="8755925" y="5189406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65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23"/>
    </mc:Choice>
    <mc:Fallback xmlns="">
      <p:transition spd="slow" advTm="8352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-111665"/>
            <a:ext cx="10515600" cy="1325563"/>
          </a:xfrm>
        </p:spPr>
        <p:txBody>
          <a:bodyPr/>
          <a:lstStyle/>
          <a:p>
            <a:r>
              <a:rPr lang="en-GB" dirty="0"/>
              <a:t>The Königsberg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Degree: Number of edges connected to a vertex</a:t>
            </a:r>
          </a:p>
          <a:p>
            <a:r>
              <a:rPr lang="en-GB" dirty="0"/>
              <a:t>Strength: Weighted number of edges</a:t>
            </a:r>
          </a:p>
        </p:txBody>
      </p:sp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70A7B-D7BE-4C65-8239-909556B10D82}"/>
              </a:ext>
            </a:extLst>
          </p:cNvPr>
          <p:cNvSpPr txBox="1"/>
          <p:nvPr/>
        </p:nvSpPr>
        <p:spPr>
          <a:xfrm>
            <a:off x="8160402" y="1637680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C7D93-D385-4F80-9A58-7A66CF414333}"/>
              </a:ext>
            </a:extLst>
          </p:cNvPr>
          <p:cNvSpPr txBox="1"/>
          <p:nvPr/>
        </p:nvSpPr>
        <p:spPr>
          <a:xfrm>
            <a:off x="5463131" y="3713249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6C7B2-85E8-4E0B-B2B7-C50394EFF0EF}"/>
              </a:ext>
            </a:extLst>
          </p:cNvPr>
          <p:cNvSpPr txBox="1"/>
          <p:nvPr/>
        </p:nvSpPr>
        <p:spPr>
          <a:xfrm>
            <a:off x="10813833" y="3739684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9FBFD-1CD7-49D5-B24E-284C621D9D11}"/>
              </a:ext>
            </a:extLst>
          </p:cNvPr>
          <p:cNvSpPr txBox="1"/>
          <p:nvPr/>
        </p:nvSpPr>
        <p:spPr>
          <a:xfrm>
            <a:off x="8160402" y="5821092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3BB471-3A4D-45D9-8B23-98607715D938}"/>
              </a:ext>
            </a:extLst>
          </p:cNvPr>
          <p:cNvSpPr txBox="1">
            <a:spLocks/>
          </p:cNvSpPr>
          <p:nvPr/>
        </p:nvSpPr>
        <p:spPr>
          <a:xfrm>
            <a:off x="830610" y="3610682"/>
            <a:ext cx="4386935" cy="247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Euler Observed:</a:t>
            </a:r>
          </a:p>
          <a:p>
            <a:pPr lvl="1"/>
            <a:r>
              <a:rPr lang="en-GB" dirty="0"/>
              <a:t>Vertices must have even degree except the start and end</a:t>
            </a:r>
          </a:p>
          <a:p>
            <a:pPr lvl="1"/>
            <a:r>
              <a:rPr lang="en-GB" dirty="0"/>
              <a:t>So there is no solution</a:t>
            </a:r>
          </a:p>
          <a:p>
            <a:pPr marL="457200" lvl="1" indent="0">
              <a:buNone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0EF8F6-D24E-4255-AE5B-1D625BDD6EDD}"/>
                  </a:ext>
                </a:extLst>
              </p14:cNvPr>
              <p14:cNvContentPartPr/>
              <p14:nvPr/>
            </p14:nvContentPartPr>
            <p14:xfrm>
              <a:off x="6431760" y="48693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0EF8F6-D24E-4255-AE5B-1D625BDD6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2400" y="4860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37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17"/>
    </mc:Choice>
    <mc:Fallback xmlns="">
      <p:transition spd="slow" advTm="81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FD72DC-40CD-414D-AC2D-CD4D51DA8DBA}"/>
              </a:ext>
            </a:extLst>
          </p:cNvPr>
          <p:cNvSpPr/>
          <p:nvPr/>
        </p:nvSpPr>
        <p:spPr>
          <a:xfrm>
            <a:off x="5353742" y="3716964"/>
            <a:ext cx="553622" cy="568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A88B68-B829-4DA6-B959-A928E8F57B62}"/>
              </a:ext>
            </a:extLst>
          </p:cNvPr>
          <p:cNvSpPr/>
          <p:nvPr/>
        </p:nvSpPr>
        <p:spPr>
          <a:xfrm>
            <a:off x="8057438" y="1639170"/>
            <a:ext cx="553622" cy="568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" y="-90734"/>
            <a:ext cx="10515600" cy="1325563"/>
          </a:xfrm>
        </p:spPr>
        <p:txBody>
          <a:bodyPr/>
          <a:lstStyle/>
          <a:p>
            <a:r>
              <a:rPr lang="en-GB" dirty="0"/>
              <a:t>The Königsberg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Bonus Problem</a:t>
            </a:r>
          </a:p>
          <a:p>
            <a:pPr lvl="1"/>
            <a:r>
              <a:rPr lang="en-GB" dirty="0"/>
              <a:t>Where would you add a bridge such that you could </a:t>
            </a:r>
            <a:r>
              <a:rPr lang="en-GB" dirty="0">
                <a:highlight>
                  <a:srgbClr val="FF0000"/>
                </a:highlight>
              </a:rPr>
              <a:t>start at the Red vertex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finish at the Yellow vertex</a:t>
            </a:r>
          </a:p>
          <a:p>
            <a:pPr lvl="1"/>
            <a:r>
              <a:rPr lang="en-GB" dirty="0"/>
              <a:t>What would the path be?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038D1F-9110-4198-B98E-6FC31FC728B1}"/>
                  </a:ext>
                </a:extLst>
              </p14:cNvPr>
              <p14:cNvContentPartPr/>
              <p14:nvPr/>
            </p14:nvContentPartPr>
            <p14:xfrm>
              <a:off x="5265000" y="4689360"/>
              <a:ext cx="39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038D1F-9110-4198-B98E-6FC31FC728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5640" y="4680000"/>
                <a:ext cx="226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6"/>
    </mc:Choice>
    <mc:Fallback xmlns="">
      <p:transition spd="slow" advTm="228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CC503F-AE54-4A03-A42D-30D781C2C348}"/>
              </a:ext>
            </a:extLst>
          </p:cNvPr>
          <p:cNvCxnSpPr>
            <a:cxnSpLocks/>
          </p:cNvCxnSpPr>
          <p:nvPr/>
        </p:nvCxnSpPr>
        <p:spPr>
          <a:xfrm flipH="1" flipV="1">
            <a:off x="2141593" y="3039552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1B6668-BF1A-4DE2-8F2D-4B464727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Shortest 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895608-BFF6-41E2-A939-8C57BFE3DC7B}"/>
              </a:ext>
            </a:extLst>
          </p:cNvPr>
          <p:cNvSpPr txBox="1">
            <a:spLocks/>
          </p:cNvSpPr>
          <p:nvPr/>
        </p:nvSpPr>
        <p:spPr>
          <a:xfrm>
            <a:off x="5647020" y="1243881"/>
            <a:ext cx="6438900" cy="4167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Dijkstra Algorithm</a:t>
            </a:r>
          </a:p>
          <a:p>
            <a:pPr lvl="1"/>
            <a:r>
              <a:rPr lang="en-GB" dirty="0"/>
              <a:t>Visits each unvisited vertex counting cumulative distance</a:t>
            </a:r>
          </a:p>
          <a:p>
            <a:pPr lvl="1"/>
            <a:r>
              <a:rPr lang="en-GB" dirty="0"/>
              <a:t>Prioritised by distance, thus excludes options longer than current shortest route</a:t>
            </a:r>
          </a:p>
          <a:p>
            <a:pPr lvl="1"/>
            <a:r>
              <a:rPr lang="en-GB" dirty="0"/>
              <a:t>O(|V|</a:t>
            </a:r>
            <a:r>
              <a:rPr lang="en-GB" baseline="30000" dirty="0"/>
              <a:t>2</a:t>
            </a:r>
            <a:r>
              <a:rPr lang="en-GB" dirty="0"/>
              <a:t>) unprioritized </a:t>
            </a:r>
          </a:p>
          <a:p>
            <a:pPr lvl="1"/>
            <a:r>
              <a:rPr lang="en-GB" dirty="0"/>
              <a:t>O(|E| + |V|log|V|) when using a priority 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651D9-0E27-4E18-895F-9279B9144C8E}"/>
              </a:ext>
            </a:extLst>
          </p:cNvPr>
          <p:cNvSpPr txBox="1"/>
          <p:nvPr/>
        </p:nvSpPr>
        <p:spPr>
          <a:xfrm>
            <a:off x="510552" y="2866746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5F0E4-CC04-4077-BA57-AC93320A4BE3}"/>
              </a:ext>
            </a:extLst>
          </p:cNvPr>
          <p:cNvSpPr txBox="1"/>
          <p:nvPr/>
        </p:nvSpPr>
        <p:spPr>
          <a:xfrm>
            <a:off x="2621370" y="1265160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4EB4A-17C4-49C9-AA7F-48FA9A123D2C}"/>
              </a:ext>
            </a:extLst>
          </p:cNvPr>
          <p:cNvSpPr txBox="1"/>
          <p:nvPr/>
        </p:nvSpPr>
        <p:spPr>
          <a:xfrm>
            <a:off x="2598589" y="4493117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3DA7D-0521-4C4A-8B74-578214F251EB}"/>
              </a:ext>
            </a:extLst>
          </p:cNvPr>
          <p:cNvSpPr txBox="1"/>
          <p:nvPr/>
        </p:nvSpPr>
        <p:spPr>
          <a:xfrm>
            <a:off x="1852004" y="137357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679B4-0483-4BA2-B8AA-752E1C16CF66}"/>
              </a:ext>
            </a:extLst>
          </p:cNvPr>
          <p:cNvSpPr txBox="1"/>
          <p:nvPr/>
        </p:nvSpPr>
        <p:spPr>
          <a:xfrm>
            <a:off x="1635542" y="209089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2F4B9-00E5-4119-B378-D0897EB1C674}"/>
              </a:ext>
            </a:extLst>
          </p:cNvPr>
          <p:cNvSpPr txBox="1"/>
          <p:nvPr/>
        </p:nvSpPr>
        <p:spPr>
          <a:xfrm>
            <a:off x="2970489" y="240682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412DE-50C9-436C-9F16-17F5D55160C4}"/>
              </a:ext>
            </a:extLst>
          </p:cNvPr>
          <p:cNvSpPr txBox="1"/>
          <p:nvPr/>
        </p:nvSpPr>
        <p:spPr>
          <a:xfrm>
            <a:off x="3325186" y="165036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8A4420-D749-4276-8F48-64B12AB87BCB}"/>
              </a:ext>
            </a:extLst>
          </p:cNvPr>
          <p:cNvSpPr txBox="1"/>
          <p:nvPr/>
        </p:nvSpPr>
        <p:spPr>
          <a:xfrm>
            <a:off x="3371162" y="3508706"/>
            <a:ext cx="5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E98D6-B71E-4E6A-82D0-566EE9E7999F}"/>
              </a:ext>
            </a:extLst>
          </p:cNvPr>
          <p:cNvSpPr txBox="1"/>
          <p:nvPr/>
        </p:nvSpPr>
        <p:spPr>
          <a:xfrm>
            <a:off x="2122604" y="3661516"/>
            <a:ext cx="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5326E-2C74-4DDD-B5FC-A9742C7C9FD0}"/>
              </a:ext>
            </a:extLst>
          </p:cNvPr>
          <p:cNvSpPr txBox="1"/>
          <p:nvPr/>
        </p:nvSpPr>
        <p:spPr>
          <a:xfrm>
            <a:off x="1945567" y="450423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21046-9E2D-451B-BFEC-5B619BC607E2}"/>
              </a:ext>
            </a:extLst>
          </p:cNvPr>
          <p:cNvSpPr txBox="1"/>
          <p:nvPr/>
        </p:nvSpPr>
        <p:spPr>
          <a:xfrm>
            <a:off x="743309" y="5197805"/>
            <a:ext cx="389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is the shortest path from A to F?</a:t>
            </a:r>
          </a:p>
          <a:p>
            <a:pPr algn="ctr"/>
            <a:r>
              <a:rPr lang="en-GB" dirty="0"/>
              <a:t>How many paths do we need to check?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D386B0-F29D-4DC9-8FEE-0094F2393F9B}"/>
              </a:ext>
            </a:extLst>
          </p:cNvPr>
          <p:cNvCxnSpPr>
            <a:cxnSpLocks/>
          </p:cNvCxnSpPr>
          <p:nvPr/>
        </p:nvCxnSpPr>
        <p:spPr>
          <a:xfrm flipV="1">
            <a:off x="1243651" y="3028096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D5934-A72C-4FB2-8BC5-5FC6B85B2BA6}"/>
              </a:ext>
            </a:extLst>
          </p:cNvPr>
          <p:cNvCxnSpPr>
            <a:cxnSpLocks/>
          </p:cNvCxnSpPr>
          <p:nvPr/>
        </p:nvCxnSpPr>
        <p:spPr>
          <a:xfrm flipV="1">
            <a:off x="1217144" y="1943242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70EB5-20D5-409B-8E94-211FB1986DB5}"/>
              </a:ext>
            </a:extLst>
          </p:cNvPr>
          <p:cNvCxnSpPr>
            <a:cxnSpLocks/>
          </p:cNvCxnSpPr>
          <p:nvPr/>
        </p:nvCxnSpPr>
        <p:spPr>
          <a:xfrm>
            <a:off x="1227170" y="4515685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9916DD-2222-470B-9E66-44900D01200A}"/>
              </a:ext>
            </a:extLst>
          </p:cNvPr>
          <p:cNvCxnSpPr>
            <a:cxnSpLocks/>
          </p:cNvCxnSpPr>
          <p:nvPr/>
        </p:nvCxnSpPr>
        <p:spPr>
          <a:xfrm flipV="1">
            <a:off x="2854127" y="2501727"/>
            <a:ext cx="1165495" cy="20139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84B161-7E3E-4073-8E0A-AB05E969009A}"/>
              </a:ext>
            </a:extLst>
          </p:cNvPr>
          <p:cNvCxnSpPr>
            <a:cxnSpLocks/>
          </p:cNvCxnSpPr>
          <p:nvPr/>
        </p:nvCxnSpPr>
        <p:spPr>
          <a:xfrm flipV="1">
            <a:off x="2128770" y="2506998"/>
            <a:ext cx="1913633" cy="5068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173CF5-25FB-448B-96B4-61439A35A861}"/>
              </a:ext>
            </a:extLst>
          </p:cNvPr>
          <p:cNvCxnSpPr>
            <a:cxnSpLocks/>
          </p:cNvCxnSpPr>
          <p:nvPr/>
        </p:nvCxnSpPr>
        <p:spPr>
          <a:xfrm flipV="1">
            <a:off x="1243651" y="1513304"/>
            <a:ext cx="1617990" cy="4051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DAAA4-D148-4A23-AF07-88E504178E61}"/>
              </a:ext>
            </a:extLst>
          </p:cNvPr>
          <p:cNvCxnSpPr>
            <a:cxnSpLocks/>
          </p:cNvCxnSpPr>
          <p:nvPr/>
        </p:nvCxnSpPr>
        <p:spPr>
          <a:xfrm>
            <a:off x="2869523" y="1520779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ED32DC0-CDAE-429C-B8AE-FDD18D72071F}"/>
              </a:ext>
            </a:extLst>
          </p:cNvPr>
          <p:cNvSpPr/>
          <p:nvPr/>
        </p:nvSpPr>
        <p:spPr>
          <a:xfrm>
            <a:off x="3857524" y="232826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753C65-318C-458E-ACE1-5320393A97EB}"/>
              </a:ext>
            </a:extLst>
          </p:cNvPr>
          <p:cNvSpPr txBox="1"/>
          <p:nvPr/>
        </p:nvSpPr>
        <p:spPr>
          <a:xfrm>
            <a:off x="3857524" y="231706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97B279-CBD5-4C81-912F-2E7C090BD325}"/>
              </a:ext>
            </a:extLst>
          </p:cNvPr>
          <p:cNvSpPr/>
          <p:nvPr/>
        </p:nvSpPr>
        <p:spPr>
          <a:xfrm>
            <a:off x="2664411" y="435358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9C738E-3E6D-4279-8068-A0E71E7DDDB2}"/>
              </a:ext>
            </a:extLst>
          </p:cNvPr>
          <p:cNvSpPr txBox="1"/>
          <p:nvPr/>
        </p:nvSpPr>
        <p:spPr>
          <a:xfrm>
            <a:off x="2673586" y="433101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382032-A544-43E0-897A-A58369FE5B5E}"/>
              </a:ext>
            </a:extLst>
          </p:cNvPr>
          <p:cNvSpPr/>
          <p:nvPr/>
        </p:nvSpPr>
        <p:spPr>
          <a:xfrm>
            <a:off x="1067505" y="4331019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D8D10-9F8C-4AB4-AEE6-26932C0A07FE}"/>
              </a:ext>
            </a:extLst>
          </p:cNvPr>
          <p:cNvSpPr txBox="1"/>
          <p:nvPr/>
        </p:nvSpPr>
        <p:spPr>
          <a:xfrm>
            <a:off x="1072145" y="429585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31621E-9FFE-472F-A586-2B9D29DB1D5F}"/>
              </a:ext>
            </a:extLst>
          </p:cNvPr>
          <p:cNvCxnSpPr>
            <a:cxnSpLocks/>
          </p:cNvCxnSpPr>
          <p:nvPr/>
        </p:nvCxnSpPr>
        <p:spPr>
          <a:xfrm>
            <a:off x="1217144" y="1928403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811AD4-D212-4E5A-8305-99788157D50D}"/>
              </a:ext>
            </a:extLst>
          </p:cNvPr>
          <p:cNvSpPr/>
          <p:nvPr/>
        </p:nvSpPr>
        <p:spPr>
          <a:xfrm>
            <a:off x="1945067" y="286674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81C07A-44CF-4392-9188-AEDA673A8955}"/>
              </a:ext>
            </a:extLst>
          </p:cNvPr>
          <p:cNvSpPr txBox="1"/>
          <p:nvPr/>
        </p:nvSpPr>
        <p:spPr>
          <a:xfrm>
            <a:off x="1942137" y="2845763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ADBD86-E228-4092-B3F7-6E799DC9A942}"/>
              </a:ext>
            </a:extLst>
          </p:cNvPr>
          <p:cNvSpPr/>
          <p:nvPr/>
        </p:nvSpPr>
        <p:spPr>
          <a:xfrm>
            <a:off x="1067505" y="1764325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0E2218-325A-4882-9141-07ACD53B5E49}"/>
              </a:ext>
            </a:extLst>
          </p:cNvPr>
          <p:cNvSpPr txBox="1"/>
          <p:nvPr/>
        </p:nvSpPr>
        <p:spPr>
          <a:xfrm>
            <a:off x="1072145" y="174883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F1917B-77C9-494F-9C21-432FE1151921}"/>
              </a:ext>
            </a:extLst>
          </p:cNvPr>
          <p:cNvSpPr/>
          <p:nvPr/>
        </p:nvSpPr>
        <p:spPr>
          <a:xfrm>
            <a:off x="2724598" y="1366529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933C3-EA77-4880-8934-6949434826D9}"/>
              </a:ext>
            </a:extLst>
          </p:cNvPr>
          <p:cNvSpPr txBox="1"/>
          <p:nvPr/>
        </p:nvSpPr>
        <p:spPr>
          <a:xfrm>
            <a:off x="2732480" y="134396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1F0549D3-1218-419B-83E5-CB4D72EC466A}"/>
              </a:ext>
            </a:extLst>
          </p:cNvPr>
          <p:cNvSpPr txBox="1"/>
          <p:nvPr/>
        </p:nvSpPr>
        <p:spPr>
          <a:xfrm>
            <a:off x="780667" y="2837677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2FAE088C-18F0-48EA-B92B-2D990DB76972}"/>
              </a:ext>
            </a:extLst>
          </p:cNvPr>
          <p:cNvSpPr txBox="1"/>
          <p:nvPr/>
        </p:nvSpPr>
        <p:spPr>
          <a:xfrm>
            <a:off x="1381223" y="3338622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4AB7D4-4BA7-4512-ABC4-9184BD4C9806}"/>
              </a:ext>
            </a:extLst>
          </p:cNvPr>
          <p:cNvGrpSpPr/>
          <p:nvPr/>
        </p:nvGrpSpPr>
        <p:grpSpPr>
          <a:xfrm>
            <a:off x="216131" y="1035804"/>
            <a:ext cx="5200288" cy="4251091"/>
            <a:chOff x="216131" y="1035804"/>
            <a:chExt cx="5200288" cy="425109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FC80C5E-8ACA-439F-9DB4-AA490D860E2C}"/>
                </a:ext>
              </a:extLst>
            </p:cNvPr>
            <p:cNvSpPr/>
            <p:nvPr/>
          </p:nvSpPr>
          <p:spPr>
            <a:xfrm>
              <a:off x="216131" y="1035804"/>
              <a:ext cx="5004262" cy="4251091"/>
            </a:xfrm>
            <a:custGeom>
              <a:avLst/>
              <a:gdLst>
                <a:gd name="connsiteX0" fmla="*/ 3067396 w 5004262"/>
                <a:gd name="connsiteY0" fmla="*/ 149629 h 4239491"/>
                <a:gd name="connsiteX1" fmla="*/ 1712422 w 5004262"/>
                <a:gd name="connsiteY1" fmla="*/ 0 h 4239491"/>
                <a:gd name="connsiteX2" fmla="*/ 357447 w 5004262"/>
                <a:gd name="connsiteY2" fmla="*/ 382385 h 4239491"/>
                <a:gd name="connsiteX3" fmla="*/ 0 w 5004262"/>
                <a:gd name="connsiteY3" fmla="*/ 1305098 h 4239491"/>
                <a:gd name="connsiteX4" fmla="*/ 906087 w 5004262"/>
                <a:gd name="connsiteY4" fmla="*/ 1620981 h 4239491"/>
                <a:gd name="connsiteX5" fmla="*/ 1645920 w 5004262"/>
                <a:gd name="connsiteY5" fmla="*/ 2119745 h 4239491"/>
                <a:gd name="connsiteX6" fmla="*/ 1911927 w 5004262"/>
                <a:gd name="connsiteY6" fmla="*/ 2618509 h 4239491"/>
                <a:gd name="connsiteX7" fmla="*/ 2211185 w 5004262"/>
                <a:gd name="connsiteY7" fmla="*/ 3524596 h 4239491"/>
                <a:gd name="connsiteX8" fmla="*/ 3059084 w 5004262"/>
                <a:gd name="connsiteY8" fmla="*/ 4239491 h 4239491"/>
                <a:gd name="connsiteX9" fmla="*/ 4605251 w 5004262"/>
                <a:gd name="connsiteY9" fmla="*/ 3507971 h 4239491"/>
                <a:gd name="connsiteX10" fmla="*/ 5004262 w 5004262"/>
                <a:gd name="connsiteY10" fmla="*/ 2277687 h 4239491"/>
                <a:gd name="connsiteX11" fmla="*/ 4788131 w 5004262"/>
                <a:gd name="connsiteY11" fmla="*/ 1130531 h 4239491"/>
                <a:gd name="connsiteX12" fmla="*/ 4339244 w 5004262"/>
                <a:gd name="connsiteY12" fmla="*/ 714894 h 4239491"/>
                <a:gd name="connsiteX13" fmla="*/ 3616036 w 5004262"/>
                <a:gd name="connsiteY13" fmla="*/ 423949 h 4239491"/>
                <a:gd name="connsiteX14" fmla="*/ 3067396 w 5004262"/>
                <a:gd name="connsiteY14" fmla="*/ 149629 h 4239491"/>
                <a:gd name="connsiteX0" fmla="*/ 3067396 w 5004262"/>
                <a:gd name="connsiteY0" fmla="*/ 149629 h 4239491"/>
                <a:gd name="connsiteX1" fmla="*/ 1712422 w 5004262"/>
                <a:gd name="connsiteY1" fmla="*/ 0 h 4239491"/>
                <a:gd name="connsiteX2" fmla="*/ 357447 w 5004262"/>
                <a:gd name="connsiteY2" fmla="*/ 382385 h 4239491"/>
                <a:gd name="connsiteX3" fmla="*/ 0 w 5004262"/>
                <a:gd name="connsiteY3" fmla="*/ 1305098 h 4239491"/>
                <a:gd name="connsiteX4" fmla="*/ 906087 w 5004262"/>
                <a:gd name="connsiteY4" fmla="*/ 1620981 h 4239491"/>
                <a:gd name="connsiteX5" fmla="*/ 1645920 w 5004262"/>
                <a:gd name="connsiteY5" fmla="*/ 2119745 h 4239491"/>
                <a:gd name="connsiteX6" fmla="*/ 1911927 w 5004262"/>
                <a:gd name="connsiteY6" fmla="*/ 2618509 h 4239491"/>
                <a:gd name="connsiteX7" fmla="*/ 2211185 w 5004262"/>
                <a:gd name="connsiteY7" fmla="*/ 3524596 h 4239491"/>
                <a:gd name="connsiteX8" fmla="*/ 3059084 w 5004262"/>
                <a:gd name="connsiteY8" fmla="*/ 4239491 h 4239491"/>
                <a:gd name="connsiteX9" fmla="*/ 4605251 w 5004262"/>
                <a:gd name="connsiteY9" fmla="*/ 3507971 h 4239491"/>
                <a:gd name="connsiteX10" fmla="*/ 5004262 w 5004262"/>
                <a:gd name="connsiteY10" fmla="*/ 2277687 h 4239491"/>
                <a:gd name="connsiteX11" fmla="*/ 4788131 w 5004262"/>
                <a:gd name="connsiteY11" fmla="*/ 1130531 h 4239491"/>
                <a:gd name="connsiteX12" fmla="*/ 4339244 w 5004262"/>
                <a:gd name="connsiteY12" fmla="*/ 714894 h 4239491"/>
                <a:gd name="connsiteX13" fmla="*/ 3616036 w 5004262"/>
                <a:gd name="connsiteY13" fmla="*/ 423949 h 4239491"/>
                <a:gd name="connsiteX14" fmla="*/ 3067396 w 5004262"/>
                <a:gd name="connsiteY14" fmla="*/ 149629 h 4239491"/>
                <a:gd name="connsiteX0" fmla="*/ 3067396 w 5004262"/>
                <a:gd name="connsiteY0" fmla="*/ 149629 h 4239491"/>
                <a:gd name="connsiteX1" fmla="*/ 1712422 w 5004262"/>
                <a:gd name="connsiteY1" fmla="*/ 0 h 4239491"/>
                <a:gd name="connsiteX2" fmla="*/ 357447 w 5004262"/>
                <a:gd name="connsiteY2" fmla="*/ 382385 h 4239491"/>
                <a:gd name="connsiteX3" fmla="*/ 0 w 5004262"/>
                <a:gd name="connsiteY3" fmla="*/ 1305098 h 4239491"/>
                <a:gd name="connsiteX4" fmla="*/ 906087 w 5004262"/>
                <a:gd name="connsiteY4" fmla="*/ 1620981 h 4239491"/>
                <a:gd name="connsiteX5" fmla="*/ 1645920 w 5004262"/>
                <a:gd name="connsiteY5" fmla="*/ 2119745 h 4239491"/>
                <a:gd name="connsiteX6" fmla="*/ 1911927 w 5004262"/>
                <a:gd name="connsiteY6" fmla="*/ 2618509 h 4239491"/>
                <a:gd name="connsiteX7" fmla="*/ 2211185 w 5004262"/>
                <a:gd name="connsiteY7" fmla="*/ 3524596 h 4239491"/>
                <a:gd name="connsiteX8" fmla="*/ 3059084 w 5004262"/>
                <a:gd name="connsiteY8" fmla="*/ 4239491 h 4239491"/>
                <a:gd name="connsiteX9" fmla="*/ 4605251 w 5004262"/>
                <a:gd name="connsiteY9" fmla="*/ 3507971 h 4239491"/>
                <a:gd name="connsiteX10" fmla="*/ 5004262 w 5004262"/>
                <a:gd name="connsiteY10" fmla="*/ 2277687 h 4239491"/>
                <a:gd name="connsiteX11" fmla="*/ 4788131 w 5004262"/>
                <a:gd name="connsiteY11" fmla="*/ 1130531 h 4239491"/>
                <a:gd name="connsiteX12" fmla="*/ 4339244 w 5004262"/>
                <a:gd name="connsiteY12" fmla="*/ 714894 h 4239491"/>
                <a:gd name="connsiteX13" fmla="*/ 3616036 w 5004262"/>
                <a:gd name="connsiteY13" fmla="*/ 423949 h 4239491"/>
                <a:gd name="connsiteX14" fmla="*/ 3067396 w 5004262"/>
                <a:gd name="connsiteY14" fmla="*/ 149629 h 42394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  <a:gd name="connsiteX0" fmla="*/ 3067396 w 5004262"/>
                <a:gd name="connsiteY0" fmla="*/ 161229 h 4251091"/>
                <a:gd name="connsiteX1" fmla="*/ 1712422 w 5004262"/>
                <a:gd name="connsiteY1" fmla="*/ 11600 h 4251091"/>
                <a:gd name="connsiteX2" fmla="*/ 357447 w 5004262"/>
                <a:gd name="connsiteY2" fmla="*/ 393985 h 4251091"/>
                <a:gd name="connsiteX3" fmla="*/ 0 w 5004262"/>
                <a:gd name="connsiteY3" fmla="*/ 1316698 h 4251091"/>
                <a:gd name="connsiteX4" fmla="*/ 906087 w 5004262"/>
                <a:gd name="connsiteY4" fmla="*/ 1632581 h 4251091"/>
                <a:gd name="connsiteX5" fmla="*/ 1645920 w 5004262"/>
                <a:gd name="connsiteY5" fmla="*/ 2131345 h 4251091"/>
                <a:gd name="connsiteX6" fmla="*/ 1911927 w 5004262"/>
                <a:gd name="connsiteY6" fmla="*/ 2630109 h 4251091"/>
                <a:gd name="connsiteX7" fmla="*/ 2211185 w 5004262"/>
                <a:gd name="connsiteY7" fmla="*/ 3536196 h 4251091"/>
                <a:gd name="connsiteX8" fmla="*/ 3059084 w 5004262"/>
                <a:gd name="connsiteY8" fmla="*/ 4251091 h 4251091"/>
                <a:gd name="connsiteX9" fmla="*/ 4605251 w 5004262"/>
                <a:gd name="connsiteY9" fmla="*/ 3519571 h 4251091"/>
                <a:gd name="connsiteX10" fmla="*/ 5004262 w 5004262"/>
                <a:gd name="connsiteY10" fmla="*/ 2289287 h 4251091"/>
                <a:gd name="connsiteX11" fmla="*/ 4788131 w 5004262"/>
                <a:gd name="connsiteY11" fmla="*/ 1142131 h 4251091"/>
                <a:gd name="connsiteX12" fmla="*/ 4339244 w 5004262"/>
                <a:gd name="connsiteY12" fmla="*/ 726494 h 4251091"/>
                <a:gd name="connsiteX13" fmla="*/ 3616036 w 5004262"/>
                <a:gd name="connsiteY13" fmla="*/ 435549 h 4251091"/>
                <a:gd name="connsiteX14" fmla="*/ 3067396 w 5004262"/>
                <a:gd name="connsiteY14" fmla="*/ 161229 h 425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04262" h="4251091">
                  <a:moveTo>
                    <a:pt x="3067396" y="161229"/>
                  </a:moveTo>
                  <a:cubicBezTo>
                    <a:pt x="2507672" y="44851"/>
                    <a:pt x="2238895" y="-29964"/>
                    <a:pt x="1712422" y="11600"/>
                  </a:cubicBezTo>
                  <a:cubicBezTo>
                    <a:pt x="1111135" y="80872"/>
                    <a:pt x="742603" y="133519"/>
                    <a:pt x="357447" y="393985"/>
                  </a:cubicBezTo>
                  <a:cubicBezTo>
                    <a:pt x="130232" y="751432"/>
                    <a:pt x="2771" y="934312"/>
                    <a:pt x="0" y="1316698"/>
                  </a:cubicBezTo>
                  <a:cubicBezTo>
                    <a:pt x="318654" y="1579934"/>
                    <a:pt x="604058" y="1527287"/>
                    <a:pt x="906087" y="1632581"/>
                  </a:cubicBezTo>
                  <a:cubicBezTo>
                    <a:pt x="1152698" y="1798836"/>
                    <a:pt x="1415935" y="1898588"/>
                    <a:pt x="1645920" y="2131345"/>
                  </a:cubicBezTo>
                  <a:cubicBezTo>
                    <a:pt x="1726276" y="2380727"/>
                    <a:pt x="1823258" y="2463854"/>
                    <a:pt x="1911927" y="2630109"/>
                  </a:cubicBezTo>
                  <a:cubicBezTo>
                    <a:pt x="2011680" y="2932138"/>
                    <a:pt x="2028304" y="3217542"/>
                    <a:pt x="2211185" y="3536196"/>
                  </a:cubicBezTo>
                  <a:cubicBezTo>
                    <a:pt x="2452254" y="3832683"/>
                    <a:pt x="2651760" y="4037731"/>
                    <a:pt x="3059084" y="4251091"/>
                  </a:cubicBezTo>
                  <a:cubicBezTo>
                    <a:pt x="3699164" y="4098691"/>
                    <a:pt x="4098174" y="3846538"/>
                    <a:pt x="4605251" y="3519571"/>
                  </a:cubicBezTo>
                  <a:cubicBezTo>
                    <a:pt x="4829695" y="3084538"/>
                    <a:pt x="4937760" y="2782509"/>
                    <a:pt x="5004262" y="2289287"/>
                  </a:cubicBezTo>
                  <a:cubicBezTo>
                    <a:pt x="4982094" y="1790524"/>
                    <a:pt x="4918364" y="1532829"/>
                    <a:pt x="4788131" y="1142131"/>
                  </a:cubicBezTo>
                  <a:cubicBezTo>
                    <a:pt x="4630189" y="920458"/>
                    <a:pt x="4488873" y="865040"/>
                    <a:pt x="4339244" y="726494"/>
                  </a:cubicBezTo>
                  <a:cubicBezTo>
                    <a:pt x="4048299" y="571323"/>
                    <a:pt x="3857105" y="532531"/>
                    <a:pt x="3616036" y="435549"/>
                  </a:cubicBezTo>
                  <a:cubicBezTo>
                    <a:pt x="3433156" y="344109"/>
                    <a:pt x="3341716" y="227731"/>
                    <a:pt x="3067396" y="161229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6EAFA1-A000-4815-A787-B7107EF1C2A5}"/>
                </a:ext>
              </a:extLst>
            </p:cNvPr>
            <p:cNvSpPr txBox="1"/>
            <p:nvPr/>
          </p:nvSpPr>
          <p:spPr>
            <a:xfrm>
              <a:off x="3509596" y="3226358"/>
              <a:ext cx="190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Veil of Ignorance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89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87"/>
    </mc:Choice>
    <mc:Fallback xmlns="">
      <p:transition spd="slow" advTm="132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7EB5-00A3-4D53-A5C8-82613ACC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Dijkstra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EA1-F1C4-4485-B916-CBEA7686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82181"/>
            <a:ext cx="5257800" cy="37142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Measure from 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Rank         &lt;      &lt;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Measure from 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Rank    c   &lt;  d  &lt;  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Measure from 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Reached  F  in 15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ym typeface="Wingdings" panose="05000000000000000000" pitchFamily="2" charset="2"/>
              </a:rPr>
              <a:t>  B      E  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AB03C0-165C-4C3B-B426-56D63B67998E}"/>
              </a:ext>
            </a:extLst>
          </p:cNvPr>
          <p:cNvCxnSpPr>
            <a:cxnSpLocks/>
          </p:cNvCxnSpPr>
          <p:nvPr/>
        </p:nvCxnSpPr>
        <p:spPr>
          <a:xfrm flipH="1" flipV="1">
            <a:off x="2141593" y="3039552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FA9567-EA57-49AF-B83E-05F0B04160FB}"/>
              </a:ext>
            </a:extLst>
          </p:cNvPr>
          <p:cNvSpPr txBox="1"/>
          <p:nvPr/>
        </p:nvSpPr>
        <p:spPr>
          <a:xfrm>
            <a:off x="1852004" y="137357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7570D-9FD5-4E3D-8794-48B645A976B4}"/>
              </a:ext>
            </a:extLst>
          </p:cNvPr>
          <p:cNvSpPr txBox="1"/>
          <p:nvPr/>
        </p:nvSpPr>
        <p:spPr>
          <a:xfrm>
            <a:off x="1635542" y="209089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51976-586F-462E-B4F9-9D3F53A90436}"/>
              </a:ext>
            </a:extLst>
          </p:cNvPr>
          <p:cNvSpPr txBox="1"/>
          <p:nvPr/>
        </p:nvSpPr>
        <p:spPr>
          <a:xfrm>
            <a:off x="2871049" y="236533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D285-C80D-4553-AEE6-9126C20AEFFE}"/>
              </a:ext>
            </a:extLst>
          </p:cNvPr>
          <p:cNvSpPr txBox="1"/>
          <p:nvPr/>
        </p:nvSpPr>
        <p:spPr>
          <a:xfrm>
            <a:off x="3325186" y="165036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E56F4-6C53-46CD-A631-7CC90F7152EB}"/>
              </a:ext>
            </a:extLst>
          </p:cNvPr>
          <p:cNvSpPr txBox="1"/>
          <p:nvPr/>
        </p:nvSpPr>
        <p:spPr>
          <a:xfrm>
            <a:off x="3371162" y="3508706"/>
            <a:ext cx="5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04EBE-BC83-4898-B6AD-D2596B58637D}"/>
              </a:ext>
            </a:extLst>
          </p:cNvPr>
          <p:cNvSpPr txBox="1"/>
          <p:nvPr/>
        </p:nvSpPr>
        <p:spPr>
          <a:xfrm>
            <a:off x="2122604" y="3661516"/>
            <a:ext cx="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FD74C-76C4-42E8-94B4-1DB6D0D10374}"/>
              </a:ext>
            </a:extLst>
          </p:cNvPr>
          <p:cNvSpPr txBox="1"/>
          <p:nvPr/>
        </p:nvSpPr>
        <p:spPr>
          <a:xfrm>
            <a:off x="1945567" y="450423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B6F634-48B2-4617-9C9F-D3D8C3C93A6A}"/>
              </a:ext>
            </a:extLst>
          </p:cNvPr>
          <p:cNvCxnSpPr>
            <a:cxnSpLocks/>
          </p:cNvCxnSpPr>
          <p:nvPr/>
        </p:nvCxnSpPr>
        <p:spPr>
          <a:xfrm flipV="1">
            <a:off x="1243651" y="3028096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E5A5F1-E3C8-4435-A84F-5914172F8E47}"/>
              </a:ext>
            </a:extLst>
          </p:cNvPr>
          <p:cNvCxnSpPr>
            <a:cxnSpLocks/>
          </p:cNvCxnSpPr>
          <p:nvPr/>
        </p:nvCxnSpPr>
        <p:spPr>
          <a:xfrm flipV="1">
            <a:off x="1217144" y="1943242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4DD3BA-CF34-46B3-BCB2-8944EDE1D550}"/>
              </a:ext>
            </a:extLst>
          </p:cNvPr>
          <p:cNvCxnSpPr>
            <a:cxnSpLocks/>
          </p:cNvCxnSpPr>
          <p:nvPr/>
        </p:nvCxnSpPr>
        <p:spPr>
          <a:xfrm>
            <a:off x="1227170" y="4515685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E362F6-C42F-4746-93A8-25360CA6D47D}"/>
              </a:ext>
            </a:extLst>
          </p:cNvPr>
          <p:cNvCxnSpPr>
            <a:cxnSpLocks/>
          </p:cNvCxnSpPr>
          <p:nvPr/>
        </p:nvCxnSpPr>
        <p:spPr>
          <a:xfrm flipV="1">
            <a:off x="2854127" y="2501727"/>
            <a:ext cx="1165495" cy="20139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546FC2-E6A6-4BAA-9F0A-648303383C41}"/>
              </a:ext>
            </a:extLst>
          </p:cNvPr>
          <p:cNvCxnSpPr>
            <a:cxnSpLocks/>
          </p:cNvCxnSpPr>
          <p:nvPr/>
        </p:nvCxnSpPr>
        <p:spPr>
          <a:xfrm flipV="1">
            <a:off x="2128770" y="2506998"/>
            <a:ext cx="1913633" cy="5068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F98CD6-34A2-4848-BB32-ED39CD7D4C43}"/>
              </a:ext>
            </a:extLst>
          </p:cNvPr>
          <p:cNvCxnSpPr>
            <a:cxnSpLocks/>
          </p:cNvCxnSpPr>
          <p:nvPr/>
        </p:nvCxnSpPr>
        <p:spPr>
          <a:xfrm flipV="1">
            <a:off x="1243651" y="1513304"/>
            <a:ext cx="1617990" cy="4051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2D688E-D212-4E20-9EC8-2C683E6933FE}"/>
              </a:ext>
            </a:extLst>
          </p:cNvPr>
          <p:cNvCxnSpPr>
            <a:cxnSpLocks/>
          </p:cNvCxnSpPr>
          <p:nvPr/>
        </p:nvCxnSpPr>
        <p:spPr>
          <a:xfrm>
            <a:off x="2869523" y="1520779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0D09C9-1ACA-4E04-9561-B13B1DDF930C}"/>
              </a:ext>
            </a:extLst>
          </p:cNvPr>
          <p:cNvSpPr/>
          <p:nvPr/>
        </p:nvSpPr>
        <p:spPr>
          <a:xfrm>
            <a:off x="3857524" y="232826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700E4-8E8E-46D3-B6CA-010FF8C13DA6}"/>
              </a:ext>
            </a:extLst>
          </p:cNvPr>
          <p:cNvSpPr txBox="1"/>
          <p:nvPr/>
        </p:nvSpPr>
        <p:spPr>
          <a:xfrm>
            <a:off x="3857524" y="231706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A0A7C1-3A2D-4621-9B1A-F114E2DD1C99}"/>
              </a:ext>
            </a:extLst>
          </p:cNvPr>
          <p:cNvSpPr/>
          <p:nvPr/>
        </p:nvSpPr>
        <p:spPr>
          <a:xfrm>
            <a:off x="2664411" y="435358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E63E1-6C53-45F7-AB3A-84CAA4D4A12C}"/>
              </a:ext>
            </a:extLst>
          </p:cNvPr>
          <p:cNvSpPr txBox="1"/>
          <p:nvPr/>
        </p:nvSpPr>
        <p:spPr>
          <a:xfrm>
            <a:off x="2673586" y="433101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B886EF-207E-4213-B17F-BD15E82F43B5}"/>
              </a:ext>
            </a:extLst>
          </p:cNvPr>
          <p:cNvSpPr/>
          <p:nvPr/>
        </p:nvSpPr>
        <p:spPr>
          <a:xfrm>
            <a:off x="1067505" y="4331019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F64EB0-9114-45B4-88A5-919F514851EA}"/>
              </a:ext>
            </a:extLst>
          </p:cNvPr>
          <p:cNvSpPr txBox="1"/>
          <p:nvPr/>
        </p:nvSpPr>
        <p:spPr>
          <a:xfrm>
            <a:off x="1072145" y="429585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53EB90-D05D-43D9-AAF5-3C0942FF1F6F}"/>
              </a:ext>
            </a:extLst>
          </p:cNvPr>
          <p:cNvCxnSpPr>
            <a:cxnSpLocks/>
          </p:cNvCxnSpPr>
          <p:nvPr/>
        </p:nvCxnSpPr>
        <p:spPr>
          <a:xfrm>
            <a:off x="1217144" y="1928403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CA4307-A669-412A-85E8-E1FE7D5B8E79}"/>
              </a:ext>
            </a:extLst>
          </p:cNvPr>
          <p:cNvSpPr/>
          <p:nvPr/>
        </p:nvSpPr>
        <p:spPr>
          <a:xfrm>
            <a:off x="1945067" y="286674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36F11-FACA-4B8F-B87F-20E977D264C7}"/>
              </a:ext>
            </a:extLst>
          </p:cNvPr>
          <p:cNvSpPr txBox="1"/>
          <p:nvPr/>
        </p:nvSpPr>
        <p:spPr>
          <a:xfrm>
            <a:off x="1942137" y="2845763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EC4F45-2A0D-428B-8C5E-6D185242B110}"/>
              </a:ext>
            </a:extLst>
          </p:cNvPr>
          <p:cNvSpPr/>
          <p:nvPr/>
        </p:nvSpPr>
        <p:spPr>
          <a:xfrm>
            <a:off x="1067505" y="1764325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5AF23-B196-4C22-8731-BFEC468CD378}"/>
              </a:ext>
            </a:extLst>
          </p:cNvPr>
          <p:cNvSpPr txBox="1"/>
          <p:nvPr/>
        </p:nvSpPr>
        <p:spPr>
          <a:xfrm>
            <a:off x="1072145" y="174883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042E4-F725-4CB9-A18B-E5DBF53A51D9}"/>
              </a:ext>
            </a:extLst>
          </p:cNvPr>
          <p:cNvSpPr/>
          <p:nvPr/>
        </p:nvSpPr>
        <p:spPr>
          <a:xfrm>
            <a:off x="2724598" y="1366529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6EC7B-36A0-4D38-AD1F-6AE23A226798}"/>
              </a:ext>
            </a:extLst>
          </p:cNvPr>
          <p:cNvSpPr txBox="1"/>
          <p:nvPr/>
        </p:nvSpPr>
        <p:spPr>
          <a:xfrm>
            <a:off x="2732480" y="134396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BADD15-9217-47DC-8793-53DEF946DC60}"/>
              </a:ext>
            </a:extLst>
          </p:cNvPr>
          <p:cNvSpPr txBox="1"/>
          <p:nvPr/>
        </p:nvSpPr>
        <p:spPr>
          <a:xfrm>
            <a:off x="780667" y="2837677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DB704F-F436-4A16-B09C-50910C7D3860}"/>
              </a:ext>
            </a:extLst>
          </p:cNvPr>
          <p:cNvSpPr txBox="1"/>
          <p:nvPr/>
        </p:nvSpPr>
        <p:spPr>
          <a:xfrm>
            <a:off x="1381223" y="3338622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16652-F004-40AD-B581-0F97484BD895}"/>
              </a:ext>
            </a:extLst>
          </p:cNvPr>
          <p:cNvSpPr txBox="1"/>
          <p:nvPr/>
        </p:nvSpPr>
        <p:spPr>
          <a:xfrm>
            <a:off x="808338" y="1961939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CB038F-4722-46AB-A4CA-89732BE315F0}"/>
              </a:ext>
            </a:extLst>
          </p:cNvPr>
          <p:cNvSpPr txBox="1"/>
          <p:nvPr/>
        </p:nvSpPr>
        <p:spPr>
          <a:xfrm>
            <a:off x="1606253" y="2971990"/>
            <a:ext cx="43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D22EA0-41FB-46C9-AA5C-091E9D94F157}"/>
              </a:ext>
            </a:extLst>
          </p:cNvPr>
          <p:cNvSpPr txBox="1"/>
          <p:nvPr/>
        </p:nvSpPr>
        <p:spPr>
          <a:xfrm>
            <a:off x="2537263" y="4571792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3282F93-467D-4CA0-9102-DF434139840F}"/>
              </a:ext>
            </a:extLst>
          </p:cNvPr>
          <p:cNvGrpSpPr/>
          <p:nvPr/>
        </p:nvGrpSpPr>
        <p:grpSpPr>
          <a:xfrm>
            <a:off x="8413979" y="1640260"/>
            <a:ext cx="333371" cy="369332"/>
            <a:chOff x="8413979" y="1640260"/>
            <a:chExt cx="333371" cy="36933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47E81C-9EAD-4DD9-9AD2-AF97D664A861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55A2F3-1E01-4C0B-9AD7-6C7E966C3E9D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C67C425-2DCD-401B-B7D4-FC9DFB25D430}"/>
              </a:ext>
            </a:extLst>
          </p:cNvPr>
          <p:cNvSpPr txBox="1"/>
          <p:nvPr/>
        </p:nvSpPr>
        <p:spPr>
          <a:xfrm>
            <a:off x="2188582" y="2984620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E53AB2-062E-4BE8-946E-372E3B282CE9}"/>
              </a:ext>
            </a:extLst>
          </p:cNvPr>
          <p:cNvSpPr txBox="1"/>
          <p:nvPr/>
        </p:nvSpPr>
        <p:spPr>
          <a:xfrm>
            <a:off x="3903790" y="2575774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9845D8-3A73-4B4A-9644-99BF1EA2DF61}"/>
              </a:ext>
            </a:extLst>
          </p:cNvPr>
          <p:cNvCxnSpPr>
            <a:cxnSpLocks/>
          </p:cNvCxnSpPr>
          <p:nvPr/>
        </p:nvCxnSpPr>
        <p:spPr>
          <a:xfrm flipV="1">
            <a:off x="2899222" y="2715247"/>
            <a:ext cx="896142" cy="157074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9A4278-4523-45E6-8471-E0BD8FD4C96B}"/>
              </a:ext>
            </a:extLst>
          </p:cNvPr>
          <p:cNvCxnSpPr>
            <a:cxnSpLocks/>
          </p:cNvCxnSpPr>
          <p:nvPr/>
        </p:nvCxnSpPr>
        <p:spPr>
          <a:xfrm flipV="1">
            <a:off x="1400981" y="3313587"/>
            <a:ext cx="639667" cy="1040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65FA5C-6E50-4128-95BD-3E447D6F181E}"/>
              </a:ext>
            </a:extLst>
          </p:cNvPr>
          <p:cNvCxnSpPr>
            <a:cxnSpLocks/>
          </p:cNvCxnSpPr>
          <p:nvPr/>
        </p:nvCxnSpPr>
        <p:spPr>
          <a:xfrm flipV="1">
            <a:off x="1136543" y="2373276"/>
            <a:ext cx="31009" cy="19084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2A3C1B-B978-4D7D-922D-6657AB6BF9D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2336680" y="3286231"/>
            <a:ext cx="499004" cy="1044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62AC73-A3B2-4A92-BF25-B57D948397DA}"/>
              </a:ext>
            </a:extLst>
          </p:cNvPr>
          <p:cNvGrpSpPr/>
          <p:nvPr/>
        </p:nvGrpSpPr>
        <p:grpSpPr>
          <a:xfrm>
            <a:off x="8430759" y="2668496"/>
            <a:ext cx="333371" cy="369332"/>
            <a:chOff x="8413979" y="1640260"/>
            <a:chExt cx="333371" cy="36933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6972FEF-07A4-49F0-BDE5-B9D37B102C2D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D9C3DE-C69B-42B9-B6A8-AE51B56541D8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8EE33F-6501-4796-9D3A-4388ADC2ECF1}"/>
              </a:ext>
            </a:extLst>
          </p:cNvPr>
          <p:cNvGrpSpPr/>
          <p:nvPr/>
        </p:nvGrpSpPr>
        <p:grpSpPr>
          <a:xfrm>
            <a:off x="9151182" y="2665851"/>
            <a:ext cx="333371" cy="369332"/>
            <a:chOff x="8413979" y="1640260"/>
            <a:chExt cx="333371" cy="36933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D4A575-515D-4D77-961A-E0817BB5A291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8366C9-AA19-4D33-AFAC-CE6F5DEC3442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D4E110-F0E5-447B-99A1-749674FDC6D4}"/>
              </a:ext>
            </a:extLst>
          </p:cNvPr>
          <p:cNvGrpSpPr/>
          <p:nvPr/>
        </p:nvGrpSpPr>
        <p:grpSpPr>
          <a:xfrm>
            <a:off x="7693711" y="2682666"/>
            <a:ext cx="333371" cy="369332"/>
            <a:chOff x="8413979" y="1640260"/>
            <a:chExt cx="333371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740F35-B551-4735-A339-3C955C7655E9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E92B2-B45E-4DED-8A44-4EC916E93E53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FBDCA35-2B18-4318-841C-91D4CD671FE8}"/>
              </a:ext>
            </a:extLst>
          </p:cNvPr>
          <p:cNvGrpSpPr/>
          <p:nvPr/>
        </p:nvGrpSpPr>
        <p:grpSpPr>
          <a:xfrm>
            <a:off x="9099246" y="1640260"/>
            <a:ext cx="333371" cy="369332"/>
            <a:chOff x="8413979" y="1640260"/>
            <a:chExt cx="333371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86D44FD-33BF-49E6-8799-A7F9CF85581A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8804626-BC33-438A-B30B-71F486C98FB1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A9E54A-1731-4359-AF5A-443325B077F2}"/>
              </a:ext>
            </a:extLst>
          </p:cNvPr>
          <p:cNvGrpSpPr/>
          <p:nvPr/>
        </p:nvGrpSpPr>
        <p:grpSpPr>
          <a:xfrm>
            <a:off x="7702886" y="1649217"/>
            <a:ext cx="333371" cy="369332"/>
            <a:chOff x="8413979" y="1640260"/>
            <a:chExt cx="333371" cy="36933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9733FBF-C00B-4053-AE46-3FCDE00A5919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150361-5673-4E8B-A573-0D4FA1CA51B2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D585722-F38C-4352-B870-5B93B5165F18}"/>
              </a:ext>
            </a:extLst>
          </p:cNvPr>
          <p:cNvSpPr txBox="1"/>
          <p:nvPr/>
        </p:nvSpPr>
        <p:spPr>
          <a:xfrm>
            <a:off x="3045115" y="1336113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15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068EFAC-78C2-4DDF-9835-8E05E36C7751}"/>
              </a:ext>
            </a:extLst>
          </p:cNvPr>
          <p:cNvGrpSpPr/>
          <p:nvPr/>
        </p:nvGrpSpPr>
        <p:grpSpPr>
          <a:xfrm>
            <a:off x="8817811" y="3169286"/>
            <a:ext cx="333371" cy="369332"/>
            <a:chOff x="8413979" y="1640260"/>
            <a:chExt cx="333371" cy="36933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4FB9A09-C005-47C5-9139-551385CA6BD6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37E5BE-98F0-4296-824D-FE65086D56A2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304196E-A0C1-4BDB-A5AD-E9FD3BF4EEC9}"/>
              </a:ext>
            </a:extLst>
          </p:cNvPr>
          <p:cNvGrpSpPr/>
          <p:nvPr/>
        </p:nvGrpSpPr>
        <p:grpSpPr>
          <a:xfrm>
            <a:off x="8807532" y="2153055"/>
            <a:ext cx="333371" cy="369332"/>
            <a:chOff x="8413979" y="1640260"/>
            <a:chExt cx="333371" cy="36933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480BBB8-56BD-4387-8773-FBA46AAE2CCE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D72354-8C7F-4192-97EB-0449D90AAA2D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C46FF48-6940-460A-9578-BA8B1CA07096}"/>
              </a:ext>
            </a:extLst>
          </p:cNvPr>
          <p:cNvGrpSpPr/>
          <p:nvPr/>
        </p:nvGrpSpPr>
        <p:grpSpPr>
          <a:xfrm>
            <a:off x="8802944" y="1132145"/>
            <a:ext cx="333371" cy="369332"/>
            <a:chOff x="8413979" y="1640260"/>
            <a:chExt cx="333371" cy="36933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37DB3B-F3E6-4EBE-8819-DD40F85707AA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D0C07EB-8620-47BF-AC00-7A4A59F1DCE1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8C3C6E-3AEC-4622-BE3F-878051D0CAC1}"/>
              </a:ext>
            </a:extLst>
          </p:cNvPr>
          <p:cNvCxnSpPr>
            <a:cxnSpLocks/>
          </p:cNvCxnSpPr>
          <p:nvPr/>
        </p:nvCxnSpPr>
        <p:spPr>
          <a:xfrm flipH="1" flipV="1">
            <a:off x="3033147" y="1741195"/>
            <a:ext cx="749939" cy="6665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DEC2B0-70A3-4B15-8ED3-3A4B89C97B0E}"/>
              </a:ext>
            </a:extLst>
          </p:cNvPr>
          <p:cNvCxnSpPr>
            <a:cxnSpLocks/>
          </p:cNvCxnSpPr>
          <p:nvPr/>
        </p:nvCxnSpPr>
        <p:spPr>
          <a:xfrm flipH="1">
            <a:off x="2396926" y="2502389"/>
            <a:ext cx="1373695" cy="364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DBB6BEF-B0C0-454A-BFE2-0AFDAD598A4E}"/>
              </a:ext>
            </a:extLst>
          </p:cNvPr>
          <p:cNvSpPr txBox="1"/>
          <p:nvPr/>
        </p:nvSpPr>
        <p:spPr>
          <a:xfrm>
            <a:off x="2107368" y="2535958"/>
            <a:ext cx="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16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A600E3F-A7E7-449A-9308-C60362FB1C2A}"/>
              </a:ext>
            </a:extLst>
          </p:cNvPr>
          <p:cNvGrpSpPr/>
          <p:nvPr/>
        </p:nvGrpSpPr>
        <p:grpSpPr>
          <a:xfrm>
            <a:off x="8017907" y="3684683"/>
            <a:ext cx="333371" cy="369332"/>
            <a:chOff x="8413979" y="1640260"/>
            <a:chExt cx="333371" cy="36933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9917C96-C20F-48EE-B34F-4DB09C946E74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6574495-212A-4249-958C-F377CC9F82FB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9DB49FC-C67A-4914-B798-51DB5C758C49}"/>
              </a:ext>
            </a:extLst>
          </p:cNvPr>
          <p:cNvGrpSpPr/>
          <p:nvPr/>
        </p:nvGrpSpPr>
        <p:grpSpPr>
          <a:xfrm>
            <a:off x="6402740" y="4185627"/>
            <a:ext cx="333371" cy="369332"/>
            <a:chOff x="8413979" y="1640260"/>
            <a:chExt cx="333371" cy="369332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DE6F8F3-4BEF-4FE0-8CAD-27E43FCDF2AA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19DB56-553A-412A-9C54-4FFF48B2F64A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D06992-7657-47AA-A8C7-5568C52720B6}"/>
              </a:ext>
            </a:extLst>
          </p:cNvPr>
          <p:cNvCxnSpPr>
            <a:cxnSpLocks/>
          </p:cNvCxnSpPr>
          <p:nvPr/>
        </p:nvCxnSpPr>
        <p:spPr>
          <a:xfrm>
            <a:off x="1470859" y="4448124"/>
            <a:ext cx="113759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96CB099-1AB5-482B-846D-2C6E93B179C1}"/>
              </a:ext>
            </a:extLst>
          </p:cNvPr>
          <p:cNvGrpSpPr/>
          <p:nvPr/>
        </p:nvGrpSpPr>
        <p:grpSpPr>
          <a:xfrm>
            <a:off x="7278347" y="4185627"/>
            <a:ext cx="333371" cy="369332"/>
            <a:chOff x="8413979" y="1640260"/>
            <a:chExt cx="333371" cy="36933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B6639A9-460B-4E3D-B287-F13FCB6AA391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5ADE20-AF09-40B1-AA91-39EB5E5EEDF6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F95580-7F24-4A47-A4C5-C3FF0DAD202C}"/>
              </a:ext>
            </a:extLst>
          </p:cNvPr>
          <p:cNvGrpSpPr/>
          <p:nvPr/>
        </p:nvGrpSpPr>
        <p:grpSpPr>
          <a:xfrm>
            <a:off x="8307845" y="4175929"/>
            <a:ext cx="333371" cy="369332"/>
            <a:chOff x="8413979" y="1640260"/>
            <a:chExt cx="333371" cy="36933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E2A127B-2A4C-42B3-8D02-36A600B1FF20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4A4C931-2DEE-408F-80E4-C0222D1934B9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1865BC3-E1F2-4CF9-86A2-3C3A3E0B46C9}"/>
              </a:ext>
            </a:extLst>
          </p:cNvPr>
          <p:cNvGrpSpPr/>
          <p:nvPr/>
        </p:nvGrpSpPr>
        <p:grpSpPr>
          <a:xfrm>
            <a:off x="9183452" y="4168921"/>
            <a:ext cx="333371" cy="369332"/>
            <a:chOff x="8413979" y="1640260"/>
            <a:chExt cx="333371" cy="36933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C94EEF7-590E-4D75-B406-FAE775811D03}"/>
                </a:ext>
              </a:extLst>
            </p:cNvPr>
            <p:cNvSpPr/>
            <p:nvPr/>
          </p:nvSpPr>
          <p:spPr>
            <a:xfrm>
              <a:off x="8413979" y="1662828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E31495A-8E00-49E9-BC80-AD45EBAD5C8A}"/>
                </a:ext>
              </a:extLst>
            </p:cNvPr>
            <p:cNvSpPr txBox="1"/>
            <p:nvPr/>
          </p:nvSpPr>
          <p:spPr>
            <a:xfrm>
              <a:off x="8423154" y="164026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2FC2B9E7-4521-4553-ACAD-7CF956CCA177}"/>
              </a:ext>
            </a:extLst>
          </p:cNvPr>
          <p:cNvSpPr txBox="1"/>
          <p:nvPr/>
        </p:nvSpPr>
        <p:spPr>
          <a:xfrm>
            <a:off x="5496232" y="5098022"/>
            <a:ext cx="6154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In reality we need to check C and D to be sure, as we must do a full round of measurements before halting.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 value in Dijkstra is once you have found a path you know it is the shortest, so you can stop searching.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15AE32-DAB3-4119-8BA7-170BD31C1991}"/>
                  </a:ext>
                </a:extLst>
              </p14:cNvPr>
              <p14:cNvContentPartPr/>
              <p14:nvPr/>
            </p14:nvContentPartPr>
            <p14:xfrm>
              <a:off x="4205520" y="493092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15AE32-DAB3-4119-8BA7-170BD31C19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6160" y="4921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390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92"/>
    </mc:Choice>
    <mc:Fallback xmlns="">
      <p:transition spd="slow" advTm="109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40" grpId="0"/>
      <p:bldP spid="42" grpId="0"/>
      <p:bldP spid="56" grpId="0"/>
      <p:bldP spid="58" grpId="0"/>
      <p:bldP spid="98" grpId="0"/>
      <p:bldP spid="115" grpId="0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4A-AAFB-4BD9-90CE-B9FFFAF5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Dijkstra’s nightmare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2FCA3D-D498-4CAD-BE9B-D32491E052BC}"/>
              </a:ext>
            </a:extLst>
          </p:cNvPr>
          <p:cNvGrpSpPr/>
          <p:nvPr/>
        </p:nvGrpSpPr>
        <p:grpSpPr>
          <a:xfrm>
            <a:off x="3430715" y="2279825"/>
            <a:ext cx="6371615" cy="2536753"/>
            <a:chOff x="3430715" y="2279825"/>
            <a:chExt cx="6371615" cy="253675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29E047-22E6-4409-B963-6CBE99E72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9811" y="3318257"/>
              <a:ext cx="645267" cy="37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503212-51B7-4CD3-9633-995766A64107}"/>
                </a:ext>
              </a:extLst>
            </p:cNvPr>
            <p:cNvSpPr/>
            <p:nvPr/>
          </p:nvSpPr>
          <p:spPr>
            <a:xfrm>
              <a:off x="5726440" y="3021825"/>
              <a:ext cx="573932" cy="598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35E305-A893-47CE-BB9B-5EA208953C8A}"/>
                </a:ext>
              </a:extLst>
            </p:cNvPr>
            <p:cNvSpPr/>
            <p:nvPr/>
          </p:nvSpPr>
          <p:spPr>
            <a:xfrm>
              <a:off x="9228398" y="3004601"/>
              <a:ext cx="573932" cy="598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0CF097-71AC-49C6-8AEC-48DCB75ACA0D}"/>
                </a:ext>
              </a:extLst>
            </p:cNvPr>
            <p:cNvSpPr txBox="1"/>
            <p:nvPr/>
          </p:nvSpPr>
          <p:spPr>
            <a:xfrm>
              <a:off x="5862628" y="3174224"/>
              <a:ext cx="26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40BB66-ADD4-48C1-946D-DDFAF1AC7801}"/>
                </a:ext>
              </a:extLst>
            </p:cNvPr>
            <p:cNvSpPr txBox="1"/>
            <p:nvPr/>
          </p:nvSpPr>
          <p:spPr>
            <a:xfrm>
              <a:off x="9384041" y="3119060"/>
              <a:ext cx="26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5ABD7B-9B25-4B45-874A-B8065B4AF4D4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6300372" y="3291114"/>
              <a:ext cx="2928026" cy="29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888104-94F2-48A8-92F5-E4D39D4B9D51}"/>
                </a:ext>
              </a:extLst>
            </p:cNvPr>
            <p:cNvSpPr/>
            <p:nvPr/>
          </p:nvSpPr>
          <p:spPr>
            <a:xfrm>
              <a:off x="8771197" y="3148509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A8D6EC-585C-4DEF-B4C7-250039851903}"/>
                </a:ext>
              </a:extLst>
            </p:cNvPr>
            <p:cNvSpPr txBox="1"/>
            <p:nvPr/>
          </p:nvSpPr>
          <p:spPr>
            <a:xfrm>
              <a:off x="7305562" y="2963843"/>
              <a:ext cx="46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10</a:t>
              </a:r>
              <a:endParaRPr lang="en-US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D74873-11C0-4A2B-A086-3CBBEC6E2D06}"/>
                </a:ext>
              </a:extLst>
            </p:cNvPr>
            <p:cNvCxnSpPr>
              <a:cxnSpLocks/>
            </p:cNvCxnSpPr>
            <p:nvPr/>
          </p:nvCxnSpPr>
          <p:spPr>
            <a:xfrm>
              <a:off x="4701795" y="3106448"/>
              <a:ext cx="428016" cy="2080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687D1E-B8BF-4E77-8D7E-D8A508317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629" y="3323062"/>
              <a:ext cx="419910" cy="2878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FA3206-13D4-4E3A-9E7D-58CA197F5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089" y="3616347"/>
              <a:ext cx="645267" cy="37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512FA7-CDE4-496D-96CF-D67C29F66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722" y="3625463"/>
              <a:ext cx="295073" cy="422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ED35AE-45F1-4BC0-BAF6-410C0EFC0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089" y="3102719"/>
              <a:ext cx="645267" cy="37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C11317-5769-48E4-A81A-C0513C9F5680}"/>
                </a:ext>
              </a:extLst>
            </p:cNvPr>
            <p:cNvCxnSpPr>
              <a:cxnSpLocks/>
            </p:cNvCxnSpPr>
            <p:nvPr/>
          </p:nvCxnSpPr>
          <p:spPr>
            <a:xfrm>
              <a:off x="4306202" y="2725131"/>
              <a:ext cx="402077" cy="3659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A183F3-50CD-45FA-9E0B-29373A95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15" y="3616347"/>
              <a:ext cx="645267" cy="37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38EE2D-0B49-47F9-91C6-B1FCE5DBE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906" y="3616348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8CD8A6-7DA8-4CAE-8CA3-5A606F1EE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220" y="4048093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FD91B6-28F5-4996-ADC1-67DBB51814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722" y="4051821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81E060-FDDE-470C-91F4-8D2F854882C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2" y="2725131"/>
              <a:ext cx="383433" cy="3618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5B6F7-FA88-4725-83CF-C68D9A560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5729" y="2279825"/>
              <a:ext cx="224543" cy="4587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0BC4AB-43DB-4BB8-8B08-317FFD0A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672" y="3119300"/>
              <a:ext cx="645267" cy="37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47AC04-88DC-49E4-A6A2-EEC9F04929AB}"/>
                </a:ext>
              </a:extLst>
            </p:cNvPr>
            <p:cNvCxnSpPr>
              <a:cxnSpLocks/>
            </p:cNvCxnSpPr>
            <p:nvPr/>
          </p:nvCxnSpPr>
          <p:spPr>
            <a:xfrm>
              <a:off x="3972220" y="2297114"/>
              <a:ext cx="310478" cy="4569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9447B4-2537-408D-BE02-4B58AF40045C}"/>
                </a:ext>
              </a:extLst>
            </p:cNvPr>
            <p:cNvSpPr/>
            <p:nvPr/>
          </p:nvSpPr>
          <p:spPr>
            <a:xfrm>
              <a:off x="5022804" y="3183639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2B5893-6B7D-4B68-8C9D-C81A4AA2D013}"/>
                </a:ext>
              </a:extLst>
            </p:cNvPr>
            <p:cNvSpPr/>
            <p:nvPr/>
          </p:nvSpPr>
          <p:spPr>
            <a:xfrm>
              <a:off x="4515347" y="2925485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46B166-EED4-4490-A8E6-C745F3B489F2}"/>
                </a:ext>
              </a:extLst>
            </p:cNvPr>
            <p:cNvSpPr/>
            <p:nvPr/>
          </p:nvSpPr>
          <p:spPr>
            <a:xfrm>
              <a:off x="4177920" y="2617932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EBF399-678F-4347-B309-7FF8E94378C9}"/>
                </a:ext>
              </a:extLst>
            </p:cNvPr>
            <p:cNvSpPr/>
            <p:nvPr/>
          </p:nvSpPr>
          <p:spPr>
            <a:xfrm>
              <a:off x="4001404" y="2979938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476E51-39C5-4D42-8A88-73A68C2CE149}"/>
                </a:ext>
              </a:extLst>
            </p:cNvPr>
            <p:cNvSpPr/>
            <p:nvPr/>
          </p:nvSpPr>
          <p:spPr>
            <a:xfrm>
              <a:off x="3984380" y="3517486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1AC0BD-ECA0-4CD9-80D9-A4A4CCB1DEB8}"/>
                </a:ext>
              </a:extLst>
            </p:cNvPr>
            <p:cNvSpPr/>
            <p:nvPr/>
          </p:nvSpPr>
          <p:spPr>
            <a:xfrm>
              <a:off x="4612623" y="3524326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BDF2B8-8D51-4EC7-B4D5-494D5874852B}"/>
                </a:ext>
              </a:extLst>
            </p:cNvPr>
            <p:cNvSpPr/>
            <p:nvPr/>
          </p:nvSpPr>
          <p:spPr>
            <a:xfrm>
              <a:off x="4273575" y="3986625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9ADE5-AE49-4803-86BE-D40D1E40B59F}"/>
              </a:ext>
            </a:extLst>
          </p:cNvPr>
          <p:cNvGrpSpPr/>
          <p:nvPr/>
        </p:nvGrpSpPr>
        <p:grpSpPr>
          <a:xfrm rot="20142873">
            <a:off x="4180112" y="4758601"/>
            <a:ext cx="521849" cy="829953"/>
            <a:chOff x="5363476" y="5028487"/>
            <a:chExt cx="521849" cy="82995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4545C9-D462-4E4E-A175-32E24B541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439379-E09B-49D4-8381-04E955489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56192B-DB70-424C-9C1A-F5039DC55858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6B80EC-0733-42B6-867F-11848BA9FAAE}"/>
              </a:ext>
            </a:extLst>
          </p:cNvPr>
          <p:cNvGrpSpPr/>
          <p:nvPr/>
        </p:nvGrpSpPr>
        <p:grpSpPr>
          <a:xfrm rot="1022122">
            <a:off x="3448061" y="4358983"/>
            <a:ext cx="521849" cy="829953"/>
            <a:chOff x="5363476" y="5028487"/>
            <a:chExt cx="521849" cy="82995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A3E4BCC-FE17-48C5-BC6E-9E240BA61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20214B-BF31-4DDA-ACAD-C4EB1EE7E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3BAC09-E051-421E-919F-C76872090842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60F38D-608A-494F-B472-C59FCDD04ADA}"/>
              </a:ext>
            </a:extLst>
          </p:cNvPr>
          <p:cNvGrpSpPr/>
          <p:nvPr/>
        </p:nvGrpSpPr>
        <p:grpSpPr>
          <a:xfrm rot="1905389">
            <a:off x="3072714" y="3828910"/>
            <a:ext cx="521849" cy="829953"/>
            <a:chOff x="5363476" y="5028487"/>
            <a:chExt cx="521849" cy="82995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F217917-A2A9-420C-9F9C-B05369CAD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88F67D-DA55-4AA2-8E8D-6BCDB462AE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ACB92C-74E5-489A-BB2A-09405D261023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85D76E7-3784-44A9-AEF0-126BAA8F3270}"/>
              </a:ext>
            </a:extLst>
          </p:cNvPr>
          <p:cNvGrpSpPr/>
          <p:nvPr/>
        </p:nvGrpSpPr>
        <p:grpSpPr>
          <a:xfrm rot="3702448">
            <a:off x="2838556" y="3217427"/>
            <a:ext cx="521849" cy="829953"/>
            <a:chOff x="5363476" y="5028487"/>
            <a:chExt cx="521849" cy="82995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BA5DAA-730B-4F87-A088-B7E14AEF9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F37BC5-3911-4FD2-84FE-FCB1AE674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7D8FD2-E024-40D7-A8EC-96EB8E9D8AF5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A8C3CD-B53C-4CA3-9C87-DE2B6F949495}"/>
              </a:ext>
            </a:extLst>
          </p:cNvPr>
          <p:cNvGrpSpPr/>
          <p:nvPr/>
        </p:nvGrpSpPr>
        <p:grpSpPr>
          <a:xfrm rot="4626151">
            <a:off x="2844477" y="2632234"/>
            <a:ext cx="521849" cy="829953"/>
            <a:chOff x="5363476" y="5028487"/>
            <a:chExt cx="521849" cy="82995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A0F389-935D-4035-BD01-B17F83FE7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5F673E-0949-4356-A492-F730DDAB3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D030FC8-9FAC-46B7-B67E-EC38AB6FD47F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0EA69-09A7-4B6B-97C9-985718A80C55}"/>
              </a:ext>
            </a:extLst>
          </p:cNvPr>
          <p:cNvGrpSpPr/>
          <p:nvPr/>
        </p:nvGrpSpPr>
        <p:grpSpPr>
          <a:xfrm rot="5949302">
            <a:off x="3096007" y="2091564"/>
            <a:ext cx="521849" cy="829953"/>
            <a:chOff x="5363476" y="5028487"/>
            <a:chExt cx="521849" cy="82995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B045668-BF87-4895-AE50-5E4233A76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D626F1-915A-4013-8D51-CADB81C23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3CBC021-B984-49BB-BB2C-3EC345D9F44B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609F14-DF1C-44B3-A2DD-6543B7046996}"/>
              </a:ext>
            </a:extLst>
          </p:cNvPr>
          <p:cNvGrpSpPr/>
          <p:nvPr/>
        </p:nvGrpSpPr>
        <p:grpSpPr>
          <a:xfrm rot="6893628">
            <a:off x="3508863" y="1557852"/>
            <a:ext cx="521849" cy="829953"/>
            <a:chOff x="5363476" y="5028487"/>
            <a:chExt cx="521849" cy="82995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3DBAEF9-8F90-45E3-83F5-4FB67A736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6296775-A4D0-4806-86AE-B18C7511F5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655EF9-C309-4C5B-8267-48B335DEFF75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EAD9EC-5C56-4253-902A-178C39A5CD7C}"/>
              </a:ext>
            </a:extLst>
          </p:cNvPr>
          <p:cNvGrpSpPr/>
          <p:nvPr/>
        </p:nvGrpSpPr>
        <p:grpSpPr>
          <a:xfrm rot="9229393">
            <a:off x="4310288" y="1492782"/>
            <a:ext cx="521849" cy="829953"/>
            <a:chOff x="5363476" y="5028487"/>
            <a:chExt cx="521849" cy="82995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E95E27-4A51-4EF5-918A-F3DCEC7DB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76" y="5089955"/>
              <a:ext cx="449094" cy="4317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55EEDE-3849-47B9-8486-EE906C58DB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7978" y="5093683"/>
              <a:ext cx="42559" cy="7647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61F28E5-B9FE-46C3-89FD-6276C44D9437}"/>
                </a:ext>
              </a:extLst>
            </p:cNvPr>
            <p:cNvSpPr/>
            <p:nvPr/>
          </p:nvSpPr>
          <p:spPr>
            <a:xfrm>
              <a:off x="5664831" y="5028487"/>
              <a:ext cx="220494" cy="229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9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85"/>
    </mc:Choice>
    <mc:Fallback xmlns="">
      <p:transition spd="slow" advTm="8878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3019-3362-4799-BCF1-8A841335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A*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6D70-E21B-487B-BE08-0840B3AE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1324180"/>
            <a:ext cx="476187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Widley used and faster than Dijkstra Algorithm</a:t>
            </a:r>
          </a:p>
          <a:p>
            <a:r>
              <a:rPr lang="en-GB" dirty="0"/>
              <a:t>Prioritises the next path by both:</a:t>
            </a:r>
          </a:p>
          <a:p>
            <a:pPr lvl="1"/>
            <a:r>
              <a:rPr lang="en-GB" dirty="0"/>
              <a:t>The total distance so far (just like Dijkstra)</a:t>
            </a:r>
          </a:p>
          <a:p>
            <a:pPr lvl="1"/>
            <a:r>
              <a:rPr lang="en-GB" dirty="0"/>
              <a:t>A heuristic to estimate the remaining distance (e.g. straight line distance)</a:t>
            </a:r>
          </a:p>
          <a:p>
            <a:r>
              <a:rPr lang="en-GB" dirty="0"/>
              <a:t>Can relax constraints to get faster sub-optimal solutions</a:t>
            </a:r>
          </a:p>
          <a:p>
            <a:endParaRPr lang="en-GB" dirty="0"/>
          </a:p>
        </p:txBody>
      </p:sp>
      <p:pic>
        <p:nvPicPr>
          <p:cNvPr id="7170" name="Picture 2" descr="https://upload.wikimedia.org/wikipedia/commons/5/5d/Astar_progress_animation.gif">
            <a:extLst>
              <a:ext uri="{FF2B5EF4-FFF2-40B4-BE49-F238E27FC236}">
                <a16:creationId xmlns:a16="http://schemas.microsoft.com/office/drawing/2014/main" id="{CC19367B-BC55-4713-BF94-662E4F3A5F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381" y="1984342"/>
            <a:ext cx="3175665" cy="317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075461-C739-40D8-8EC4-849CBB38EE0B}"/>
              </a:ext>
            </a:extLst>
          </p:cNvPr>
          <p:cNvSpPr/>
          <p:nvPr/>
        </p:nvSpPr>
        <p:spPr>
          <a:xfrm>
            <a:off x="7728154" y="6492874"/>
            <a:ext cx="47408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Image Source: https://en.wikipedia.org/wiki/A*_search_algorithm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D6DC210A-E9D4-4A9E-AE94-E4A1E5F7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22" y="1984342"/>
            <a:ext cx="3363089" cy="3363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9F1E8-1868-4886-8097-0875A0C137FF}"/>
              </a:ext>
            </a:extLst>
          </p:cNvPr>
          <p:cNvSpPr txBox="1"/>
          <p:nvPr/>
        </p:nvSpPr>
        <p:spPr>
          <a:xfrm>
            <a:off x="5712542" y="1490218"/>
            <a:ext cx="2015612" cy="36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E9D46-3DBA-4EFE-AFBE-8235A17F156D}"/>
              </a:ext>
            </a:extLst>
          </p:cNvPr>
          <p:cNvSpPr txBox="1"/>
          <p:nvPr/>
        </p:nvSpPr>
        <p:spPr>
          <a:xfrm>
            <a:off x="9397560" y="1510569"/>
            <a:ext cx="2015612" cy="36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Weighted A*</a:t>
            </a:r>
          </a:p>
        </p:txBody>
      </p:sp>
    </p:spTree>
    <p:extLst>
      <p:ext uri="{BB962C8B-B14F-4D97-AF65-F5344CB8AC3E}">
        <p14:creationId xmlns:p14="http://schemas.microsoft.com/office/powerpoint/2010/main" val="39608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37"/>
    </mc:Choice>
    <mc:Fallback xmlns="">
      <p:transition spd="slow" advTm="16613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D14F-71FD-4EC8-9756-942F2902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FB48-D909-465F-AD35-3B47953B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253331"/>
            <a:ext cx="9951720" cy="4351338"/>
          </a:xfrm>
        </p:spPr>
        <p:txBody>
          <a:bodyPr/>
          <a:lstStyle/>
          <a:p>
            <a:r>
              <a:rPr lang="en-GB" dirty="0"/>
              <a:t>There are many different variants of these algorithms</a:t>
            </a:r>
          </a:p>
          <a:p>
            <a:r>
              <a:rPr lang="en-GB" dirty="0"/>
              <a:t>Best algorithms now precompute parts of routes</a:t>
            </a:r>
          </a:p>
          <a:p>
            <a:pPr lvl="1"/>
            <a:r>
              <a:rPr lang="en-GB" dirty="0"/>
              <a:t>Finding useful shortcuts</a:t>
            </a:r>
          </a:p>
          <a:p>
            <a:pPr lvl="1"/>
            <a:r>
              <a:rPr lang="en-GB" dirty="0"/>
              <a:t>E.g. using motorways for long distance travel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552D5-5704-462D-AEA7-23D8EC28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0"/>
            <a:ext cx="122123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F994EC-C2F1-4F9A-9324-DBFBFA067FB9}"/>
                  </a:ext>
                </a:extLst>
              </p14:cNvPr>
              <p14:cNvContentPartPr/>
              <p14:nvPr/>
            </p14:nvContentPartPr>
            <p14:xfrm>
              <a:off x="4586400" y="5041080"/>
              <a:ext cx="39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F994EC-C2F1-4F9A-9324-DBFBFA067F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7040" y="5031720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5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15"/>
    </mc:Choice>
    <mc:Fallback xmlns="">
      <p:transition spd="slow" advTm="12031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9058-8F5B-440F-9FA3-EDD052B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Isochrones</a:t>
            </a:r>
          </a:p>
        </p:txBody>
      </p:sp>
      <p:pic>
        <p:nvPicPr>
          <p:cNvPr id="5" name="Content Placeholder 4" descr="A map of a computer&#10;&#10;Description automatically generated">
            <a:extLst>
              <a:ext uri="{FF2B5EF4-FFF2-40B4-BE49-F238E27FC236}">
                <a16:creationId xmlns:a16="http://schemas.microsoft.com/office/drawing/2014/main" id="{2FF08F7E-9D8A-4E22-B65E-FC619B74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0678" y="1253331"/>
            <a:ext cx="5047861" cy="483028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BAF97-4CEE-407A-A256-7F2636DF9D52}"/>
              </a:ext>
            </a:extLst>
          </p:cNvPr>
          <p:cNvSpPr txBox="1">
            <a:spLocks/>
          </p:cNvSpPr>
          <p:nvPr/>
        </p:nvSpPr>
        <p:spPr>
          <a:xfrm>
            <a:off x="655320" y="1253331"/>
            <a:ext cx="5861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Lines of equal time</a:t>
            </a:r>
          </a:p>
          <a:p>
            <a:r>
              <a:rPr lang="en-GB" dirty="0"/>
              <a:t>Efficient to do with Dijkstra</a:t>
            </a:r>
          </a:p>
          <a:p>
            <a:r>
              <a:rPr lang="en-GB" dirty="0"/>
              <a:t>Key tool for transport planning</a:t>
            </a:r>
          </a:p>
          <a:p>
            <a:pPr lvl="1"/>
            <a:r>
              <a:rPr lang="en-GB" dirty="0"/>
              <a:t>All places within a 1 mile walk of X</a:t>
            </a:r>
          </a:p>
          <a:p>
            <a:pPr lvl="1"/>
            <a:r>
              <a:rPr lang="en-GB" dirty="0"/>
              <a:t>Time for ambulance to get from hospital to any location within the city </a:t>
            </a:r>
          </a:p>
          <a:p>
            <a:pPr lvl="1"/>
            <a:r>
              <a:rPr lang="en-GB" dirty="0"/>
              <a:t>How many jobs can I access from my home?</a:t>
            </a:r>
          </a:p>
          <a:p>
            <a:r>
              <a:rPr lang="en-GB" dirty="0"/>
              <a:t>Supported in some routing services but not all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1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09"/>
    </mc:Choice>
    <mc:Fallback xmlns="">
      <p:transition spd="slow" advTm="10480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99E-9568-472D-8648-F5A2858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Travel Time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5A40-C5F8-4C2B-A89A-03A09FE9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8" y="1082180"/>
            <a:ext cx="5028018" cy="5094783"/>
          </a:xfrm>
        </p:spPr>
        <p:txBody>
          <a:bodyPr/>
          <a:lstStyle/>
          <a:p>
            <a:r>
              <a:rPr lang="en-GB" dirty="0"/>
              <a:t>Routing All to All</a:t>
            </a:r>
          </a:p>
          <a:p>
            <a:r>
              <a:rPr lang="en-GB" dirty="0"/>
              <a:t>Usually to population points</a:t>
            </a:r>
          </a:p>
          <a:p>
            <a:r>
              <a:rPr lang="en-GB" dirty="0"/>
              <a:t>Can combine with flow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C2477-A868-47A3-B299-662994D63C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8641" y="2280665"/>
            <a:ext cx="6978865" cy="3356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42F37-C811-4FA4-8C9A-747D2CB0AF6A}"/>
              </a:ext>
            </a:extLst>
          </p:cNvPr>
          <p:cNvSpPr txBox="1"/>
          <p:nvPr/>
        </p:nvSpPr>
        <p:spPr>
          <a:xfrm>
            <a:off x="4896497" y="5754210"/>
            <a:ext cx="72925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Morgan M, Lovelace R. Travel flow aggregation: Nationally scalable methods for interactive and online visualisation of transport behaviour at the road network level. </a:t>
            </a:r>
            <a:r>
              <a:rPr lang="en-GB" sz="1400" i="1" dirty="0"/>
              <a:t>Environment and Planning B: Urban Analytics and City Science</a:t>
            </a:r>
            <a:r>
              <a:rPr lang="en-GB" sz="1400" dirty="0"/>
              <a:t>. July 2020. doi:</a:t>
            </a:r>
            <a:r>
              <a:rPr lang="en-GB" sz="1400" dirty="0">
                <a:hlinkClick r:id="rId3"/>
              </a:rPr>
              <a:t>10.1177/2399808320942779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522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18"/>
    </mc:Choice>
    <mc:Fallback xmlns="">
      <p:transition spd="slow" advTm="843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B3DE3-CDDD-49A5-96A0-74F25A65C2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3312" y="1127736"/>
            <a:ext cx="6280708" cy="3532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432C7-2D15-48B0-9F18-50277751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80" y="84327"/>
            <a:ext cx="4707837" cy="1043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What is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3FC5-91E4-4DF9-B144-BF92093E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42" y="1348301"/>
            <a:ext cx="4707836" cy="3846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Finding the “shortest” path between two locations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Time</a:t>
            </a:r>
          </a:p>
          <a:p>
            <a:pPr lvl="1"/>
            <a:r>
              <a:rPr lang="en-US" sz="1400" dirty="0"/>
              <a:t>Other factor</a:t>
            </a:r>
          </a:p>
          <a:p>
            <a:pPr lvl="1"/>
            <a:endParaRPr lang="en-US" sz="1400" dirty="0"/>
          </a:p>
          <a:p>
            <a:r>
              <a:rPr lang="en-US" sz="1800" dirty="0"/>
              <a:t>Routing allows understanding of:</a:t>
            </a:r>
          </a:p>
          <a:p>
            <a:pPr lvl="1"/>
            <a:r>
              <a:rPr lang="en-US" sz="1400" dirty="0"/>
              <a:t>People’s experience of the transport network</a:t>
            </a:r>
          </a:p>
          <a:p>
            <a:pPr lvl="1"/>
            <a:r>
              <a:rPr lang="en-US" sz="1400" dirty="0"/>
              <a:t>Traffic / Capacity</a:t>
            </a:r>
          </a:p>
          <a:p>
            <a:pPr lvl="1"/>
            <a:r>
              <a:rPr lang="en-US" sz="1400" dirty="0"/>
              <a:t>Infrastructure</a:t>
            </a:r>
          </a:p>
          <a:p>
            <a:pPr lvl="1"/>
            <a:r>
              <a:rPr lang="en-US" sz="1400" dirty="0"/>
              <a:t>Mode Choice</a:t>
            </a:r>
          </a:p>
          <a:p>
            <a:pPr lvl="1"/>
            <a:r>
              <a:rPr lang="en-US" sz="1400" dirty="0"/>
              <a:t>Severance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5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38"/>
    </mc:Choice>
    <mc:Fallback xmlns="">
      <p:transition spd="slow" advTm="124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549E-0E07-43DC-9611-6FC982D1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66E7-4C0A-4560-A08E-7084740F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Betweenness Centrality</a:t>
            </a:r>
          </a:p>
          <a:p>
            <a:r>
              <a:rPr lang="en-GB" dirty="0"/>
              <a:t>igraph</a:t>
            </a:r>
          </a:p>
          <a:p>
            <a:pPr lvl="1"/>
            <a:r>
              <a:rPr lang="en-GB" dirty="0"/>
              <a:t>Via dodgr</a:t>
            </a:r>
          </a:p>
          <a:p>
            <a:pPr lvl="2"/>
            <a:r>
              <a:rPr lang="en-GB" dirty="0"/>
              <a:t>dodgr_to_igraph</a:t>
            </a:r>
          </a:p>
          <a:p>
            <a:pPr lvl="1"/>
            <a:r>
              <a:rPr lang="en-GB" dirty="0"/>
              <a:t>Via stplanr (spatial lines network)</a:t>
            </a:r>
          </a:p>
          <a:p>
            <a:pPr lvl="2"/>
            <a:r>
              <a:rPr lang="en-GB" dirty="0">
                <a:hlinkClick r:id="rId2"/>
              </a:rPr>
              <a:t>http://rpubs.com/edzer/6767</a:t>
            </a:r>
            <a:endParaRPr lang="en-GB" dirty="0"/>
          </a:p>
          <a:p>
            <a:pPr lvl="2"/>
            <a:r>
              <a:rPr lang="en-GB" dirty="0"/>
              <a:t>Or use overline + all to all routing</a:t>
            </a:r>
          </a:p>
          <a:p>
            <a:pPr lvl="2"/>
            <a:endParaRPr lang="en-GB" dirty="0"/>
          </a:p>
          <a:p>
            <a:r>
              <a:rPr lang="en-GB" dirty="0"/>
              <a:t>Slow with large networks</a:t>
            </a:r>
          </a:p>
          <a:p>
            <a:pPr lvl="1"/>
            <a:r>
              <a:rPr lang="en-GB" dirty="0"/>
              <a:t>Consider contraction and simplifications</a:t>
            </a:r>
          </a:p>
          <a:p>
            <a:pPr lvl="2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7631C-27A6-4847-8DD8-FE9DF9331E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9980" y="2427806"/>
            <a:ext cx="5102221" cy="36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02"/>
    </mc:Choice>
    <mc:Fallback xmlns="">
      <p:transition spd="slow" advTm="8420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2132-0BE3-4523-ABDC-770FD897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Practical routing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3F07-D2BC-4B22-9778-972A6878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Algorithm choice determines: </a:t>
            </a:r>
          </a:p>
          <a:p>
            <a:r>
              <a:rPr lang="en-GB" dirty="0"/>
              <a:t>selected “shortest” path</a:t>
            </a:r>
          </a:p>
          <a:p>
            <a:r>
              <a:rPr lang="en-GB" dirty="0"/>
              <a:t>results of your analysis</a:t>
            </a:r>
          </a:p>
          <a:p>
            <a:pPr marL="0" indent="0">
              <a:buNone/>
            </a:pPr>
            <a:r>
              <a:rPr lang="en-GB" dirty="0"/>
              <a:t>Things to consider:</a:t>
            </a:r>
          </a:p>
          <a:p>
            <a:r>
              <a:rPr lang="en-GB" dirty="0"/>
              <a:t>Weighting factors used (max speed vs average speed),</a:t>
            </a:r>
          </a:p>
          <a:p>
            <a:pPr lvl="1"/>
            <a:r>
              <a:rPr lang="en-GB" dirty="0"/>
              <a:t>Is effect of hills considered (walk &amp; cycle)</a:t>
            </a:r>
          </a:p>
          <a:p>
            <a:pPr lvl="1"/>
            <a:r>
              <a:rPr lang="en-GB" dirty="0"/>
              <a:t>Do they vary for mode</a:t>
            </a:r>
          </a:p>
          <a:p>
            <a:pPr lvl="1"/>
            <a:r>
              <a:rPr lang="en-GB" dirty="0"/>
              <a:t>Dynamic? (e.g. traffic)</a:t>
            </a:r>
          </a:p>
          <a:p>
            <a:r>
              <a:rPr lang="en-GB" dirty="0"/>
              <a:t>Base map used</a:t>
            </a:r>
          </a:p>
          <a:p>
            <a:pPr lvl="1"/>
            <a:r>
              <a:rPr lang="en-GB" dirty="0"/>
              <a:t>Quality / Accuracy / Suitability</a:t>
            </a:r>
          </a:p>
          <a:p>
            <a:r>
              <a:rPr lang="en-GB" dirty="0"/>
              <a:t>Routing rules </a:t>
            </a:r>
          </a:p>
          <a:p>
            <a:pPr lvl="1"/>
            <a:r>
              <a:rPr lang="en-GB" dirty="0"/>
              <a:t>E.g. can you cycle on major roads</a:t>
            </a:r>
          </a:p>
          <a:p>
            <a:pPr lvl="1"/>
            <a:r>
              <a:rPr lang="en-GB" dirty="0"/>
              <a:t>Localisation – running a US algorithm on European Roads etc</a:t>
            </a:r>
          </a:p>
          <a:p>
            <a:r>
              <a:rPr lang="en-GB" dirty="0"/>
              <a:t>Are turn weighting applied (left turn vs right turn)</a:t>
            </a:r>
          </a:p>
          <a:p>
            <a:pPr lvl="1"/>
            <a:r>
              <a:rPr lang="en-GB" dirty="0"/>
              <a:t>Traffic light timings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Important to understand what the algorithm is trying to tell you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247"/>
    </mc:Choice>
    <mc:Fallback xmlns="">
      <p:transition spd="slow" advTm="204247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2A8C-9476-40A3-A935-CE93B20B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Routing Packages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FB1945-F8FA-4E8F-BCC1-C4BD45A59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3621"/>
              </p:ext>
            </p:extLst>
          </p:nvPr>
        </p:nvGraphicFramePr>
        <p:xfrm>
          <a:off x="74720" y="978919"/>
          <a:ext cx="11998911" cy="51217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86332">
                  <a:extLst>
                    <a:ext uri="{9D8B030D-6E8A-4147-A177-3AD203B41FA5}">
                      <a16:colId xmlns:a16="http://schemas.microsoft.com/office/drawing/2014/main" val="2660277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06446837"/>
                    </a:ext>
                  </a:extLst>
                </a:gridCol>
                <a:gridCol w="447261">
                  <a:extLst>
                    <a:ext uri="{9D8B030D-6E8A-4147-A177-3AD203B41FA5}">
                      <a16:colId xmlns:a16="http://schemas.microsoft.com/office/drawing/2014/main" val="2178378135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993619151"/>
                    </a:ext>
                  </a:extLst>
                </a:gridCol>
                <a:gridCol w="2375452">
                  <a:extLst>
                    <a:ext uri="{9D8B030D-6E8A-4147-A177-3AD203B41FA5}">
                      <a16:colId xmlns:a16="http://schemas.microsoft.com/office/drawing/2014/main" val="3344577077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456765335"/>
                    </a:ext>
                  </a:extLst>
                </a:gridCol>
                <a:gridCol w="1838739">
                  <a:extLst>
                    <a:ext uri="{9D8B030D-6E8A-4147-A177-3AD203B41FA5}">
                      <a16:colId xmlns:a16="http://schemas.microsoft.com/office/drawing/2014/main" val="3344467988"/>
                    </a:ext>
                  </a:extLst>
                </a:gridCol>
                <a:gridCol w="2860057">
                  <a:extLst>
                    <a:ext uri="{9D8B030D-6E8A-4147-A177-3AD203B41FA5}">
                      <a16:colId xmlns:a16="http://schemas.microsoft.com/office/drawing/2014/main" val="668267034"/>
                    </a:ext>
                  </a:extLst>
                </a:gridCol>
              </a:tblGrid>
              <a:tr h="1894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Package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CRAN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Local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Remote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Modes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Traffic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Other Features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Comments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73637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googleway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 Maps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Geocode, Matrix, + more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Freemium Service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025882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mapsapi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1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Car, Transit</a:t>
                      </a: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Geocode, Matrix</a:t>
                      </a: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9888395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ggmap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1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GB" sz="1300" b="1" u="none" strike="no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89517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hereR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Here Maps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Transit, + variants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Matrix, Isochrones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Freemium Service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8153374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mapboxapi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Mapbox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 , Walk , Bike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Isochrones, Geocode, Matrix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Freemium Service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5002701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cyclestreets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CycleStreets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Freemium Service, open to researchers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854858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openrouteservice-r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Route Service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 , Walk , Bike, + variants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Isochrones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Freemium Service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5665628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transportAPI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Transport API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UK only, Freemium Service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7230138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osrmr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Source Routing Machine 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Separate setup of OSRM for Local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426740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opentripplanner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OpenTripPlanner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Transit, Mixed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Isochrones, Geocode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Local use requires Java 8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739523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graphhopper-r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Graphhopper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 , Walk , Bike, + variants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Separate setup of Graphhopper for Local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8960506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r5r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Transit, Mixed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Requires Java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991807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dodgr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Car, Walk, Bike, Custom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Centrality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888739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igraph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Network Analysis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607645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gtfsrouter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Requires GTFS files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25921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tidytransit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Transit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Requires GTFS files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0953725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sfnetworks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Edge circuity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40479290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cppRouting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Matrix, Isochrones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41798125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stplanr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0" u="none" strike="noStrike" dirty="0">
                          <a:solidFill>
                            <a:srgbClr val="00B05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  <a:endParaRPr lang="en-GB" sz="1300" b="0" i="0" u="none" strike="noStrike" dirty="0">
                        <a:solidFill>
                          <a:srgbClr val="00B05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Multiple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Multiple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GB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Transport analysis package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22456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11"/>
    </mc:Choice>
    <mc:Fallback xmlns="">
      <p:transition spd="slow" advTm="18451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Ã¶nigsberg graph.svg">
            <a:extLst>
              <a:ext uri="{FF2B5EF4-FFF2-40B4-BE49-F238E27FC236}">
                <a16:creationId xmlns:a16="http://schemas.microsoft.com/office/drawing/2014/main" id="{69D1D783-804E-4671-A6D0-E43186B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8631" y="1502190"/>
            <a:ext cx="6181673" cy="49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FD72DC-40CD-414D-AC2D-CD4D51DA8DBA}"/>
              </a:ext>
            </a:extLst>
          </p:cNvPr>
          <p:cNvSpPr/>
          <p:nvPr/>
        </p:nvSpPr>
        <p:spPr>
          <a:xfrm>
            <a:off x="5353742" y="3716964"/>
            <a:ext cx="553622" cy="5686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A88B68-B829-4DA6-B959-A928E8F57B62}"/>
              </a:ext>
            </a:extLst>
          </p:cNvPr>
          <p:cNvSpPr/>
          <p:nvPr/>
        </p:nvSpPr>
        <p:spPr>
          <a:xfrm>
            <a:off x="8057438" y="1639170"/>
            <a:ext cx="553622" cy="568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-66735"/>
            <a:ext cx="10515600" cy="1325563"/>
          </a:xfrm>
        </p:spPr>
        <p:txBody>
          <a:bodyPr/>
          <a:lstStyle/>
          <a:p>
            <a:r>
              <a:rPr lang="en-GB" dirty="0"/>
              <a:t>The Königsberg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664" cy="4351338"/>
          </a:xfrm>
        </p:spPr>
        <p:txBody>
          <a:bodyPr/>
          <a:lstStyle/>
          <a:p>
            <a:r>
              <a:rPr lang="en-GB" dirty="0"/>
              <a:t>Bonus Problem</a:t>
            </a:r>
          </a:p>
          <a:p>
            <a:pPr lvl="1"/>
            <a:r>
              <a:rPr lang="en-GB" dirty="0"/>
              <a:t>Where would you add a bridge such that you could </a:t>
            </a:r>
            <a:r>
              <a:rPr lang="en-GB" dirty="0">
                <a:highlight>
                  <a:srgbClr val="FF0000"/>
                </a:highlight>
              </a:rPr>
              <a:t>start at the Red vertex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finish at the Yellow vertex</a:t>
            </a:r>
          </a:p>
          <a:p>
            <a:pPr lvl="1"/>
            <a:r>
              <a:rPr lang="en-GB" dirty="0"/>
              <a:t>What would the path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0A7B-D7BE-4C65-8239-909556B10D82}"/>
              </a:ext>
            </a:extLst>
          </p:cNvPr>
          <p:cNvSpPr txBox="1"/>
          <p:nvPr/>
        </p:nvSpPr>
        <p:spPr>
          <a:xfrm>
            <a:off x="8157316" y="1639170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C7D93-D385-4F80-9A58-7A66CF414333}"/>
              </a:ext>
            </a:extLst>
          </p:cNvPr>
          <p:cNvSpPr txBox="1"/>
          <p:nvPr/>
        </p:nvSpPr>
        <p:spPr>
          <a:xfrm>
            <a:off x="5463131" y="3713249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6C7B2-85E8-4E0B-B2B7-C50394EFF0EF}"/>
              </a:ext>
            </a:extLst>
          </p:cNvPr>
          <p:cNvSpPr txBox="1"/>
          <p:nvPr/>
        </p:nvSpPr>
        <p:spPr>
          <a:xfrm>
            <a:off x="10813833" y="3739684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9FBFD-1CD7-49D5-B24E-284C621D9D11}"/>
              </a:ext>
            </a:extLst>
          </p:cNvPr>
          <p:cNvSpPr txBox="1"/>
          <p:nvPr/>
        </p:nvSpPr>
        <p:spPr>
          <a:xfrm>
            <a:off x="8160402" y="5821092"/>
            <a:ext cx="67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316E27-816B-4C00-BA85-D8DEDE45C74E}"/>
              </a:ext>
            </a:extLst>
          </p:cNvPr>
          <p:cNvSpPr/>
          <p:nvPr/>
        </p:nvSpPr>
        <p:spPr>
          <a:xfrm>
            <a:off x="5486400" y="1653436"/>
            <a:ext cx="5624114" cy="4659682"/>
          </a:xfrm>
          <a:custGeom>
            <a:avLst/>
            <a:gdLst>
              <a:gd name="connsiteX0" fmla="*/ 3269293 w 5536504"/>
              <a:gd name="connsiteY0" fmla="*/ 300624 h 4659682"/>
              <a:gd name="connsiteX1" fmla="*/ 5448822 w 5536504"/>
              <a:gd name="connsiteY1" fmla="*/ 1941534 h 4659682"/>
              <a:gd name="connsiteX2" fmla="*/ 5436296 w 5536504"/>
              <a:gd name="connsiteY2" fmla="*/ 2204580 h 4659682"/>
              <a:gd name="connsiteX3" fmla="*/ 4985359 w 5536504"/>
              <a:gd name="connsiteY3" fmla="*/ 2229632 h 4659682"/>
              <a:gd name="connsiteX4" fmla="*/ 513567 w 5536504"/>
              <a:gd name="connsiteY4" fmla="*/ 2242159 h 4659682"/>
              <a:gd name="connsiteX5" fmla="*/ 338203 w 5536504"/>
              <a:gd name="connsiteY5" fmla="*/ 2267211 h 4659682"/>
              <a:gd name="connsiteX6" fmla="*/ 488515 w 5536504"/>
              <a:gd name="connsiteY6" fmla="*/ 2580361 h 4659682"/>
              <a:gd name="connsiteX7" fmla="*/ 1553227 w 5536504"/>
              <a:gd name="connsiteY7" fmla="*/ 3181611 h 4659682"/>
              <a:gd name="connsiteX8" fmla="*/ 2041742 w 5536504"/>
              <a:gd name="connsiteY8" fmla="*/ 3645074 h 4659682"/>
              <a:gd name="connsiteX9" fmla="*/ 2530258 w 5536504"/>
              <a:gd name="connsiteY9" fmla="*/ 4246323 h 4659682"/>
              <a:gd name="connsiteX10" fmla="*/ 2730674 w 5536504"/>
              <a:gd name="connsiteY10" fmla="*/ 4334005 h 4659682"/>
              <a:gd name="connsiteX11" fmla="*/ 3118981 w 5536504"/>
              <a:gd name="connsiteY11" fmla="*/ 4133589 h 4659682"/>
              <a:gd name="connsiteX12" fmla="*/ 4121063 w 5536504"/>
              <a:gd name="connsiteY12" fmla="*/ 3244241 h 4659682"/>
              <a:gd name="connsiteX13" fmla="*/ 4809995 w 5536504"/>
              <a:gd name="connsiteY13" fmla="*/ 2755726 h 4659682"/>
              <a:gd name="connsiteX14" fmla="*/ 5298510 w 5536504"/>
              <a:gd name="connsiteY14" fmla="*/ 2480153 h 4659682"/>
              <a:gd name="connsiteX15" fmla="*/ 5536504 w 5536504"/>
              <a:gd name="connsiteY15" fmla="*/ 2567835 h 4659682"/>
              <a:gd name="connsiteX16" fmla="*/ 5085567 w 5536504"/>
              <a:gd name="connsiteY16" fmla="*/ 3356975 h 4659682"/>
              <a:gd name="connsiteX17" fmla="*/ 4396636 w 5536504"/>
              <a:gd name="connsiteY17" fmla="*/ 4020854 h 4659682"/>
              <a:gd name="connsiteX18" fmla="*/ 4045907 w 5536504"/>
              <a:gd name="connsiteY18" fmla="*/ 4283901 h 4659682"/>
              <a:gd name="connsiteX19" fmla="*/ 3244241 w 5536504"/>
              <a:gd name="connsiteY19" fmla="*/ 4622104 h 4659682"/>
              <a:gd name="connsiteX20" fmla="*/ 2805830 w 5536504"/>
              <a:gd name="connsiteY20" fmla="*/ 4634630 h 4659682"/>
              <a:gd name="connsiteX21" fmla="*/ 2167003 w 5536504"/>
              <a:gd name="connsiteY21" fmla="*/ 4647156 h 4659682"/>
              <a:gd name="connsiteX22" fmla="*/ 1240077 w 5536504"/>
              <a:gd name="connsiteY22" fmla="*/ 4659682 h 4659682"/>
              <a:gd name="connsiteX23" fmla="*/ 538619 w 5536504"/>
              <a:gd name="connsiteY23" fmla="*/ 4434213 h 4659682"/>
              <a:gd name="connsiteX24" fmla="*/ 150312 w 5536504"/>
              <a:gd name="connsiteY24" fmla="*/ 3757808 h 4659682"/>
              <a:gd name="connsiteX25" fmla="*/ 0 w 5536504"/>
              <a:gd name="connsiteY25" fmla="*/ 3081402 h 4659682"/>
              <a:gd name="connsiteX26" fmla="*/ 0 w 5536504"/>
              <a:gd name="connsiteY26" fmla="*/ 2392471 h 4659682"/>
              <a:gd name="connsiteX27" fmla="*/ 25052 w 5536504"/>
              <a:gd name="connsiteY27" fmla="*/ 1828800 h 4659682"/>
              <a:gd name="connsiteX28" fmla="*/ 187890 w 5536504"/>
              <a:gd name="connsiteY28" fmla="*/ 789139 h 4659682"/>
              <a:gd name="connsiteX29" fmla="*/ 726510 w 5536504"/>
              <a:gd name="connsiteY29" fmla="*/ 162838 h 4659682"/>
              <a:gd name="connsiteX30" fmla="*/ 1465545 w 5536504"/>
              <a:gd name="connsiteY30" fmla="*/ 25052 h 4659682"/>
              <a:gd name="connsiteX31" fmla="*/ 2041742 w 5536504"/>
              <a:gd name="connsiteY31" fmla="*/ 0 h 4659682"/>
              <a:gd name="connsiteX32" fmla="*/ 2592888 w 5536504"/>
              <a:gd name="connsiteY32" fmla="*/ 75156 h 4659682"/>
              <a:gd name="connsiteX33" fmla="*/ 2718148 w 5536504"/>
              <a:gd name="connsiteY33" fmla="*/ 300624 h 4659682"/>
              <a:gd name="connsiteX34" fmla="*/ 2855934 w 5536504"/>
              <a:gd name="connsiteY34" fmla="*/ 651353 h 4659682"/>
              <a:gd name="connsiteX35" fmla="*/ 2329841 w 5536504"/>
              <a:gd name="connsiteY35" fmla="*/ 1290180 h 4659682"/>
              <a:gd name="connsiteX36" fmla="*/ 1766170 w 5536504"/>
              <a:gd name="connsiteY36" fmla="*/ 1766169 h 4659682"/>
              <a:gd name="connsiteX37" fmla="*/ 275573 w 553650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530258 w 5624114"/>
              <a:gd name="connsiteY9" fmla="*/ 42463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76918 w 5624114"/>
              <a:gd name="connsiteY9" fmla="*/ 420822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38203 w 5624114"/>
              <a:gd name="connsiteY5" fmla="*/ 22672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07723 w 5624114"/>
              <a:gd name="connsiteY5" fmla="*/ 241961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855934 w 5624114"/>
              <a:gd name="connsiteY34" fmla="*/ 65135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2329841 w 5624114"/>
              <a:gd name="connsiteY35" fmla="*/ 129018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766170 w 5624114"/>
              <a:gd name="connsiteY36" fmla="*/ 176616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275573 w 5624114"/>
              <a:gd name="connsiteY37" fmla="*/ 215447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443213 w 5624114"/>
              <a:gd name="connsiteY37" fmla="*/ 2093516 h 4659682"/>
              <a:gd name="connsiteX0" fmla="*/ 3269293 w 5624114"/>
              <a:gd name="connsiteY0" fmla="*/ 300624 h 4659682"/>
              <a:gd name="connsiteX1" fmla="*/ 5448822 w 5624114"/>
              <a:gd name="connsiteY1" fmla="*/ 1941534 h 4659682"/>
              <a:gd name="connsiteX2" fmla="*/ 5436296 w 5624114"/>
              <a:gd name="connsiteY2" fmla="*/ 2204580 h 4659682"/>
              <a:gd name="connsiteX3" fmla="*/ 4985359 w 5624114"/>
              <a:gd name="connsiteY3" fmla="*/ 2229632 h 4659682"/>
              <a:gd name="connsiteX4" fmla="*/ 513567 w 5624114"/>
              <a:gd name="connsiteY4" fmla="*/ 2242159 h 4659682"/>
              <a:gd name="connsiteX5" fmla="*/ 368683 w 5624114"/>
              <a:gd name="connsiteY5" fmla="*/ 2442471 h 4659682"/>
              <a:gd name="connsiteX6" fmla="*/ 488515 w 5624114"/>
              <a:gd name="connsiteY6" fmla="*/ 2580361 h 4659682"/>
              <a:gd name="connsiteX7" fmla="*/ 1553227 w 5624114"/>
              <a:gd name="connsiteY7" fmla="*/ 3181611 h 4659682"/>
              <a:gd name="connsiteX8" fmla="*/ 2041742 w 5624114"/>
              <a:gd name="connsiteY8" fmla="*/ 3645074 h 4659682"/>
              <a:gd name="connsiteX9" fmla="*/ 2454058 w 5624114"/>
              <a:gd name="connsiteY9" fmla="*/ 4154883 h 4659682"/>
              <a:gd name="connsiteX10" fmla="*/ 2730674 w 5624114"/>
              <a:gd name="connsiteY10" fmla="*/ 4334005 h 4659682"/>
              <a:gd name="connsiteX11" fmla="*/ 3118981 w 5624114"/>
              <a:gd name="connsiteY11" fmla="*/ 4133589 h 4659682"/>
              <a:gd name="connsiteX12" fmla="*/ 4121063 w 5624114"/>
              <a:gd name="connsiteY12" fmla="*/ 3244241 h 4659682"/>
              <a:gd name="connsiteX13" fmla="*/ 4809995 w 5624114"/>
              <a:gd name="connsiteY13" fmla="*/ 2755726 h 4659682"/>
              <a:gd name="connsiteX14" fmla="*/ 5298510 w 5624114"/>
              <a:gd name="connsiteY14" fmla="*/ 2480153 h 4659682"/>
              <a:gd name="connsiteX15" fmla="*/ 5536504 w 5624114"/>
              <a:gd name="connsiteY15" fmla="*/ 2567835 h 4659682"/>
              <a:gd name="connsiteX16" fmla="*/ 5085567 w 5624114"/>
              <a:gd name="connsiteY16" fmla="*/ 3356975 h 4659682"/>
              <a:gd name="connsiteX17" fmla="*/ 4396636 w 5624114"/>
              <a:gd name="connsiteY17" fmla="*/ 4020854 h 4659682"/>
              <a:gd name="connsiteX18" fmla="*/ 4045907 w 5624114"/>
              <a:gd name="connsiteY18" fmla="*/ 4283901 h 4659682"/>
              <a:gd name="connsiteX19" fmla="*/ 3244241 w 5624114"/>
              <a:gd name="connsiteY19" fmla="*/ 4622104 h 4659682"/>
              <a:gd name="connsiteX20" fmla="*/ 2805830 w 5624114"/>
              <a:gd name="connsiteY20" fmla="*/ 4634630 h 4659682"/>
              <a:gd name="connsiteX21" fmla="*/ 2167003 w 5624114"/>
              <a:gd name="connsiteY21" fmla="*/ 4647156 h 4659682"/>
              <a:gd name="connsiteX22" fmla="*/ 1240077 w 5624114"/>
              <a:gd name="connsiteY22" fmla="*/ 4659682 h 4659682"/>
              <a:gd name="connsiteX23" fmla="*/ 538619 w 5624114"/>
              <a:gd name="connsiteY23" fmla="*/ 4434213 h 4659682"/>
              <a:gd name="connsiteX24" fmla="*/ 150312 w 5624114"/>
              <a:gd name="connsiteY24" fmla="*/ 3757808 h 4659682"/>
              <a:gd name="connsiteX25" fmla="*/ 0 w 5624114"/>
              <a:gd name="connsiteY25" fmla="*/ 3081402 h 4659682"/>
              <a:gd name="connsiteX26" fmla="*/ 0 w 5624114"/>
              <a:gd name="connsiteY26" fmla="*/ 2392471 h 4659682"/>
              <a:gd name="connsiteX27" fmla="*/ 25052 w 5624114"/>
              <a:gd name="connsiteY27" fmla="*/ 1828800 h 4659682"/>
              <a:gd name="connsiteX28" fmla="*/ 187890 w 5624114"/>
              <a:gd name="connsiteY28" fmla="*/ 789139 h 4659682"/>
              <a:gd name="connsiteX29" fmla="*/ 726510 w 5624114"/>
              <a:gd name="connsiteY29" fmla="*/ 162838 h 4659682"/>
              <a:gd name="connsiteX30" fmla="*/ 1465545 w 5624114"/>
              <a:gd name="connsiteY30" fmla="*/ 25052 h 4659682"/>
              <a:gd name="connsiteX31" fmla="*/ 2041742 w 5624114"/>
              <a:gd name="connsiteY31" fmla="*/ 0 h 4659682"/>
              <a:gd name="connsiteX32" fmla="*/ 2592888 w 5624114"/>
              <a:gd name="connsiteY32" fmla="*/ 75156 h 4659682"/>
              <a:gd name="connsiteX33" fmla="*/ 2718148 w 5624114"/>
              <a:gd name="connsiteY33" fmla="*/ 300624 h 4659682"/>
              <a:gd name="connsiteX34" fmla="*/ 2528274 w 5624114"/>
              <a:gd name="connsiteY34" fmla="*/ 514193 h 4659682"/>
              <a:gd name="connsiteX35" fmla="*/ 1956461 w 5624114"/>
              <a:gd name="connsiteY35" fmla="*/ 1114920 h 4659682"/>
              <a:gd name="connsiteX36" fmla="*/ 1537570 w 5624114"/>
              <a:gd name="connsiteY36" fmla="*/ 1507089 h 4659682"/>
              <a:gd name="connsiteX37" fmla="*/ 443213 w 5624114"/>
              <a:gd name="connsiteY37" fmla="*/ 2093516 h 465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24114" h="4659682">
                <a:moveTo>
                  <a:pt x="3269293" y="300624"/>
                </a:moveTo>
                <a:lnTo>
                  <a:pt x="5448822" y="1941534"/>
                </a:lnTo>
                <a:cubicBezTo>
                  <a:pt x="5809989" y="2258860"/>
                  <a:pt x="5513540" y="2156564"/>
                  <a:pt x="5436296" y="2204580"/>
                </a:cubicBezTo>
                <a:cubicBezTo>
                  <a:pt x="5359052" y="2252596"/>
                  <a:pt x="5805814" y="2223369"/>
                  <a:pt x="4985359" y="2229632"/>
                </a:cubicBezTo>
                <a:lnTo>
                  <a:pt x="513567" y="2242159"/>
                </a:lnTo>
                <a:cubicBezTo>
                  <a:pt x="381661" y="2243342"/>
                  <a:pt x="311898" y="2393724"/>
                  <a:pt x="368683" y="2442471"/>
                </a:cubicBezTo>
                <a:cubicBezTo>
                  <a:pt x="425468" y="2491218"/>
                  <a:pt x="280931" y="2453361"/>
                  <a:pt x="488515" y="2580361"/>
                </a:cubicBezTo>
                <a:lnTo>
                  <a:pt x="1553227" y="3181611"/>
                </a:lnTo>
                <a:lnTo>
                  <a:pt x="2041742" y="3645074"/>
                </a:lnTo>
                <a:lnTo>
                  <a:pt x="2454058" y="4154883"/>
                </a:lnTo>
                <a:cubicBezTo>
                  <a:pt x="2568880" y="4269705"/>
                  <a:pt x="2619854" y="4337554"/>
                  <a:pt x="2730674" y="4334005"/>
                </a:cubicBezTo>
                <a:cubicBezTo>
                  <a:pt x="2841494" y="4330456"/>
                  <a:pt x="2887250" y="4315216"/>
                  <a:pt x="3118981" y="4133589"/>
                </a:cubicBezTo>
                <a:lnTo>
                  <a:pt x="4121063" y="3244241"/>
                </a:lnTo>
                <a:lnTo>
                  <a:pt x="4809995" y="2755726"/>
                </a:lnTo>
                <a:lnTo>
                  <a:pt x="5298510" y="2480153"/>
                </a:lnTo>
                <a:cubicBezTo>
                  <a:pt x="5419595" y="2448838"/>
                  <a:pt x="5571994" y="2421698"/>
                  <a:pt x="5536504" y="2567835"/>
                </a:cubicBezTo>
                <a:cubicBezTo>
                  <a:pt x="5501014" y="2713972"/>
                  <a:pt x="5275545" y="3114805"/>
                  <a:pt x="5085567" y="3356975"/>
                </a:cubicBezTo>
                <a:lnTo>
                  <a:pt x="4396636" y="4020854"/>
                </a:lnTo>
                <a:lnTo>
                  <a:pt x="4045907" y="4283901"/>
                </a:lnTo>
                <a:lnTo>
                  <a:pt x="3244241" y="4622104"/>
                </a:lnTo>
                <a:lnTo>
                  <a:pt x="2805830" y="4634630"/>
                </a:lnTo>
                <a:lnTo>
                  <a:pt x="2167003" y="4647156"/>
                </a:lnTo>
                <a:lnTo>
                  <a:pt x="1240077" y="4659682"/>
                </a:lnTo>
                <a:lnTo>
                  <a:pt x="538619" y="4434213"/>
                </a:lnTo>
                <a:lnTo>
                  <a:pt x="150312" y="3757808"/>
                </a:lnTo>
                <a:lnTo>
                  <a:pt x="0" y="3081402"/>
                </a:lnTo>
                <a:lnTo>
                  <a:pt x="0" y="2392471"/>
                </a:lnTo>
                <a:lnTo>
                  <a:pt x="25052" y="1828800"/>
                </a:lnTo>
                <a:lnTo>
                  <a:pt x="187890" y="789139"/>
                </a:lnTo>
                <a:lnTo>
                  <a:pt x="726510" y="162838"/>
                </a:lnTo>
                <a:lnTo>
                  <a:pt x="1465545" y="25052"/>
                </a:lnTo>
                <a:lnTo>
                  <a:pt x="2041742" y="0"/>
                </a:lnTo>
                <a:cubicBezTo>
                  <a:pt x="2229633" y="8351"/>
                  <a:pt x="2480154" y="25052"/>
                  <a:pt x="2592888" y="75156"/>
                </a:cubicBezTo>
                <a:cubicBezTo>
                  <a:pt x="2705622" y="125260"/>
                  <a:pt x="2728917" y="227451"/>
                  <a:pt x="2718148" y="300624"/>
                </a:cubicBezTo>
                <a:lnTo>
                  <a:pt x="2528274" y="514193"/>
                </a:lnTo>
                <a:lnTo>
                  <a:pt x="1956461" y="1114920"/>
                </a:lnTo>
                <a:lnTo>
                  <a:pt x="1537570" y="1507089"/>
                </a:lnTo>
                <a:lnTo>
                  <a:pt x="443213" y="2093516"/>
                </a:lnTo>
              </a:path>
            </a:pathLst>
          </a:custGeom>
          <a:noFill/>
          <a:ln w="57150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F7604-2E41-416D-B934-6DDCB57F3316}"/>
                  </a:ext>
                </a:extLst>
              </p14:cNvPr>
              <p14:cNvContentPartPr/>
              <p14:nvPr/>
            </p14:nvContentPartPr>
            <p14:xfrm>
              <a:off x="3523320" y="61290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F7604-2E41-416D-B934-6DDCB57F33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3960" y="6119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8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4"/>
    </mc:Choice>
    <mc:Fallback xmlns="">
      <p:transition spd="slow" advTm="50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5C4B-6BFE-4005-ACA8-DC594097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0C50-8456-4CBD-ACC3-18456EDC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1082180"/>
            <a:ext cx="11348920" cy="5094783"/>
          </a:xfrm>
        </p:spPr>
        <p:txBody>
          <a:bodyPr/>
          <a:lstStyle/>
          <a:p>
            <a:r>
              <a:rPr lang="en-GB" dirty="0"/>
              <a:t>Complete the getting started steps for the routing practical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u="sng" dirty="0"/>
          </a:p>
          <a:p>
            <a:pPr marL="0" indent="0" algn="ctr">
              <a:buNone/>
            </a:pPr>
            <a:r>
              <a:rPr lang="en-GB" dirty="0"/>
              <a:t>tinyurl.com/y465d2jj</a:t>
            </a:r>
            <a:r>
              <a:rPr lang="en-GB" u="sng" dirty="0"/>
              <a:t> 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pPr marL="0" indent="0" algn="ctr">
              <a:buNone/>
            </a:pPr>
            <a:r>
              <a:rPr lang="en-GB" dirty="0"/>
              <a:t>https://github.com/ITSLeeds/TDS/blob/master/practicals/6-routing-homework.md 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6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2"/>
    </mc:Choice>
    <mc:Fallback xmlns="">
      <p:transition spd="slow" advTm="4160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B67-0DB7-4372-BEDE-C76E7390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756" y="3321391"/>
            <a:ext cx="6590488" cy="4737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985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113B-8F89-44D4-A2FE-77DA0B0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31C8-3E21-4010-B67E-4763114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Theory</a:t>
            </a:r>
          </a:p>
          <a:p>
            <a:r>
              <a:rPr lang="en-GB" dirty="0"/>
              <a:t>Shortest Path Routing</a:t>
            </a:r>
          </a:p>
          <a:p>
            <a:r>
              <a:rPr lang="en-GB" dirty="0"/>
              <a:t>Going beyond A to B routing</a:t>
            </a:r>
          </a:p>
          <a:p>
            <a:r>
              <a:rPr lang="en-GB" dirty="0"/>
              <a:t>Practical Routing in 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42"/>
    </mc:Choice>
    <mc:Fallback xmlns="">
      <p:transition spd="slow" advTm="312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44E-35E4-4EA9-A5AC-87D1113F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-74439"/>
            <a:ext cx="10515600" cy="1325563"/>
          </a:xfrm>
        </p:spPr>
        <p:txBody>
          <a:bodyPr/>
          <a:lstStyle/>
          <a:p>
            <a:r>
              <a:rPr lang="en-GB" dirty="0"/>
              <a:t>The Königsberg Bridge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1AD7-3DD5-4C8C-A828-7FDA73DC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1825625"/>
            <a:ext cx="4216557" cy="4351338"/>
          </a:xfrm>
        </p:spPr>
        <p:txBody>
          <a:bodyPr/>
          <a:lstStyle/>
          <a:p>
            <a:r>
              <a:rPr lang="en-GB" dirty="0"/>
              <a:t>Path though the city crossing each bridge  only once</a:t>
            </a:r>
          </a:p>
          <a:p>
            <a:r>
              <a:rPr lang="en-GB" dirty="0"/>
              <a:t>Solved by Euler in 1736</a:t>
            </a:r>
          </a:p>
          <a:p>
            <a:r>
              <a:rPr lang="en-GB" dirty="0"/>
              <a:t>Foundation of graph theory</a:t>
            </a:r>
          </a:p>
          <a:p>
            <a:r>
              <a:rPr lang="en-GB" dirty="0"/>
              <a:t>City now called Kaliningrad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53B1A-7708-46D2-A0FD-E3836891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052" y="1424063"/>
            <a:ext cx="7682948" cy="534625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EC93CDE-855D-409A-BF43-140F3D5887AD}"/>
              </a:ext>
            </a:extLst>
          </p:cNvPr>
          <p:cNvGrpSpPr/>
          <p:nvPr/>
        </p:nvGrpSpPr>
        <p:grpSpPr>
          <a:xfrm>
            <a:off x="4488873" y="3341318"/>
            <a:ext cx="7722523" cy="2744695"/>
            <a:chOff x="4488873" y="3341318"/>
            <a:chExt cx="7722523" cy="27446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552252-1A9F-4EA3-A7C8-BADB55C20B07}"/>
                </a:ext>
              </a:extLst>
            </p:cNvPr>
            <p:cNvGrpSpPr/>
            <p:nvPr/>
          </p:nvGrpSpPr>
          <p:grpSpPr>
            <a:xfrm>
              <a:off x="6649278" y="3341318"/>
              <a:ext cx="3412434" cy="2744695"/>
              <a:chOff x="6649278" y="3341318"/>
              <a:chExt cx="3412434" cy="274469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B64049-7970-43E7-94FE-DA9B9445D747}"/>
                  </a:ext>
                </a:extLst>
              </p:cNvPr>
              <p:cNvSpPr/>
              <p:nvPr/>
            </p:nvSpPr>
            <p:spPr>
              <a:xfrm>
                <a:off x="7222434" y="334131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0DE65F-431C-4AB7-8F60-6654B9761957}"/>
                  </a:ext>
                </a:extLst>
              </p:cNvPr>
              <p:cNvSpPr/>
              <p:nvPr/>
            </p:nvSpPr>
            <p:spPr>
              <a:xfrm>
                <a:off x="8150176" y="3350576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BF40C3-1D25-4A67-81B4-1CE4E6B0F637}"/>
                  </a:ext>
                </a:extLst>
              </p:cNvPr>
              <p:cNvSpPr/>
              <p:nvPr/>
            </p:nvSpPr>
            <p:spPr>
              <a:xfrm>
                <a:off x="9505121" y="545984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4C9CDE-5998-45F4-8239-FEA59FF14320}"/>
                  </a:ext>
                </a:extLst>
              </p:cNvPr>
              <p:cNvSpPr/>
              <p:nvPr/>
            </p:nvSpPr>
            <p:spPr>
              <a:xfrm>
                <a:off x="9226826" y="4119883"/>
                <a:ext cx="556591" cy="3268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D987D9-D41D-4F2A-97F0-5CDFDBD4AB04}"/>
                  </a:ext>
                </a:extLst>
              </p:cNvPr>
              <p:cNvSpPr/>
              <p:nvPr/>
            </p:nvSpPr>
            <p:spPr>
              <a:xfrm>
                <a:off x="7417630" y="4432577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5C0A03-56AF-4B72-9769-74C8BE9091AF}"/>
                  </a:ext>
                </a:extLst>
              </p:cNvPr>
              <p:cNvSpPr/>
              <p:nvPr/>
            </p:nvSpPr>
            <p:spPr>
              <a:xfrm>
                <a:off x="6649278" y="4296448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9E578B4-DC8F-470C-B535-1759FC3593AB}"/>
                  </a:ext>
                </a:extLst>
              </p:cNvPr>
              <p:cNvSpPr/>
              <p:nvPr/>
            </p:nvSpPr>
            <p:spPr>
              <a:xfrm>
                <a:off x="9329620" y="3426249"/>
                <a:ext cx="556591" cy="62616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626173-7921-4B15-A928-02C52B8D433A}"/>
                </a:ext>
              </a:extLst>
            </p:cNvPr>
            <p:cNvSpPr/>
            <p:nvPr/>
          </p:nvSpPr>
          <p:spPr>
            <a:xfrm>
              <a:off x="4488873" y="3657600"/>
              <a:ext cx="2967643" cy="1205345"/>
            </a:xfrm>
            <a:custGeom>
              <a:avLst/>
              <a:gdLst>
                <a:gd name="connsiteX0" fmla="*/ 0 w 2967643"/>
                <a:gd name="connsiteY0" fmla="*/ 764771 h 1205345"/>
                <a:gd name="connsiteX1" fmla="*/ 731520 w 2967643"/>
                <a:gd name="connsiteY1" fmla="*/ 906087 h 1205345"/>
                <a:gd name="connsiteX2" fmla="*/ 1903614 w 2967643"/>
                <a:gd name="connsiteY2" fmla="*/ 955964 h 1205345"/>
                <a:gd name="connsiteX3" fmla="*/ 2668385 w 2967643"/>
                <a:gd name="connsiteY3" fmla="*/ 8313 h 1205345"/>
                <a:gd name="connsiteX4" fmla="*/ 2967643 w 2967643"/>
                <a:gd name="connsiteY4" fmla="*/ 0 h 1205345"/>
                <a:gd name="connsiteX5" fmla="*/ 2867891 w 2967643"/>
                <a:gd name="connsiteY5" fmla="*/ 141316 h 1205345"/>
                <a:gd name="connsiteX6" fmla="*/ 2726574 w 2967643"/>
                <a:gd name="connsiteY6" fmla="*/ 141316 h 1205345"/>
                <a:gd name="connsiteX7" fmla="*/ 2152996 w 2967643"/>
                <a:gd name="connsiteY7" fmla="*/ 964276 h 1205345"/>
                <a:gd name="connsiteX8" fmla="*/ 2435629 w 2967643"/>
                <a:gd name="connsiteY8" fmla="*/ 972589 h 1205345"/>
                <a:gd name="connsiteX9" fmla="*/ 2302625 w 2967643"/>
                <a:gd name="connsiteY9" fmla="*/ 1205345 h 1205345"/>
                <a:gd name="connsiteX10" fmla="*/ 1105592 w 2967643"/>
                <a:gd name="connsiteY10" fmla="*/ 1138844 h 1205345"/>
                <a:gd name="connsiteX11" fmla="*/ 390698 w 2967643"/>
                <a:gd name="connsiteY11" fmla="*/ 1188720 h 1205345"/>
                <a:gd name="connsiteX12" fmla="*/ 0 w 2967643"/>
                <a:gd name="connsiteY12" fmla="*/ 1097280 h 1205345"/>
                <a:gd name="connsiteX13" fmla="*/ 0 w 2967643"/>
                <a:gd name="connsiteY13" fmla="*/ 764771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67643" h="1205345">
                  <a:moveTo>
                    <a:pt x="0" y="764771"/>
                  </a:moveTo>
                  <a:lnTo>
                    <a:pt x="731520" y="906087"/>
                  </a:lnTo>
                  <a:lnTo>
                    <a:pt x="1903614" y="955964"/>
                  </a:lnTo>
                  <a:lnTo>
                    <a:pt x="2668385" y="8313"/>
                  </a:lnTo>
                  <a:lnTo>
                    <a:pt x="2967643" y="0"/>
                  </a:lnTo>
                  <a:lnTo>
                    <a:pt x="2867891" y="141316"/>
                  </a:lnTo>
                  <a:lnTo>
                    <a:pt x="2726574" y="141316"/>
                  </a:lnTo>
                  <a:lnTo>
                    <a:pt x="2152996" y="964276"/>
                  </a:lnTo>
                  <a:lnTo>
                    <a:pt x="2435629" y="972589"/>
                  </a:lnTo>
                  <a:lnTo>
                    <a:pt x="2302625" y="1205345"/>
                  </a:lnTo>
                  <a:lnTo>
                    <a:pt x="1105592" y="1138844"/>
                  </a:lnTo>
                  <a:lnTo>
                    <a:pt x="390698" y="1188720"/>
                  </a:lnTo>
                  <a:lnTo>
                    <a:pt x="0" y="1097280"/>
                  </a:lnTo>
                  <a:lnTo>
                    <a:pt x="0" y="764771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5DA1FC-D758-4F12-9A06-C9212A493C32}"/>
                </a:ext>
              </a:extLst>
            </p:cNvPr>
            <p:cNvSpPr/>
            <p:nvPr/>
          </p:nvSpPr>
          <p:spPr>
            <a:xfrm>
              <a:off x="9759142" y="5187142"/>
              <a:ext cx="2452254" cy="665018"/>
            </a:xfrm>
            <a:custGeom>
              <a:avLst/>
              <a:gdLst>
                <a:gd name="connsiteX0" fmla="*/ 2452254 w 2452254"/>
                <a:gd name="connsiteY0" fmla="*/ 74814 h 665018"/>
                <a:gd name="connsiteX1" fmla="*/ 2261062 w 2452254"/>
                <a:gd name="connsiteY1" fmla="*/ 0 h 665018"/>
                <a:gd name="connsiteX2" fmla="*/ 1945178 w 2452254"/>
                <a:gd name="connsiteY2" fmla="*/ 0 h 665018"/>
                <a:gd name="connsiteX3" fmla="*/ 1620982 w 2452254"/>
                <a:gd name="connsiteY3" fmla="*/ 91440 h 665018"/>
                <a:gd name="connsiteX4" fmla="*/ 1180407 w 2452254"/>
                <a:gd name="connsiteY4" fmla="*/ 241069 h 665018"/>
                <a:gd name="connsiteX5" fmla="*/ 739833 w 2452254"/>
                <a:gd name="connsiteY5" fmla="*/ 374073 h 665018"/>
                <a:gd name="connsiteX6" fmla="*/ 482138 w 2452254"/>
                <a:gd name="connsiteY6" fmla="*/ 390698 h 665018"/>
                <a:gd name="connsiteX7" fmla="*/ 174567 w 2452254"/>
                <a:gd name="connsiteY7" fmla="*/ 374073 h 665018"/>
                <a:gd name="connsiteX8" fmla="*/ 0 w 2452254"/>
                <a:gd name="connsiteY8" fmla="*/ 665018 h 665018"/>
                <a:gd name="connsiteX9" fmla="*/ 365760 w 2452254"/>
                <a:gd name="connsiteY9" fmla="*/ 656705 h 665018"/>
                <a:gd name="connsiteX10" fmla="*/ 847898 w 2452254"/>
                <a:gd name="connsiteY10" fmla="*/ 648393 h 665018"/>
                <a:gd name="connsiteX11" fmla="*/ 1188720 w 2452254"/>
                <a:gd name="connsiteY11" fmla="*/ 573578 h 665018"/>
                <a:gd name="connsiteX12" fmla="*/ 1637607 w 2452254"/>
                <a:gd name="connsiteY12" fmla="*/ 374073 h 665018"/>
                <a:gd name="connsiteX13" fmla="*/ 1903614 w 2452254"/>
                <a:gd name="connsiteY13" fmla="*/ 282633 h 665018"/>
                <a:gd name="connsiteX14" fmla="*/ 2119745 w 2452254"/>
                <a:gd name="connsiteY14" fmla="*/ 282633 h 665018"/>
                <a:gd name="connsiteX15" fmla="*/ 2352502 w 2452254"/>
                <a:gd name="connsiteY15" fmla="*/ 324196 h 665018"/>
                <a:gd name="connsiteX16" fmla="*/ 2427316 w 2452254"/>
                <a:gd name="connsiteY16" fmla="*/ 349134 h 665018"/>
                <a:gd name="connsiteX17" fmla="*/ 2452254 w 2452254"/>
                <a:gd name="connsiteY17" fmla="*/ 74814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2254" h="665018">
                  <a:moveTo>
                    <a:pt x="2452254" y="74814"/>
                  </a:moveTo>
                  <a:lnTo>
                    <a:pt x="2261062" y="0"/>
                  </a:lnTo>
                  <a:lnTo>
                    <a:pt x="1945178" y="0"/>
                  </a:lnTo>
                  <a:lnTo>
                    <a:pt x="1620982" y="91440"/>
                  </a:lnTo>
                  <a:lnTo>
                    <a:pt x="1180407" y="241069"/>
                  </a:lnTo>
                  <a:lnTo>
                    <a:pt x="739833" y="374073"/>
                  </a:lnTo>
                  <a:lnTo>
                    <a:pt x="482138" y="390698"/>
                  </a:lnTo>
                  <a:lnTo>
                    <a:pt x="174567" y="374073"/>
                  </a:lnTo>
                  <a:lnTo>
                    <a:pt x="0" y="665018"/>
                  </a:lnTo>
                  <a:lnTo>
                    <a:pt x="365760" y="656705"/>
                  </a:lnTo>
                  <a:lnTo>
                    <a:pt x="847898" y="648393"/>
                  </a:lnTo>
                  <a:lnTo>
                    <a:pt x="1188720" y="573578"/>
                  </a:lnTo>
                  <a:lnTo>
                    <a:pt x="1637607" y="374073"/>
                  </a:lnTo>
                  <a:lnTo>
                    <a:pt x="1903614" y="282633"/>
                  </a:lnTo>
                  <a:lnTo>
                    <a:pt x="2119745" y="282633"/>
                  </a:lnTo>
                  <a:lnTo>
                    <a:pt x="2352502" y="324196"/>
                  </a:lnTo>
                  <a:lnTo>
                    <a:pt x="2427316" y="349134"/>
                  </a:lnTo>
                  <a:lnTo>
                    <a:pt x="2452254" y="74814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760D4-3177-4EE4-9590-E83BBC8307D0}"/>
                </a:ext>
              </a:extLst>
            </p:cNvPr>
            <p:cNvSpPr/>
            <p:nvPr/>
          </p:nvSpPr>
          <p:spPr>
            <a:xfrm>
              <a:off x="7656022" y="4322618"/>
              <a:ext cx="2119745" cy="1487978"/>
            </a:xfrm>
            <a:custGeom>
              <a:avLst/>
              <a:gdLst>
                <a:gd name="connsiteX0" fmla="*/ 1986742 w 2119745"/>
                <a:gd name="connsiteY0" fmla="*/ 1487978 h 1487978"/>
                <a:gd name="connsiteX1" fmla="*/ 2119745 w 2119745"/>
                <a:gd name="connsiteY1" fmla="*/ 1271847 h 1487978"/>
                <a:gd name="connsiteX2" fmla="*/ 1862051 w 2119745"/>
                <a:gd name="connsiteY2" fmla="*/ 1221971 h 1487978"/>
                <a:gd name="connsiteX3" fmla="*/ 1620982 w 2119745"/>
                <a:gd name="connsiteY3" fmla="*/ 1097280 h 1487978"/>
                <a:gd name="connsiteX4" fmla="*/ 1562793 w 2119745"/>
                <a:gd name="connsiteY4" fmla="*/ 864524 h 1487978"/>
                <a:gd name="connsiteX5" fmla="*/ 1620982 w 2119745"/>
                <a:gd name="connsiteY5" fmla="*/ 631767 h 1487978"/>
                <a:gd name="connsiteX6" fmla="*/ 1745673 w 2119745"/>
                <a:gd name="connsiteY6" fmla="*/ 498764 h 1487978"/>
                <a:gd name="connsiteX7" fmla="*/ 1820487 w 2119745"/>
                <a:gd name="connsiteY7" fmla="*/ 440575 h 1487978"/>
                <a:gd name="connsiteX8" fmla="*/ 1886989 w 2119745"/>
                <a:gd name="connsiteY8" fmla="*/ 232757 h 1487978"/>
                <a:gd name="connsiteX9" fmla="*/ 1895302 w 2119745"/>
                <a:gd name="connsiteY9" fmla="*/ 0 h 1487978"/>
                <a:gd name="connsiteX10" fmla="*/ 1712422 w 2119745"/>
                <a:gd name="connsiteY10" fmla="*/ 8313 h 1487978"/>
                <a:gd name="connsiteX11" fmla="*/ 1704109 w 2119745"/>
                <a:gd name="connsiteY11" fmla="*/ 290946 h 1487978"/>
                <a:gd name="connsiteX12" fmla="*/ 914400 w 2119745"/>
                <a:gd name="connsiteY12" fmla="*/ 299258 h 1487978"/>
                <a:gd name="connsiteX13" fmla="*/ 157942 w 2119745"/>
                <a:gd name="connsiteY13" fmla="*/ 299258 h 1487978"/>
                <a:gd name="connsiteX14" fmla="*/ 0 w 2119745"/>
                <a:gd name="connsiteY14" fmla="*/ 515389 h 1487978"/>
                <a:gd name="connsiteX15" fmla="*/ 1413163 w 2119745"/>
                <a:gd name="connsiteY15" fmla="*/ 498764 h 1487978"/>
                <a:gd name="connsiteX16" fmla="*/ 1471353 w 2119745"/>
                <a:gd name="connsiteY16" fmla="*/ 507077 h 1487978"/>
                <a:gd name="connsiteX17" fmla="*/ 1354974 w 2119745"/>
                <a:gd name="connsiteY17" fmla="*/ 698269 h 1487978"/>
                <a:gd name="connsiteX18" fmla="*/ 1271847 w 2119745"/>
                <a:gd name="connsiteY18" fmla="*/ 897775 h 1487978"/>
                <a:gd name="connsiteX19" fmla="*/ 1263534 w 2119745"/>
                <a:gd name="connsiteY19" fmla="*/ 1080655 h 1487978"/>
                <a:gd name="connsiteX20" fmla="*/ 1313411 w 2119745"/>
                <a:gd name="connsiteY20" fmla="*/ 1205346 h 1487978"/>
                <a:gd name="connsiteX21" fmla="*/ 1454727 w 2119745"/>
                <a:gd name="connsiteY21" fmla="*/ 1338349 h 1487978"/>
                <a:gd name="connsiteX22" fmla="*/ 1729047 w 2119745"/>
                <a:gd name="connsiteY22" fmla="*/ 1463040 h 1487978"/>
                <a:gd name="connsiteX23" fmla="*/ 1986742 w 2119745"/>
                <a:gd name="connsiteY23" fmla="*/ 1487978 h 14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19745" h="1487978">
                  <a:moveTo>
                    <a:pt x="1986742" y="1487978"/>
                  </a:moveTo>
                  <a:lnTo>
                    <a:pt x="2119745" y="1271847"/>
                  </a:lnTo>
                  <a:lnTo>
                    <a:pt x="1862051" y="1221971"/>
                  </a:lnTo>
                  <a:lnTo>
                    <a:pt x="1620982" y="1097280"/>
                  </a:lnTo>
                  <a:lnTo>
                    <a:pt x="1562793" y="864524"/>
                  </a:lnTo>
                  <a:lnTo>
                    <a:pt x="1620982" y="631767"/>
                  </a:lnTo>
                  <a:lnTo>
                    <a:pt x="1745673" y="498764"/>
                  </a:lnTo>
                  <a:lnTo>
                    <a:pt x="1820487" y="440575"/>
                  </a:lnTo>
                  <a:lnTo>
                    <a:pt x="1886989" y="232757"/>
                  </a:lnTo>
                  <a:lnTo>
                    <a:pt x="1895302" y="0"/>
                  </a:lnTo>
                  <a:lnTo>
                    <a:pt x="1712422" y="8313"/>
                  </a:lnTo>
                  <a:lnTo>
                    <a:pt x="1704109" y="290946"/>
                  </a:lnTo>
                  <a:lnTo>
                    <a:pt x="914400" y="299258"/>
                  </a:lnTo>
                  <a:lnTo>
                    <a:pt x="157942" y="299258"/>
                  </a:lnTo>
                  <a:lnTo>
                    <a:pt x="0" y="515389"/>
                  </a:lnTo>
                  <a:lnTo>
                    <a:pt x="1413163" y="498764"/>
                  </a:lnTo>
                  <a:lnTo>
                    <a:pt x="1471353" y="507077"/>
                  </a:lnTo>
                  <a:lnTo>
                    <a:pt x="1354974" y="698269"/>
                  </a:lnTo>
                  <a:lnTo>
                    <a:pt x="1271847" y="897775"/>
                  </a:lnTo>
                  <a:lnTo>
                    <a:pt x="1263534" y="1080655"/>
                  </a:lnTo>
                  <a:lnTo>
                    <a:pt x="1313411" y="1205346"/>
                  </a:lnTo>
                  <a:lnTo>
                    <a:pt x="1454727" y="1338349"/>
                  </a:lnTo>
                  <a:lnTo>
                    <a:pt x="1729047" y="1463040"/>
                  </a:lnTo>
                  <a:lnTo>
                    <a:pt x="1986742" y="1487978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3BDE06-17DA-45DC-9064-8CA9EED973D0}"/>
                </a:ext>
              </a:extLst>
            </p:cNvPr>
            <p:cNvSpPr/>
            <p:nvPr/>
          </p:nvSpPr>
          <p:spPr>
            <a:xfrm>
              <a:off x="6899564" y="4638502"/>
              <a:ext cx="756458" cy="199505"/>
            </a:xfrm>
            <a:custGeom>
              <a:avLst/>
              <a:gdLst>
                <a:gd name="connsiteX0" fmla="*/ 149629 w 756458"/>
                <a:gd name="connsiteY0" fmla="*/ 0 h 199505"/>
                <a:gd name="connsiteX1" fmla="*/ 0 w 756458"/>
                <a:gd name="connsiteY1" fmla="*/ 199505 h 199505"/>
                <a:gd name="connsiteX2" fmla="*/ 665018 w 756458"/>
                <a:gd name="connsiteY2" fmla="*/ 182880 h 199505"/>
                <a:gd name="connsiteX3" fmla="*/ 756458 w 756458"/>
                <a:gd name="connsiteY3" fmla="*/ 8313 h 199505"/>
                <a:gd name="connsiteX4" fmla="*/ 149629 w 756458"/>
                <a:gd name="connsiteY4" fmla="*/ 0 h 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58" h="199505">
                  <a:moveTo>
                    <a:pt x="149629" y="0"/>
                  </a:moveTo>
                  <a:lnTo>
                    <a:pt x="0" y="199505"/>
                  </a:lnTo>
                  <a:lnTo>
                    <a:pt x="665018" y="182880"/>
                  </a:lnTo>
                  <a:lnTo>
                    <a:pt x="756458" y="8313"/>
                  </a:lnTo>
                  <a:lnTo>
                    <a:pt x="149629" y="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0BFE41-D02F-418E-9B20-1F76A8FBB788}"/>
                </a:ext>
              </a:extLst>
            </p:cNvPr>
            <p:cNvSpPr/>
            <p:nvPr/>
          </p:nvSpPr>
          <p:spPr>
            <a:xfrm>
              <a:off x="9601200" y="3624349"/>
              <a:ext cx="2593571" cy="399011"/>
            </a:xfrm>
            <a:custGeom>
              <a:avLst/>
              <a:gdLst>
                <a:gd name="connsiteX0" fmla="*/ 2568633 w 2593571"/>
                <a:gd name="connsiteY0" fmla="*/ 91440 h 399011"/>
                <a:gd name="connsiteX1" fmla="*/ 2302625 w 2593571"/>
                <a:gd name="connsiteY1" fmla="*/ 24938 h 399011"/>
                <a:gd name="connsiteX2" fmla="*/ 1820487 w 2593571"/>
                <a:gd name="connsiteY2" fmla="*/ 0 h 399011"/>
                <a:gd name="connsiteX3" fmla="*/ 1454727 w 2593571"/>
                <a:gd name="connsiteY3" fmla="*/ 33251 h 399011"/>
                <a:gd name="connsiteX4" fmla="*/ 839585 w 2593571"/>
                <a:gd name="connsiteY4" fmla="*/ 74815 h 399011"/>
                <a:gd name="connsiteX5" fmla="*/ 157942 w 2593571"/>
                <a:gd name="connsiteY5" fmla="*/ 74815 h 399011"/>
                <a:gd name="connsiteX6" fmla="*/ 0 w 2593571"/>
                <a:gd name="connsiteY6" fmla="*/ 74815 h 399011"/>
                <a:gd name="connsiteX7" fmla="*/ 124691 w 2593571"/>
                <a:gd name="connsiteY7" fmla="*/ 282633 h 399011"/>
                <a:gd name="connsiteX8" fmla="*/ 606829 w 2593571"/>
                <a:gd name="connsiteY8" fmla="*/ 282633 h 399011"/>
                <a:gd name="connsiteX9" fmla="*/ 1454727 w 2593571"/>
                <a:gd name="connsiteY9" fmla="*/ 257695 h 399011"/>
                <a:gd name="connsiteX10" fmla="*/ 1886989 w 2593571"/>
                <a:gd name="connsiteY10" fmla="*/ 249382 h 399011"/>
                <a:gd name="connsiteX11" fmla="*/ 2161309 w 2593571"/>
                <a:gd name="connsiteY11" fmla="*/ 290946 h 399011"/>
                <a:gd name="connsiteX12" fmla="*/ 2468880 w 2593571"/>
                <a:gd name="connsiteY12" fmla="*/ 365760 h 399011"/>
                <a:gd name="connsiteX13" fmla="*/ 2593571 w 2593571"/>
                <a:gd name="connsiteY13" fmla="*/ 399011 h 399011"/>
                <a:gd name="connsiteX14" fmla="*/ 2568633 w 2593571"/>
                <a:gd name="connsiteY14" fmla="*/ 91440 h 39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3571" h="399011">
                  <a:moveTo>
                    <a:pt x="2568633" y="91440"/>
                  </a:moveTo>
                  <a:lnTo>
                    <a:pt x="2302625" y="24938"/>
                  </a:lnTo>
                  <a:lnTo>
                    <a:pt x="1820487" y="0"/>
                  </a:lnTo>
                  <a:lnTo>
                    <a:pt x="1454727" y="33251"/>
                  </a:lnTo>
                  <a:lnTo>
                    <a:pt x="839585" y="74815"/>
                  </a:lnTo>
                  <a:lnTo>
                    <a:pt x="157942" y="74815"/>
                  </a:lnTo>
                  <a:lnTo>
                    <a:pt x="0" y="74815"/>
                  </a:lnTo>
                  <a:lnTo>
                    <a:pt x="124691" y="282633"/>
                  </a:lnTo>
                  <a:lnTo>
                    <a:pt x="606829" y="282633"/>
                  </a:lnTo>
                  <a:lnTo>
                    <a:pt x="1454727" y="257695"/>
                  </a:lnTo>
                  <a:lnTo>
                    <a:pt x="1886989" y="249382"/>
                  </a:lnTo>
                  <a:lnTo>
                    <a:pt x="2161309" y="290946"/>
                  </a:lnTo>
                  <a:lnTo>
                    <a:pt x="2468880" y="365760"/>
                  </a:lnTo>
                  <a:lnTo>
                    <a:pt x="2593571" y="399011"/>
                  </a:lnTo>
                  <a:lnTo>
                    <a:pt x="2568633" y="9144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E93C65-3D27-417A-8462-D2AC63D1A354}"/>
                </a:ext>
              </a:extLst>
            </p:cNvPr>
            <p:cNvSpPr/>
            <p:nvPr/>
          </p:nvSpPr>
          <p:spPr>
            <a:xfrm>
              <a:off x="8445731" y="3682538"/>
              <a:ext cx="1172094" cy="581891"/>
            </a:xfrm>
            <a:custGeom>
              <a:avLst/>
              <a:gdLst>
                <a:gd name="connsiteX0" fmla="*/ 922713 w 1172094"/>
                <a:gd name="connsiteY0" fmla="*/ 581891 h 581891"/>
                <a:gd name="connsiteX1" fmla="*/ 1147156 w 1172094"/>
                <a:gd name="connsiteY1" fmla="*/ 581891 h 581891"/>
                <a:gd name="connsiteX2" fmla="*/ 1172094 w 1172094"/>
                <a:gd name="connsiteY2" fmla="*/ 232757 h 581891"/>
                <a:gd name="connsiteX3" fmla="*/ 1055716 w 1172094"/>
                <a:gd name="connsiteY3" fmla="*/ 0 h 581891"/>
                <a:gd name="connsiteX4" fmla="*/ 124691 w 1172094"/>
                <a:gd name="connsiteY4" fmla="*/ 8313 h 581891"/>
                <a:gd name="connsiteX5" fmla="*/ 0 w 1172094"/>
                <a:gd name="connsiteY5" fmla="*/ 157942 h 581891"/>
                <a:gd name="connsiteX6" fmla="*/ 980902 w 1172094"/>
                <a:gd name="connsiteY6" fmla="*/ 199506 h 581891"/>
                <a:gd name="connsiteX7" fmla="*/ 922713 w 1172094"/>
                <a:gd name="connsiteY7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094" h="581891">
                  <a:moveTo>
                    <a:pt x="922713" y="581891"/>
                  </a:moveTo>
                  <a:lnTo>
                    <a:pt x="1147156" y="581891"/>
                  </a:lnTo>
                  <a:lnTo>
                    <a:pt x="1172094" y="232757"/>
                  </a:lnTo>
                  <a:lnTo>
                    <a:pt x="1055716" y="0"/>
                  </a:lnTo>
                  <a:lnTo>
                    <a:pt x="124691" y="8313"/>
                  </a:lnTo>
                  <a:lnTo>
                    <a:pt x="0" y="157942"/>
                  </a:lnTo>
                  <a:lnTo>
                    <a:pt x="980902" y="199506"/>
                  </a:lnTo>
                  <a:lnTo>
                    <a:pt x="922713" y="581891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59163-9F0A-4EDA-9993-BF645089F7C7}"/>
                </a:ext>
              </a:extLst>
            </p:cNvPr>
            <p:cNvSpPr/>
            <p:nvPr/>
          </p:nvSpPr>
          <p:spPr>
            <a:xfrm>
              <a:off x="7464829" y="3699164"/>
              <a:ext cx="897775" cy="133003"/>
            </a:xfrm>
            <a:custGeom>
              <a:avLst/>
              <a:gdLst>
                <a:gd name="connsiteX0" fmla="*/ 133004 w 897775"/>
                <a:gd name="connsiteY0" fmla="*/ 0 h 133003"/>
                <a:gd name="connsiteX1" fmla="*/ 897775 w 897775"/>
                <a:gd name="connsiteY1" fmla="*/ 0 h 133003"/>
                <a:gd name="connsiteX2" fmla="*/ 822960 w 897775"/>
                <a:gd name="connsiteY2" fmla="*/ 133003 h 133003"/>
                <a:gd name="connsiteX3" fmla="*/ 0 w 897775"/>
                <a:gd name="connsiteY3" fmla="*/ 133003 h 133003"/>
                <a:gd name="connsiteX4" fmla="*/ 133004 w 897775"/>
                <a:gd name="connsiteY4" fmla="*/ 0 h 1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7775" h="133003">
                  <a:moveTo>
                    <a:pt x="133004" y="0"/>
                  </a:moveTo>
                  <a:lnTo>
                    <a:pt x="897775" y="0"/>
                  </a:lnTo>
                  <a:lnTo>
                    <a:pt x="822960" y="133003"/>
                  </a:lnTo>
                  <a:lnTo>
                    <a:pt x="0" y="133003"/>
                  </a:lnTo>
                  <a:lnTo>
                    <a:pt x="133004" y="0"/>
                  </a:lnTo>
                  <a:close/>
                </a:path>
              </a:pathLst>
            </a:cu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77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01"/>
    </mc:Choice>
    <mc:Fallback xmlns="">
      <p:transition spd="slow" advTm="37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KÃ¶nigsberg graph.svg">
            <a:extLst>
              <a:ext uri="{FF2B5EF4-FFF2-40B4-BE49-F238E27FC236}">
                <a16:creationId xmlns:a16="http://schemas.microsoft.com/office/drawing/2014/main" id="{FFEFCC35-ADD8-4D7F-951F-BD0E9910B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675" y="1490324"/>
            <a:ext cx="6181673" cy="49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E1927-EFF8-4CEB-8330-5AB6B341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E396-7432-43A8-94D4-65EE7AE0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Branch of mathematics about graphs (networks)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985E9-31F8-4D45-A7F9-18C02213EF17}"/>
              </a:ext>
            </a:extLst>
          </p:cNvPr>
          <p:cNvSpPr txBox="1"/>
          <p:nvPr/>
        </p:nvSpPr>
        <p:spPr>
          <a:xfrm>
            <a:off x="9891143" y="2825885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Vertex (Node)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89AECE-5C23-487E-848D-3575D92F198A}"/>
              </a:ext>
            </a:extLst>
          </p:cNvPr>
          <p:cNvCxnSpPr>
            <a:stCxn id="4" idx="1"/>
          </p:cNvCxnSpPr>
          <p:nvPr/>
        </p:nvCxnSpPr>
        <p:spPr>
          <a:xfrm flipH="1">
            <a:off x="9107252" y="3010551"/>
            <a:ext cx="783891" cy="519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E26AB4-DE70-47DB-968E-D365E5758453}"/>
              </a:ext>
            </a:extLst>
          </p:cNvPr>
          <p:cNvSpPr txBox="1"/>
          <p:nvPr/>
        </p:nvSpPr>
        <p:spPr>
          <a:xfrm>
            <a:off x="1113459" y="4526848"/>
            <a:ext cx="156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(Link)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49D29-B764-495A-B6FA-B664466FF826}"/>
              </a:ext>
            </a:extLst>
          </p:cNvPr>
          <p:cNvCxnSpPr>
            <a:cxnSpLocks/>
          </p:cNvCxnSpPr>
          <p:nvPr/>
        </p:nvCxnSpPr>
        <p:spPr>
          <a:xfrm flipV="1">
            <a:off x="2483981" y="4615575"/>
            <a:ext cx="995342" cy="95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4"/>
    </mc:Choice>
    <mc:Fallback xmlns="">
      <p:transition spd="slow" advTm="5768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Undirected					 Directed</a:t>
            </a:r>
          </a:p>
          <a:p>
            <a:pPr lvl="1"/>
            <a:r>
              <a:rPr lang="en-GB" dirty="0"/>
              <a:t>Do edges have a direction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8A9EF0-D1B8-41BF-B447-28DB166C651D}"/>
              </a:ext>
            </a:extLst>
          </p:cNvPr>
          <p:cNvCxnSpPr>
            <a:cxnSpLocks/>
          </p:cNvCxnSpPr>
          <p:nvPr/>
        </p:nvCxnSpPr>
        <p:spPr>
          <a:xfrm flipH="1" flipV="1">
            <a:off x="8331749" y="3923038"/>
            <a:ext cx="573373" cy="13570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BF3B6-47AE-46FE-A1F9-4CB44DEC8ACC}"/>
              </a:ext>
            </a:extLst>
          </p:cNvPr>
          <p:cNvSpPr txBox="1"/>
          <p:nvPr/>
        </p:nvSpPr>
        <p:spPr>
          <a:xfrm>
            <a:off x="8811525" y="2148645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03C708-6D0A-453D-9407-312DAF36DE4F}"/>
              </a:ext>
            </a:extLst>
          </p:cNvPr>
          <p:cNvSpPr txBox="1"/>
          <p:nvPr/>
        </p:nvSpPr>
        <p:spPr>
          <a:xfrm>
            <a:off x="8788744" y="5376602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06B235-75AD-4F24-AE2C-D7E019EB9545}"/>
              </a:ext>
            </a:extLst>
          </p:cNvPr>
          <p:cNvCxnSpPr>
            <a:cxnSpLocks/>
          </p:cNvCxnSpPr>
          <p:nvPr/>
        </p:nvCxnSpPr>
        <p:spPr>
          <a:xfrm flipV="1">
            <a:off x="7532706" y="4033360"/>
            <a:ext cx="636945" cy="121432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460507-2A6C-441C-917D-B3F3BF21BCCE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7407299" y="3001649"/>
            <a:ext cx="17099" cy="237495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2AEE81-C2DE-4C98-9AFB-F849E65522D0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7586496" y="5364005"/>
            <a:ext cx="1457786" cy="3516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CB312A-2579-4C36-A408-5F61EF4076C5}"/>
              </a:ext>
            </a:extLst>
          </p:cNvPr>
          <p:cNvCxnSpPr>
            <a:cxnSpLocks/>
          </p:cNvCxnSpPr>
          <p:nvPr/>
        </p:nvCxnSpPr>
        <p:spPr>
          <a:xfrm flipV="1">
            <a:off x="9119279" y="3385212"/>
            <a:ext cx="1090498" cy="1894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297477A-EAFD-4C5D-9698-B83AFE0E770F}"/>
              </a:ext>
            </a:extLst>
          </p:cNvPr>
          <p:cNvCxnSpPr>
            <a:cxnSpLocks/>
            <a:stCxn id="72" idx="3"/>
            <a:endCxn id="65" idx="1"/>
          </p:cNvCxnSpPr>
          <p:nvPr/>
        </p:nvCxnSpPr>
        <p:spPr>
          <a:xfrm flipV="1">
            <a:off x="8456488" y="3385212"/>
            <a:ext cx="1591191" cy="5287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753594-4913-4ACF-A9C8-BD9CD7C11CBD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7586496" y="2396791"/>
            <a:ext cx="1465300" cy="4201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D643C8-4B46-4780-8897-766C1C24B362}"/>
              </a:ext>
            </a:extLst>
          </p:cNvPr>
          <p:cNvCxnSpPr>
            <a:cxnSpLocks/>
          </p:cNvCxnSpPr>
          <p:nvPr/>
        </p:nvCxnSpPr>
        <p:spPr>
          <a:xfrm>
            <a:off x="9187937" y="2528588"/>
            <a:ext cx="1037935" cy="8933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B8709EB-7FD2-41A4-A5DF-EBAC5DE46DE5}"/>
              </a:ext>
            </a:extLst>
          </p:cNvPr>
          <p:cNvSpPr/>
          <p:nvPr/>
        </p:nvSpPr>
        <p:spPr>
          <a:xfrm>
            <a:off x="10047679" y="3211751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BA507C-0BC1-4BCB-B2CC-2C05DF6BA8F7}"/>
              </a:ext>
            </a:extLst>
          </p:cNvPr>
          <p:cNvSpPr txBox="1"/>
          <p:nvPr/>
        </p:nvSpPr>
        <p:spPr>
          <a:xfrm>
            <a:off x="10047679" y="3200546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298F98-790D-40F7-B1E9-4BB16279ACF9}"/>
              </a:ext>
            </a:extLst>
          </p:cNvPr>
          <p:cNvSpPr/>
          <p:nvPr/>
        </p:nvSpPr>
        <p:spPr>
          <a:xfrm>
            <a:off x="8854566" y="5237072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71BA34-EFD5-42B3-8923-AF8595640EEC}"/>
              </a:ext>
            </a:extLst>
          </p:cNvPr>
          <p:cNvSpPr txBox="1"/>
          <p:nvPr/>
        </p:nvSpPr>
        <p:spPr>
          <a:xfrm>
            <a:off x="8863741" y="521450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383E23-ECF0-457F-8222-EF66339B2C9B}"/>
              </a:ext>
            </a:extLst>
          </p:cNvPr>
          <p:cNvSpPr/>
          <p:nvPr/>
        </p:nvSpPr>
        <p:spPr>
          <a:xfrm>
            <a:off x="7257660" y="521450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11A121-BA1D-4B0E-8C09-95F66B35F038}"/>
              </a:ext>
            </a:extLst>
          </p:cNvPr>
          <p:cNvSpPr txBox="1"/>
          <p:nvPr/>
        </p:nvSpPr>
        <p:spPr>
          <a:xfrm>
            <a:off x="7262300" y="517933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4CB0749-09B0-4C64-9121-0466EF8487E6}"/>
              </a:ext>
            </a:extLst>
          </p:cNvPr>
          <p:cNvCxnSpPr>
            <a:cxnSpLocks/>
          </p:cNvCxnSpPr>
          <p:nvPr/>
        </p:nvCxnSpPr>
        <p:spPr>
          <a:xfrm>
            <a:off x="7407299" y="2811888"/>
            <a:ext cx="772309" cy="9601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816D0F3-C37E-4A54-9785-D47F079AE320}"/>
              </a:ext>
            </a:extLst>
          </p:cNvPr>
          <p:cNvSpPr/>
          <p:nvPr/>
        </p:nvSpPr>
        <p:spPr>
          <a:xfrm>
            <a:off x="8135222" y="3750231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8EA4FA-7D7D-4D79-8D06-8B6AA2487F96}"/>
              </a:ext>
            </a:extLst>
          </p:cNvPr>
          <p:cNvSpPr txBox="1"/>
          <p:nvPr/>
        </p:nvSpPr>
        <p:spPr>
          <a:xfrm>
            <a:off x="8132292" y="372924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6D824C7-B9D5-45FE-86D9-DD6FD742390F}"/>
              </a:ext>
            </a:extLst>
          </p:cNvPr>
          <p:cNvSpPr/>
          <p:nvPr/>
        </p:nvSpPr>
        <p:spPr>
          <a:xfrm>
            <a:off x="7257660" y="2647810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4B5294-E156-41CF-B3D3-8C68BCCDFBE2}"/>
              </a:ext>
            </a:extLst>
          </p:cNvPr>
          <p:cNvSpPr txBox="1"/>
          <p:nvPr/>
        </p:nvSpPr>
        <p:spPr>
          <a:xfrm>
            <a:off x="7262300" y="2632317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4A017D-F51E-4D5B-B818-8D45476E9BA1}"/>
              </a:ext>
            </a:extLst>
          </p:cNvPr>
          <p:cNvSpPr/>
          <p:nvPr/>
        </p:nvSpPr>
        <p:spPr>
          <a:xfrm>
            <a:off x="8914753" y="225001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C886F3-9278-4575-86CB-A5B1B94E849B}"/>
              </a:ext>
            </a:extLst>
          </p:cNvPr>
          <p:cNvSpPr txBox="1"/>
          <p:nvPr/>
        </p:nvSpPr>
        <p:spPr>
          <a:xfrm>
            <a:off x="8922635" y="2227446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DCAA3-B195-48AB-9B43-8A4D737533C3}"/>
              </a:ext>
            </a:extLst>
          </p:cNvPr>
          <p:cNvGrpSpPr/>
          <p:nvPr/>
        </p:nvGrpSpPr>
        <p:grpSpPr>
          <a:xfrm>
            <a:off x="1300262" y="2159256"/>
            <a:ext cx="3114215" cy="3597289"/>
            <a:chOff x="1300262" y="2159256"/>
            <a:chExt cx="3114215" cy="359728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50605E-629B-4919-8E9B-B38FE089D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350" y="3933648"/>
              <a:ext cx="694091" cy="14761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3353D-D998-4BD9-88B3-DA4B6DFBCFE1}"/>
                </a:ext>
              </a:extLst>
            </p:cNvPr>
            <p:cNvSpPr txBox="1"/>
            <p:nvPr/>
          </p:nvSpPr>
          <p:spPr>
            <a:xfrm>
              <a:off x="2854127" y="2159256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C712B-68C5-458B-9239-3D3CBA0769EA}"/>
                </a:ext>
              </a:extLst>
            </p:cNvPr>
            <p:cNvSpPr txBox="1"/>
            <p:nvPr/>
          </p:nvSpPr>
          <p:spPr>
            <a:xfrm>
              <a:off x="2831346" y="5387213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007E80-1E08-4D03-9E0E-533A1438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3922192"/>
              <a:ext cx="860584" cy="14332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4F6233C-02A6-4315-8CAB-A1BE87F8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901" y="2837338"/>
              <a:ext cx="10026" cy="254987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7E2390-2D57-4563-A289-7DA0CEA94BB7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27" y="5409781"/>
              <a:ext cx="162695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5F6F-2A97-49B6-8F6F-A2A4344D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884" y="3395823"/>
              <a:ext cx="1165495" cy="20139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7E5D61-1419-40E5-9F91-E325F2E5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27" y="3401094"/>
              <a:ext cx="1913633" cy="5068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50E38A-FC2A-4CE8-BA9B-F70C6440C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2407400"/>
              <a:ext cx="1617990" cy="4051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FDC8BC-B1F8-4F2A-B662-A04E010F9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80" y="2414875"/>
              <a:ext cx="1166194" cy="10176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2C30CD-7451-42BE-9F16-45656DB6FE8C}"/>
                </a:ext>
              </a:extLst>
            </p:cNvPr>
            <p:cNvSpPr/>
            <p:nvPr/>
          </p:nvSpPr>
          <p:spPr>
            <a:xfrm>
              <a:off x="4090281" y="322236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43764-9B3E-40C9-80FE-4B7476F0A3CA}"/>
                </a:ext>
              </a:extLst>
            </p:cNvPr>
            <p:cNvSpPr txBox="1"/>
            <p:nvPr/>
          </p:nvSpPr>
          <p:spPr>
            <a:xfrm>
              <a:off x="4090281" y="32111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E8693C-121E-4D49-A33F-99278F738BCD}"/>
                </a:ext>
              </a:extLst>
            </p:cNvPr>
            <p:cNvSpPr/>
            <p:nvPr/>
          </p:nvSpPr>
          <p:spPr>
            <a:xfrm>
              <a:off x="2897168" y="5247683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5D59E9-EA46-46F5-AC31-CF74A933138D}"/>
                </a:ext>
              </a:extLst>
            </p:cNvPr>
            <p:cNvSpPr/>
            <p:nvPr/>
          </p:nvSpPr>
          <p:spPr>
            <a:xfrm>
              <a:off x="1300262" y="522511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B4706F-CDB0-4B79-9D90-10ADCD6ECD83}"/>
                </a:ext>
              </a:extLst>
            </p:cNvPr>
            <p:cNvSpPr txBox="1"/>
            <p:nvPr/>
          </p:nvSpPr>
          <p:spPr>
            <a:xfrm>
              <a:off x="1304902" y="518995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5F14F8-9950-4BD2-A965-2DA908E3101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901" y="2822499"/>
              <a:ext cx="887091" cy="10974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650AE0-D801-489E-B3F0-FB9DBF0DA611}"/>
                </a:ext>
              </a:extLst>
            </p:cNvPr>
            <p:cNvSpPr/>
            <p:nvPr/>
          </p:nvSpPr>
          <p:spPr>
            <a:xfrm>
              <a:off x="2177824" y="376084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C2E64F-7BE0-4C15-80BF-27C3F8C85ECB}"/>
                </a:ext>
              </a:extLst>
            </p:cNvPr>
            <p:cNvSpPr txBox="1"/>
            <p:nvPr/>
          </p:nvSpPr>
          <p:spPr>
            <a:xfrm>
              <a:off x="2174894" y="3739859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7D6658-B4A2-4F11-9BA0-3547BDBAD20A}"/>
                </a:ext>
              </a:extLst>
            </p:cNvPr>
            <p:cNvSpPr/>
            <p:nvPr/>
          </p:nvSpPr>
          <p:spPr>
            <a:xfrm>
              <a:off x="1300262" y="2658421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13E5A3-CAE6-43AD-8563-F438362FAAF7}"/>
                </a:ext>
              </a:extLst>
            </p:cNvPr>
            <p:cNvSpPr txBox="1"/>
            <p:nvPr/>
          </p:nvSpPr>
          <p:spPr>
            <a:xfrm>
              <a:off x="1304902" y="2642928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6F6260-B1F2-4D60-8CF7-359F9C06A448}"/>
                </a:ext>
              </a:extLst>
            </p:cNvPr>
            <p:cNvSpPr/>
            <p:nvPr/>
          </p:nvSpPr>
          <p:spPr>
            <a:xfrm>
              <a:off x="2957355" y="226062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AF13A0-3C06-481C-8147-47FE69ECD00B}"/>
                </a:ext>
              </a:extLst>
            </p:cNvPr>
            <p:cNvSpPr txBox="1"/>
            <p:nvPr/>
          </p:nvSpPr>
          <p:spPr>
            <a:xfrm>
              <a:off x="2965237" y="22380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8B88CA-5BF5-44EF-8DF3-1161FE953E55}"/>
                </a:ext>
              </a:extLst>
            </p:cNvPr>
            <p:cNvSpPr txBox="1"/>
            <p:nvPr/>
          </p:nvSpPr>
          <p:spPr>
            <a:xfrm>
              <a:off x="2935177" y="5225115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6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20"/>
    </mc:Choice>
    <mc:Fallback xmlns="">
      <p:transition spd="slow" advTm="724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Weighted					 Unweighted</a:t>
            </a:r>
          </a:p>
          <a:p>
            <a:pPr lvl="1"/>
            <a:r>
              <a:rPr lang="en-GB" dirty="0"/>
              <a:t>Are all edges equal or do they have a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8D1F7-3297-4B98-A9D9-8C076D369776}"/>
              </a:ext>
            </a:extLst>
          </p:cNvPr>
          <p:cNvSpPr txBox="1"/>
          <p:nvPr/>
        </p:nvSpPr>
        <p:spPr>
          <a:xfrm>
            <a:off x="743309" y="3760842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9D8C67-1E06-46A3-B18F-2C0CF8BD7105}"/>
              </a:ext>
            </a:extLst>
          </p:cNvPr>
          <p:cNvSpPr txBox="1"/>
          <p:nvPr/>
        </p:nvSpPr>
        <p:spPr>
          <a:xfrm>
            <a:off x="6700707" y="3750231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059738-C256-44B1-82AB-299D85B13421}"/>
              </a:ext>
            </a:extLst>
          </p:cNvPr>
          <p:cNvCxnSpPr>
            <a:cxnSpLocks/>
          </p:cNvCxnSpPr>
          <p:nvPr/>
        </p:nvCxnSpPr>
        <p:spPr>
          <a:xfrm flipH="1" flipV="1">
            <a:off x="2374350" y="3992193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E50976-16AA-4C06-B107-C43CD2434635}"/>
              </a:ext>
            </a:extLst>
          </p:cNvPr>
          <p:cNvSpPr txBox="1"/>
          <p:nvPr/>
        </p:nvSpPr>
        <p:spPr>
          <a:xfrm>
            <a:off x="2854127" y="2217801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0A148-7AA9-4B5D-A717-22145587E368}"/>
              </a:ext>
            </a:extLst>
          </p:cNvPr>
          <p:cNvSpPr txBox="1"/>
          <p:nvPr/>
        </p:nvSpPr>
        <p:spPr>
          <a:xfrm>
            <a:off x="2831346" y="5445758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3C437B-985E-49CC-8F22-E46E49FBB3D7}"/>
              </a:ext>
            </a:extLst>
          </p:cNvPr>
          <p:cNvSpPr txBox="1"/>
          <p:nvPr/>
        </p:nvSpPr>
        <p:spPr>
          <a:xfrm>
            <a:off x="2084761" y="2326216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164DEA-E2C9-412F-9704-9CB19F4B7959}"/>
              </a:ext>
            </a:extLst>
          </p:cNvPr>
          <p:cNvSpPr txBox="1"/>
          <p:nvPr/>
        </p:nvSpPr>
        <p:spPr>
          <a:xfrm>
            <a:off x="1868299" y="304353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AEC464-1E59-450C-A4A2-304C2623BC34}"/>
              </a:ext>
            </a:extLst>
          </p:cNvPr>
          <p:cNvSpPr txBox="1"/>
          <p:nvPr/>
        </p:nvSpPr>
        <p:spPr>
          <a:xfrm>
            <a:off x="3203246" y="335946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90DBB-810B-4718-AE31-14DD94789E4B}"/>
              </a:ext>
            </a:extLst>
          </p:cNvPr>
          <p:cNvSpPr txBox="1"/>
          <p:nvPr/>
        </p:nvSpPr>
        <p:spPr>
          <a:xfrm>
            <a:off x="3557943" y="2603003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201A0B-E711-44F8-8556-146155EF8EB8}"/>
              </a:ext>
            </a:extLst>
          </p:cNvPr>
          <p:cNvSpPr txBox="1"/>
          <p:nvPr/>
        </p:nvSpPr>
        <p:spPr>
          <a:xfrm>
            <a:off x="3603919" y="4461347"/>
            <a:ext cx="5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316B21-FC13-416B-9D0C-9AB42C5E406D}"/>
              </a:ext>
            </a:extLst>
          </p:cNvPr>
          <p:cNvSpPr txBox="1"/>
          <p:nvPr/>
        </p:nvSpPr>
        <p:spPr>
          <a:xfrm>
            <a:off x="2355361" y="4614157"/>
            <a:ext cx="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217B0D-2D60-4556-B612-D52172713818}"/>
              </a:ext>
            </a:extLst>
          </p:cNvPr>
          <p:cNvSpPr txBox="1"/>
          <p:nvPr/>
        </p:nvSpPr>
        <p:spPr>
          <a:xfrm>
            <a:off x="2178324" y="545687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2B383E-7040-4D01-B3E2-B309C681AC2A}"/>
              </a:ext>
            </a:extLst>
          </p:cNvPr>
          <p:cNvCxnSpPr>
            <a:cxnSpLocks/>
          </p:cNvCxnSpPr>
          <p:nvPr/>
        </p:nvCxnSpPr>
        <p:spPr>
          <a:xfrm flipV="1">
            <a:off x="1476408" y="3980737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4DFB14-A3F9-4CCA-B8C4-A64CF82F3272}"/>
              </a:ext>
            </a:extLst>
          </p:cNvPr>
          <p:cNvCxnSpPr>
            <a:cxnSpLocks/>
          </p:cNvCxnSpPr>
          <p:nvPr/>
        </p:nvCxnSpPr>
        <p:spPr>
          <a:xfrm flipV="1">
            <a:off x="1449901" y="2895883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AA021D-6B12-4912-B180-95FF250B3EF7}"/>
              </a:ext>
            </a:extLst>
          </p:cNvPr>
          <p:cNvCxnSpPr>
            <a:cxnSpLocks/>
          </p:cNvCxnSpPr>
          <p:nvPr/>
        </p:nvCxnSpPr>
        <p:spPr>
          <a:xfrm>
            <a:off x="1459927" y="5468326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328B6B-BA7F-464F-9961-C083F5EE1A83}"/>
              </a:ext>
            </a:extLst>
          </p:cNvPr>
          <p:cNvCxnSpPr>
            <a:cxnSpLocks/>
          </p:cNvCxnSpPr>
          <p:nvPr/>
        </p:nvCxnSpPr>
        <p:spPr>
          <a:xfrm flipV="1">
            <a:off x="3086884" y="3454368"/>
            <a:ext cx="1165495" cy="20139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63DC85-FA68-4F4F-903A-A7389D046BC8}"/>
              </a:ext>
            </a:extLst>
          </p:cNvPr>
          <p:cNvCxnSpPr>
            <a:cxnSpLocks/>
          </p:cNvCxnSpPr>
          <p:nvPr/>
        </p:nvCxnSpPr>
        <p:spPr>
          <a:xfrm flipV="1">
            <a:off x="2361527" y="3459639"/>
            <a:ext cx="1913633" cy="5068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8A53B14-6CE5-4136-B86F-9E26E31292DB}"/>
              </a:ext>
            </a:extLst>
          </p:cNvPr>
          <p:cNvCxnSpPr>
            <a:cxnSpLocks/>
          </p:cNvCxnSpPr>
          <p:nvPr/>
        </p:nvCxnSpPr>
        <p:spPr>
          <a:xfrm flipV="1">
            <a:off x="1476408" y="2465945"/>
            <a:ext cx="1617990" cy="4051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B13F30-CD3D-4FDF-A56B-4ACD8E860F2A}"/>
              </a:ext>
            </a:extLst>
          </p:cNvPr>
          <p:cNvCxnSpPr>
            <a:cxnSpLocks/>
          </p:cNvCxnSpPr>
          <p:nvPr/>
        </p:nvCxnSpPr>
        <p:spPr>
          <a:xfrm>
            <a:off x="3102280" y="2473420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BE4C50-8D3C-4FFB-AAC1-EBA52789C152}"/>
              </a:ext>
            </a:extLst>
          </p:cNvPr>
          <p:cNvSpPr/>
          <p:nvPr/>
        </p:nvSpPr>
        <p:spPr>
          <a:xfrm>
            <a:off x="4090281" y="328090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4B9D0F-A24F-4534-9C98-B5E903A68B8C}"/>
              </a:ext>
            </a:extLst>
          </p:cNvPr>
          <p:cNvSpPr txBox="1"/>
          <p:nvPr/>
        </p:nvSpPr>
        <p:spPr>
          <a:xfrm>
            <a:off x="4090281" y="326970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A03279B-1DF9-4B3F-B9B5-C8366ECAA229}"/>
              </a:ext>
            </a:extLst>
          </p:cNvPr>
          <p:cNvSpPr/>
          <p:nvPr/>
        </p:nvSpPr>
        <p:spPr>
          <a:xfrm>
            <a:off x="2897168" y="5306228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5367D2-4997-4B3C-BFAA-E05C32189F73}"/>
              </a:ext>
            </a:extLst>
          </p:cNvPr>
          <p:cNvSpPr txBox="1"/>
          <p:nvPr/>
        </p:nvSpPr>
        <p:spPr>
          <a:xfrm>
            <a:off x="2906343" y="528366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C7743DB-4F7E-466F-9C7B-23698E4CE1DC}"/>
              </a:ext>
            </a:extLst>
          </p:cNvPr>
          <p:cNvSpPr/>
          <p:nvPr/>
        </p:nvSpPr>
        <p:spPr>
          <a:xfrm>
            <a:off x="1300262" y="5283660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2E2733-C2C1-4EFB-B1C5-451B00BB8FC7}"/>
              </a:ext>
            </a:extLst>
          </p:cNvPr>
          <p:cNvSpPr txBox="1"/>
          <p:nvPr/>
        </p:nvSpPr>
        <p:spPr>
          <a:xfrm>
            <a:off x="1304902" y="524849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D1C107-8F94-4533-BD0A-940D1B9C7AB9}"/>
              </a:ext>
            </a:extLst>
          </p:cNvPr>
          <p:cNvCxnSpPr>
            <a:cxnSpLocks/>
          </p:cNvCxnSpPr>
          <p:nvPr/>
        </p:nvCxnSpPr>
        <p:spPr>
          <a:xfrm>
            <a:off x="1449901" y="2881044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C468419-0EFA-4EB6-B4B9-C314BF42D053}"/>
              </a:ext>
            </a:extLst>
          </p:cNvPr>
          <p:cNvSpPr/>
          <p:nvPr/>
        </p:nvSpPr>
        <p:spPr>
          <a:xfrm>
            <a:off x="2177824" y="381938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35E3BF-CF6C-45C5-8341-50632ACEC1F4}"/>
              </a:ext>
            </a:extLst>
          </p:cNvPr>
          <p:cNvSpPr txBox="1"/>
          <p:nvPr/>
        </p:nvSpPr>
        <p:spPr>
          <a:xfrm>
            <a:off x="2174894" y="379840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38C8BD-C0B4-464B-9123-887B1B8856E7}"/>
              </a:ext>
            </a:extLst>
          </p:cNvPr>
          <p:cNvSpPr/>
          <p:nvPr/>
        </p:nvSpPr>
        <p:spPr>
          <a:xfrm>
            <a:off x="1300262" y="271696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BBAA27-8DFD-408F-9523-7804E5519B00}"/>
              </a:ext>
            </a:extLst>
          </p:cNvPr>
          <p:cNvSpPr txBox="1"/>
          <p:nvPr/>
        </p:nvSpPr>
        <p:spPr>
          <a:xfrm>
            <a:off x="1304902" y="2701473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5062C0-92B8-44A7-A0F3-A3F4881178BE}"/>
              </a:ext>
            </a:extLst>
          </p:cNvPr>
          <p:cNvSpPr/>
          <p:nvPr/>
        </p:nvSpPr>
        <p:spPr>
          <a:xfrm>
            <a:off x="2957355" y="2319170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EC6283-7DA1-4D46-9FA2-139E4C45BD42}"/>
              </a:ext>
            </a:extLst>
          </p:cNvPr>
          <p:cNvSpPr txBox="1"/>
          <p:nvPr/>
        </p:nvSpPr>
        <p:spPr>
          <a:xfrm>
            <a:off x="2965237" y="229660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D8E417-60EB-4BC3-A0A0-D4900F5DBF5E}"/>
              </a:ext>
            </a:extLst>
          </p:cNvPr>
          <p:cNvSpPr txBox="1"/>
          <p:nvPr/>
        </p:nvSpPr>
        <p:spPr>
          <a:xfrm>
            <a:off x="1013424" y="3790318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EF1A32-72E8-4E06-9739-4B0D1B834B60}"/>
              </a:ext>
            </a:extLst>
          </p:cNvPr>
          <p:cNvSpPr txBox="1"/>
          <p:nvPr/>
        </p:nvSpPr>
        <p:spPr>
          <a:xfrm>
            <a:off x="1613980" y="4291263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F84213-1EC7-49DB-92F2-A48C3A3B7167}"/>
              </a:ext>
            </a:extLst>
          </p:cNvPr>
          <p:cNvCxnSpPr>
            <a:cxnSpLocks/>
          </p:cNvCxnSpPr>
          <p:nvPr/>
        </p:nvCxnSpPr>
        <p:spPr>
          <a:xfrm flipH="1" flipV="1">
            <a:off x="8324209" y="4073980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9479F4-0B59-4956-B848-1CA176887AEA}"/>
              </a:ext>
            </a:extLst>
          </p:cNvPr>
          <p:cNvSpPr txBox="1"/>
          <p:nvPr/>
        </p:nvSpPr>
        <p:spPr>
          <a:xfrm>
            <a:off x="8803986" y="2299588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35042B-537D-4CEF-8EA7-C1B4C550C6B7}"/>
              </a:ext>
            </a:extLst>
          </p:cNvPr>
          <p:cNvSpPr txBox="1"/>
          <p:nvPr/>
        </p:nvSpPr>
        <p:spPr>
          <a:xfrm>
            <a:off x="8781205" y="5527545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CD063C-479E-4C81-8D2F-4D77228D2216}"/>
              </a:ext>
            </a:extLst>
          </p:cNvPr>
          <p:cNvSpPr txBox="1"/>
          <p:nvPr/>
        </p:nvSpPr>
        <p:spPr>
          <a:xfrm>
            <a:off x="8034620" y="2408003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5CAAA2-E805-48F7-A109-746861F3CEB5}"/>
              </a:ext>
            </a:extLst>
          </p:cNvPr>
          <p:cNvSpPr txBox="1"/>
          <p:nvPr/>
        </p:nvSpPr>
        <p:spPr>
          <a:xfrm>
            <a:off x="7818158" y="312531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703D2AE-399F-4C5D-A00F-61FC5037CD51}"/>
              </a:ext>
            </a:extLst>
          </p:cNvPr>
          <p:cNvSpPr txBox="1"/>
          <p:nvPr/>
        </p:nvSpPr>
        <p:spPr>
          <a:xfrm>
            <a:off x="9153105" y="344125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C3C933-E080-4B33-A255-A00C9E58EBC3}"/>
              </a:ext>
            </a:extLst>
          </p:cNvPr>
          <p:cNvSpPr txBox="1"/>
          <p:nvPr/>
        </p:nvSpPr>
        <p:spPr>
          <a:xfrm>
            <a:off x="9507802" y="268479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2AF7873-2445-447B-AA63-DD0996DA3A11}"/>
              </a:ext>
            </a:extLst>
          </p:cNvPr>
          <p:cNvSpPr txBox="1"/>
          <p:nvPr/>
        </p:nvSpPr>
        <p:spPr>
          <a:xfrm>
            <a:off x="9553778" y="4543134"/>
            <a:ext cx="5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E44CF7-63FA-431A-AF23-AE83B57B782E}"/>
              </a:ext>
            </a:extLst>
          </p:cNvPr>
          <p:cNvSpPr txBox="1"/>
          <p:nvPr/>
        </p:nvSpPr>
        <p:spPr>
          <a:xfrm>
            <a:off x="8305220" y="4695944"/>
            <a:ext cx="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0A6D6-B8D5-4BDB-A54E-B314E98945CA}"/>
              </a:ext>
            </a:extLst>
          </p:cNvPr>
          <p:cNvSpPr txBox="1"/>
          <p:nvPr/>
        </p:nvSpPr>
        <p:spPr>
          <a:xfrm>
            <a:off x="8128183" y="553865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777336-6679-4EE9-8154-73AC68F294D5}"/>
              </a:ext>
            </a:extLst>
          </p:cNvPr>
          <p:cNvCxnSpPr>
            <a:cxnSpLocks/>
          </p:cNvCxnSpPr>
          <p:nvPr/>
        </p:nvCxnSpPr>
        <p:spPr>
          <a:xfrm flipV="1">
            <a:off x="7426267" y="4062524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7BB484-53E0-4C5D-B171-A0163A65C282}"/>
              </a:ext>
            </a:extLst>
          </p:cNvPr>
          <p:cNvCxnSpPr>
            <a:cxnSpLocks/>
          </p:cNvCxnSpPr>
          <p:nvPr/>
        </p:nvCxnSpPr>
        <p:spPr>
          <a:xfrm flipV="1">
            <a:off x="7399760" y="2977670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1A2F1DA-44C2-4A53-BEC4-2E0969E6338B}"/>
              </a:ext>
            </a:extLst>
          </p:cNvPr>
          <p:cNvCxnSpPr>
            <a:cxnSpLocks/>
          </p:cNvCxnSpPr>
          <p:nvPr/>
        </p:nvCxnSpPr>
        <p:spPr>
          <a:xfrm>
            <a:off x="7409786" y="5550113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AE1640-3CD6-4F65-8297-D1E32DED2B02}"/>
              </a:ext>
            </a:extLst>
          </p:cNvPr>
          <p:cNvCxnSpPr>
            <a:cxnSpLocks/>
          </p:cNvCxnSpPr>
          <p:nvPr/>
        </p:nvCxnSpPr>
        <p:spPr>
          <a:xfrm flipV="1">
            <a:off x="9036743" y="3536155"/>
            <a:ext cx="1165495" cy="20139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ECAC36-B1E2-4BAD-A829-FC2FD3C1AD6B}"/>
              </a:ext>
            </a:extLst>
          </p:cNvPr>
          <p:cNvCxnSpPr>
            <a:cxnSpLocks/>
          </p:cNvCxnSpPr>
          <p:nvPr/>
        </p:nvCxnSpPr>
        <p:spPr>
          <a:xfrm flipV="1">
            <a:off x="8311386" y="3541426"/>
            <a:ext cx="1913633" cy="5068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5A9081-F185-4268-949E-C7142F1C9BF3}"/>
              </a:ext>
            </a:extLst>
          </p:cNvPr>
          <p:cNvCxnSpPr>
            <a:cxnSpLocks/>
          </p:cNvCxnSpPr>
          <p:nvPr/>
        </p:nvCxnSpPr>
        <p:spPr>
          <a:xfrm flipV="1">
            <a:off x="7426267" y="2547732"/>
            <a:ext cx="1617990" cy="4051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BEDAEE-FE81-45B5-A786-DD97A25FF5AC}"/>
              </a:ext>
            </a:extLst>
          </p:cNvPr>
          <p:cNvCxnSpPr>
            <a:cxnSpLocks/>
          </p:cNvCxnSpPr>
          <p:nvPr/>
        </p:nvCxnSpPr>
        <p:spPr>
          <a:xfrm>
            <a:off x="9052139" y="2555207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48F460A-FDC4-4275-907F-DDA7199FBA0F}"/>
              </a:ext>
            </a:extLst>
          </p:cNvPr>
          <p:cNvSpPr/>
          <p:nvPr/>
        </p:nvSpPr>
        <p:spPr>
          <a:xfrm>
            <a:off x="10040140" y="336269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7551CE1-19AA-42BC-AA93-B4BC39C1E9A6}"/>
              </a:ext>
            </a:extLst>
          </p:cNvPr>
          <p:cNvSpPr txBox="1"/>
          <p:nvPr/>
        </p:nvSpPr>
        <p:spPr>
          <a:xfrm>
            <a:off x="10040140" y="335148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AC33824-8ECB-46EF-B793-1AC980C87BA9}"/>
              </a:ext>
            </a:extLst>
          </p:cNvPr>
          <p:cNvSpPr/>
          <p:nvPr/>
        </p:nvSpPr>
        <p:spPr>
          <a:xfrm>
            <a:off x="8847027" y="5388015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4784A0-E055-4DFA-8834-3548395E01CC}"/>
              </a:ext>
            </a:extLst>
          </p:cNvPr>
          <p:cNvSpPr txBox="1"/>
          <p:nvPr/>
        </p:nvSpPr>
        <p:spPr>
          <a:xfrm>
            <a:off x="8856202" y="5365447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0845114-2766-4F86-952A-3601CBFD9926}"/>
              </a:ext>
            </a:extLst>
          </p:cNvPr>
          <p:cNvSpPr/>
          <p:nvPr/>
        </p:nvSpPr>
        <p:spPr>
          <a:xfrm>
            <a:off x="7250121" y="536544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13B1749-87FE-46DA-A8EC-5AD616A39E7F}"/>
              </a:ext>
            </a:extLst>
          </p:cNvPr>
          <p:cNvSpPr txBox="1"/>
          <p:nvPr/>
        </p:nvSpPr>
        <p:spPr>
          <a:xfrm>
            <a:off x="7254761" y="533028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0DB162-1DC3-4AA3-826D-862E3EFA77F3}"/>
              </a:ext>
            </a:extLst>
          </p:cNvPr>
          <p:cNvCxnSpPr>
            <a:cxnSpLocks/>
          </p:cNvCxnSpPr>
          <p:nvPr/>
        </p:nvCxnSpPr>
        <p:spPr>
          <a:xfrm>
            <a:off x="7399760" y="2962831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B4E6E12-55CE-4A49-BF43-CCD603BF6F29}"/>
              </a:ext>
            </a:extLst>
          </p:cNvPr>
          <p:cNvSpPr/>
          <p:nvPr/>
        </p:nvSpPr>
        <p:spPr>
          <a:xfrm>
            <a:off x="8127683" y="390117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38F973-5BBE-4C51-955B-1F348844ACCB}"/>
              </a:ext>
            </a:extLst>
          </p:cNvPr>
          <p:cNvSpPr txBox="1"/>
          <p:nvPr/>
        </p:nvSpPr>
        <p:spPr>
          <a:xfrm>
            <a:off x="8124753" y="388019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2CCC03B-20C2-431D-AE71-144C4FB42DA4}"/>
              </a:ext>
            </a:extLst>
          </p:cNvPr>
          <p:cNvSpPr/>
          <p:nvPr/>
        </p:nvSpPr>
        <p:spPr>
          <a:xfrm>
            <a:off x="7250121" y="2798753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9024C0-94A6-4F5D-A436-EBEDD27940D5}"/>
              </a:ext>
            </a:extLst>
          </p:cNvPr>
          <p:cNvSpPr txBox="1"/>
          <p:nvPr/>
        </p:nvSpPr>
        <p:spPr>
          <a:xfrm>
            <a:off x="7254761" y="278326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4C4A4C-5E09-49F4-9DCA-3998AC44096A}"/>
              </a:ext>
            </a:extLst>
          </p:cNvPr>
          <p:cNvSpPr/>
          <p:nvPr/>
        </p:nvSpPr>
        <p:spPr>
          <a:xfrm>
            <a:off x="8907214" y="2400957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8DF0DE-7FF4-4067-9A98-7E6281B0972D}"/>
              </a:ext>
            </a:extLst>
          </p:cNvPr>
          <p:cNvSpPr txBox="1"/>
          <p:nvPr/>
        </p:nvSpPr>
        <p:spPr>
          <a:xfrm>
            <a:off x="8915096" y="237838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423B25-5095-43A3-ADF6-85D1B5F4F93F}"/>
              </a:ext>
            </a:extLst>
          </p:cNvPr>
          <p:cNvSpPr txBox="1"/>
          <p:nvPr/>
        </p:nvSpPr>
        <p:spPr>
          <a:xfrm>
            <a:off x="6963283" y="3872105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B5583F5-30AA-4C88-9014-B7A8D3221903}"/>
              </a:ext>
            </a:extLst>
          </p:cNvPr>
          <p:cNvSpPr txBox="1"/>
          <p:nvPr/>
        </p:nvSpPr>
        <p:spPr>
          <a:xfrm>
            <a:off x="7563839" y="4373050"/>
            <a:ext cx="48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95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8"/>
    </mc:Choice>
    <mc:Fallback xmlns="">
      <p:transition spd="slow" advTm="469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CFB14B-5C76-41A4-85AB-9D794A016772}"/>
              </a:ext>
            </a:extLst>
          </p:cNvPr>
          <p:cNvSpPr/>
          <p:nvPr/>
        </p:nvSpPr>
        <p:spPr>
          <a:xfrm>
            <a:off x="6744630" y="2883877"/>
            <a:ext cx="500232" cy="2477477"/>
          </a:xfrm>
          <a:custGeom>
            <a:avLst/>
            <a:gdLst>
              <a:gd name="connsiteX0" fmla="*/ 476785 w 500232"/>
              <a:gd name="connsiteY0" fmla="*/ 2477477 h 2477477"/>
              <a:gd name="connsiteX1" fmla="*/ 47 w 500232"/>
              <a:gd name="connsiteY1" fmla="*/ 1586523 h 2477477"/>
              <a:gd name="connsiteX2" fmla="*/ 500232 w 500232"/>
              <a:gd name="connsiteY2" fmla="*/ 0 h 24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232" h="2477477">
                <a:moveTo>
                  <a:pt x="476785" y="2477477"/>
                </a:moveTo>
                <a:cubicBezTo>
                  <a:pt x="236462" y="2238456"/>
                  <a:pt x="-3861" y="1999436"/>
                  <a:pt x="47" y="1586523"/>
                </a:cubicBezTo>
                <a:cubicBezTo>
                  <a:pt x="3955" y="1173610"/>
                  <a:pt x="252093" y="586805"/>
                  <a:pt x="50023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51847C-6E45-48D8-9BB2-5AC2FFFCAF0B}"/>
              </a:ext>
            </a:extLst>
          </p:cNvPr>
          <p:cNvSpPr/>
          <p:nvPr/>
        </p:nvSpPr>
        <p:spPr>
          <a:xfrm>
            <a:off x="10066215" y="2829123"/>
            <a:ext cx="1016004" cy="940505"/>
          </a:xfrm>
          <a:custGeom>
            <a:avLst/>
            <a:gdLst>
              <a:gd name="connsiteX0" fmla="*/ 0 w 1016274"/>
              <a:gd name="connsiteY0" fmla="*/ 422083 h 847768"/>
              <a:gd name="connsiteX1" fmla="*/ 234462 w 1016274"/>
              <a:gd name="connsiteY1" fmla="*/ 52 h 847768"/>
              <a:gd name="connsiteX2" fmla="*/ 1016000 w 1016274"/>
              <a:gd name="connsiteY2" fmla="*/ 445529 h 847768"/>
              <a:gd name="connsiteX3" fmla="*/ 320431 w 1016274"/>
              <a:gd name="connsiteY3" fmla="*/ 844113 h 847768"/>
              <a:gd name="connsiteX4" fmla="*/ 54708 w 1016274"/>
              <a:gd name="connsiteY4" fmla="*/ 609652 h 847768"/>
              <a:gd name="connsiteX0" fmla="*/ 0 w 1018926"/>
              <a:gd name="connsiteY0" fmla="*/ 453339 h 879024"/>
              <a:gd name="connsiteX1" fmla="*/ 547077 w 1018926"/>
              <a:gd name="connsiteY1" fmla="*/ 46 h 879024"/>
              <a:gd name="connsiteX2" fmla="*/ 1016000 w 1018926"/>
              <a:gd name="connsiteY2" fmla="*/ 476785 h 879024"/>
              <a:gd name="connsiteX3" fmla="*/ 320431 w 1018926"/>
              <a:gd name="connsiteY3" fmla="*/ 875369 h 879024"/>
              <a:gd name="connsiteX4" fmla="*/ 54708 w 1018926"/>
              <a:gd name="connsiteY4" fmla="*/ 640908 h 879024"/>
              <a:gd name="connsiteX0" fmla="*/ 0 w 1016004"/>
              <a:gd name="connsiteY0" fmla="*/ 453339 h 940505"/>
              <a:gd name="connsiteX1" fmla="*/ 547077 w 1016004"/>
              <a:gd name="connsiteY1" fmla="*/ 46 h 940505"/>
              <a:gd name="connsiteX2" fmla="*/ 1016000 w 1016004"/>
              <a:gd name="connsiteY2" fmla="*/ 476785 h 940505"/>
              <a:gd name="connsiteX3" fmla="*/ 554892 w 1016004"/>
              <a:gd name="connsiteY3" fmla="*/ 937892 h 940505"/>
              <a:gd name="connsiteX4" fmla="*/ 54708 w 1016004"/>
              <a:gd name="connsiteY4" fmla="*/ 640908 h 94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4" h="940505">
                <a:moveTo>
                  <a:pt x="0" y="453339"/>
                </a:moveTo>
                <a:cubicBezTo>
                  <a:pt x="32564" y="240369"/>
                  <a:pt x="377744" y="-3862"/>
                  <a:pt x="547077" y="46"/>
                </a:cubicBezTo>
                <a:cubicBezTo>
                  <a:pt x="716410" y="3954"/>
                  <a:pt x="1014698" y="320477"/>
                  <a:pt x="1016000" y="476785"/>
                </a:cubicBezTo>
                <a:cubicBezTo>
                  <a:pt x="1017303" y="633093"/>
                  <a:pt x="715107" y="910538"/>
                  <a:pt x="554892" y="937892"/>
                </a:cubicBezTo>
                <a:cubicBezTo>
                  <a:pt x="394677" y="965246"/>
                  <a:pt x="107462" y="771815"/>
                  <a:pt x="54708" y="64090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Simple					 Complex</a:t>
            </a:r>
          </a:p>
          <a:p>
            <a:pPr lvl="1"/>
            <a:r>
              <a:rPr lang="en-GB" dirty="0"/>
              <a:t>Are loops and multiple edges allowed?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DCAA3-B195-48AB-9B43-8A4D737533C3}"/>
              </a:ext>
            </a:extLst>
          </p:cNvPr>
          <p:cNvGrpSpPr/>
          <p:nvPr/>
        </p:nvGrpSpPr>
        <p:grpSpPr>
          <a:xfrm>
            <a:off x="1300262" y="2159256"/>
            <a:ext cx="3114215" cy="3597289"/>
            <a:chOff x="1300262" y="2159256"/>
            <a:chExt cx="3114215" cy="359728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50605E-629B-4919-8E9B-B38FE089D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350" y="3933648"/>
              <a:ext cx="694091" cy="14761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3353D-D998-4BD9-88B3-DA4B6DFBCFE1}"/>
                </a:ext>
              </a:extLst>
            </p:cNvPr>
            <p:cNvSpPr txBox="1"/>
            <p:nvPr/>
          </p:nvSpPr>
          <p:spPr>
            <a:xfrm>
              <a:off x="2854127" y="2159256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C712B-68C5-458B-9239-3D3CBA0769EA}"/>
                </a:ext>
              </a:extLst>
            </p:cNvPr>
            <p:cNvSpPr txBox="1"/>
            <p:nvPr/>
          </p:nvSpPr>
          <p:spPr>
            <a:xfrm>
              <a:off x="2831346" y="5387213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007E80-1E08-4D03-9E0E-533A1438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3922192"/>
              <a:ext cx="860584" cy="14332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4F6233C-02A6-4315-8CAB-A1BE87F8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901" y="2837338"/>
              <a:ext cx="10026" cy="254987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7E2390-2D57-4563-A289-7DA0CEA94BB7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27" y="5409781"/>
              <a:ext cx="162695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5F6F-2A97-49B6-8F6F-A2A4344D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884" y="3395823"/>
              <a:ext cx="1165495" cy="20139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7E5D61-1419-40E5-9F91-E325F2E5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27" y="3401094"/>
              <a:ext cx="1913633" cy="5068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50E38A-FC2A-4CE8-BA9B-F70C6440C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2407400"/>
              <a:ext cx="1617990" cy="4051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FDC8BC-B1F8-4F2A-B662-A04E010F9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80" y="2414875"/>
              <a:ext cx="1166194" cy="10176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2C30CD-7451-42BE-9F16-45656DB6FE8C}"/>
                </a:ext>
              </a:extLst>
            </p:cNvPr>
            <p:cNvSpPr/>
            <p:nvPr/>
          </p:nvSpPr>
          <p:spPr>
            <a:xfrm>
              <a:off x="4090281" y="322236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43764-9B3E-40C9-80FE-4B7476F0A3CA}"/>
                </a:ext>
              </a:extLst>
            </p:cNvPr>
            <p:cNvSpPr txBox="1"/>
            <p:nvPr/>
          </p:nvSpPr>
          <p:spPr>
            <a:xfrm>
              <a:off x="4090281" y="32111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E8693C-121E-4D49-A33F-99278F738BCD}"/>
                </a:ext>
              </a:extLst>
            </p:cNvPr>
            <p:cNvSpPr/>
            <p:nvPr/>
          </p:nvSpPr>
          <p:spPr>
            <a:xfrm>
              <a:off x="2897168" y="5247683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5D59E9-EA46-46F5-AC31-CF74A933138D}"/>
                </a:ext>
              </a:extLst>
            </p:cNvPr>
            <p:cNvSpPr/>
            <p:nvPr/>
          </p:nvSpPr>
          <p:spPr>
            <a:xfrm>
              <a:off x="1300262" y="522511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B4706F-CDB0-4B79-9D90-10ADCD6ECD83}"/>
                </a:ext>
              </a:extLst>
            </p:cNvPr>
            <p:cNvSpPr txBox="1"/>
            <p:nvPr/>
          </p:nvSpPr>
          <p:spPr>
            <a:xfrm>
              <a:off x="1304902" y="518995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5F14F8-9950-4BD2-A965-2DA908E3101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901" y="2822499"/>
              <a:ext cx="887091" cy="10974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650AE0-D801-489E-B3F0-FB9DBF0DA611}"/>
                </a:ext>
              </a:extLst>
            </p:cNvPr>
            <p:cNvSpPr/>
            <p:nvPr/>
          </p:nvSpPr>
          <p:spPr>
            <a:xfrm>
              <a:off x="2177824" y="376084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C2E64F-7BE0-4C15-80BF-27C3F8C85ECB}"/>
                </a:ext>
              </a:extLst>
            </p:cNvPr>
            <p:cNvSpPr txBox="1"/>
            <p:nvPr/>
          </p:nvSpPr>
          <p:spPr>
            <a:xfrm>
              <a:off x="2174894" y="3739859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7D6658-B4A2-4F11-9BA0-3547BDBAD20A}"/>
                </a:ext>
              </a:extLst>
            </p:cNvPr>
            <p:cNvSpPr/>
            <p:nvPr/>
          </p:nvSpPr>
          <p:spPr>
            <a:xfrm>
              <a:off x="1300262" y="2658421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13E5A3-CAE6-43AD-8563-F438362FAAF7}"/>
                </a:ext>
              </a:extLst>
            </p:cNvPr>
            <p:cNvSpPr txBox="1"/>
            <p:nvPr/>
          </p:nvSpPr>
          <p:spPr>
            <a:xfrm>
              <a:off x="1304902" y="2642928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6F6260-B1F2-4D60-8CF7-359F9C06A448}"/>
                </a:ext>
              </a:extLst>
            </p:cNvPr>
            <p:cNvSpPr/>
            <p:nvPr/>
          </p:nvSpPr>
          <p:spPr>
            <a:xfrm>
              <a:off x="2957355" y="226062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AF13A0-3C06-481C-8147-47FE69ECD00B}"/>
                </a:ext>
              </a:extLst>
            </p:cNvPr>
            <p:cNvSpPr txBox="1"/>
            <p:nvPr/>
          </p:nvSpPr>
          <p:spPr>
            <a:xfrm>
              <a:off x="2965237" y="22380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8B88CA-5BF5-44EF-8DF3-1161FE953E55}"/>
                </a:ext>
              </a:extLst>
            </p:cNvPr>
            <p:cNvSpPr txBox="1"/>
            <p:nvPr/>
          </p:nvSpPr>
          <p:spPr>
            <a:xfrm>
              <a:off x="2935177" y="5225115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E43EAA-BCF2-491D-ABE9-A6FF2C4C299A}"/>
              </a:ext>
            </a:extLst>
          </p:cNvPr>
          <p:cNvGrpSpPr/>
          <p:nvPr/>
        </p:nvGrpSpPr>
        <p:grpSpPr>
          <a:xfrm>
            <a:off x="7121010" y="2123547"/>
            <a:ext cx="3114215" cy="3597289"/>
            <a:chOff x="1300262" y="2159256"/>
            <a:chExt cx="3114215" cy="359728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A8A08-88C2-46CC-BAB4-066F21326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350" y="3933648"/>
              <a:ext cx="694091" cy="14761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A7598C-4B7E-4855-BA64-7DBE3D05B01C}"/>
                </a:ext>
              </a:extLst>
            </p:cNvPr>
            <p:cNvSpPr txBox="1"/>
            <p:nvPr/>
          </p:nvSpPr>
          <p:spPr>
            <a:xfrm>
              <a:off x="2854127" y="2159256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B3ADE4-A520-486B-A26C-77BB3C81551C}"/>
                </a:ext>
              </a:extLst>
            </p:cNvPr>
            <p:cNvSpPr txBox="1"/>
            <p:nvPr/>
          </p:nvSpPr>
          <p:spPr>
            <a:xfrm>
              <a:off x="2831346" y="5387213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8E7DBE-8AEB-4589-BC29-F5C601066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3922192"/>
              <a:ext cx="860584" cy="14332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8936D35-93C4-4DE2-B8E3-F770C7A86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901" y="2837338"/>
              <a:ext cx="10026" cy="254987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36FAD0-8F26-40C8-8D2D-2E7EBEA19A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27" y="5409781"/>
              <a:ext cx="162695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507C4FD-9870-4858-AB48-2A57ED7E1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884" y="3395823"/>
              <a:ext cx="1165495" cy="20139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B997842-2C68-4BB7-952C-36EC6913F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27" y="3401094"/>
              <a:ext cx="1913633" cy="5068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BDEA89D-AC6D-4B25-8E2A-48E779F8A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2407400"/>
              <a:ext cx="1617990" cy="4051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F5DE1C8-E145-4774-9051-AC117680088D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80" y="2414875"/>
              <a:ext cx="1166194" cy="10176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1CB7669-E308-49AF-9B3C-504759FD76C9}"/>
                </a:ext>
              </a:extLst>
            </p:cNvPr>
            <p:cNvSpPr/>
            <p:nvPr/>
          </p:nvSpPr>
          <p:spPr>
            <a:xfrm>
              <a:off x="4090281" y="322236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7CEFB12-581C-487B-AD19-6A0DEF507D93}"/>
                </a:ext>
              </a:extLst>
            </p:cNvPr>
            <p:cNvSpPr txBox="1"/>
            <p:nvPr/>
          </p:nvSpPr>
          <p:spPr>
            <a:xfrm>
              <a:off x="4090281" y="32111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1F8DD7-5965-4F3C-B560-7328BDCDE770}"/>
                </a:ext>
              </a:extLst>
            </p:cNvPr>
            <p:cNvSpPr/>
            <p:nvPr/>
          </p:nvSpPr>
          <p:spPr>
            <a:xfrm>
              <a:off x="2897168" y="5247683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51A022-3558-4B07-8EBF-56816FC6D61E}"/>
                </a:ext>
              </a:extLst>
            </p:cNvPr>
            <p:cNvSpPr/>
            <p:nvPr/>
          </p:nvSpPr>
          <p:spPr>
            <a:xfrm>
              <a:off x="1300262" y="522511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854CC0-F180-4846-9CC5-1FC95833D182}"/>
                </a:ext>
              </a:extLst>
            </p:cNvPr>
            <p:cNvSpPr txBox="1"/>
            <p:nvPr/>
          </p:nvSpPr>
          <p:spPr>
            <a:xfrm>
              <a:off x="1304902" y="518995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2F0FA2-97B1-4EB8-B83C-81121ACD6167}"/>
                </a:ext>
              </a:extLst>
            </p:cNvPr>
            <p:cNvCxnSpPr>
              <a:cxnSpLocks/>
            </p:cNvCxnSpPr>
            <p:nvPr/>
          </p:nvCxnSpPr>
          <p:spPr>
            <a:xfrm>
              <a:off x="1449901" y="2822499"/>
              <a:ext cx="887091" cy="10974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FBD4B45-03A6-44C6-BD87-1BF888F0C6DB}"/>
                </a:ext>
              </a:extLst>
            </p:cNvPr>
            <p:cNvSpPr/>
            <p:nvPr/>
          </p:nvSpPr>
          <p:spPr>
            <a:xfrm>
              <a:off x="2177824" y="376084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E6FF1F-C6AE-4A00-924B-F5153E72AC13}"/>
                </a:ext>
              </a:extLst>
            </p:cNvPr>
            <p:cNvSpPr txBox="1"/>
            <p:nvPr/>
          </p:nvSpPr>
          <p:spPr>
            <a:xfrm>
              <a:off x="2174894" y="3739859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66C1E3-C0AF-4EA5-A0FE-AD3C1A1BD34C}"/>
                </a:ext>
              </a:extLst>
            </p:cNvPr>
            <p:cNvSpPr/>
            <p:nvPr/>
          </p:nvSpPr>
          <p:spPr>
            <a:xfrm>
              <a:off x="1300262" y="2658421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EF6AF63-8242-4FA5-87DC-86EC9EC5E08F}"/>
                </a:ext>
              </a:extLst>
            </p:cNvPr>
            <p:cNvSpPr txBox="1"/>
            <p:nvPr/>
          </p:nvSpPr>
          <p:spPr>
            <a:xfrm>
              <a:off x="1304902" y="2642928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7868DE7-82EF-45CC-A20B-11E0D50B3985}"/>
                </a:ext>
              </a:extLst>
            </p:cNvPr>
            <p:cNvSpPr/>
            <p:nvPr/>
          </p:nvSpPr>
          <p:spPr>
            <a:xfrm>
              <a:off x="2957355" y="226062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4247C1-5FF6-45C3-A8FB-C653AC58592B}"/>
                </a:ext>
              </a:extLst>
            </p:cNvPr>
            <p:cNvSpPr txBox="1"/>
            <p:nvPr/>
          </p:nvSpPr>
          <p:spPr>
            <a:xfrm>
              <a:off x="2965237" y="22380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D988F49-FDD6-473B-8045-B8FD40534C45}"/>
                </a:ext>
              </a:extLst>
            </p:cNvPr>
            <p:cNvSpPr txBox="1"/>
            <p:nvPr/>
          </p:nvSpPr>
          <p:spPr>
            <a:xfrm>
              <a:off x="2935177" y="5225115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817DC7-EB30-4559-9827-D82F7591CEC1}"/>
              </a:ext>
            </a:extLst>
          </p:cNvPr>
          <p:cNvSpPr txBox="1"/>
          <p:nvPr/>
        </p:nvSpPr>
        <p:spPr>
          <a:xfrm>
            <a:off x="10776203" y="2560112"/>
            <a:ext cx="77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33B9D4-19AB-4C43-B01F-E9511D38FEBA}"/>
              </a:ext>
            </a:extLst>
          </p:cNvPr>
          <p:cNvSpPr txBox="1"/>
          <p:nvPr/>
        </p:nvSpPr>
        <p:spPr>
          <a:xfrm>
            <a:off x="5922613" y="3596764"/>
            <a:ext cx="11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Multiple Edges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896052-A5BE-4760-B8F2-935630B8611E}"/>
                  </a:ext>
                </a:extLst>
              </p14:cNvPr>
              <p14:cNvContentPartPr/>
              <p14:nvPr/>
            </p14:nvContentPartPr>
            <p14:xfrm>
              <a:off x="3381840" y="61984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896052-A5BE-4760-B8F2-935630B861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2480" y="6189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50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82"/>
    </mc:Choice>
    <mc:Fallback xmlns="">
      <p:transition spd="slow" advTm="5328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33C6-FA27-40F4-B475-BCE0B054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Properties of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B193-9136-40F5-89C6-D9FA97C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Contracted					 Uncontracted</a:t>
            </a:r>
          </a:p>
          <a:p>
            <a:pPr lvl="1"/>
            <a:r>
              <a:rPr lang="en-GB" dirty="0"/>
              <a:t>Are there straight lines (vertices with 2 edges)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DCAA3-B195-48AB-9B43-8A4D737533C3}"/>
              </a:ext>
            </a:extLst>
          </p:cNvPr>
          <p:cNvGrpSpPr/>
          <p:nvPr/>
        </p:nvGrpSpPr>
        <p:grpSpPr>
          <a:xfrm>
            <a:off x="1300262" y="2159256"/>
            <a:ext cx="3114215" cy="3597289"/>
            <a:chOff x="1300262" y="2159256"/>
            <a:chExt cx="3114215" cy="359728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50605E-629B-4919-8E9B-B38FE089D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4350" y="3933648"/>
              <a:ext cx="694091" cy="14761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33353D-D998-4BD9-88B3-DA4B6DFBCFE1}"/>
                </a:ext>
              </a:extLst>
            </p:cNvPr>
            <p:cNvSpPr txBox="1"/>
            <p:nvPr/>
          </p:nvSpPr>
          <p:spPr>
            <a:xfrm>
              <a:off x="2854127" y="2159256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C712B-68C5-458B-9239-3D3CBA0769EA}"/>
                </a:ext>
              </a:extLst>
            </p:cNvPr>
            <p:cNvSpPr txBox="1"/>
            <p:nvPr/>
          </p:nvSpPr>
          <p:spPr>
            <a:xfrm>
              <a:off x="2831346" y="5387213"/>
              <a:ext cx="232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007E80-1E08-4D03-9E0E-533A1438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3922192"/>
              <a:ext cx="860584" cy="143325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4F6233C-02A6-4315-8CAB-A1BE87F8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901" y="2837338"/>
              <a:ext cx="10026" cy="254987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7E2390-2D57-4563-A289-7DA0CEA94BB7}"/>
                </a:ext>
              </a:extLst>
            </p:cNvPr>
            <p:cNvCxnSpPr>
              <a:cxnSpLocks/>
            </p:cNvCxnSpPr>
            <p:nvPr/>
          </p:nvCxnSpPr>
          <p:spPr>
            <a:xfrm>
              <a:off x="1459927" y="5409781"/>
              <a:ext cx="162695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5F6F-2A97-49B6-8F6F-A2A4344D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884" y="3395823"/>
              <a:ext cx="1165495" cy="201395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7E5D61-1419-40E5-9F91-E325F2E5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527" y="3401094"/>
              <a:ext cx="1913633" cy="5068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50E38A-FC2A-4CE8-BA9B-F70C6440C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408" y="2407400"/>
              <a:ext cx="1617990" cy="40512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FDC8BC-B1F8-4F2A-B662-A04E010F9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80" y="2414875"/>
              <a:ext cx="1166194" cy="10176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2C30CD-7451-42BE-9F16-45656DB6FE8C}"/>
                </a:ext>
              </a:extLst>
            </p:cNvPr>
            <p:cNvSpPr/>
            <p:nvPr/>
          </p:nvSpPr>
          <p:spPr>
            <a:xfrm>
              <a:off x="4090281" y="322236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43764-9B3E-40C9-80FE-4B7476F0A3CA}"/>
                </a:ext>
              </a:extLst>
            </p:cNvPr>
            <p:cNvSpPr txBox="1"/>
            <p:nvPr/>
          </p:nvSpPr>
          <p:spPr>
            <a:xfrm>
              <a:off x="4090281" y="32111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E8693C-121E-4D49-A33F-99278F738BCD}"/>
                </a:ext>
              </a:extLst>
            </p:cNvPr>
            <p:cNvSpPr/>
            <p:nvPr/>
          </p:nvSpPr>
          <p:spPr>
            <a:xfrm>
              <a:off x="2897168" y="5247683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5D59E9-EA46-46F5-AC31-CF74A933138D}"/>
                </a:ext>
              </a:extLst>
            </p:cNvPr>
            <p:cNvSpPr/>
            <p:nvPr/>
          </p:nvSpPr>
          <p:spPr>
            <a:xfrm>
              <a:off x="1300262" y="522511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B4706F-CDB0-4B79-9D90-10ADCD6ECD83}"/>
                </a:ext>
              </a:extLst>
            </p:cNvPr>
            <p:cNvSpPr txBox="1"/>
            <p:nvPr/>
          </p:nvSpPr>
          <p:spPr>
            <a:xfrm>
              <a:off x="1304902" y="5189950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5F14F8-9950-4BD2-A965-2DA908E3101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901" y="2822499"/>
              <a:ext cx="887091" cy="109743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4650AE0-D801-489E-B3F0-FB9DBF0DA611}"/>
                </a:ext>
              </a:extLst>
            </p:cNvPr>
            <p:cNvSpPr/>
            <p:nvPr/>
          </p:nvSpPr>
          <p:spPr>
            <a:xfrm>
              <a:off x="2177824" y="3760842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C2E64F-7BE0-4C15-80BF-27C3F8C85ECB}"/>
                </a:ext>
              </a:extLst>
            </p:cNvPr>
            <p:cNvSpPr txBox="1"/>
            <p:nvPr/>
          </p:nvSpPr>
          <p:spPr>
            <a:xfrm>
              <a:off x="2174894" y="3739859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7D6658-B4A2-4F11-9BA0-3547BDBAD20A}"/>
                </a:ext>
              </a:extLst>
            </p:cNvPr>
            <p:cNvSpPr/>
            <p:nvPr/>
          </p:nvSpPr>
          <p:spPr>
            <a:xfrm>
              <a:off x="1300262" y="2658421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13E5A3-CAE6-43AD-8563-F438362FAAF7}"/>
                </a:ext>
              </a:extLst>
            </p:cNvPr>
            <p:cNvSpPr txBox="1"/>
            <p:nvPr/>
          </p:nvSpPr>
          <p:spPr>
            <a:xfrm>
              <a:off x="1304902" y="2642928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6F6260-B1F2-4D60-8CF7-359F9C06A448}"/>
                </a:ext>
              </a:extLst>
            </p:cNvPr>
            <p:cNvSpPr/>
            <p:nvPr/>
          </p:nvSpPr>
          <p:spPr>
            <a:xfrm>
              <a:off x="2957355" y="2260625"/>
              <a:ext cx="324196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AF13A0-3C06-481C-8147-47FE69ECD00B}"/>
                </a:ext>
              </a:extLst>
            </p:cNvPr>
            <p:cNvSpPr txBox="1"/>
            <p:nvPr/>
          </p:nvSpPr>
          <p:spPr>
            <a:xfrm>
              <a:off x="2965237" y="2238057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8B88CA-5BF5-44EF-8DF3-1161FE953E55}"/>
                </a:ext>
              </a:extLst>
            </p:cNvPr>
            <p:cNvSpPr txBox="1"/>
            <p:nvPr/>
          </p:nvSpPr>
          <p:spPr>
            <a:xfrm>
              <a:off x="2935177" y="5225115"/>
              <a:ext cx="32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6A8A08-88C2-46CC-BAB4-066F21326AF0}"/>
              </a:ext>
            </a:extLst>
          </p:cNvPr>
          <p:cNvCxnSpPr>
            <a:cxnSpLocks/>
          </p:cNvCxnSpPr>
          <p:nvPr/>
        </p:nvCxnSpPr>
        <p:spPr>
          <a:xfrm flipH="1" flipV="1">
            <a:off x="8195098" y="3897939"/>
            <a:ext cx="694091" cy="14761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A7598C-4B7E-4855-BA64-7DBE3D05B01C}"/>
              </a:ext>
            </a:extLst>
          </p:cNvPr>
          <p:cNvSpPr txBox="1"/>
          <p:nvPr/>
        </p:nvSpPr>
        <p:spPr>
          <a:xfrm>
            <a:off x="8674875" y="2123547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3ADE4-A520-486B-A26C-77BB3C81551C}"/>
              </a:ext>
            </a:extLst>
          </p:cNvPr>
          <p:cNvSpPr txBox="1"/>
          <p:nvPr/>
        </p:nvSpPr>
        <p:spPr>
          <a:xfrm>
            <a:off x="8652094" y="5351504"/>
            <a:ext cx="2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8E7DBE-8AEB-4589-BC29-F5C601066D89}"/>
              </a:ext>
            </a:extLst>
          </p:cNvPr>
          <p:cNvCxnSpPr>
            <a:cxnSpLocks/>
          </p:cNvCxnSpPr>
          <p:nvPr/>
        </p:nvCxnSpPr>
        <p:spPr>
          <a:xfrm flipV="1">
            <a:off x="7297156" y="3886483"/>
            <a:ext cx="860584" cy="14332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8936D35-93C4-4DE2-B8E3-F770C7A86A67}"/>
              </a:ext>
            </a:extLst>
          </p:cNvPr>
          <p:cNvCxnSpPr>
            <a:cxnSpLocks/>
          </p:cNvCxnSpPr>
          <p:nvPr/>
        </p:nvCxnSpPr>
        <p:spPr>
          <a:xfrm flipV="1">
            <a:off x="7270649" y="2801629"/>
            <a:ext cx="10026" cy="25498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36FAD0-8F26-40C8-8D2D-2E7EBEA19A56}"/>
              </a:ext>
            </a:extLst>
          </p:cNvPr>
          <p:cNvCxnSpPr>
            <a:cxnSpLocks/>
          </p:cNvCxnSpPr>
          <p:nvPr/>
        </p:nvCxnSpPr>
        <p:spPr>
          <a:xfrm>
            <a:off x="7280675" y="5374072"/>
            <a:ext cx="162695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07C4FD-9870-4858-AB48-2A57ED7E1F04}"/>
              </a:ext>
            </a:extLst>
          </p:cNvPr>
          <p:cNvCxnSpPr>
            <a:cxnSpLocks/>
          </p:cNvCxnSpPr>
          <p:nvPr/>
        </p:nvCxnSpPr>
        <p:spPr>
          <a:xfrm flipV="1">
            <a:off x="8907632" y="3360114"/>
            <a:ext cx="1165495" cy="20139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997842-2C68-4BB7-952C-36EC6913F22A}"/>
              </a:ext>
            </a:extLst>
          </p:cNvPr>
          <p:cNvCxnSpPr>
            <a:cxnSpLocks/>
          </p:cNvCxnSpPr>
          <p:nvPr/>
        </p:nvCxnSpPr>
        <p:spPr>
          <a:xfrm flipV="1">
            <a:off x="8182275" y="3365385"/>
            <a:ext cx="1913633" cy="5068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DEA89D-AC6D-4B25-8E2A-48E779F8AC39}"/>
              </a:ext>
            </a:extLst>
          </p:cNvPr>
          <p:cNvCxnSpPr>
            <a:cxnSpLocks/>
          </p:cNvCxnSpPr>
          <p:nvPr/>
        </p:nvCxnSpPr>
        <p:spPr>
          <a:xfrm flipV="1">
            <a:off x="7297156" y="2371691"/>
            <a:ext cx="1617990" cy="4051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5DE1C8-E145-4774-9051-AC117680088D}"/>
              </a:ext>
            </a:extLst>
          </p:cNvPr>
          <p:cNvCxnSpPr>
            <a:cxnSpLocks/>
          </p:cNvCxnSpPr>
          <p:nvPr/>
        </p:nvCxnSpPr>
        <p:spPr>
          <a:xfrm>
            <a:off x="8923028" y="2379166"/>
            <a:ext cx="1166194" cy="101765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1CB7669-E308-49AF-9B3C-504759FD76C9}"/>
              </a:ext>
            </a:extLst>
          </p:cNvPr>
          <p:cNvSpPr/>
          <p:nvPr/>
        </p:nvSpPr>
        <p:spPr>
          <a:xfrm>
            <a:off x="9911029" y="3186653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CEFB12-581C-487B-AD19-6A0DEF507D93}"/>
              </a:ext>
            </a:extLst>
          </p:cNvPr>
          <p:cNvSpPr txBox="1"/>
          <p:nvPr/>
        </p:nvSpPr>
        <p:spPr>
          <a:xfrm>
            <a:off x="9911029" y="317544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21F8DD7-5965-4F3C-B560-7328BDCDE770}"/>
              </a:ext>
            </a:extLst>
          </p:cNvPr>
          <p:cNvSpPr/>
          <p:nvPr/>
        </p:nvSpPr>
        <p:spPr>
          <a:xfrm>
            <a:off x="8717916" y="521197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151A022-3558-4B07-8EBF-56816FC6D61E}"/>
              </a:ext>
            </a:extLst>
          </p:cNvPr>
          <p:cNvSpPr/>
          <p:nvPr/>
        </p:nvSpPr>
        <p:spPr>
          <a:xfrm>
            <a:off x="7121010" y="518940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854CC0-F180-4846-9CC5-1FC95833D182}"/>
              </a:ext>
            </a:extLst>
          </p:cNvPr>
          <p:cNvSpPr txBox="1"/>
          <p:nvPr/>
        </p:nvSpPr>
        <p:spPr>
          <a:xfrm>
            <a:off x="7125650" y="515424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2F0FA2-97B1-4EB8-B83C-81121ACD6167}"/>
              </a:ext>
            </a:extLst>
          </p:cNvPr>
          <p:cNvCxnSpPr>
            <a:cxnSpLocks/>
          </p:cNvCxnSpPr>
          <p:nvPr/>
        </p:nvCxnSpPr>
        <p:spPr>
          <a:xfrm>
            <a:off x="7270649" y="2786790"/>
            <a:ext cx="887091" cy="1097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BD4B45-03A6-44C6-BD87-1BF888F0C6DB}"/>
              </a:ext>
            </a:extLst>
          </p:cNvPr>
          <p:cNvSpPr/>
          <p:nvPr/>
        </p:nvSpPr>
        <p:spPr>
          <a:xfrm>
            <a:off x="7998572" y="3725133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E6FF1F-C6AE-4A00-924B-F5153E72AC13}"/>
              </a:ext>
            </a:extLst>
          </p:cNvPr>
          <p:cNvSpPr txBox="1"/>
          <p:nvPr/>
        </p:nvSpPr>
        <p:spPr>
          <a:xfrm>
            <a:off x="7995642" y="3704150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6C1E3-C0AF-4EA5-A0FE-AD3C1A1BD34C}"/>
              </a:ext>
            </a:extLst>
          </p:cNvPr>
          <p:cNvSpPr/>
          <p:nvPr/>
        </p:nvSpPr>
        <p:spPr>
          <a:xfrm>
            <a:off x="7121010" y="2622712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F6AF63-8242-4FA5-87DC-86EC9EC5E08F}"/>
              </a:ext>
            </a:extLst>
          </p:cNvPr>
          <p:cNvSpPr txBox="1"/>
          <p:nvPr/>
        </p:nvSpPr>
        <p:spPr>
          <a:xfrm>
            <a:off x="7125650" y="260721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7868DE7-82EF-45CC-A20B-11E0D50B3985}"/>
              </a:ext>
            </a:extLst>
          </p:cNvPr>
          <p:cNvSpPr/>
          <p:nvPr/>
        </p:nvSpPr>
        <p:spPr>
          <a:xfrm>
            <a:off x="8778103" y="222491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14247C1-5FF6-45C3-A8FB-C653AC58592B}"/>
              </a:ext>
            </a:extLst>
          </p:cNvPr>
          <p:cNvSpPr txBox="1"/>
          <p:nvPr/>
        </p:nvSpPr>
        <p:spPr>
          <a:xfrm>
            <a:off x="8785985" y="2202348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988F49-FDD6-473B-8045-B8FD40534C45}"/>
              </a:ext>
            </a:extLst>
          </p:cNvPr>
          <p:cNvSpPr txBox="1"/>
          <p:nvPr/>
        </p:nvSpPr>
        <p:spPr>
          <a:xfrm>
            <a:off x="8755925" y="5189406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2BA89D-E76D-462E-AC4D-8487620A83C8}"/>
              </a:ext>
            </a:extLst>
          </p:cNvPr>
          <p:cNvSpPr/>
          <p:nvPr/>
        </p:nvSpPr>
        <p:spPr>
          <a:xfrm>
            <a:off x="9290350" y="4291716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D825B-A325-4A03-A7F9-9802A107ADB3}"/>
              </a:ext>
            </a:extLst>
          </p:cNvPr>
          <p:cNvSpPr txBox="1"/>
          <p:nvPr/>
        </p:nvSpPr>
        <p:spPr>
          <a:xfrm>
            <a:off x="9290350" y="428051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12CF16-F856-47C0-A978-24BADBFBD5E6}"/>
              </a:ext>
            </a:extLst>
          </p:cNvPr>
          <p:cNvSpPr/>
          <p:nvPr/>
        </p:nvSpPr>
        <p:spPr>
          <a:xfrm>
            <a:off x="7083652" y="3909144"/>
            <a:ext cx="324196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8C18F2-A5F9-4F37-9018-5EC42691579B}"/>
              </a:ext>
            </a:extLst>
          </p:cNvPr>
          <p:cNvSpPr txBox="1"/>
          <p:nvPr/>
        </p:nvSpPr>
        <p:spPr>
          <a:xfrm>
            <a:off x="7083652" y="3897939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1672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12"/>
    </mc:Choice>
    <mc:Fallback xmlns="">
      <p:transition spd="slow" advTm="7931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2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3.3|2|0.9|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1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2|11.7|5.6|29.8|0|4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C8233C2C19F45A196ACEFFF2D8BE7" ma:contentTypeVersion="14" ma:contentTypeDescription="Create a new document." ma:contentTypeScope="" ma:versionID="bab3e447b877c7b5716f206de3689978">
  <xsd:schema xmlns:xsd="http://www.w3.org/2001/XMLSchema" xmlns:xs="http://www.w3.org/2001/XMLSchema" xmlns:p="http://schemas.microsoft.com/office/2006/metadata/properties" xmlns:ns3="439ab8a0-08cf-4e87-8ff0-f415cebf6f07" xmlns:ns4="07b1f858-b379-4992-9692-031ce7d3153c" targetNamespace="http://schemas.microsoft.com/office/2006/metadata/properties" ma:root="true" ma:fieldsID="dd2090d878b4600a0036bede5952c872" ns3:_="" ns4:_="">
    <xsd:import namespace="439ab8a0-08cf-4e87-8ff0-f415cebf6f07"/>
    <xsd:import namespace="07b1f858-b379-4992-9692-031ce7d3153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ab8a0-08cf-4e87-8ff0-f415cebf6f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1f858-b379-4992-9692-031ce7d31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3DFB6-B268-41DE-BD77-88213E616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9ab8a0-08cf-4e87-8ff0-f415cebf6f07"/>
    <ds:schemaRef ds:uri="07b1f858-b379-4992-9692-031ce7d31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110285-EA89-4D4B-A43B-ECC084C5B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6536F-C07A-4934-8B10-61096D78B892}">
  <ds:schemaRefs>
    <ds:schemaRef ds:uri="07b1f858-b379-4992-9692-031ce7d3153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9ab8a0-08cf-4e87-8ff0-f415cebf6f0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Widescreen</PresentationFormat>
  <Paragraphs>473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routing</vt:lpstr>
      <vt:lpstr>Content</vt:lpstr>
      <vt:lpstr>The Königsberg Bridge problem</vt:lpstr>
      <vt:lpstr>Graph Theory</vt:lpstr>
      <vt:lpstr>Basic Properties of a Graph</vt:lpstr>
      <vt:lpstr>Basic Properties of a Graph</vt:lpstr>
      <vt:lpstr>Basic Properties of a Graph</vt:lpstr>
      <vt:lpstr>Basic Properties of a Graph</vt:lpstr>
      <vt:lpstr>Basic Properties of a Graph</vt:lpstr>
      <vt:lpstr>The Königsberg Bridge problem</vt:lpstr>
      <vt:lpstr>The Königsberg Bridge problem</vt:lpstr>
      <vt:lpstr>Shortest Path</vt:lpstr>
      <vt:lpstr>Dijkstra Algorithm</vt:lpstr>
      <vt:lpstr>Dijkstra’s nightmare</vt:lpstr>
      <vt:lpstr>A* Search Algorithm</vt:lpstr>
      <vt:lpstr>Shortest Path</vt:lpstr>
      <vt:lpstr>Isochrones</vt:lpstr>
      <vt:lpstr>Travel Time Matrix</vt:lpstr>
      <vt:lpstr>Network Analysis</vt:lpstr>
      <vt:lpstr>Practical routing in R</vt:lpstr>
      <vt:lpstr>Routing Packages in R</vt:lpstr>
      <vt:lpstr>The Königsberg Bridge problem</vt:lpstr>
      <vt:lpstr>Homework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2018-10-30T15:37:00Z</dcterms:created>
  <dcterms:modified xsi:type="dcterms:W3CDTF">2021-02-15T12:06:01Z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0x010100C4EC8233C2C19F45A196ACEFFF2D8BE7</vt:lpwstr>
  </property>
</Properties>
</file>