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3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32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34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40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57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42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5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6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2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0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8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9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4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DE77-330C-424C-9099-1A68C9F42288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F1175A-965B-4862-A59B-E2096F9F9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uif.stanford.edu/~courses/cs243/joeq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F6425-0892-4CB4-AB32-815CDED01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： 基于</a:t>
            </a:r>
            <a:r>
              <a:rPr lang="en-US" altLang="zh-CN" dirty="0" err="1"/>
              <a:t>JoeQ</a:t>
            </a:r>
            <a:r>
              <a:rPr lang="zh-CN" altLang="en-US" dirty="0"/>
              <a:t>的数据流分析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350CE4-AC00-4A37-9FAF-D5505CF7A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2020/09/21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41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50BC5-EC18-47B7-927B-49F84FAF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18A3B-9843-4530-BE5E-EF306696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>
            <a:noAutofit/>
          </a:bodyPr>
          <a:lstStyle/>
          <a:p>
            <a:r>
              <a:rPr lang="en-US" altLang="zh-CN" sz="2000" dirty="0" err="1"/>
              <a:t>Flow.Analysis</a:t>
            </a:r>
            <a:r>
              <a:rPr lang="en-US" altLang="zh-CN" sz="2000" dirty="0"/>
              <a:t> </a:t>
            </a:r>
            <a:r>
              <a:rPr lang="zh-CN" altLang="en-US" sz="2000" dirty="0"/>
              <a:t>的使用方法</a:t>
            </a:r>
            <a:r>
              <a:rPr lang="zh-CN" altLang="en-US" sz="2000" dirty="0">
                <a:sym typeface="Wingdings" panose="05000000000000000000" pitchFamily="2" charset="2"/>
              </a:rPr>
              <a:t>： （在实现</a:t>
            </a:r>
            <a:r>
              <a:rPr lang="en-US" altLang="zh-CN" sz="2000" dirty="0" err="1">
                <a:sym typeface="Wingdings" panose="05000000000000000000" pitchFamily="2" charset="2"/>
              </a:rPr>
              <a:t>MySolver</a:t>
            </a:r>
            <a:r>
              <a:rPr lang="zh-CN" altLang="en-US" sz="2000" dirty="0">
                <a:sym typeface="Wingdings" panose="05000000000000000000" pitchFamily="2" charset="2"/>
              </a:rPr>
              <a:t>的时候使用！非常重要）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/>
              <a:t>在 </a:t>
            </a:r>
            <a:r>
              <a:rPr lang="en-US" altLang="zh-CN" sz="2000" dirty="0" err="1"/>
              <a:t>isForward</a:t>
            </a:r>
            <a:r>
              <a:rPr lang="en-US" altLang="zh-CN" sz="2000" dirty="0"/>
              <a:t>() </a:t>
            </a:r>
            <a:r>
              <a:rPr lang="zh-CN" altLang="en-US" sz="2000" dirty="0"/>
              <a:t>中设定好方向。</a:t>
            </a:r>
            <a:endParaRPr lang="en-US" altLang="zh-CN" sz="2000" dirty="0"/>
          </a:p>
          <a:p>
            <a:pPr lvl="1"/>
            <a:r>
              <a:rPr lang="en-US" altLang="zh-CN" sz="2000" dirty="0"/>
              <a:t>– </a:t>
            </a:r>
            <a:r>
              <a:rPr lang="zh-CN" altLang="en-US" sz="2000" dirty="0"/>
              <a:t>当想要对一个 </a:t>
            </a:r>
            <a:r>
              <a:rPr lang="en-US" altLang="zh-CN" sz="2000" dirty="0"/>
              <a:t>Quad </a:t>
            </a:r>
            <a:r>
              <a:rPr lang="zh-CN" altLang="en-US" sz="2000" dirty="0"/>
              <a:t>根据其 </a:t>
            </a:r>
            <a:r>
              <a:rPr lang="en-US" altLang="zh-CN" sz="2000" dirty="0"/>
              <a:t>IN/OUT </a:t>
            </a:r>
            <a:r>
              <a:rPr lang="zh-CN" altLang="en-US" sz="2000" dirty="0"/>
              <a:t>计算 </a:t>
            </a:r>
            <a:r>
              <a:rPr lang="en-US" altLang="zh-CN" sz="2000" dirty="0"/>
              <a:t>OUT/IN </a:t>
            </a:r>
            <a:r>
              <a:rPr lang="zh-CN" altLang="en-US" sz="2000" dirty="0"/>
              <a:t>时，使用 </a:t>
            </a:r>
            <a:r>
              <a:rPr lang="en-US" altLang="zh-CN" sz="2000" dirty="0" err="1"/>
              <a:t>setIn</a:t>
            </a:r>
            <a:r>
              <a:rPr lang="en-US" altLang="zh-CN" sz="2000" dirty="0"/>
              <a:t> </a:t>
            </a:r>
            <a:r>
              <a:rPr lang="zh-CN" altLang="en-US" sz="2000" dirty="0"/>
              <a:t>或 </a:t>
            </a:r>
            <a:r>
              <a:rPr lang="en-US" altLang="zh-CN" sz="2000" dirty="0" err="1"/>
              <a:t>setOut</a:t>
            </a:r>
            <a:r>
              <a:rPr lang="en-US" altLang="zh-CN" sz="2000" dirty="0"/>
              <a:t> </a:t>
            </a:r>
            <a:r>
              <a:rPr lang="zh-CN" altLang="en-US" sz="2000" dirty="0"/>
              <a:t>接 口设置好输入状态，调用 </a:t>
            </a:r>
            <a:r>
              <a:rPr lang="en-US" altLang="zh-CN" sz="2000" dirty="0" err="1"/>
              <a:t>processQuad</a:t>
            </a:r>
            <a:r>
              <a:rPr lang="en-US" altLang="zh-CN" sz="2000" dirty="0"/>
              <a:t> </a:t>
            </a:r>
            <a:r>
              <a:rPr lang="zh-CN" altLang="en-US" sz="2000" dirty="0"/>
              <a:t>接口完成处理，然后就可以通过 </a:t>
            </a:r>
            <a:r>
              <a:rPr lang="en-US" altLang="zh-CN" sz="2000" dirty="0" err="1"/>
              <a:t>getOut</a:t>
            </a:r>
            <a:r>
              <a:rPr lang="en-US" altLang="zh-CN" sz="2000" dirty="0"/>
              <a:t> </a:t>
            </a:r>
            <a:r>
              <a:rPr lang="zh-CN" altLang="en-US" sz="2000" dirty="0"/>
              <a:t>或 </a:t>
            </a:r>
            <a:r>
              <a:rPr lang="en-US" altLang="zh-CN" sz="2000" dirty="0" err="1"/>
              <a:t>getIn</a:t>
            </a:r>
            <a:r>
              <a:rPr lang="en-US" altLang="zh-CN" sz="2000" dirty="0"/>
              <a:t> </a:t>
            </a:r>
            <a:r>
              <a:rPr lang="zh-CN" altLang="en-US" sz="2000" dirty="0"/>
              <a:t>接口获取输出状态。注意，计算完成的状态会保存在 </a:t>
            </a:r>
            <a:r>
              <a:rPr lang="en-US" altLang="zh-CN" sz="2000" dirty="0"/>
              <a:t>analysis </a:t>
            </a:r>
            <a:r>
              <a:rPr lang="zh-CN" altLang="en-US" sz="2000" dirty="0"/>
              <a:t>对象中。</a:t>
            </a:r>
            <a:endParaRPr lang="en-US" altLang="zh-CN" sz="2000" dirty="0"/>
          </a:p>
          <a:p>
            <a:pPr lvl="1"/>
            <a:r>
              <a:rPr lang="en-US" altLang="zh-CN" sz="2000" dirty="0"/>
              <a:t>Entry </a:t>
            </a:r>
            <a:r>
              <a:rPr lang="zh-CN" altLang="en-US" sz="2000" dirty="0"/>
              <a:t>状态对应于入口点 </a:t>
            </a:r>
            <a:r>
              <a:rPr lang="en-US" altLang="zh-CN" sz="2000" dirty="0"/>
              <a:t>Quad </a:t>
            </a:r>
            <a:r>
              <a:rPr lang="zh-CN" altLang="en-US" sz="2000" dirty="0"/>
              <a:t>的 </a:t>
            </a:r>
            <a:r>
              <a:rPr lang="en-US" altLang="zh-CN" sz="2000" dirty="0"/>
              <a:t>IN</a:t>
            </a:r>
            <a:r>
              <a:rPr lang="zh-CN" altLang="en-US" sz="2000" dirty="0"/>
              <a:t>，</a:t>
            </a:r>
            <a:r>
              <a:rPr lang="en-US" altLang="zh-CN" sz="2000" dirty="0"/>
              <a:t>Exit </a:t>
            </a:r>
            <a:r>
              <a:rPr lang="zh-CN" altLang="en-US" sz="2000" dirty="0"/>
              <a:t>状态对应于所有出口点 </a:t>
            </a:r>
            <a:r>
              <a:rPr lang="en-US" altLang="zh-CN" sz="2000" dirty="0"/>
              <a:t>Quads </a:t>
            </a:r>
            <a:r>
              <a:rPr lang="zh-CN" altLang="en-US" sz="2000" dirty="0"/>
              <a:t>的 </a:t>
            </a:r>
            <a:r>
              <a:rPr lang="en-US" altLang="zh-CN" sz="2000" dirty="0"/>
              <a:t>OUT</a:t>
            </a:r>
            <a:r>
              <a:rPr lang="zh-CN" altLang="en-US" sz="2000" dirty="0"/>
              <a:t>。在处理前，我们需要根据方向从 </a:t>
            </a:r>
            <a:r>
              <a:rPr lang="en-US" altLang="zh-CN" sz="2000" dirty="0"/>
              <a:t>Entry </a:t>
            </a:r>
            <a:r>
              <a:rPr lang="zh-CN" altLang="en-US" sz="2000" dirty="0"/>
              <a:t>或 </a:t>
            </a:r>
            <a:r>
              <a:rPr lang="en-US" altLang="zh-CN" sz="2000" dirty="0"/>
              <a:t>Exit </a:t>
            </a:r>
            <a:r>
              <a:rPr lang="zh-CN" altLang="en-US" sz="2000" dirty="0"/>
              <a:t>初始化入口或出口点的 </a:t>
            </a:r>
            <a:r>
              <a:rPr lang="en-US" altLang="zh-CN" sz="2000" dirty="0"/>
              <a:t>IN </a:t>
            </a:r>
            <a:r>
              <a:rPr lang="zh-CN" altLang="en-US" sz="2000" dirty="0"/>
              <a:t>或 </a:t>
            </a:r>
            <a:r>
              <a:rPr lang="en-US" altLang="zh-CN" sz="2000" dirty="0"/>
              <a:t>OUT</a:t>
            </a:r>
            <a:r>
              <a:rPr lang="zh-CN" altLang="en-US" sz="2000" dirty="0"/>
              <a:t>，处理完后也需要相应地根据出口点或入口点对 </a:t>
            </a:r>
            <a:r>
              <a:rPr lang="en-US" altLang="zh-CN" sz="2000" dirty="0"/>
              <a:t>Entry </a:t>
            </a:r>
            <a:r>
              <a:rPr lang="zh-CN" altLang="en-US" sz="2000" dirty="0"/>
              <a:t>和 </a:t>
            </a:r>
            <a:r>
              <a:rPr lang="en-US" altLang="zh-CN" sz="2000" dirty="0"/>
              <a:t>Exit </a:t>
            </a:r>
            <a:r>
              <a:rPr lang="zh-CN" altLang="en-US" sz="2000" dirty="0"/>
              <a:t>赋值。</a:t>
            </a:r>
            <a:endParaRPr lang="en-US" altLang="zh-CN" sz="2000" dirty="0"/>
          </a:p>
          <a:p>
            <a:pPr lvl="1"/>
            <a:r>
              <a:rPr lang="zh-CN" altLang="en-US" sz="2000" dirty="0"/>
              <a:t>判断入口</a:t>
            </a:r>
            <a:r>
              <a:rPr lang="en-US" altLang="zh-CN" sz="2000" dirty="0"/>
              <a:t>/</a:t>
            </a:r>
            <a:r>
              <a:rPr lang="zh-CN" altLang="en-US" sz="2000" dirty="0"/>
              <a:t>出口点的方法依然是检查 </a:t>
            </a:r>
            <a:r>
              <a:rPr lang="en-US" altLang="zh-CN" sz="2000" dirty="0" err="1"/>
              <a:t>QuadIterator.successor</a:t>
            </a:r>
            <a:r>
              <a:rPr lang="en-US" altLang="zh-CN" sz="2000" dirty="0"/>
              <a:t>()/</a:t>
            </a:r>
            <a:r>
              <a:rPr lang="en-US" altLang="zh-CN" sz="2000" dirty="0" err="1"/>
              <a:t>QuadIterator.predecessor</a:t>
            </a:r>
            <a:r>
              <a:rPr lang="en-US" altLang="zh-CN" sz="2000" dirty="0"/>
              <a:t>() </a:t>
            </a:r>
            <a:r>
              <a:rPr lang="zh-CN" altLang="en-US" sz="2000" dirty="0"/>
              <a:t>是否包含 </a:t>
            </a:r>
            <a:r>
              <a:rPr lang="en-US" altLang="zh-CN" sz="2000" dirty="0"/>
              <a:t>null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701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013CD-4924-4198-B04B-8AA76AD7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472FE-09F7-41A1-B1FE-738EAF07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在遍历 </a:t>
            </a:r>
            <a:r>
              <a:rPr lang="en-US" altLang="zh-CN" sz="2400" dirty="0"/>
              <a:t>Quads </a:t>
            </a:r>
            <a:r>
              <a:rPr lang="zh-CN" altLang="en-US" sz="2400" dirty="0"/>
              <a:t>时，请考虑使用 </a:t>
            </a:r>
            <a:r>
              <a:rPr lang="en-US" altLang="zh-CN" sz="2400" dirty="0" err="1"/>
              <a:t>QuadIterator</a:t>
            </a:r>
            <a:r>
              <a:rPr lang="en-US" altLang="zh-CN" sz="2400" dirty="0"/>
              <a:t>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构造 </a:t>
            </a:r>
            <a:r>
              <a:rPr lang="en-US" altLang="zh-CN" sz="2400" dirty="0" err="1"/>
              <a:t>QuadIterator</a:t>
            </a:r>
            <a:r>
              <a:rPr lang="en-US" altLang="zh-CN" sz="2400" dirty="0"/>
              <a:t> </a:t>
            </a:r>
            <a:r>
              <a:rPr lang="zh-CN" altLang="en-US" sz="2400" dirty="0"/>
              <a:t>时，我们不仅可以提供输入的 </a:t>
            </a:r>
            <a:r>
              <a:rPr lang="en-US" altLang="zh-CN" sz="2400" dirty="0"/>
              <a:t>CFG </a:t>
            </a:r>
            <a:r>
              <a:rPr lang="zh-CN" altLang="en-US" sz="2400" dirty="0"/>
              <a:t>，还能 够指定遍历方向：</a:t>
            </a:r>
            <a:r>
              <a:rPr lang="en-US" altLang="zh-CN" sz="2400" dirty="0"/>
              <a:t>true </a:t>
            </a:r>
            <a:r>
              <a:rPr lang="zh-CN" altLang="en-US" sz="2400" dirty="0"/>
              <a:t>代表从 </a:t>
            </a:r>
            <a:r>
              <a:rPr lang="en-US" altLang="zh-CN" sz="2400" dirty="0"/>
              <a:t>Entry </a:t>
            </a:r>
            <a:r>
              <a:rPr lang="zh-CN" altLang="en-US" sz="2400" dirty="0"/>
              <a:t>到 </a:t>
            </a:r>
            <a:r>
              <a:rPr lang="en-US" altLang="zh-CN" sz="2400" dirty="0"/>
              <a:t>Exit </a:t>
            </a:r>
            <a:r>
              <a:rPr lang="zh-CN" altLang="en-US" sz="2400" dirty="0"/>
              <a:t>，</a:t>
            </a:r>
            <a:r>
              <a:rPr lang="en-US" altLang="zh-CN" sz="2400" dirty="0"/>
              <a:t>false </a:t>
            </a:r>
            <a:r>
              <a:rPr lang="zh-CN" altLang="en-US" sz="2400" dirty="0"/>
              <a:t>反之。</a:t>
            </a:r>
            <a:endParaRPr lang="en-US" altLang="zh-CN" sz="2400" dirty="0"/>
          </a:p>
          <a:p>
            <a:r>
              <a:rPr lang="zh-CN" altLang="en-US" sz="2400" dirty="0"/>
              <a:t>正向遍历时使用 </a:t>
            </a:r>
            <a:r>
              <a:rPr lang="en-US" altLang="zh-CN" sz="2400" dirty="0"/>
              <a:t>next() </a:t>
            </a:r>
            <a:r>
              <a:rPr lang="zh-CN" altLang="en-US" sz="2400" dirty="0"/>
              <a:t>移动到下一 </a:t>
            </a:r>
            <a:r>
              <a:rPr lang="en-US" altLang="zh-CN" sz="2400" dirty="0"/>
              <a:t>Quad </a:t>
            </a:r>
            <a:r>
              <a:rPr lang="zh-CN" altLang="en-US" sz="2400" dirty="0"/>
              <a:t>，反向时使用 </a:t>
            </a:r>
            <a:r>
              <a:rPr lang="en-US" altLang="zh-CN" sz="2400" dirty="0"/>
              <a:t>previous() </a:t>
            </a:r>
            <a:r>
              <a:rPr lang="zh-CN" altLang="en-US" sz="2400" dirty="0"/>
              <a:t>移动到前一 </a:t>
            </a:r>
            <a:r>
              <a:rPr lang="en-US" altLang="zh-CN" sz="2400" dirty="0"/>
              <a:t>Quad </a:t>
            </a:r>
            <a:r>
              <a:rPr lang="zh-CN" altLang="en-US" sz="2400" dirty="0"/>
              <a:t>。方向参数只影响初始化位置在 头还是尾。</a:t>
            </a:r>
            <a:endParaRPr lang="en-US" altLang="zh-CN" sz="2400" dirty="0"/>
          </a:p>
          <a:p>
            <a:r>
              <a:rPr lang="zh-CN" altLang="en-US" sz="2400" dirty="0"/>
              <a:t>实现 </a:t>
            </a:r>
            <a:r>
              <a:rPr lang="en-US" altLang="zh-CN" sz="2400" dirty="0"/>
              <a:t>Faintness Analysis </a:t>
            </a:r>
            <a:r>
              <a:rPr lang="zh-CN" altLang="en-US" sz="2400" dirty="0"/>
              <a:t>时，请考虑使用 </a:t>
            </a:r>
            <a:r>
              <a:rPr lang="en-US" altLang="zh-CN" sz="2400" dirty="0" err="1"/>
              <a:t>QuadVisitor</a:t>
            </a:r>
            <a:r>
              <a:rPr lang="en-US" altLang="zh-CN" sz="2400" dirty="0"/>
              <a:t> </a:t>
            </a:r>
            <a:r>
              <a:rPr lang="zh-CN" altLang="en-US" sz="2400" dirty="0"/>
              <a:t>，可以 参照 </a:t>
            </a:r>
            <a:r>
              <a:rPr lang="en-US" altLang="zh-CN" sz="2400" dirty="0" err="1"/>
              <a:t>flow.ConstantProp</a:t>
            </a:r>
            <a:r>
              <a:rPr lang="en-US" altLang="zh-CN" sz="2400" dirty="0"/>
              <a:t> </a:t>
            </a:r>
            <a:r>
              <a:rPr lang="zh-CN" altLang="en-US" sz="2400" dirty="0"/>
              <a:t>中是如何分类处理不同的指令的。</a:t>
            </a:r>
          </a:p>
        </p:txBody>
      </p:sp>
    </p:spTree>
    <p:extLst>
      <p:ext uri="{BB962C8B-B14F-4D97-AF65-F5344CB8AC3E}">
        <p14:creationId xmlns:p14="http://schemas.microsoft.com/office/powerpoint/2010/main" val="425166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DA9B5-17D4-470E-A401-8F0E7B35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20ECD-2134-419F-9E03-950BDBBB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善用</a:t>
            </a:r>
            <a:r>
              <a:rPr lang="en-US" altLang="zh-CN" dirty="0"/>
              <a:t>IntelliJ </a:t>
            </a:r>
            <a:r>
              <a:rPr lang="zh-CN" altLang="en-US" dirty="0"/>
              <a:t>提供的</a:t>
            </a:r>
            <a:r>
              <a:rPr lang="en-US" altLang="zh-CN" dirty="0"/>
              <a:t>Auto Intelligence</a:t>
            </a:r>
          </a:p>
          <a:p>
            <a:r>
              <a:rPr lang="zh-CN" altLang="en-US" dirty="0"/>
              <a:t>早做实验 早做实验 早做实验！！！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613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FAF51-64AA-44A8-BD02-F94DC996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JoeQ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360B0-285E-4807-A84C-9016BA01E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 err="1"/>
              <a:t>JoeQ</a:t>
            </a:r>
            <a:r>
              <a:rPr lang="en-US" altLang="zh-CN" sz="3200" dirty="0"/>
              <a:t> </a:t>
            </a:r>
            <a:r>
              <a:rPr lang="zh-CN" altLang="en-US" sz="3200" dirty="0"/>
              <a:t>是一个三地址码版本的</a:t>
            </a:r>
            <a:r>
              <a:rPr lang="en-US" altLang="zh-CN" sz="3200" dirty="0"/>
              <a:t>Java Bytecode </a:t>
            </a:r>
            <a:r>
              <a:rPr lang="zh-CN" altLang="en-US" sz="3200" dirty="0"/>
              <a:t>变种</a:t>
            </a:r>
            <a:endParaRPr lang="en-US" altLang="zh-CN" sz="3200" dirty="0"/>
          </a:p>
          <a:p>
            <a:r>
              <a:rPr lang="zh-CN" altLang="en-US" sz="3200" dirty="0"/>
              <a:t>原始的</a:t>
            </a:r>
            <a:r>
              <a:rPr lang="en-US" altLang="zh-CN" sz="3200" dirty="0"/>
              <a:t>Java Bytecode </a:t>
            </a:r>
            <a:r>
              <a:rPr lang="zh-CN" altLang="en-US" sz="3200" dirty="0"/>
              <a:t>是基于栈操作的</a:t>
            </a:r>
            <a:endParaRPr lang="en-US" altLang="zh-CN" sz="3200" dirty="0"/>
          </a:p>
          <a:p>
            <a:r>
              <a:rPr lang="en-US" altLang="zh-CN" sz="3200" dirty="0" err="1"/>
              <a:t>JoeQ</a:t>
            </a:r>
            <a:r>
              <a:rPr lang="en-US" altLang="zh-CN" sz="3200" dirty="0"/>
              <a:t> library </a:t>
            </a:r>
            <a:r>
              <a:rPr lang="zh-CN" altLang="en-US" sz="3200" dirty="0"/>
              <a:t>可以将 </a:t>
            </a:r>
            <a:r>
              <a:rPr lang="en-US" altLang="zh-CN" sz="3200" dirty="0"/>
              <a:t>Java Class</a:t>
            </a:r>
            <a:r>
              <a:rPr lang="zh-CN" altLang="en-US" sz="3200" dirty="0"/>
              <a:t>文件 翻译为</a:t>
            </a:r>
            <a:r>
              <a:rPr lang="en-US" altLang="zh-CN" sz="3200" dirty="0" err="1"/>
              <a:t>JoeQ</a:t>
            </a:r>
            <a:r>
              <a:rPr lang="en-US" altLang="zh-CN" sz="3200" dirty="0"/>
              <a:t> </a:t>
            </a:r>
            <a:r>
              <a:rPr lang="zh-CN" altLang="en-US" sz="3200" dirty="0"/>
              <a:t>格式的三地址中间码用于分析</a:t>
            </a:r>
            <a:endParaRPr lang="en-US" altLang="zh-CN" sz="3200" dirty="0"/>
          </a:p>
          <a:p>
            <a:r>
              <a:rPr lang="en-US" altLang="zh-CN" sz="3200" dirty="0">
                <a:hlinkClick r:id="rId2"/>
              </a:rPr>
              <a:t>https://suif.stanford.edu/~courses/cs243/joeq/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7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A0DB9-AECF-4D1D-9772-4C60D468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Bytecode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D6CE5-0E77-4186-BB55-E1524635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0" y="1708943"/>
            <a:ext cx="2644602" cy="4203037"/>
          </a:xfrm>
        </p:spPr>
        <p:txBody>
          <a:bodyPr>
            <a:normAutofit/>
          </a:bodyPr>
          <a:lstStyle/>
          <a:p>
            <a:r>
              <a:rPr lang="en-US" altLang="zh-CN" dirty="0"/>
              <a:t>0: iload_1</a:t>
            </a:r>
          </a:p>
          <a:p>
            <a:r>
              <a:rPr lang="en-US" altLang="zh-CN" dirty="0"/>
              <a:t>2: </a:t>
            </a:r>
            <a:r>
              <a:rPr lang="en-US" altLang="zh-CN" dirty="0" err="1"/>
              <a:t>bipush</a:t>
            </a:r>
            <a:r>
              <a:rPr lang="en-US" altLang="zh-CN" dirty="0"/>
              <a:t> 10</a:t>
            </a:r>
          </a:p>
          <a:p>
            <a:r>
              <a:rPr lang="en-US" altLang="zh-CN" dirty="0"/>
              <a:t>3: </a:t>
            </a:r>
            <a:r>
              <a:rPr lang="en-US" altLang="zh-CN" dirty="0" err="1"/>
              <a:t>iadd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4: istore_3</a:t>
            </a:r>
          </a:p>
          <a:p>
            <a:r>
              <a:rPr lang="en-US" altLang="zh-CN" dirty="0"/>
              <a:t>5: iload_1 </a:t>
            </a:r>
          </a:p>
          <a:p>
            <a:r>
              <a:rPr lang="en-US" altLang="zh-CN" dirty="0"/>
              <a:t>6: iload_3 </a:t>
            </a:r>
          </a:p>
          <a:p>
            <a:r>
              <a:rPr lang="en-US" altLang="zh-CN" dirty="0"/>
              <a:t>7: </a:t>
            </a:r>
            <a:r>
              <a:rPr lang="en-US" altLang="zh-CN" dirty="0" err="1"/>
              <a:t>iadd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8: </a:t>
            </a:r>
            <a:r>
              <a:rPr lang="en-US" altLang="zh-CN" dirty="0" err="1"/>
              <a:t>istore</a:t>
            </a:r>
            <a:r>
              <a:rPr lang="en-US" altLang="zh-CN" dirty="0"/>
              <a:t> 6 </a:t>
            </a:r>
          </a:p>
          <a:p>
            <a:r>
              <a:rPr lang="en-US" altLang="zh-CN" dirty="0"/>
              <a:t>10: </a:t>
            </a:r>
            <a:r>
              <a:rPr lang="en-US" altLang="zh-CN" dirty="0" err="1"/>
              <a:t>iload</a:t>
            </a:r>
            <a:r>
              <a:rPr lang="en-US" altLang="zh-CN" dirty="0"/>
              <a:t> 6 </a:t>
            </a:r>
          </a:p>
          <a:p>
            <a:r>
              <a:rPr lang="en-US" altLang="zh-CN" dirty="0"/>
              <a:t>12: iconst_2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A584826-7AFC-4CE7-B0FD-347FC75826EA}"/>
              </a:ext>
            </a:extLst>
          </p:cNvPr>
          <p:cNvSpPr txBox="1">
            <a:spLocks/>
          </p:cNvSpPr>
          <p:nvPr/>
        </p:nvSpPr>
        <p:spPr>
          <a:xfrm>
            <a:off x="7600950" y="170894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13: </a:t>
            </a:r>
            <a:r>
              <a:rPr lang="en-US" altLang="zh-CN" dirty="0" err="1"/>
              <a:t>if_icmple</a:t>
            </a:r>
            <a:r>
              <a:rPr lang="en-US" altLang="zh-CN" dirty="0"/>
              <a:t> 22 </a:t>
            </a:r>
          </a:p>
          <a:p>
            <a:r>
              <a:rPr lang="en-US" altLang="zh-CN" dirty="0"/>
              <a:t>16: </a:t>
            </a:r>
            <a:r>
              <a:rPr lang="en-US" altLang="zh-CN" dirty="0" err="1"/>
              <a:t>iload</a:t>
            </a:r>
            <a:r>
              <a:rPr lang="en-US" altLang="zh-CN" dirty="0"/>
              <a:t> 6 </a:t>
            </a:r>
          </a:p>
          <a:p>
            <a:r>
              <a:rPr lang="en-US" altLang="zh-CN" dirty="0"/>
              <a:t>18: iload_3 </a:t>
            </a:r>
          </a:p>
          <a:p>
            <a:r>
              <a:rPr lang="en-US" altLang="zh-CN" dirty="0"/>
              <a:t>19: </a:t>
            </a:r>
            <a:r>
              <a:rPr lang="en-US" altLang="zh-CN" dirty="0" err="1"/>
              <a:t>isub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20: </a:t>
            </a:r>
            <a:r>
              <a:rPr lang="en-US" altLang="zh-CN" dirty="0" err="1"/>
              <a:t>istore</a:t>
            </a:r>
            <a:r>
              <a:rPr lang="en-US" altLang="zh-CN" dirty="0"/>
              <a:t> 6 </a:t>
            </a:r>
          </a:p>
          <a:p>
            <a:r>
              <a:rPr lang="en-US" altLang="zh-CN" dirty="0"/>
              <a:t>22: </a:t>
            </a:r>
            <a:r>
              <a:rPr lang="en-US" altLang="zh-CN" dirty="0" err="1"/>
              <a:t>iload</a:t>
            </a:r>
            <a:r>
              <a:rPr lang="en-US" altLang="zh-CN" dirty="0"/>
              <a:t> 6 </a:t>
            </a:r>
          </a:p>
          <a:p>
            <a:r>
              <a:rPr lang="en-US" altLang="zh-CN" dirty="0"/>
              <a:t>24: </a:t>
            </a:r>
            <a:r>
              <a:rPr lang="en-US" altLang="zh-CN" dirty="0" err="1"/>
              <a:t>ireturn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7BB593-5AD4-40C0-8CB0-8EF1A90E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4" y="1595437"/>
            <a:ext cx="3429981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0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3015C-2162-42DA-97FE-08C83619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JoeQ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B84AF-6264-4AA0-B2F7-F575D0B85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908" y="1407187"/>
            <a:ext cx="4951941" cy="484121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BB0 (ENTRY) (in: , out: BB2)</a:t>
            </a:r>
          </a:p>
          <a:p>
            <a:r>
              <a:rPr lang="en-US" altLang="zh-CN" dirty="0"/>
              <a:t>BB2 (in: BB0 (ENTRY), out: BB3, BB4)</a:t>
            </a:r>
          </a:p>
          <a:p>
            <a:r>
              <a:rPr lang="en-US" altLang="zh-CN" dirty="0"/>
              <a:t>1 ADD_I T2 int, R1 int, </a:t>
            </a:r>
            <a:r>
              <a:rPr lang="en-US" altLang="zh-CN" dirty="0" err="1"/>
              <a:t>IConst</a:t>
            </a:r>
            <a:r>
              <a:rPr lang="en-US" altLang="zh-CN" dirty="0"/>
              <a:t>: 10</a:t>
            </a:r>
          </a:p>
          <a:p>
            <a:r>
              <a:rPr lang="en-US" altLang="zh-CN" dirty="0"/>
              <a:t>2 MOVE_I R3 int, T2 int</a:t>
            </a:r>
          </a:p>
          <a:p>
            <a:r>
              <a:rPr lang="en-US" altLang="zh-CN" dirty="0"/>
              <a:t>3 ADD_I T2 int, R1 int, R3 int</a:t>
            </a:r>
          </a:p>
          <a:p>
            <a:r>
              <a:rPr lang="en-US" altLang="zh-CN" dirty="0"/>
              <a:t>4 MOVE_I R4 int, T2 int</a:t>
            </a:r>
          </a:p>
          <a:p>
            <a:r>
              <a:rPr lang="en-US" altLang="zh-CN" dirty="0"/>
              <a:t>5 IFCMP_I R4 int, </a:t>
            </a:r>
            <a:r>
              <a:rPr lang="en-US" altLang="zh-CN" dirty="0" err="1"/>
              <a:t>IConst</a:t>
            </a:r>
            <a:r>
              <a:rPr lang="en-US" altLang="zh-CN" dirty="0"/>
              <a:t>: 2, LE, BB4</a:t>
            </a:r>
          </a:p>
          <a:p>
            <a:r>
              <a:rPr lang="en-US" altLang="zh-CN" dirty="0"/>
              <a:t>BB3 (in: BB2, out: BB4)</a:t>
            </a:r>
          </a:p>
          <a:p>
            <a:r>
              <a:rPr lang="en-US" altLang="zh-CN" dirty="0"/>
              <a:t>6 SUB_I T2 int, R4 int, R3 int</a:t>
            </a:r>
          </a:p>
          <a:p>
            <a:r>
              <a:rPr lang="en-US" altLang="zh-CN" dirty="0"/>
              <a:t>7 MOVE_I R4 int, T2 int</a:t>
            </a:r>
          </a:p>
          <a:p>
            <a:r>
              <a:rPr lang="en-US" altLang="zh-CN" dirty="0"/>
              <a:t>BB4 (in: BB2, BB3, out: BB1 (EXIT))</a:t>
            </a:r>
          </a:p>
          <a:p>
            <a:r>
              <a:rPr lang="en-US" altLang="zh-CN" dirty="0"/>
              <a:t>8 RETURN_I R4 int</a:t>
            </a:r>
          </a:p>
          <a:p>
            <a:r>
              <a:rPr lang="en-US" altLang="zh-CN" dirty="0"/>
              <a:t>BB1 (EXIT) (in: BB4, out: 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0ED5C7-0BB7-42AA-87BF-74841398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4" y="1595437"/>
            <a:ext cx="3429981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9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DE65C-705D-4E70-8ED9-C7AE3B41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实验框架介绍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C14BC-1386-47E5-90B1-14725C279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09" y="1352551"/>
            <a:ext cx="8018991" cy="5229224"/>
          </a:xfrm>
        </p:spPr>
        <p:txBody>
          <a:bodyPr/>
          <a:lstStyle/>
          <a:p>
            <a:r>
              <a:rPr lang="zh-CN" altLang="en-US" sz="2200" dirty="0"/>
              <a:t>核心框架是</a:t>
            </a:r>
            <a:r>
              <a:rPr lang="en-US" altLang="zh-CN" sz="2200" dirty="0" err="1"/>
              <a:t>flow.flow</a:t>
            </a:r>
            <a:endParaRPr lang="en-US" altLang="zh-CN" sz="2200" dirty="0"/>
          </a:p>
          <a:p>
            <a:r>
              <a:rPr lang="zh-CN" altLang="en-US" sz="2200" dirty="0"/>
              <a:t>其中定义了</a:t>
            </a:r>
            <a:r>
              <a:rPr lang="en-US" altLang="zh-CN" sz="2200" dirty="0"/>
              <a:t>Solver</a:t>
            </a:r>
            <a:r>
              <a:rPr lang="zh-CN" altLang="en-US" sz="2200" dirty="0"/>
              <a:t> 和 </a:t>
            </a:r>
            <a:r>
              <a:rPr lang="en-US" altLang="zh-CN" sz="2200" dirty="0"/>
              <a:t>Analysis:</a:t>
            </a:r>
          </a:p>
          <a:p>
            <a:pPr lvl="1"/>
            <a:r>
              <a:rPr lang="en-US" altLang="zh-CN" sz="2200" dirty="0"/>
              <a:t>Solver </a:t>
            </a:r>
            <a:r>
              <a:rPr lang="zh-CN" altLang="en-US" sz="2200" dirty="0"/>
              <a:t>是用于通用的数据流分析框架</a:t>
            </a:r>
            <a:endParaRPr lang="en-US" altLang="zh-CN" sz="2200" dirty="0"/>
          </a:p>
          <a:p>
            <a:pPr lvl="1"/>
            <a:r>
              <a:rPr lang="en-US" altLang="zh-CN" sz="2200" dirty="0" err="1"/>
              <a:t>Anaylisis</a:t>
            </a:r>
            <a:r>
              <a:rPr lang="en-US" altLang="zh-CN" sz="2200" dirty="0"/>
              <a:t> </a:t>
            </a:r>
            <a:r>
              <a:rPr lang="zh-CN" altLang="en-US" sz="2200" dirty="0"/>
              <a:t>是用于实现某一特定的数据流分析算法</a:t>
            </a:r>
            <a:endParaRPr lang="en-US" altLang="zh-CN" sz="2200" dirty="0"/>
          </a:p>
          <a:p>
            <a:pPr lvl="1"/>
            <a:r>
              <a:rPr lang="en-US" altLang="zh-CN" sz="2200" dirty="0" err="1"/>
              <a:t>Flow.Liveness</a:t>
            </a:r>
            <a:r>
              <a:rPr lang="en-US" altLang="zh-CN" sz="2200" dirty="0"/>
              <a:t> </a:t>
            </a:r>
            <a:r>
              <a:rPr lang="zh-CN" altLang="en-US" sz="2200" dirty="0"/>
              <a:t>和 </a:t>
            </a:r>
            <a:r>
              <a:rPr lang="en-US" altLang="zh-CN" sz="2200" dirty="0" err="1"/>
              <a:t>Flow.ConstantProp</a:t>
            </a:r>
            <a:r>
              <a:rPr lang="en-US" altLang="zh-CN" sz="2200" dirty="0"/>
              <a:t> </a:t>
            </a:r>
            <a:r>
              <a:rPr lang="zh-CN" altLang="en-US" sz="2200" dirty="0"/>
              <a:t>实现了活跃变量分析和常量传播的数据流分析算法。</a:t>
            </a:r>
            <a:endParaRPr lang="en-US" altLang="zh-CN" sz="2200" dirty="0"/>
          </a:p>
          <a:p>
            <a:r>
              <a:rPr lang="zh-CN" altLang="en-US" sz="2200" dirty="0"/>
              <a:t>任务是通过修改</a:t>
            </a:r>
            <a:r>
              <a:rPr lang="en-US" altLang="zh-CN" sz="2200" dirty="0"/>
              <a:t>submit</a:t>
            </a:r>
            <a:r>
              <a:rPr lang="zh-CN" altLang="en-US" sz="2200" dirty="0"/>
              <a:t>目录下的文件来完成</a:t>
            </a:r>
            <a:endParaRPr lang="en-US" altLang="zh-CN" sz="2200" dirty="0"/>
          </a:p>
          <a:p>
            <a:pPr lvl="1"/>
            <a:r>
              <a:rPr lang="zh-CN" altLang="en-US" sz="2200" dirty="0"/>
              <a:t>修改</a:t>
            </a:r>
            <a:r>
              <a:rPr lang="en-US" altLang="zh-CN" sz="2200" dirty="0"/>
              <a:t>MySolver.java </a:t>
            </a:r>
            <a:r>
              <a:rPr lang="zh-CN" altLang="en-US" sz="2200" dirty="0"/>
              <a:t>实现一个基于迭代的通用的数据流分析框架，对于任何一个实例化的</a:t>
            </a:r>
            <a:r>
              <a:rPr lang="en-US" altLang="zh-CN" sz="2200" dirty="0"/>
              <a:t>Analysis</a:t>
            </a:r>
            <a:r>
              <a:rPr lang="zh-CN" altLang="en-US" sz="2200" dirty="0"/>
              <a:t>都能得到正确的结果（可以使用</a:t>
            </a:r>
            <a:r>
              <a:rPr lang="en-US" altLang="zh-CN" sz="2200" dirty="0" err="1"/>
              <a:t>Flow.Liveness</a:t>
            </a:r>
            <a:r>
              <a:rPr lang="zh-CN" altLang="en-US" sz="2200" dirty="0"/>
              <a:t>和</a:t>
            </a:r>
            <a:r>
              <a:rPr lang="en-US" altLang="zh-CN" sz="2200" dirty="0" err="1"/>
              <a:t>Flow.ConstantProp</a:t>
            </a:r>
            <a:r>
              <a:rPr lang="zh-CN" altLang="en-US" sz="2200" dirty="0"/>
              <a:t>）测试</a:t>
            </a:r>
            <a:endParaRPr lang="en-US" altLang="zh-CN" sz="2200" dirty="0"/>
          </a:p>
          <a:p>
            <a:pPr lvl="1"/>
            <a:r>
              <a:rPr lang="zh-CN" altLang="en-US" sz="2200" dirty="0"/>
              <a:t>修改</a:t>
            </a:r>
            <a:r>
              <a:rPr lang="en-US" altLang="zh-CN" sz="2200" dirty="0"/>
              <a:t>ReachingDefs.java</a:t>
            </a:r>
            <a:r>
              <a:rPr lang="zh-CN" altLang="en-US" sz="2200" dirty="0"/>
              <a:t>和</a:t>
            </a:r>
            <a:r>
              <a:rPr lang="en-US" altLang="zh-CN" sz="2200" dirty="0"/>
              <a:t>Faintness.java </a:t>
            </a:r>
            <a:r>
              <a:rPr lang="zh-CN" altLang="en-US" sz="2200" dirty="0"/>
              <a:t>实现可到达定义以及</a:t>
            </a:r>
            <a:r>
              <a:rPr lang="en-US" altLang="zh-CN" sz="2200" dirty="0"/>
              <a:t>Faintness</a:t>
            </a:r>
            <a:r>
              <a:rPr lang="zh-CN" altLang="en-US" sz="2200" dirty="0"/>
              <a:t>变量</a:t>
            </a:r>
            <a:endParaRPr lang="en-US" altLang="zh-CN" sz="2200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D98DA9-1C38-4C9B-8CC1-A13095F5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079" y="1114011"/>
            <a:ext cx="4199671" cy="492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8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C0373-DBE7-4B39-BB43-524A7D0D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Faintness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9DB15-B147-41A2-842C-95F33C28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Faintess</a:t>
            </a:r>
            <a:r>
              <a:rPr lang="en-US" altLang="zh-CN" sz="2000" dirty="0"/>
              <a:t> </a:t>
            </a:r>
            <a:r>
              <a:rPr lang="zh-CN" altLang="en-US" sz="2000" dirty="0"/>
              <a:t>变量是指</a:t>
            </a:r>
            <a:endParaRPr lang="en-US" altLang="zh-CN" sz="2000" dirty="0"/>
          </a:p>
          <a:p>
            <a:pPr lvl="1"/>
            <a:r>
              <a:rPr lang="en-US" altLang="zh-CN" sz="2000" dirty="0"/>
              <a:t>A)</a:t>
            </a:r>
            <a:r>
              <a:rPr lang="zh-CN" altLang="en-US" sz="2000" dirty="0"/>
              <a:t>非活跃变量</a:t>
            </a:r>
            <a:endParaRPr lang="en-US" altLang="zh-CN" sz="2000" dirty="0"/>
          </a:p>
          <a:p>
            <a:pPr lvl="1"/>
            <a:r>
              <a:rPr lang="en-US" altLang="zh-CN" sz="2000" dirty="0"/>
              <a:t>B)</a:t>
            </a:r>
            <a:r>
              <a:rPr lang="zh-CN" altLang="en-US" sz="2000" dirty="0"/>
              <a:t>只用来计算</a:t>
            </a:r>
            <a:r>
              <a:rPr lang="en-US" altLang="zh-CN" sz="2000" dirty="0"/>
              <a:t>Faintness</a:t>
            </a:r>
            <a:r>
              <a:rPr lang="zh-CN" altLang="en-US" sz="2000" dirty="0"/>
              <a:t>变量的变量</a:t>
            </a:r>
            <a:endParaRPr lang="en-US" altLang="zh-CN" sz="2000" dirty="0"/>
          </a:p>
          <a:p>
            <a:pPr lvl="1"/>
            <a:r>
              <a:rPr lang="zh-CN" altLang="en-US" sz="2000"/>
              <a:t>我们只</a:t>
            </a:r>
            <a:r>
              <a:rPr lang="zh-CN" altLang="en-US" sz="2000" dirty="0"/>
              <a:t>考虑赋值运算和二元运算对于</a:t>
            </a:r>
            <a:r>
              <a:rPr lang="en-US" altLang="zh-CN" sz="2000" dirty="0"/>
              <a:t>Faintness</a:t>
            </a:r>
            <a:r>
              <a:rPr lang="zh-CN" altLang="en-US" sz="2000" dirty="0"/>
              <a:t>变量的传递关系。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0414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F9352-8FFA-4AF0-8B1A-F7BAF7E5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5EEB0-8A9F-4C1A-9333-8769AEBE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JDK-5u22</a:t>
            </a:r>
          </a:p>
          <a:p>
            <a:r>
              <a:rPr lang="zh-CN" altLang="en-US" dirty="0"/>
              <a:t>更高版本的</a:t>
            </a:r>
            <a:r>
              <a:rPr lang="en-US" altLang="zh-CN" dirty="0"/>
              <a:t>JDK</a:t>
            </a:r>
            <a:r>
              <a:rPr lang="zh-CN" altLang="en-US" dirty="0"/>
              <a:t>将无法正确执行</a:t>
            </a:r>
            <a:r>
              <a:rPr lang="en-US" altLang="zh-CN" dirty="0"/>
              <a:t>joeq.jar</a:t>
            </a:r>
            <a:r>
              <a:rPr lang="zh-CN" altLang="en-US" dirty="0"/>
              <a:t>中的代码</a:t>
            </a:r>
            <a:endParaRPr lang="en-US" altLang="zh-CN" dirty="0"/>
          </a:p>
          <a:p>
            <a:r>
              <a:rPr lang="en-US" altLang="zh-CN" dirty="0"/>
              <a:t>Docker</a:t>
            </a:r>
          </a:p>
          <a:p>
            <a:endParaRPr lang="en-US" altLang="zh-CN" dirty="0"/>
          </a:p>
          <a:p>
            <a:r>
              <a:rPr lang="zh-CN" altLang="en-US" dirty="0"/>
              <a:t>提交 提交（姓名</a:t>
            </a:r>
            <a:r>
              <a:rPr lang="en-US" altLang="zh-CN" dirty="0"/>
              <a:t>-</a:t>
            </a:r>
            <a:r>
              <a:rPr lang="zh-CN" altLang="en-US" dirty="0"/>
              <a:t>学号</a:t>
            </a:r>
            <a:r>
              <a:rPr lang="en-US" altLang="zh-CN" dirty="0"/>
              <a:t>.zip</a:t>
            </a:r>
            <a:r>
              <a:rPr lang="zh-CN" altLang="en-US" dirty="0"/>
              <a:t>）文件，包含</a:t>
            </a:r>
            <a:r>
              <a:rPr lang="en-US" altLang="zh-CN" dirty="0"/>
              <a:t>submit</a:t>
            </a:r>
            <a:r>
              <a:rPr lang="zh-CN" altLang="en-US" dirty="0"/>
              <a:t>文件夹和</a:t>
            </a:r>
            <a:r>
              <a:rPr lang="en-US" altLang="zh-CN" dirty="0"/>
              <a:t>pdf</a:t>
            </a:r>
            <a:r>
              <a:rPr lang="zh-CN" altLang="en-US" dirty="0"/>
              <a:t>或</a:t>
            </a:r>
            <a:r>
              <a:rPr lang="en-US" altLang="zh-CN" dirty="0"/>
              <a:t>html</a:t>
            </a:r>
            <a:r>
              <a:rPr lang="zh-CN" altLang="en-US" dirty="0"/>
              <a:t>格式的实验报告。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40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992D4-2BBC-48CF-802B-FA415752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6FDB8-9415-4D07-87EA-CEF2C0A22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175"/>
            <a:ext cx="8596668" cy="4260187"/>
          </a:xfrm>
        </p:spPr>
        <p:txBody>
          <a:bodyPr/>
          <a:lstStyle/>
          <a:p>
            <a:r>
              <a:rPr lang="zh-CN" altLang="en-US" sz="2200" dirty="0"/>
              <a:t>这一代码框架中，数据流分析的基本单位选取了 </a:t>
            </a:r>
            <a:r>
              <a:rPr lang="en-US" altLang="zh-CN" sz="2200" dirty="0"/>
              <a:t>Quads </a:t>
            </a:r>
            <a:r>
              <a:rPr lang="zh-CN" altLang="en-US" sz="2200" dirty="0"/>
              <a:t>而非 </a:t>
            </a:r>
            <a:r>
              <a:rPr lang="en-US" altLang="zh-CN" sz="2200" dirty="0" err="1"/>
              <a:t>BasicBlock</a:t>
            </a:r>
            <a:r>
              <a:rPr lang="zh-CN" altLang="en-US" sz="2200" dirty="0"/>
              <a:t>。（</a:t>
            </a:r>
            <a:r>
              <a:rPr lang="en-US" altLang="zh-CN" sz="2200" dirty="0"/>
              <a:t>Java</a:t>
            </a:r>
            <a:r>
              <a:rPr lang="zh-CN" altLang="en-US" sz="2200" dirty="0"/>
              <a:t>的异常会打破</a:t>
            </a:r>
            <a:r>
              <a:rPr lang="en-US" altLang="zh-CN" sz="2200" dirty="0" err="1"/>
              <a:t>BasicBlock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r>
              <a:rPr lang="zh-CN" altLang="en-US" sz="2200" dirty="0"/>
              <a:t>主要的问题会是一个过程</a:t>
            </a:r>
            <a:r>
              <a:rPr lang="en-US" altLang="zh-CN" sz="2200" dirty="0"/>
              <a:t>/</a:t>
            </a:r>
            <a:r>
              <a:rPr lang="zh-CN" altLang="en-US" sz="2200" dirty="0"/>
              <a:t>函数</a:t>
            </a:r>
            <a:r>
              <a:rPr lang="en-US" altLang="zh-CN" sz="2200" dirty="0"/>
              <a:t>/</a:t>
            </a:r>
            <a:r>
              <a:rPr lang="zh-CN" altLang="en-US" sz="2200" dirty="0"/>
              <a:t>方法的结束 </a:t>
            </a:r>
            <a:r>
              <a:rPr lang="en-US" altLang="zh-CN" sz="2200" dirty="0"/>
              <a:t>Quads </a:t>
            </a:r>
            <a:r>
              <a:rPr lang="zh-CN" altLang="en-US" sz="2200" dirty="0"/>
              <a:t>不只有一个，这 与 </a:t>
            </a:r>
            <a:r>
              <a:rPr lang="en-US" altLang="zh-CN" sz="2200" dirty="0" err="1"/>
              <a:t>BasicBlock</a:t>
            </a:r>
            <a:r>
              <a:rPr lang="en-US" altLang="zh-CN" sz="2200" dirty="0"/>
              <a:t> </a:t>
            </a:r>
            <a:r>
              <a:rPr lang="zh-CN" altLang="en-US" sz="2200" dirty="0"/>
              <a:t>组成的 </a:t>
            </a:r>
            <a:r>
              <a:rPr lang="en-US" altLang="zh-CN" sz="2200" dirty="0"/>
              <a:t>CFG </a:t>
            </a:r>
            <a:r>
              <a:rPr lang="zh-CN" altLang="en-US" sz="2200" dirty="0"/>
              <a:t>中始终设置一个 </a:t>
            </a:r>
            <a:r>
              <a:rPr lang="en-US" altLang="zh-CN" sz="2200" dirty="0"/>
              <a:t>Exit Block </a:t>
            </a:r>
            <a:r>
              <a:rPr lang="zh-CN" altLang="en-US" sz="2200" dirty="0"/>
              <a:t>不同 </a:t>
            </a:r>
            <a:endParaRPr lang="en-US" altLang="zh-CN" sz="2200" dirty="0"/>
          </a:p>
          <a:p>
            <a:r>
              <a:rPr lang="zh-CN" altLang="en-US" sz="2200" dirty="0"/>
              <a:t>为了解决这个问题，我们需要想办法找出所有会使函数退出的 </a:t>
            </a:r>
            <a:r>
              <a:rPr lang="en-US" altLang="zh-CN" sz="2200" dirty="0"/>
              <a:t>Quads </a:t>
            </a:r>
          </a:p>
          <a:p>
            <a:r>
              <a:rPr lang="zh-CN" altLang="en-US" sz="2200" dirty="0"/>
              <a:t>例如从 </a:t>
            </a:r>
            <a:r>
              <a:rPr lang="en-US" altLang="zh-CN" sz="2200" dirty="0"/>
              <a:t>Exit Block</a:t>
            </a:r>
            <a:r>
              <a:rPr lang="zh-CN" altLang="en-US" sz="2200" dirty="0"/>
              <a:t>（</a:t>
            </a:r>
            <a:r>
              <a:rPr lang="en-US" altLang="zh-CN" sz="2200" dirty="0" err="1"/>
              <a:t>ControlFlowGraph.exit</a:t>
            </a:r>
            <a:r>
              <a:rPr lang="en-US" altLang="zh-CN" sz="2200" dirty="0"/>
              <a:t>()</a:t>
            </a:r>
            <a:r>
              <a:rPr lang="zh-CN" altLang="en-US" sz="2200" dirty="0"/>
              <a:t>）开始递归地跳过空 </a:t>
            </a:r>
            <a:r>
              <a:rPr lang="en-US" altLang="zh-CN" sz="2200" dirty="0" err="1"/>
              <a:t>BasicBlock</a:t>
            </a:r>
            <a:r>
              <a:rPr lang="en-US" altLang="zh-CN" sz="2200" dirty="0"/>
              <a:t> </a:t>
            </a:r>
            <a:r>
              <a:rPr lang="zh-CN" altLang="en-US" sz="2200" dirty="0"/>
              <a:t>直到找到所有连接 </a:t>
            </a:r>
            <a:r>
              <a:rPr lang="en-US" altLang="zh-CN" sz="2200" dirty="0"/>
              <a:t>Exit Block </a:t>
            </a:r>
            <a:r>
              <a:rPr lang="zh-CN" altLang="en-US" sz="2200" dirty="0"/>
              <a:t>的 </a:t>
            </a:r>
            <a:r>
              <a:rPr lang="en-US" altLang="zh-CN" sz="2200" dirty="0"/>
              <a:t>Quads</a:t>
            </a:r>
            <a:r>
              <a:rPr lang="zh-CN" altLang="en-US" sz="2200" dirty="0"/>
              <a:t>，或遍历所有 </a:t>
            </a:r>
            <a:r>
              <a:rPr lang="en-US" altLang="zh-CN" sz="2200" dirty="0"/>
              <a:t>Quads </a:t>
            </a:r>
            <a:r>
              <a:rPr lang="zh-CN" altLang="en-US" sz="2200" dirty="0"/>
              <a:t>并检查其 </a:t>
            </a:r>
            <a:r>
              <a:rPr lang="en-US" altLang="zh-CN" sz="2200" dirty="0"/>
              <a:t>successor</a:t>
            </a:r>
            <a:r>
              <a:rPr lang="zh-CN" altLang="en-US" sz="2200" dirty="0"/>
              <a:t>（</a:t>
            </a:r>
            <a:r>
              <a:rPr lang="en-US" altLang="zh-CN" sz="2200" dirty="0" err="1"/>
              <a:t>QuadIterator.successor</a:t>
            </a:r>
            <a:r>
              <a:rPr lang="en-US" altLang="zh-CN" sz="2200" dirty="0"/>
              <a:t>()</a:t>
            </a:r>
            <a:r>
              <a:rPr lang="zh-CN" altLang="en-US" sz="2200" dirty="0"/>
              <a:t>）是否包含 </a:t>
            </a:r>
            <a:r>
              <a:rPr lang="en-US" altLang="zh-CN" sz="2200" dirty="0"/>
              <a:t>null</a:t>
            </a:r>
            <a:r>
              <a:rPr lang="zh-CN" altLang="en-US" sz="2200" dirty="0"/>
              <a:t>（这表示其后继有 </a:t>
            </a:r>
            <a:r>
              <a:rPr lang="en-US" altLang="zh-CN" sz="2200" dirty="0"/>
              <a:t>Exit Block</a:t>
            </a:r>
            <a:r>
              <a:rPr lang="zh-CN" altLang="en-US" sz="2200" dirty="0"/>
              <a:t>）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0653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2EBD-4241-4CA9-AA45-5E9F2B9F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7906D-6A5D-4464-A64E-6AAA110D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Flow.DataflowObject</a:t>
            </a:r>
            <a:r>
              <a:rPr lang="en-US" altLang="zh-CN" sz="2800" dirty="0"/>
              <a:t> </a:t>
            </a:r>
            <a:r>
              <a:rPr lang="zh-CN" altLang="en-US" sz="2800" dirty="0"/>
              <a:t>是用来表示状态的。也就 是说，它是 </a:t>
            </a:r>
            <a:r>
              <a:rPr lang="en-US" altLang="zh-CN" sz="2800" dirty="0"/>
              <a:t>IN </a:t>
            </a:r>
            <a:r>
              <a:rPr lang="zh-CN" altLang="en-US" sz="2800" dirty="0"/>
              <a:t>和 </a:t>
            </a:r>
            <a:r>
              <a:rPr lang="en-US" altLang="zh-CN" sz="2800" dirty="0"/>
              <a:t>OUT </a:t>
            </a:r>
            <a:r>
              <a:rPr lang="zh-CN" altLang="en-US" sz="2800" dirty="0"/>
              <a:t>集合的类型。</a:t>
            </a:r>
            <a:endParaRPr lang="en-US" altLang="zh-CN" sz="2800" dirty="0"/>
          </a:p>
          <a:p>
            <a:r>
              <a:rPr lang="zh-CN" altLang="en-US" sz="2800" dirty="0"/>
              <a:t>请参考已有的 </a:t>
            </a:r>
            <a:r>
              <a:rPr lang="en-US" altLang="zh-CN" sz="2800" dirty="0"/>
              <a:t>Analysis </a:t>
            </a:r>
            <a:r>
              <a:rPr lang="zh-CN" altLang="en-US" sz="2800" dirty="0"/>
              <a:t>实现，观察其正确使用 方式。我们需要注意的是，它需要实现 </a:t>
            </a:r>
            <a:r>
              <a:rPr lang="en-US" altLang="zh-CN" sz="2800" dirty="0"/>
              <a:t>equal </a:t>
            </a:r>
            <a:r>
              <a:rPr lang="zh-CN" altLang="en-US" sz="2800" dirty="0"/>
              <a:t>方法以保证你能够正确地比较一个状态是否发生 了变化（从而在正确的时机结束迭代算法）。</a:t>
            </a:r>
          </a:p>
        </p:txBody>
      </p:sp>
    </p:spTree>
    <p:extLst>
      <p:ext uri="{BB962C8B-B14F-4D97-AF65-F5344CB8AC3E}">
        <p14:creationId xmlns:p14="http://schemas.microsoft.com/office/powerpoint/2010/main" val="41248149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968</Words>
  <Application>Microsoft Office PowerPoint</Application>
  <PresentationFormat>宽屏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实验1： 基于JoeQ的数据流分析</vt:lpstr>
      <vt:lpstr>JoeQ</vt:lpstr>
      <vt:lpstr>Java Bytecode</vt:lpstr>
      <vt:lpstr>JoeQ</vt:lpstr>
      <vt:lpstr>实验框架介绍</vt:lpstr>
      <vt:lpstr>Faintness</vt:lpstr>
      <vt:lpstr>实验环境</vt:lpstr>
      <vt:lpstr>提示</vt:lpstr>
      <vt:lpstr>提示</vt:lpstr>
      <vt:lpstr>提示</vt:lpstr>
      <vt:lpstr>提示</vt:lpstr>
      <vt:lpstr>提示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实验1： 基于JoeQ的数据流分析</dc:title>
  <dc:creator>david wang</dc:creator>
  <cp:lastModifiedBy>david wang</cp:lastModifiedBy>
  <cp:revision>7</cp:revision>
  <dcterms:created xsi:type="dcterms:W3CDTF">2020-09-19T07:44:47Z</dcterms:created>
  <dcterms:modified xsi:type="dcterms:W3CDTF">2020-09-21T09:18:55Z</dcterms:modified>
</cp:coreProperties>
</file>