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60" r:id="rId6"/>
    <p:sldId id="283" r:id="rId7"/>
    <p:sldId id="287" r:id="rId8"/>
    <p:sldId id="288" r:id="rId9"/>
    <p:sldId id="294" r:id="rId10"/>
    <p:sldId id="291" r:id="rId11"/>
    <p:sldId id="292" r:id="rId12"/>
    <p:sldId id="293" r:id="rId13"/>
    <p:sldId id="286" r:id="rId14"/>
    <p:sldId id="265" r:id="rId15"/>
    <p:sldId id="284" r:id="rId16"/>
    <p:sldId id="285" r:id="rId17"/>
    <p:sldId id="295" r:id="rId18"/>
    <p:sldId id="27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face" initials="S" lastIdx="3" clrIdx="0"/>
  <p:cmAuthor id="2" name="玥 王" initials="玥" lastIdx="1" clrIdx="1">
    <p:extLst>
      <p:ext uri="{19B8F6BF-5375-455C-9EA6-DF929625EA0E}">
        <p15:presenceInfo xmlns:p15="http://schemas.microsoft.com/office/powerpoint/2012/main" userId="a64068408eb284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354"/>
    <a:srgbClr val="4BACC6"/>
    <a:srgbClr val="51A9C1"/>
    <a:srgbClr val="7A6495"/>
    <a:srgbClr val="D7DA8D"/>
    <a:srgbClr val="C6B5D7"/>
    <a:srgbClr val="FEEFB7"/>
    <a:srgbClr val="DAEBD8"/>
    <a:srgbClr val="ABD2E1"/>
    <a:srgbClr val="E2E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E042-E7FA-4303-AD84-8AA835242CEF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DD556-94CC-4535-BF9D-A7F682A58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B0826-2EB1-4BF9-BE4F-84320B4C17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8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4" imgW="11430" imgH="11430" progId="TCLayout.ActiveDocument.1">
                  <p:embed/>
                </p:oleObj>
              </mc:Choice>
              <mc:Fallback>
                <p:oleObj name="think-cell 幻灯片" r:id="rId4" imgW="11430" imgH="11430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C3DCC-FA68-2343-F4AE-B68DE33C6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0EF6DE-F34E-89EA-9231-9370B2276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C40D5-D22A-C924-FF6B-B07D647C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EF45-8EDA-43CC-AB5F-967B9DF34B31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8AA39-EA83-3A0D-39E8-27B02902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1942D-4AED-FACD-1B48-150170E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B019-CD58-46C0-B515-BB815B9FC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幻灯片" r:id="rId8" imgW="11430" imgH="11430" progId="TCLayout.ActiveDocument.1">
                  <p:embed/>
                </p:oleObj>
              </mc:Choice>
              <mc:Fallback>
                <p:oleObj name="think-cell 幻灯片" r:id="rId8" imgW="11430" imgH="1143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宽客进化1-ai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2559" y="343298"/>
            <a:ext cx="1584641" cy="37393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288269" y="604775"/>
            <a:ext cx="1584641" cy="39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b="1" dirty="0">
                <a:solidFill>
                  <a:srgbClr val="755E81"/>
                </a:solidFill>
              </a:rPr>
              <a:t>北京宽客进化科技有限公司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398726" y="6514702"/>
            <a:ext cx="2793274" cy="284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i="1" dirty="0">
                <a:solidFill>
                  <a:srgbClr val="755E81"/>
                </a:solidFill>
              </a:rPr>
              <a:t>Accelerating AI With </a:t>
            </a:r>
            <a:r>
              <a:rPr lang="en-US" altLang="zh-CN" sz="1200" i="1" dirty="0">
                <a:solidFill>
                  <a:srgbClr val="755E81"/>
                </a:solidFill>
              </a:rPr>
              <a:t>Data Intelligence</a:t>
            </a:r>
            <a:endParaRPr lang="zh-CN" altLang="en-US" sz="1200" i="1" dirty="0">
              <a:solidFill>
                <a:srgbClr val="755E8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6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.jpe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6.jpeg"/><Relationship Id="rId4" Type="http://schemas.openxmlformats.org/officeDocument/2006/relationships/image" Target="../media/image44.png"/><Relationship Id="rId9" Type="http://schemas.openxmlformats.org/officeDocument/2006/relationships/image" Target="../media/image49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.jpe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6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6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7D23E21-7944-58A2-38FB-FF506BE01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3061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1F30B8A-3514-AEA4-BB38-B9ADFCB84E67}"/>
              </a:ext>
            </a:extLst>
          </p:cNvPr>
          <p:cNvSpPr/>
          <p:nvPr/>
        </p:nvSpPr>
        <p:spPr>
          <a:xfrm>
            <a:off x="-3842" y="268357"/>
            <a:ext cx="12188158" cy="762158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8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42BF61A4-B845-4935-8289-FD61C4E37BFE}"/>
              </a:ext>
            </a:extLst>
          </p:cNvPr>
          <p:cNvSpPr txBox="1"/>
          <p:nvPr/>
        </p:nvSpPr>
        <p:spPr>
          <a:xfrm>
            <a:off x="116140" y="180319"/>
            <a:ext cx="2864887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lstStyle/>
          <a:p>
            <a:r>
              <a:rPr lang="zh-CN" altLang="en-US" sz="1200" b="1" u="sng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高质量合成数据与应用供应商</a:t>
            </a:r>
            <a:endParaRPr lang="en-US" altLang="zh-CN" sz="1200" b="1" u="sng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r>
              <a:rPr lang="en-US" altLang="zh-CN" sz="1400" b="1" dirty="0">
                <a:solidFill>
                  <a:schemeClr val="bg1"/>
                </a:solidFill>
                <a:latin typeface="Bahnschrift Condensed" panose="020B0502040204020203" pitchFamily="34" charset="0"/>
                <a:ea typeface="Verdana" panose="020B0604030504040204" pitchFamily="34" charset="0"/>
                <a:cs typeface="微软雅黑 Light" panose="020B0502040204020203" charset="-122"/>
                <a:sym typeface="+mn-ea"/>
              </a:rPr>
              <a:t>AI-Based Synthetic Data/Application Vendor</a:t>
            </a:r>
            <a:endParaRPr lang="zh-CN" altLang="en-US" sz="1400" b="1" dirty="0">
              <a:solidFill>
                <a:schemeClr val="bg1"/>
              </a:solidFill>
              <a:latin typeface="Bahnschrift Condensed" panose="020B0502040204020203" pitchFamily="34" charset="0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pic>
        <p:nvPicPr>
          <p:cNvPr id="7" name="图片 6" descr="宽客透明图标">
            <a:extLst>
              <a:ext uri="{FF2B5EF4-FFF2-40B4-BE49-F238E27FC236}">
                <a16:creationId xmlns:a16="http://schemas.microsoft.com/office/drawing/2014/main" id="{B94707B1-0E7E-27CA-8EF2-58E2FB0B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737" y="5303129"/>
            <a:ext cx="1420165" cy="13593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A58039-A97E-599E-19E3-14D7BE2CC3AC}"/>
              </a:ext>
            </a:extLst>
          </p:cNvPr>
          <p:cNvSpPr txBox="1"/>
          <p:nvPr/>
        </p:nvSpPr>
        <p:spPr>
          <a:xfrm>
            <a:off x="4888891" y="5303129"/>
            <a:ext cx="1635448" cy="95410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8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2022.12.1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9B62F5-0638-0063-FA78-7298A5FA7D3D}"/>
              </a:ext>
            </a:extLst>
          </p:cNvPr>
          <p:cNvSpPr txBox="1"/>
          <p:nvPr/>
        </p:nvSpPr>
        <p:spPr>
          <a:xfrm>
            <a:off x="638378" y="2080075"/>
            <a:ext cx="275748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ML5G-PS-009: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F2B084-A891-4497-2A06-9DA993AB8FB1}"/>
              </a:ext>
            </a:extLst>
          </p:cNvPr>
          <p:cNvSpPr txBox="1"/>
          <p:nvPr/>
        </p:nvSpPr>
        <p:spPr>
          <a:xfrm>
            <a:off x="0" y="2982446"/>
            <a:ext cx="12184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Synthetic Workload Data Generation using GANs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28CB3E-75E6-EF46-A92B-27DB66492E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51" y="5477020"/>
            <a:ext cx="1011588" cy="10115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DCC0972-6754-9749-8CF9-ED555D51EC3B}"/>
              </a:ext>
            </a:extLst>
          </p:cNvPr>
          <p:cNvSpPr txBox="1"/>
          <p:nvPr/>
        </p:nvSpPr>
        <p:spPr>
          <a:xfrm>
            <a:off x="2981027" y="4149599"/>
            <a:ext cx="6481025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Beijing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Quant Evolution Inc.</a:t>
            </a:r>
            <a:r>
              <a:rPr kumimoji="1" lang="zh-CN" altLang="en-US" dirty="0">
                <a:solidFill>
                  <a:schemeClr val="bg1"/>
                </a:solidFill>
              </a:rPr>
              <a:t>（北京宽客进化科技有限公司）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" altLang="zh-CN" dirty="0">
                <a:solidFill>
                  <a:schemeClr val="bg1"/>
                </a:solidFill>
              </a:rPr>
              <a:t>China Mobile Research Institute</a:t>
            </a:r>
            <a:r>
              <a:rPr kumimoji="1" lang="zh-CN" altLang="en-US" dirty="0">
                <a:solidFill>
                  <a:schemeClr val="bg1"/>
                </a:solidFill>
              </a:rPr>
              <a:t>（中国移动研究院）</a:t>
            </a:r>
          </a:p>
        </p:txBody>
      </p:sp>
    </p:spTree>
    <p:extLst>
      <p:ext uri="{BB962C8B-B14F-4D97-AF65-F5344CB8AC3E}">
        <p14:creationId xmlns:p14="http://schemas.microsoft.com/office/powerpoint/2010/main" val="288216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7DC9D9-6B57-3A25-60BF-8416D9274C2D}"/>
              </a:ext>
            </a:extLst>
          </p:cNvPr>
          <p:cNvSpPr/>
          <p:nvPr/>
        </p:nvSpPr>
        <p:spPr>
          <a:xfrm>
            <a:off x="461433" y="533812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Assessment: W-distance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F3FBB334-400E-08A0-5E63-AD25790E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076"/>
              </p:ext>
            </p:extLst>
          </p:nvPr>
        </p:nvGraphicFramePr>
        <p:xfrm>
          <a:off x="0" y="2032725"/>
          <a:ext cx="12192003" cy="336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500">
                  <a:extLst>
                    <a:ext uri="{9D8B030D-6E8A-4147-A177-3AD203B41FA5}">
                      <a16:colId xmlns:a16="http://schemas.microsoft.com/office/drawing/2014/main" val="2550428364"/>
                    </a:ext>
                  </a:extLst>
                </a:gridCol>
                <a:gridCol w="1182254">
                  <a:extLst>
                    <a:ext uri="{9D8B030D-6E8A-4147-A177-3AD203B41FA5}">
                      <a16:colId xmlns:a16="http://schemas.microsoft.com/office/drawing/2014/main" val="2112913499"/>
                    </a:ext>
                  </a:extLst>
                </a:gridCol>
                <a:gridCol w="1292413">
                  <a:extLst>
                    <a:ext uri="{9D8B030D-6E8A-4147-A177-3AD203B41FA5}">
                      <a16:colId xmlns:a16="http://schemas.microsoft.com/office/drawing/2014/main" val="4090539008"/>
                    </a:ext>
                  </a:extLst>
                </a:gridCol>
                <a:gridCol w="1266060">
                  <a:extLst>
                    <a:ext uri="{9D8B030D-6E8A-4147-A177-3AD203B41FA5}">
                      <a16:colId xmlns:a16="http://schemas.microsoft.com/office/drawing/2014/main" val="3279558751"/>
                    </a:ext>
                  </a:extLst>
                </a:gridCol>
                <a:gridCol w="1300971">
                  <a:extLst>
                    <a:ext uri="{9D8B030D-6E8A-4147-A177-3AD203B41FA5}">
                      <a16:colId xmlns:a16="http://schemas.microsoft.com/office/drawing/2014/main" val="3434520573"/>
                    </a:ext>
                  </a:extLst>
                </a:gridCol>
                <a:gridCol w="1275127">
                  <a:extLst>
                    <a:ext uri="{9D8B030D-6E8A-4147-A177-3AD203B41FA5}">
                      <a16:colId xmlns:a16="http://schemas.microsoft.com/office/drawing/2014/main" val="179737236"/>
                    </a:ext>
                  </a:extLst>
                </a:gridCol>
                <a:gridCol w="1258349">
                  <a:extLst>
                    <a:ext uri="{9D8B030D-6E8A-4147-A177-3AD203B41FA5}">
                      <a16:colId xmlns:a16="http://schemas.microsoft.com/office/drawing/2014/main" val="440783751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2615392402"/>
                    </a:ext>
                  </a:extLst>
                </a:gridCol>
                <a:gridCol w="1269537">
                  <a:extLst>
                    <a:ext uri="{9D8B030D-6E8A-4147-A177-3AD203B41FA5}">
                      <a16:colId xmlns:a16="http://schemas.microsoft.com/office/drawing/2014/main" val="3687105848"/>
                    </a:ext>
                  </a:extLst>
                </a:gridCol>
              </a:tblGrid>
              <a:tr h="840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W-distance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free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used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system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idle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Shortterm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Midterm</a:t>
                      </a: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Longterm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1078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synthetic data</a:t>
                      </a:r>
                      <a:endParaRPr lang="en-US" altLang="zh-CN" sz="1800" b="1" i="0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0.0420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0.0489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0.0702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0.1847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0.0657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0.0540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0.1039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0.2483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37550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real data</a:t>
                      </a: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0.0076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0.0123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0.0254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0.0208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0.0149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0.0140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0.0146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0.0271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67530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random data</a:t>
                      </a:r>
                      <a:endParaRPr lang="en-US" altLang="zh-CN" sz="1800" b="1" i="0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0.2558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0.2510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0.1948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0.4511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0.2880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0.3421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0.3248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0.2273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98909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2C3FA1B6-B95E-574F-894B-B2F2C966F1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7DC9D9-6B57-3A25-60BF-8416D9274C2D}"/>
              </a:ext>
            </a:extLst>
          </p:cNvPr>
          <p:cNvSpPr/>
          <p:nvPr/>
        </p:nvSpPr>
        <p:spPr>
          <a:xfrm>
            <a:off x="461433" y="367747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Assessment: Autocorrelation 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F3FBB334-400E-08A0-5E63-AD25790E3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97791"/>
              </p:ext>
            </p:extLst>
          </p:nvPr>
        </p:nvGraphicFramePr>
        <p:xfrm>
          <a:off x="0" y="2440229"/>
          <a:ext cx="12192002" cy="25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765">
                  <a:extLst>
                    <a:ext uri="{9D8B030D-6E8A-4147-A177-3AD203B41FA5}">
                      <a16:colId xmlns:a16="http://schemas.microsoft.com/office/drawing/2014/main" val="2550428364"/>
                    </a:ext>
                  </a:extLst>
                </a:gridCol>
                <a:gridCol w="1167168">
                  <a:extLst>
                    <a:ext uri="{9D8B030D-6E8A-4147-A177-3AD203B41FA5}">
                      <a16:colId xmlns:a16="http://schemas.microsoft.com/office/drawing/2014/main" val="2112913499"/>
                    </a:ext>
                  </a:extLst>
                </a:gridCol>
                <a:gridCol w="1312746">
                  <a:extLst>
                    <a:ext uri="{9D8B030D-6E8A-4147-A177-3AD203B41FA5}">
                      <a16:colId xmlns:a16="http://schemas.microsoft.com/office/drawing/2014/main" val="4090539008"/>
                    </a:ext>
                  </a:extLst>
                </a:gridCol>
                <a:gridCol w="1285979">
                  <a:extLst>
                    <a:ext uri="{9D8B030D-6E8A-4147-A177-3AD203B41FA5}">
                      <a16:colId xmlns:a16="http://schemas.microsoft.com/office/drawing/2014/main" val="3279558751"/>
                    </a:ext>
                  </a:extLst>
                </a:gridCol>
                <a:gridCol w="1321439">
                  <a:extLst>
                    <a:ext uri="{9D8B030D-6E8A-4147-A177-3AD203B41FA5}">
                      <a16:colId xmlns:a16="http://schemas.microsoft.com/office/drawing/2014/main" val="3434520573"/>
                    </a:ext>
                  </a:extLst>
                </a:gridCol>
                <a:gridCol w="1295188">
                  <a:extLst>
                    <a:ext uri="{9D8B030D-6E8A-4147-A177-3AD203B41FA5}">
                      <a16:colId xmlns:a16="http://schemas.microsoft.com/office/drawing/2014/main" val="179737236"/>
                    </a:ext>
                  </a:extLst>
                </a:gridCol>
                <a:gridCol w="1278146">
                  <a:extLst>
                    <a:ext uri="{9D8B030D-6E8A-4147-A177-3AD203B41FA5}">
                      <a16:colId xmlns:a16="http://schemas.microsoft.com/office/drawing/2014/main" val="440783751"/>
                    </a:ext>
                  </a:extLst>
                </a:gridCol>
                <a:gridCol w="1244061">
                  <a:extLst>
                    <a:ext uri="{9D8B030D-6E8A-4147-A177-3AD203B41FA5}">
                      <a16:colId xmlns:a16="http://schemas.microsoft.com/office/drawing/2014/main" val="2615392402"/>
                    </a:ext>
                  </a:extLst>
                </a:gridCol>
                <a:gridCol w="1289510">
                  <a:extLst>
                    <a:ext uri="{9D8B030D-6E8A-4147-A177-3AD203B41FA5}">
                      <a16:colId xmlns:a16="http://schemas.microsoft.com/office/drawing/2014/main" val="3687105848"/>
                    </a:ext>
                  </a:extLst>
                </a:gridCol>
              </a:tblGrid>
              <a:tr h="840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autocorrelation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free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Memory used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system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CPU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idle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Shortterm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Midterm</a:t>
                      </a: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Longterm</a:t>
                      </a:r>
                      <a:endParaRPr lang="en-US" altLang="zh-CN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91078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synthetic data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0.9509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0.9427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0.9462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0.9240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0.9571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0.9662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0.9661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0.9662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37550"/>
                  </a:ext>
                </a:extLst>
              </a:tr>
              <a:tr h="840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real data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51A9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0.9541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0.9607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0.9221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0.8601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0.9498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0.9712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0.9811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0.9833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6753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ACF343F-DE6F-C546-85D4-1A40E24F06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1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03E1472-F0E0-D64A-9074-0E1229D148FE}"/>
              </a:ext>
            </a:extLst>
          </p:cNvPr>
          <p:cNvGrpSpPr/>
          <p:nvPr/>
        </p:nvGrpSpPr>
        <p:grpSpPr>
          <a:xfrm>
            <a:off x="540055" y="5978404"/>
            <a:ext cx="9091296" cy="356695"/>
            <a:chOff x="3206025" y="6044466"/>
            <a:chExt cx="11331005" cy="418191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2F5DC4-9CE7-95FA-D7B4-ED15B63B7B6A}"/>
                </a:ext>
              </a:extLst>
            </p:cNvPr>
            <p:cNvSpPr txBox="1"/>
            <p:nvPr/>
          </p:nvSpPr>
          <p:spPr>
            <a:xfrm>
              <a:off x="3206025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6C2848-5446-3EC1-5427-4A2FC4AA4721}"/>
                </a:ext>
              </a:extLst>
            </p:cNvPr>
            <p:cNvSpPr txBox="1"/>
            <p:nvPr/>
          </p:nvSpPr>
          <p:spPr>
            <a:xfrm>
              <a:off x="620282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E48F75-E9C1-EE8D-6766-0820A2EDD79F}"/>
                </a:ext>
              </a:extLst>
            </p:cNvPr>
            <p:cNvSpPr txBox="1"/>
            <p:nvPr/>
          </p:nvSpPr>
          <p:spPr>
            <a:xfrm>
              <a:off x="918368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3DBDA3-32E1-E444-4B41-002526874D02}"/>
                </a:ext>
              </a:extLst>
            </p:cNvPr>
            <p:cNvSpPr txBox="1"/>
            <p:nvPr/>
          </p:nvSpPr>
          <p:spPr>
            <a:xfrm>
              <a:off x="12220593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9A025E-6E61-CA49-A312-3256CD3D7F1A}"/>
              </a:ext>
            </a:extLst>
          </p:cNvPr>
          <p:cNvGrpSpPr/>
          <p:nvPr/>
        </p:nvGrpSpPr>
        <p:grpSpPr>
          <a:xfrm>
            <a:off x="2322774" y="3642929"/>
            <a:ext cx="7232984" cy="405251"/>
            <a:chOff x="2182781" y="3898478"/>
            <a:chExt cx="8356154" cy="418128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B572C73-C21D-8126-3DBF-B5DE6630B176}"/>
                </a:ext>
              </a:extLst>
            </p:cNvPr>
            <p:cNvSpPr txBox="1"/>
            <p:nvPr/>
          </p:nvSpPr>
          <p:spPr>
            <a:xfrm>
              <a:off x="218278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A2BE75-9959-CF84-2888-C82C89411019}"/>
                </a:ext>
              </a:extLst>
            </p:cNvPr>
            <p:cNvSpPr txBox="1"/>
            <p:nvPr/>
          </p:nvSpPr>
          <p:spPr>
            <a:xfrm>
              <a:off x="516364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1AA7D26-DDB5-76B4-C4CE-28137E458A46}"/>
                </a:ext>
              </a:extLst>
            </p:cNvPr>
            <p:cNvSpPr txBox="1"/>
            <p:nvPr/>
          </p:nvSpPr>
          <p:spPr>
            <a:xfrm>
              <a:off x="8200545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67CF7F9-2123-9842-BEA8-9A98B1C892C1}"/>
              </a:ext>
            </a:extLst>
          </p:cNvPr>
          <p:cNvSpPr txBox="1"/>
          <p:nvPr/>
        </p:nvSpPr>
        <p:spPr>
          <a:xfrm>
            <a:off x="9970548" y="5969754"/>
            <a:ext cx="1858566" cy="35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idle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C6AA75-18F4-8782-4C4E-D5206259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5" y="4615251"/>
            <a:ext cx="2302830" cy="1377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34B2F0-138F-B84C-4499-B9F0E93E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13" y="4617964"/>
            <a:ext cx="2285024" cy="13722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545A5C-0487-E4D8-AE81-C5CBE394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150" y="4623388"/>
            <a:ext cx="2279089" cy="1366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A70C41-123A-5E6E-7665-43EBC10FC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101" y="4620674"/>
            <a:ext cx="2291340" cy="13667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C42378-0261-E300-AB13-EB8D3F49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7285" y="4609005"/>
            <a:ext cx="2302830" cy="1390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84CCB4-DBD7-1809-5CD0-82E1F0F09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431" y="2024356"/>
            <a:ext cx="2681288" cy="16313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737DEC-5F74-C710-5896-3799E9BA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5122" y="2005275"/>
            <a:ext cx="2688289" cy="16377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D033335-0388-1519-32E5-1253FFB6F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0955" y="2024356"/>
            <a:ext cx="2681288" cy="161857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66397E-8856-800D-363A-C27B7A1AEDE9}"/>
              </a:ext>
            </a:extLst>
          </p:cNvPr>
          <p:cNvSpPr/>
          <p:nvPr/>
        </p:nvSpPr>
        <p:spPr>
          <a:xfrm>
            <a:off x="540055" y="428055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Assessment: Distribution 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83BF3CF-EF89-C443-AE57-DC91A78A2A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EFD86-283F-7E48-8919-41B5F1172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Generate workload data by conditions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6030C-DE57-F63A-B349-94A0778315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700429" y="2135992"/>
            <a:ext cx="2457862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workload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workload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FB5D22-9965-194F-8278-D9B2749D497D}"/>
              </a:ext>
            </a:extLst>
          </p:cNvPr>
          <p:cNvGrpSpPr/>
          <p:nvPr/>
        </p:nvGrpSpPr>
        <p:grpSpPr>
          <a:xfrm>
            <a:off x="1189417" y="4413472"/>
            <a:ext cx="10381688" cy="1888512"/>
            <a:chOff x="304598" y="1948860"/>
            <a:chExt cx="14551119" cy="21276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4FD02F9-FA7F-97F1-31C0-85D0295D97C6}"/>
                </a:ext>
              </a:extLst>
            </p:cNvPr>
            <p:cNvSpPr txBox="1"/>
            <p:nvPr/>
          </p:nvSpPr>
          <p:spPr>
            <a:xfrm>
              <a:off x="468452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BC79369-808D-9E26-DD78-492FD5B07F74}"/>
                </a:ext>
              </a:extLst>
            </p:cNvPr>
            <p:cNvSpPr txBox="1"/>
            <p:nvPr/>
          </p:nvSpPr>
          <p:spPr>
            <a:xfrm>
              <a:off x="3465256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09D03DB-BC1A-0005-A4FA-52AB0E753447}"/>
                </a:ext>
              </a:extLst>
            </p:cNvPr>
            <p:cNvSpPr txBox="1"/>
            <p:nvPr/>
          </p:nvSpPr>
          <p:spPr>
            <a:xfrm>
              <a:off x="6446116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327F362-A3FF-5785-4C2F-AB1EDE36FA9F}"/>
                </a:ext>
              </a:extLst>
            </p:cNvPr>
            <p:cNvSpPr txBox="1"/>
            <p:nvPr/>
          </p:nvSpPr>
          <p:spPr>
            <a:xfrm>
              <a:off x="9483020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424461-F9BF-CD46-2526-50FBA1FBDD31}"/>
                </a:ext>
              </a:extLst>
            </p:cNvPr>
            <p:cNvSpPr txBox="1"/>
            <p:nvPr/>
          </p:nvSpPr>
          <p:spPr>
            <a:xfrm>
              <a:off x="12290646" y="3658350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idle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781086A-6F50-0470-74A5-30736C2EC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598" y="1948860"/>
              <a:ext cx="2813703" cy="182702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169F643-821F-3559-288D-45CE120B2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9306" y="1955681"/>
              <a:ext cx="2807020" cy="1814154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377D541-ED7C-E429-D144-4EFECF4E3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8558" y="1982404"/>
              <a:ext cx="2807020" cy="1794855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6271099-74BE-3DA8-5136-545571DA0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68603" y="1982404"/>
              <a:ext cx="2820386" cy="1794855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D9D4072-F87B-6452-1FBC-EDB5C1F0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2014" y="1948860"/>
              <a:ext cx="2813703" cy="1801288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3AFF1A-0800-4E4D-A47D-CA94842C7AE3}"/>
              </a:ext>
            </a:extLst>
          </p:cNvPr>
          <p:cNvGrpSpPr/>
          <p:nvPr/>
        </p:nvGrpSpPr>
        <p:grpSpPr>
          <a:xfrm>
            <a:off x="3868694" y="1884850"/>
            <a:ext cx="7545590" cy="2035469"/>
            <a:chOff x="3307911" y="4604817"/>
            <a:chExt cx="8679050" cy="225318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38FC5-5333-F497-FBA7-EDFB48C2A211}"/>
                </a:ext>
              </a:extLst>
            </p:cNvPr>
            <p:cNvSpPr txBox="1"/>
            <p:nvPr/>
          </p:nvSpPr>
          <p:spPr>
            <a:xfrm>
              <a:off x="3543676" y="643980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ACF4D1-C3AC-03F3-2868-787A48BC9D2A}"/>
                </a:ext>
              </a:extLst>
            </p:cNvPr>
            <p:cNvSpPr txBox="1"/>
            <p:nvPr/>
          </p:nvSpPr>
          <p:spPr>
            <a:xfrm>
              <a:off x="6524536" y="643980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F0D5F3-ED34-E6ED-7A0D-FBBA522D7703}"/>
                </a:ext>
              </a:extLst>
            </p:cNvPr>
            <p:cNvSpPr txBox="1"/>
            <p:nvPr/>
          </p:nvSpPr>
          <p:spPr>
            <a:xfrm>
              <a:off x="9561440" y="643980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ED7F067-22EA-C032-42AF-24AFEEA44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07911" y="4604817"/>
              <a:ext cx="2827069" cy="1801288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17B7E81-2FE1-51AD-3EBC-4EA25FAC8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96753" y="4627107"/>
              <a:ext cx="2813704" cy="179485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5AEB0CF-0FB1-5DF3-F630-248F26804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79941" y="4632087"/>
              <a:ext cx="2807020" cy="1807722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C1756819-6553-C8EF-E826-9C32BD85BA9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52E677E-4C27-D337-A1B7-1C9397EE5AAF}"/>
              </a:ext>
            </a:extLst>
          </p:cNvPr>
          <p:cNvSpPr/>
          <p:nvPr/>
        </p:nvSpPr>
        <p:spPr>
          <a:xfrm>
            <a:off x="461433" y="476687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High/Low workload generation </a:t>
            </a:r>
          </a:p>
        </p:txBody>
      </p:sp>
    </p:spTree>
    <p:extLst>
      <p:ext uri="{BB962C8B-B14F-4D97-AF65-F5344CB8AC3E}">
        <p14:creationId xmlns:p14="http://schemas.microsoft.com/office/powerpoint/2010/main" val="217416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903705" y="2354901"/>
            <a:ext cx="2516761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Daily workload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29BCDC0-53D4-ED4D-938C-DA4AB5D50277}"/>
              </a:ext>
            </a:extLst>
          </p:cNvPr>
          <p:cNvGrpSpPr/>
          <p:nvPr/>
        </p:nvGrpSpPr>
        <p:grpSpPr>
          <a:xfrm>
            <a:off x="3903497" y="1911657"/>
            <a:ext cx="7563077" cy="2038914"/>
            <a:chOff x="3041350" y="2028094"/>
            <a:chExt cx="8538556" cy="203891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38FC5-5333-F497-FBA7-EDFB48C2A211}"/>
                </a:ext>
              </a:extLst>
            </p:cNvPr>
            <p:cNvSpPr txBox="1"/>
            <p:nvPr/>
          </p:nvSpPr>
          <p:spPr>
            <a:xfrm>
              <a:off x="3199870" y="3648817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ACF4D1-C3AC-03F3-2868-787A48BC9D2A}"/>
                </a:ext>
              </a:extLst>
            </p:cNvPr>
            <p:cNvSpPr txBox="1"/>
            <p:nvPr/>
          </p:nvSpPr>
          <p:spPr>
            <a:xfrm>
              <a:off x="6180730" y="3648817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8F0D5F3-ED34-E6ED-7A0D-FBBA522D7703}"/>
                </a:ext>
              </a:extLst>
            </p:cNvPr>
            <p:cNvSpPr txBox="1"/>
            <p:nvPr/>
          </p:nvSpPr>
          <p:spPr>
            <a:xfrm>
              <a:off x="9217634" y="3648817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BC76EB7-5176-7878-9A9C-51B101C5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1350" y="2028094"/>
              <a:ext cx="2590678" cy="1688304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1D290775-ABD3-CC37-9279-88E569128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1786" y="2067891"/>
              <a:ext cx="2631263" cy="1663476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45A64E5-EE55-0FD6-A848-3182BA700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6285" y="2081036"/>
              <a:ext cx="2563621" cy="1706925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BA5355-127F-5945-999D-9BB9C25A18F1}"/>
              </a:ext>
            </a:extLst>
          </p:cNvPr>
          <p:cNvGrpSpPr/>
          <p:nvPr/>
        </p:nvGrpSpPr>
        <p:grpSpPr>
          <a:xfrm>
            <a:off x="666536" y="4098837"/>
            <a:ext cx="10839677" cy="2127481"/>
            <a:chOff x="676161" y="4300968"/>
            <a:chExt cx="10839677" cy="212748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857ACB1-31F0-CD41-AFC9-871EE12237F6}"/>
                </a:ext>
              </a:extLst>
            </p:cNvPr>
            <p:cNvGrpSpPr/>
            <p:nvPr/>
          </p:nvGrpSpPr>
          <p:grpSpPr>
            <a:xfrm>
              <a:off x="676161" y="4300968"/>
              <a:ext cx="10839677" cy="2127481"/>
              <a:chOff x="468452" y="1998441"/>
              <a:chExt cx="14137220" cy="212579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A424461-F9BF-CD46-2526-50FBA1FBDD31}"/>
                  </a:ext>
                </a:extLst>
              </p:cNvPr>
              <p:cNvSpPr txBox="1"/>
              <p:nvPr/>
            </p:nvSpPr>
            <p:spPr>
              <a:xfrm>
                <a:off x="11976158" y="3706436"/>
                <a:ext cx="2316437" cy="417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 idle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1304C9A-00ED-5F40-A404-260206B591C0}"/>
                  </a:ext>
                </a:extLst>
              </p:cNvPr>
              <p:cNvGrpSpPr/>
              <p:nvPr/>
            </p:nvGrpSpPr>
            <p:grpSpPr>
              <a:xfrm>
                <a:off x="468452" y="1998441"/>
                <a:ext cx="11331005" cy="2078100"/>
                <a:chOff x="468452" y="1998441"/>
                <a:chExt cx="11331005" cy="2078100"/>
              </a:xfrm>
            </p:grpSpPr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44FD02F9-FA7F-97F1-31C0-85D0295D97C6}"/>
                    </a:ext>
                  </a:extLst>
                </p:cNvPr>
                <p:cNvSpPr txBox="1"/>
                <p:nvPr/>
              </p:nvSpPr>
              <p:spPr>
                <a:xfrm>
                  <a:off x="468452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Memory free</a:t>
                  </a:r>
                  <a:endPara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BC79369-808D-9E26-DD78-492FD5B07F74}"/>
                    </a:ext>
                  </a:extLst>
                </p:cNvPr>
                <p:cNvSpPr txBox="1"/>
                <p:nvPr/>
              </p:nvSpPr>
              <p:spPr>
                <a:xfrm>
                  <a:off x="3465256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Memory used</a:t>
                  </a:r>
                  <a:endPara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09D03DB-BC1A-0005-A4FA-52AB0E753447}"/>
                    </a:ext>
                  </a:extLst>
                </p:cNvPr>
                <p:cNvSpPr txBox="1"/>
                <p:nvPr/>
              </p:nvSpPr>
              <p:spPr>
                <a:xfrm>
                  <a:off x="6446116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CPU user</a:t>
                  </a: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327F362-A3FF-5785-4C2F-AB1EDE36FA9F}"/>
                    </a:ext>
                  </a:extLst>
                </p:cNvPr>
                <p:cNvSpPr txBox="1"/>
                <p:nvPr/>
              </p:nvSpPr>
              <p:spPr>
                <a:xfrm>
                  <a:off x="9483020" y="3658350"/>
                  <a:ext cx="2316437" cy="4181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CPU system</a:t>
                  </a:r>
                </a:p>
              </p:txBody>
            </p:sp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6C2EE29F-7684-7DB8-B29D-8C434472CE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737" y="1998441"/>
                  <a:ext cx="2570385" cy="1737960"/>
                </a:xfrm>
                <a:prstGeom prst="rect">
                  <a:avLst/>
                </a:prstGeom>
              </p:spPr>
            </p:pic>
            <p:pic>
              <p:nvPicPr>
                <p:cNvPr id="26" name="图片 25">
                  <a:extLst>
                    <a:ext uri="{FF2B5EF4-FFF2-40B4-BE49-F238E27FC236}">
                      <a16:creationId xmlns:a16="http://schemas.microsoft.com/office/drawing/2014/main" id="{5AFCC9E7-88AB-4D3D-5FF8-0CA114874F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53156" y="2031444"/>
                  <a:ext cx="2570385" cy="1744167"/>
                </a:xfrm>
                <a:prstGeom prst="rect">
                  <a:avLst/>
                </a:prstGeom>
              </p:spPr>
            </p:pic>
            <p:pic>
              <p:nvPicPr>
                <p:cNvPr id="28" name="图片 27">
                  <a:extLst>
                    <a:ext uri="{FF2B5EF4-FFF2-40B4-BE49-F238E27FC236}">
                      <a16:creationId xmlns:a16="http://schemas.microsoft.com/office/drawing/2014/main" id="{03AC45F0-9D76-1BD5-F303-C64D00B977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2160" y="2031444"/>
                  <a:ext cx="2570385" cy="1713132"/>
                </a:xfrm>
                <a:prstGeom prst="rect">
                  <a:avLst/>
                </a:prstGeom>
              </p:spPr>
            </p:pic>
          </p:grpSp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B09E6E14-D0C3-6A7D-19FD-69389E616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94701" y="2031444"/>
                <a:ext cx="2610971" cy="1688304"/>
              </a:xfrm>
              <a:prstGeom prst="rect">
                <a:avLst/>
              </a:prstGeom>
            </p:spPr>
          </p:pic>
        </p:grp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97A826C-A82D-5547-8278-AAD4231B8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6936" y="4300968"/>
              <a:ext cx="2077877" cy="1691952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52F3166F-BD70-8FC7-248E-137CFA9BC34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FE0FC87-D4B4-95C6-6BE4-5C4E3D2AD6FD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Daily workload generation</a:t>
            </a:r>
          </a:p>
        </p:txBody>
      </p:sp>
    </p:spTree>
    <p:extLst>
      <p:ext uri="{BB962C8B-B14F-4D97-AF65-F5344CB8AC3E}">
        <p14:creationId xmlns:p14="http://schemas.microsoft.com/office/powerpoint/2010/main" val="315461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261B627E-00B0-FB5A-AAF3-8E975690819C}"/>
              </a:ext>
            </a:extLst>
          </p:cNvPr>
          <p:cNvSpPr txBox="1"/>
          <p:nvPr/>
        </p:nvSpPr>
        <p:spPr>
          <a:xfrm>
            <a:off x="540055" y="2536841"/>
            <a:ext cx="340630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Workload climbs up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03E1472-F0E0-D64A-9074-0E1229D148FE}"/>
              </a:ext>
            </a:extLst>
          </p:cNvPr>
          <p:cNvGrpSpPr/>
          <p:nvPr/>
        </p:nvGrpSpPr>
        <p:grpSpPr>
          <a:xfrm>
            <a:off x="227362" y="4420735"/>
            <a:ext cx="9390866" cy="1875867"/>
            <a:chOff x="2996246" y="4263383"/>
            <a:chExt cx="11704376" cy="2199274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12F5DC4-9CE7-95FA-D7B4-ED15B63B7B6A}"/>
                </a:ext>
              </a:extLst>
            </p:cNvPr>
            <p:cNvSpPr txBox="1"/>
            <p:nvPr/>
          </p:nvSpPr>
          <p:spPr>
            <a:xfrm>
              <a:off x="3206025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6C2848-5446-3EC1-5427-4A2FC4AA4721}"/>
                </a:ext>
              </a:extLst>
            </p:cNvPr>
            <p:cNvSpPr txBox="1"/>
            <p:nvPr/>
          </p:nvSpPr>
          <p:spPr>
            <a:xfrm>
              <a:off x="620282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E48F75-E9C1-EE8D-6766-0820A2EDD79F}"/>
                </a:ext>
              </a:extLst>
            </p:cNvPr>
            <p:cNvSpPr txBox="1"/>
            <p:nvPr/>
          </p:nvSpPr>
          <p:spPr>
            <a:xfrm>
              <a:off x="9183689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C3DBDA3-32E1-E444-4B41-002526874D02}"/>
                </a:ext>
              </a:extLst>
            </p:cNvPr>
            <p:cNvSpPr txBox="1"/>
            <p:nvPr/>
          </p:nvSpPr>
          <p:spPr>
            <a:xfrm>
              <a:off x="12220593" y="6044466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E5B482A-7776-20DC-E365-0EF9F66E3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6246" y="4263383"/>
              <a:ext cx="2866400" cy="1875267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1C7C4E4-2EBF-2DCC-0D08-3A56B68C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2911" y="4263384"/>
              <a:ext cx="2837070" cy="1837074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30707509-CC73-8DB2-FCF5-5434E6C5A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1753" y="4284180"/>
              <a:ext cx="2870150" cy="1862909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459E3A95-4448-7D74-D7DF-D0CB5EE84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03675" y="4287704"/>
              <a:ext cx="2896947" cy="1862909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09A025E-6E61-CA49-A312-3256CD3D7F1A}"/>
              </a:ext>
            </a:extLst>
          </p:cNvPr>
          <p:cNvGrpSpPr/>
          <p:nvPr/>
        </p:nvGrpSpPr>
        <p:grpSpPr>
          <a:xfrm>
            <a:off x="4148923" y="1869077"/>
            <a:ext cx="7420978" cy="2273410"/>
            <a:chOff x="2026266" y="1970955"/>
            <a:chExt cx="8573341" cy="234565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B572C73-C21D-8126-3DBF-B5DE6630B176}"/>
                </a:ext>
              </a:extLst>
            </p:cNvPr>
            <p:cNvSpPr txBox="1"/>
            <p:nvPr/>
          </p:nvSpPr>
          <p:spPr>
            <a:xfrm>
              <a:off x="218278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BA2BE75-9959-CF84-2888-C82C89411019}"/>
                </a:ext>
              </a:extLst>
            </p:cNvPr>
            <p:cNvSpPr txBox="1"/>
            <p:nvPr/>
          </p:nvSpPr>
          <p:spPr>
            <a:xfrm>
              <a:off x="5163641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1AA7D26-DDB5-76B4-C4CE-28137E458A46}"/>
                </a:ext>
              </a:extLst>
            </p:cNvPr>
            <p:cNvSpPr txBox="1"/>
            <p:nvPr/>
          </p:nvSpPr>
          <p:spPr>
            <a:xfrm>
              <a:off x="8200545" y="3898478"/>
              <a:ext cx="2338390" cy="418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25189887-432E-D9B3-6BFA-FCF97241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6266" y="2051710"/>
              <a:ext cx="2870148" cy="1839012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4AB0DC8D-DBFD-50E1-9146-B7780B1D1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2691" y="2001187"/>
              <a:ext cx="2834160" cy="1864756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6DB707CB-5ADE-4A14-0A91-25EEDC068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5447" y="1970955"/>
              <a:ext cx="2834160" cy="1884952"/>
            </a:xfrm>
            <a:prstGeom prst="rect">
              <a:avLst/>
            </a:prstGeom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67CF7F9-2123-9842-BEA8-9A98B1C892C1}"/>
              </a:ext>
            </a:extLst>
          </p:cNvPr>
          <p:cNvSpPr txBox="1"/>
          <p:nvPr/>
        </p:nvSpPr>
        <p:spPr>
          <a:xfrm>
            <a:off x="9826169" y="5931253"/>
            <a:ext cx="1858566" cy="35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 idle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238E3B0-278A-844D-9FCE-750D3883D9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0903" y="4420735"/>
            <a:ext cx="2302830" cy="15889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866126-3C1F-676B-DF28-7FCA73C6E4A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7326CA-783F-3715-3949-20839CD5C44C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Complex workload generation</a:t>
            </a:r>
          </a:p>
        </p:txBody>
      </p:sp>
    </p:spTree>
    <p:extLst>
      <p:ext uri="{BB962C8B-B14F-4D97-AF65-F5344CB8AC3E}">
        <p14:creationId xmlns:p14="http://schemas.microsoft.com/office/powerpoint/2010/main" val="1895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866126-3C1F-676B-DF28-7FCA73C6E4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7326CA-783F-3715-3949-20839CD5C44C}"/>
              </a:ext>
            </a:extLst>
          </p:cNvPr>
          <p:cNvSpPr/>
          <p:nvPr/>
        </p:nvSpPr>
        <p:spPr>
          <a:xfrm>
            <a:off x="461433" y="595930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Conclusion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5963160-FEDE-A840-873B-D015AAEDF82C}"/>
              </a:ext>
            </a:extLst>
          </p:cNvPr>
          <p:cNvSpPr txBox="1"/>
          <p:nvPr/>
        </p:nvSpPr>
        <p:spPr>
          <a:xfrm>
            <a:off x="894520" y="1787172"/>
            <a:ext cx="1046590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zh-CN" altLang="en-US" sz="2000" dirty="0"/>
              <a:t>he feature correlations and time series information</a:t>
            </a:r>
            <a:r>
              <a:rPr lang="en-US" altLang="zh-CN" sz="2000" dirty="0"/>
              <a:t> are treated separately</a:t>
            </a:r>
            <a:r>
              <a:rPr lang="zh-CN" altLang="en-US" sz="2000" dirty="0"/>
              <a:t>. </a:t>
            </a:r>
            <a:endParaRPr lang="en-US" altLang="zh-CN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000" dirty="0"/>
              <a:t>The complicated feature correlations are generated from the well-trained GAN </a:t>
            </a:r>
            <a:r>
              <a:rPr lang="en-US" altLang="zh-CN" sz="2000" dirty="0"/>
              <a:t>model</a:t>
            </a:r>
            <a:r>
              <a:rPr lang="zh-CN" altLang="en-US" sz="2000" dirty="0"/>
              <a:t>.</a:t>
            </a:r>
            <a:endParaRPr lang="en-US" altLang="zh-CN" sz="20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zh-CN" altLang="en-US" sz="2000" dirty="0"/>
              <a:t> After the generation, the time series information i</a:t>
            </a:r>
            <a:r>
              <a:rPr lang="en-US" altLang="zh-CN" sz="2000" dirty="0"/>
              <a:t>s rebuilt</a:t>
            </a:r>
            <a:r>
              <a:rPr lang="zh-CN" altLang="en-US" sz="2000" dirty="0"/>
              <a:t> from the </a:t>
            </a:r>
            <a:r>
              <a:rPr lang="en-US" altLang="zh-CN" sz="2000" dirty="0"/>
              <a:t>external</a:t>
            </a:r>
            <a:r>
              <a:rPr lang="zh-CN" altLang="en-US" sz="2000" dirty="0"/>
              <a:t> condition</a:t>
            </a:r>
            <a:r>
              <a:rPr lang="en-US" altLang="zh-CN" sz="2000" dirty="0"/>
              <a:t>s</a:t>
            </a:r>
            <a:r>
              <a:rPr lang="zh-CN" altLang="en-US" sz="2000" dirty="0"/>
              <a:t>. </a:t>
            </a: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</a:t>
            </a:r>
            <a:r>
              <a:rPr lang="zh-CN" altLang="en-US" sz="2000" dirty="0"/>
              <a:t>he generated</a:t>
            </a:r>
            <a:r>
              <a:rPr lang="en-US" altLang="zh-CN" sz="2000" dirty="0"/>
              <a:t> workload</a:t>
            </a:r>
            <a:r>
              <a:rPr lang="zh-CN" altLang="en-US" sz="2000" dirty="0"/>
              <a:t> data </a:t>
            </a:r>
            <a:r>
              <a:rPr lang="en-US" altLang="zh-CN" sz="2000" dirty="0"/>
              <a:t>is </a:t>
            </a:r>
            <a:r>
              <a:rPr lang="zh-CN" altLang="en-US" sz="2000" dirty="0"/>
              <a:t>highly reliable </a:t>
            </a:r>
            <a:r>
              <a:rPr lang="en-US" altLang="zh-CN" sz="2000" dirty="0"/>
              <a:t>and </a:t>
            </a:r>
            <a:r>
              <a:rPr lang="zh-CN" altLang="en-US" sz="2000" dirty="0"/>
              <a:t>in good performance.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GAN  generated workload data is adaptive to many scenarios, which are unseen in the training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6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B19CA4E-CD3F-6DA0-5BBD-96FD359050ED}"/>
              </a:ext>
            </a:extLst>
          </p:cNvPr>
          <p:cNvGrpSpPr/>
          <p:nvPr/>
        </p:nvGrpSpPr>
        <p:grpSpPr>
          <a:xfrm>
            <a:off x="4833392" y="3419480"/>
            <a:ext cx="6514831" cy="1576070"/>
            <a:chOff x="3512664" y="2522879"/>
            <a:chExt cx="6514831" cy="157607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456DA13-885B-DFAE-7113-D8B1DBD683C1}"/>
                </a:ext>
              </a:extLst>
            </p:cNvPr>
            <p:cNvSpPr txBox="1"/>
            <p:nvPr/>
          </p:nvSpPr>
          <p:spPr>
            <a:xfrm>
              <a:off x="5021568" y="2762349"/>
              <a:ext cx="5005927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4000" dirty="0">
                  <a:solidFill>
                    <a:srgbClr val="755E81"/>
                  </a:solidFill>
                </a:rPr>
                <a:t>感谢指导</a:t>
              </a:r>
              <a:endParaRPr lang="en-US" altLang="zh-CN" sz="4000" dirty="0">
                <a:solidFill>
                  <a:srgbClr val="755E8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62ACB3A-389C-9EF8-9644-0BC935E8C774}"/>
                </a:ext>
              </a:extLst>
            </p:cNvPr>
            <p:cNvSpPr txBox="1"/>
            <p:nvPr/>
          </p:nvSpPr>
          <p:spPr>
            <a:xfrm>
              <a:off x="5057081" y="3408680"/>
              <a:ext cx="1706915" cy="52322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400" i="1" dirty="0">
                  <a:solidFill>
                    <a:srgbClr val="755E81"/>
                  </a:solidFill>
                </a:rPr>
                <a:t>ai-quants.cn</a:t>
              </a:r>
            </a:p>
            <a:p>
              <a:r>
                <a:rPr lang="en-US" altLang="zh-CN" sz="1400" i="1" dirty="0">
                  <a:solidFill>
                    <a:srgbClr val="755E81"/>
                  </a:solidFill>
                </a:rPr>
                <a:t>deepgi.cn</a:t>
              </a:r>
            </a:p>
          </p:txBody>
        </p:sp>
        <p:pic>
          <p:nvPicPr>
            <p:cNvPr id="13" name="图片 12" descr="宽客透明图标">
              <a:extLst>
                <a:ext uri="{FF2B5EF4-FFF2-40B4-BE49-F238E27FC236}">
                  <a16:creationId xmlns:a16="http://schemas.microsoft.com/office/drawing/2014/main" id="{282DD92F-6B04-EAA3-AB32-D4955ADA1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2664" y="2522879"/>
              <a:ext cx="1646555" cy="15760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图片 13" descr="图片包含 QR 代码&#10;&#10;描述已自动生成">
            <a:extLst>
              <a:ext uri="{FF2B5EF4-FFF2-40B4-BE49-F238E27FC236}">
                <a16:creationId xmlns:a16="http://schemas.microsoft.com/office/drawing/2014/main" id="{D7C15657-9FEC-759E-DEC4-411B40D97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39149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3B66BF-F1AD-2D99-3C66-C09DC90DD6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889E8C-2823-7A4C-82B1-25C5C7C0D7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5026731" y="2107487"/>
            <a:ext cx="1920721" cy="15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54447A-DF24-20C5-20A3-F1C68CDE7019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Problem  statement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8682FB1-0C0B-0B78-87DF-B69191688BCB}"/>
              </a:ext>
            </a:extLst>
          </p:cNvPr>
          <p:cNvGrpSpPr/>
          <p:nvPr/>
        </p:nvGrpSpPr>
        <p:grpSpPr>
          <a:xfrm>
            <a:off x="579346" y="1020683"/>
            <a:ext cx="9976011" cy="1015663"/>
            <a:chOff x="515515" y="1088135"/>
            <a:chExt cx="6630351" cy="101566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E4C42E1-871A-F033-AB47-9815233112A3}"/>
                </a:ext>
              </a:extLst>
            </p:cNvPr>
            <p:cNvSpPr txBox="1"/>
            <p:nvPr/>
          </p:nvSpPr>
          <p:spPr>
            <a:xfrm>
              <a:off x="1049866" y="1401491"/>
              <a:ext cx="6096000" cy="58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Cloud workload data, but limited availability.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DFCBB3-DC99-F091-6248-7989EE58DDF2}"/>
                </a:ext>
              </a:extLst>
            </p:cNvPr>
            <p:cNvSpPr/>
            <p:nvPr/>
          </p:nvSpPr>
          <p:spPr>
            <a:xfrm>
              <a:off x="515515" y="1088135"/>
              <a:ext cx="61266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1</a:t>
              </a:r>
              <a:endParaRPr lang="zh-CN" alt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73E0BC-36A6-2BCD-E0F1-51AE4F7B0C09}"/>
              </a:ext>
            </a:extLst>
          </p:cNvPr>
          <p:cNvGrpSpPr/>
          <p:nvPr/>
        </p:nvGrpSpPr>
        <p:grpSpPr>
          <a:xfrm>
            <a:off x="579346" y="4343956"/>
            <a:ext cx="10254305" cy="1449758"/>
            <a:chOff x="6457308" y="1088135"/>
            <a:chExt cx="10254305" cy="144975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69666F-7897-66F5-A2B9-C973634511F4}"/>
                </a:ext>
              </a:extLst>
            </p:cNvPr>
            <p:cNvSpPr/>
            <p:nvPr/>
          </p:nvSpPr>
          <p:spPr>
            <a:xfrm>
              <a:off x="6457308" y="1088135"/>
              <a:ext cx="61266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2</a:t>
              </a:r>
              <a:endParaRPr lang="zh-CN" alt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E68159-D83C-BC33-3AEE-E718891F9B11}"/>
                </a:ext>
              </a:extLst>
            </p:cNvPr>
            <p:cNvSpPr txBox="1"/>
            <p:nvPr/>
          </p:nvSpPr>
          <p:spPr>
            <a:xfrm>
              <a:off x="7159428" y="1396555"/>
              <a:ext cx="9552185" cy="1141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 solve this availability issue,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train GAN model to </a:t>
              </a:r>
              <a:r>
                <a:rPr lang="e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generate synthetic observability data. 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15DE26-36F2-F401-C0B1-BF5119D4F0B8}"/>
              </a:ext>
            </a:extLst>
          </p:cNvPr>
          <p:cNvGrpSpPr/>
          <p:nvPr/>
        </p:nvGrpSpPr>
        <p:grpSpPr>
          <a:xfrm>
            <a:off x="579346" y="5689940"/>
            <a:ext cx="9379663" cy="1015663"/>
            <a:chOff x="6435599" y="3794760"/>
            <a:chExt cx="9379663" cy="101566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791912-8396-FEDB-F719-8B19A75E0B73}"/>
                </a:ext>
              </a:extLst>
            </p:cNvPr>
            <p:cNvSpPr txBox="1"/>
            <p:nvPr/>
          </p:nvSpPr>
          <p:spPr>
            <a:xfrm>
              <a:off x="7140883" y="3967826"/>
              <a:ext cx="8674379" cy="58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Simulate synthetic workload data in many scenarios  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214D46B-5D38-829A-2AC1-CAEF285E2D59}"/>
                </a:ext>
              </a:extLst>
            </p:cNvPr>
            <p:cNvSpPr/>
            <p:nvPr/>
          </p:nvSpPr>
          <p:spPr>
            <a:xfrm>
              <a:off x="6435599" y="3794760"/>
              <a:ext cx="612668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3</a:t>
              </a:r>
              <a:endParaRPr lang="zh-CN" alt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6942E94-51A1-C9AD-B5D1-0666DBF01BEE}"/>
              </a:ext>
            </a:extLst>
          </p:cNvPr>
          <p:cNvGrpSpPr/>
          <p:nvPr/>
        </p:nvGrpSpPr>
        <p:grpSpPr>
          <a:xfrm>
            <a:off x="1109098" y="2088318"/>
            <a:ext cx="1800000" cy="2160000"/>
            <a:chOff x="1045267" y="2113257"/>
            <a:chExt cx="1980000" cy="216000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219C4C6-3400-6148-AC13-FE61D3F712D5}"/>
                </a:ext>
              </a:extLst>
            </p:cNvPr>
            <p:cNvSpPr/>
            <p:nvPr/>
          </p:nvSpPr>
          <p:spPr>
            <a:xfrm>
              <a:off x="1045267" y="2113257"/>
              <a:ext cx="1980000" cy="2160000"/>
            </a:xfrm>
            <a:prstGeom prst="roundRect">
              <a:avLst>
                <a:gd name="adj" fmla="val 1078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56B1C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memory_free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memory_used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6B914F6-A561-30AF-08EC-5102DBA73D2C}"/>
                </a:ext>
              </a:extLst>
            </p:cNvPr>
            <p:cNvSpPr txBox="1"/>
            <p:nvPr/>
          </p:nvSpPr>
          <p:spPr>
            <a:xfrm>
              <a:off x="1447446" y="2191953"/>
              <a:ext cx="1175642" cy="468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EAE153D-CFD3-DCFC-CDCF-93D9A74EE4AC}"/>
              </a:ext>
            </a:extLst>
          </p:cNvPr>
          <p:cNvGrpSpPr/>
          <p:nvPr/>
        </p:nvGrpSpPr>
        <p:grpSpPr>
          <a:xfrm>
            <a:off x="3234052" y="2083734"/>
            <a:ext cx="1800000" cy="2160000"/>
            <a:chOff x="3476694" y="2113257"/>
            <a:chExt cx="1980000" cy="21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97D6729-2883-4881-794A-038811C04958}"/>
                </a:ext>
              </a:extLst>
            </p:cNvPr>
            <p:cNvSpPr/>
            <p:nvPr/>
          </p:nvSpPr>
          <p:spPr>
            <a:xfrm>
              <a:off x="3476694" y="2113257"/>
              <a:ext cx="1980000" cy="2160000"/>
            </a:xfrm>
            <a:prstGeom prst="roundRect">
              <a:avLst>
                <a:gd name="adj" fmla="val 1078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56B1C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cpu_user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cpu_system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cpu_idle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688139F-CA87-A4F5-A3B3-18AFDA6E916C}"/>
                </a:ext>
              </a:extLst>
            </p:cNvPr>
            <p:cNvSpPr txBox="1"/>
            <p:nvPr/>
          </p:nvSpPr>
          <p:spPr>
            <a:xfrm>
              <a:off x="4130704" y="2191953"/>
              <a:ext cx="671979" cy="468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59F69B3-BF96-FD9A-F134-CA78765E15F4}"/>
              </a:ext>
            </a:extLst>
          </p:cNvPr>
          <p:cNvGrpSpPr/>
          <p:nvPr/>
        </p:nvGrpSpPr>
        <p:grpSpPr>
          <a:xfrm>
            <a:off x="5359006" y="2083734"/>
            <a:ext cx="1800000" cy="2160000"/>
            <a:chOff x="6035017" y="2120094"/>
            <a:chExt cx="1980000" cy="21600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87B1B7C-3553-6F2F-6199-C5600BF5C03C}"/>
                </a:ext>
              </a:extLst>
            </p:cNvPr>
            <p:cNvSpPr/>
            <p:nvPr/>
          </p:nvSpPr>
          <p:spPr>
            <a:xfrm>
              <a:off x="6035017" y="2120094"/>
              <a:ext cx="1980000" cy="2160000"/>
            </a:xfrm>
            <a:prstGeom prst="roundRect">
              <a:avLst>
                <a:gd name="adj" fmla="val 1078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56B1C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4540353-4D4B-7950-F999-970490CDFAE0}"/>
                </a:ext>
              </a:extLst>
            </p:cNvPr>
            <p:cNvSpPr txBox="1"/>
            <p:nvPr/>
          </p:nvSpPr>
          <p:spPr>
            <a:xfrm>
              <a:off x="6651101" y="2201737"/>
              <a:ext cx="747832" cy="468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D08BD2-2DEF-1051-5BBF-3F35B12F3676}"/>
              </a:ext>
            </a:extLst>
          </p:cNvPr>
          <p:cNvGrpSpPr/>
          <p:nvPr/>
        </p:nvGrpSpPr>
        <p:grpSpPr>
          <a:xfrm>
            <a:off x="7483960" y="2087243"/>
            <a:ext cx="3600000" cy="2160000"/>
            <a:chOff x="8603620" y="2204626"/>
            <a:chExt cx="3600000" cy="2160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6BC3AF0-8ED2-6C91-7206-002FC5C39294}"/>
                </a:ext>
              </a:extLst>
            </p:cNvPr>
            <p:cNvSpPr/>
            <p:nvPr/>
          </p:nvSpPr>
          <p:spPr>
            <a:xfrm>
              <a:off x="8603620" y="2204626"/>
              <a:ext cx="3600000" cy="2160000"/>
            </a:xfrm>
            <a:prstGeom prst="roundRect">
              <a:avLst>
                <a:gd name="adj" fmla="val 10785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56B1C9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if_octets_rx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if_octets_tx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if_packets_rx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if_packets_tx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if_errors_rx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if_errors_tx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if_dropped_rx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if_dropped_tx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C4D052A-3FAB-6E2D-171F-30C8CCCF99CA}"/>
                </a:ext>
              </a:extLst>
            </p:cNvPr>
            <p:cNvSpPr txBox="1"/>
            <p:nvPr/>
          </p:nvSpPr>
          <p:spPr>
            <a:xfrm>
              <a:off x="9806116" y="2287729"/>
              <a:ext cx="1195007" cy="46800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BCAEA484-007F-5648-8AB5-C5785978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B2CA1EE-EDC3-3E8C-60EC-7376BA19C23A}"/>
              </a:ext>
            </a:extLst>
          </p:cNvPr>
          <p:cNvSpPr/>
          <p:nvPr/>
        </p:nvSpPr>
        <p:spPr>
          <a:xfrm>
            <a:off x="0" y="1555056"/>
            <a:ext cx="4032000" cy="4680000"/>
          </a:xfrm>
          <a:prstGeom prst="rect">
            <a:avLst/>
          </a:prstGeom>
          <a:gradFill>
            <a:gsLst>
              <a:gs pos="29000">
                <a:srgbClr val="B8ACC6"/>
              </a:gs>
              <a:gs pos="100000">
                <a:srgbClr val="7A6495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B237A1-C754-B1B8-3E0E-233C50D2F266}"/>
              </a:ext>
            </a:extLst>
          </p:cNvPr>
          <p:cNvSpPr/>
          <p:nvPr/>
        </p:nvSpPr>
        <p:spPr>
          <a:xfrm>
            <a:off x="4080000" y="1555056"/>
            <a:ext cx="4032000" cy="4680000"/>
          </a:xfrm>
          <a:prstGeom prst="rect">
            <a:avLst/>
          </a:prstGeom>
          <a:gradFill>
            <a:gsLst>
              <a:gs pos="30000">
                <a:srgbClr val="EBECC5"/>
              </a:gs>
              <a:gs pos="100000">
                <a:srgbClr val="D7DA8D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A2FADE-FB1C-A7FD-38AB-D5CB92C46379}"/>
              </a:ext>
            </a:extLst>
          </p:cNvPr>
          <p:cNvSpPr/>
          <p:nvPr/>
        </p:nvSpPr>
        <p:spPr>
          <a:xfrm>
            <a:off x="8160000" y="1555056"/>
            <a:ext cx="4032000" cy="4680000"/>
          </a:xfrm>
          <a:prstGeom prst="rect">
            <a:avLst/>
          </a:prstGeom>
          <a:gradFill>
            <a:gsLst>
              <a:gs pos="31000">
                <a:srgbClr val="A3D2DE"/>
              </a:gs>
              <a:gs pos="100000">
                <a:srgbClr val="51A9C1"/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7B049C-E72D-7FD6-047A-4DBD79902992}"/>
              </a:ext>
            </a:extLst>
          </p:cNvPr>
          <p:cNvSpPr/>
          <p:nvPr/>
        </p:nvSpPr>
        <p:spPr>
          <a:xfrm>
            <a:off x="0" y="1555056"/>
            <a:ext cx="12192000" cy="1080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C9067-4ED4-45DD-99C0-6545070FCF77}"/>
              </a:ext>
            </a:extLst>
          </p:cNvPr>
          <p:cNvSpPr/>
          <p:nvPr/>
        </p:nvSpPr>
        <p:spPr>
          <a:xfrm>
            <a:off x="396000" y="1644192"/>
            <a:ext cx="3240000" cy="900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35F4DC-D786-B7D2-BACA-C6B0296F7B1D}"/>
              </a:ext>
            </a:extLst>
          </p:cNvPr>
          <p:cNvSpPr/>
          <p:nvPr/>
        </p:nvSpPr>
        <p:spPr>
          <a:xfrm>
            <a:off x="4476000" y="1645056"/>
            <a:ext cx="3240000" cy="900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generation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63E056-6CD2-5B71-1395-F5F8F82E084C}"/>
              </a:ext>
            </a:extLst>
          </p:cNvPr>
          <p:cNvSpPr/>
          <p:nvPr/>
        </p:nvSpPr>
        <p:spPr>
          <a:xfrm>
            <a:off x="8556000" y="1645056"/>
            <a:ext cx="3240000" cy="900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Assessment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FAE7C3-5F0B-1598-50E0-D287622D8EE6}"/>
              </a:ext>
            </a:extLst>
          </p:cNvPr>
          <p:cNvSpPr/>
          <p:nvPr/>
        </p:nvSpPr>
        <p:spPr>
          <a:xfrm>
            <a:off x="396000" y="2936240"/>
            <a:ext cx="3240000" cy="3048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facts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cleansing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F1DAEE-176E-3B42-F35B-0776E9C41422}"/>
              </a:ext>
            </a:extLst>
          </p:cNvPr>
          <p:cNvSpPr/>
          <p:nvPr/>
        </p:nvSpPr>
        <p:spPr>
          <a:xfrm>
            <a:off x="4475999" y="2936240"/>
            <a:ext cx="3433777" cy="3048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Training WGAN-GP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load, CPU, memory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Reorder the time series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 network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FB2C7B-CF76-7EEF-B190-A14A2D987A72}"/>
              </a:ext>
            </a:extLst>
          </p:cNvPr>
          <p:cNvSpPr/>
          <p:nvPr/>
        </p:nvSpPr>
        <p:spPr>
          <a:xfrm>
            <a:off x="8701777" y="2936240"/>
            <a:ext cx="3240000" cy="3048000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Evaluate synthetic data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7EFD5-BF94-10D8-BEBA-83CBB300EE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B22CEBA-5F28-0898-C3AE-E1B0228021BD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297186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D2075B-814D-E3B7-4782-555E3CE960C6}"/>
              </a:ext>
            </a:extLst>
          </p:cNvPr>
          <p:cNvGrpSpPr/>
          <p:nvPr/>
        </p:nvGrpSpPr>
        <p:grpSpPr>
          <a:xfrm>
            <a:off x="461433" y="1312732"/>
            <a:ext cx="5483797" cy="4962092"/>
            <a:chOff x="612203" y="1202462"/>
            <a:chExt cx="5483797" cy="496209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6A5F86F-52AE-41BE-5232-7ADD68C7D8FD}"/>
                </a:ext>
              </a:extLst>
            </p:cNvPr>
            <p:cNvSpPr/>
            <p:nvPr/>
          </p:nvSpPr>
          <p:spPr>
            <a:xfrm>
              <a:off x="612203" y="1202462"/>
              <a:ext cx="5483797" cy="4962092"/>
            </a:xfrm>
            <a:prstGeom prst="roundRect">
              <a:avLst>
                <a:gd name="adj" fmla="val 6815"/>
              </a:avLst>
            </a:prstGeom>
            <a:noFill/>
            <a:ln w="38100">
              <a:solidFill>
                <a:srgbClr val="7A64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7A64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facts</a:t>
              </a: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0C0C316A-B0EE-9FAE-A7FF-9BCE2C027703}"/>
                </a:ext>
              </a:extLst>
            </p:cNvPr>
            <p:cNvGrpSpPr/>
            <p:nvPr/>
          </p:nvGrpSpPr>
          <p:grpSpPr>
            <a:xfrm>
              <a:off x="820091" y="2111515"/>
              <a:ext cx="5054010" cy="3737496"/>
              <a:chOff x="408972" y="2481502"/>
              <a:chExt cx="5054010" cy="3737496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AC6ED351-D6C6-0BB2-8990-516C4AEE4CEF}"/>
                  </a:ext>
                </a:extLst>
              </p:cNvPr>
              <p:cNvSpPr/>
              <p:nvPr/>
            </p:nvSpPr>
            <p:spPr>
              <a:xfrm>
                <a:off x="411521" y="2481502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A. 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Non-uniform s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ampling time</a:t>
                </a: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1A959CF-284E-B433-7CDD-275475B5796E}"/>
                  </a:ext>
                </a:extLst>
              </p:cNvPr>
              <p:cNvSpPr/>
              <p:nvPr/>
            </p:nvSpPr>
            <p:spPr>
              <a:xfrm>
                <a:off x="422982" y="3529719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Non-uniform features  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8433609-EB41-A48D-272A-60D9B9091FFE}"/>
                  </a:ext>
                </a:extLst>
              </p:cNvPr>
              <p:cNvSpPr/>
              <p:nvPr/>
            </p:nvSpPr>
            <p:spPr>
              <a:xfrm>
                <a:off x="408972" y="4559310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C. Non-stationary time series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F690408D-DF87-317E-12BD-0BF33F3B6426}"/>
                  </a:ext>
                </a:extLst>
              </p:cNvPr>
              <p:cNvSpPr/>
              <p:nvPr/>
            </p:nvSpPr>
            <p:spPr>
              <a:xfrm>
                <a:off x="408972" y="5606998"/>
                <a:ext cx="5040000" cy="612000"/>
              </a:xfrm>
              <a:prstGeom prst="roundRect">
                <a:avLst/>
              </a:prstGeom>
              <a:solidFill>
                <a:srgbClr val="7A649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D. ‘Load’ is the main factor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3F52BEA-5274-5689-5226-84BE227AA141}"/>
              </a:ext>
            </a:extLst>
          </p:cNvPr>
          <p:cNvGrpSpPr/>
          <p:nvPr/>
        </p:nvGrpSpPr>
        <p:grpSpPr>
          <a:xfrm>
            <a:off x="6246770" y="1298034"/>
            <a:ext cx="5483797" cy="4976790"/>
            <a:chOff x="6258231" y="1720729"/>
            <a:chExt cx="5483797" cy="497679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90F9157-BFE2-D00A-C2F0-2D93EDFB992D}"/>
                </a:ext>
              </a:extLst>
            </p:cNvPr>
            <p:cNvSpPr/>
            <p:nvPr/>
          </p:nvSpPr>
          <p:spPr>
            <a:xfrm>
              <a:off x="6258231" y="1720729"/>
              <a:ext cx="5483797" cy="4976790"/>
            </a:xfrm>
            <a:prstGeom prst="roundRect">
              <a:avLst>
                <a:gd name="adj" fmla="val 6815"/>
              </a:avLst>
            </a:prstGeom>
            <a:noFill/>
            <a:ln w="38100">
              <a:solidFill>
                <a:srgbClr val="51A9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51A9C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cleansing</a:t>
              </a:r>
            </a:p>
            <a:p>
              <a:pPr algn="ctr">
                <a:lnSpc>
                  <a:spcPct val="150000"/>
                </a:lnSpc>
              </a:pPr>
              <a:endPara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C9983D5C-D1D1-01D7-5546-0844B999CFD6}"/>
                </a:ext>
              </a:extLst>
            </p:cNvPr>
            <p:cNvSpPr/>
            <p:nvPr/>
          </p:nvSpPr>
          <p:spPr>
            <a:xfrm>
              <a:off x="6480130" y="2644480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Resampling data with 1 sec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D1E74D2-7268-7CF9-C810-5CD4047CF029}"/>
                </a:ext>
              </a:extLst>
            </p:cNvPr>
            <p:cNvSpPr/>
            <p:nvPr/>
          </p:nvSpPr>
          <p:spPr>
            <a:xfrm>
              <a:off x="6480130" y="3426693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 startAt="2"/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</a:t>
              </a: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‘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NAN</a:t>
              </a:r>
              <a:r>
                <a:rPr lang="zh-CN" altLang="en-US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endPara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660F9C3-5B1A-D9D0-450D-B8713AB1459E}"/>
                </a:ext>
              </a:extLst>
            </p:cNvPr>
            <p:cNvSpPr/>
            <p:nvPr/>
          </p:nvSpPr>
          <p:spPr>
            <a:xfrm>
              <a:off x="6480130" y="4209124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 startAt="3"/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Average</a:t>
              </a: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the corresponding CPU, network data for each node;</a:t>
              </a: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B47BA29-FE43-C65E-3893-EDD618BD4518}"/>
                </a:ext>
              </a:extLst>
            </p:cNvPr>
            <p:cNvSpPr/>
            <p:nvPr/>
          </p:nvSpPr>
          <p:spPr>
            <a:xfrm>
              <a:off x="6480130" y="4989550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 startAt="4"/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GAN models are individually trained for each node 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FC695AB6-3A0C-D799-F3D8-CB5AB8119EB4}"/>
                </a:ext>
              </a:extLst>
            </p:cNvPr>
            <p:cNvSpPr/>
            <p:nvPr/>
          </p:nvSpPr>
          <p:spPr>
            <a:xfrm>
              <a:off x="6480130" y="5769976"/>
              <a:ext cx="5040000" cy="612000"/>
            </a:xfrm>
            <a:prstGeom prst="roundRect">
              <a:avLst/>
            </a:prstGeom>
            <a:solidFill>
              <a:srgbClr val="51A9C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+mj-lt"/>
                <a:buAutoNum type="arabicPeriod" startAt="5"/>
              </a:pPr>
              <a:r>
                <a:rPr lang="en-US" altLang="zh-CN" sz="1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GAN models are conditioned by the tendency of the load.</a:t>
              </a:r>
              <a:endPara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0423B55-6665-1376-00B1-ECBBC6A30C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A99C10D-D27E-ACC8-5D9B-747E69F56F33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4613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BD4E37-83E4-3F6F-A1B3-969C97B62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3033649"/>
            <a:ext cx="6562725" cy="1857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AF5D49-77A7-EF6E-B3D7-26DBE0EB1B3B}"/>
              </a:ext>
            </a:extLst>
          </p:cNvPr>
          <p:cNvSpPr txBox="1"/>
          <p:nvPr/>
        </p:nvSpPr>
        <p:spPr>
          <a:xfrm>
            <a:off x="763323" y="1592033"/>
            <a:ext cx="352552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 GAN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B8D934-2C49-36E7-5428-173D4ABD9D30}"/>
              </a:ext>
            </a:extLst>
          </p:cNvPr>
          <p:cNvSpPr txBox="1"/>
          <p:nvPr/>
        </p:nvSpPr>
        <p:spPr>
          <a:xfrm>
            <a:off x="6473930" y="1592033"/>
            <a:ext cx="4873414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workload data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8C679-990A-7A9B-B3DA-D7F45EC3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8" y="2506307"/>
            <a:ext cx="5388187" cy="291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76EA6E-26C8-7379-09E1-3DEB807F4A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11F63D-8309-F070-F153-6540C0D4AA23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183007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6AF5D49-77A7-EF6E-B3D7-26DBE0EB1B3B}"/>
              </a:ext>
            </a:extLst>
          </p:cNvPr>
          <p:cNvSpPr txBox="1"/>
          <p:nvPr/>
        </p:nvSpPr>
        <p:spPr>
          <a:xfrm>
            <a:off x="1423245" y="1320844"/>
            <a:ext cx="352552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WGAN-GP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446FE7-89ED-9211-91C4-46551640FE94}"/>
              </a:ext>
            </a:extLst>
          </p:cNvPr>
          <p:cNvSpPr txBox="1"/>
          <p:nvPr/>
        </p:nvSpPr>
        <p:spPr>
          <a:xfrm>
            <a:off x="1423245" y="2153443"/>
            <a:ext cx="9345507" cy="14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" altLang="zh-CN" sz="2000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Wasserstein GAN + Gradient Penalty</a:t>
            </a:r>
            <a:r>
              <a:rPr lang="en" altLang="zh-CN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or </a:t>
            </a:r>
            <a:r>
              <a:rPr lang="en" altLang="zh-CN" sz="2000" b="1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WGAN-GP</a:t>
            </a:r>
            <a:r>
              <a:rPr lang="en" altLang="zh-CN" sz="2000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is a generative adversarial network that uses the Wasserstein loss formulation plus a gradient norm penalty to achieve Lipschitz continuity.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51C0B8-4837-6247-964C-6E1BA4AB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" y="4553838"/>
            <a:ext cx="11510005" cy="120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BF6A4A-5AAC-5B2F-43AA-F80A554957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FAAB4-2387-EA4F-6335-88CE0A26B4C3}"/>
              </a:ext>
            </a:extLst>
          </p:cNvPr>
          <p:cNvSpPr txBox="1"/>
          <p:nvPr/>
        </p:nvSpPr>
        <p:spPr>
          <a:xfrm>
            <a:off x="4603747" y="3958206"/>
            <a:ext cx="298450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Data processing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BB5873-5EAA-1656-D7DB-6487407CB118}"/>
              </a:ext>
            </a:extLst>
          </p:cNvPr>
          <p:cNvSpPr/>
          <p:nvPr/>
        </p:nvSpPr>
        <p:spPr>
          <a:xfrm>
            <a:off x="461433" y="91193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GAN Framework</a:t>
            </a:r>
          </a:p>
        </p:txBody>
      </p:sp>
    </p:spTree>
    <p:extLst>
      <p:ext uri="{BB962C8B-B14F-4D97-AF65-F5344CB8AC3E}">
        <p14:creationId xmlns:p14="http://schemas.microsoft.com/office/powerpoint/2010/main" val="325816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8B7E-A4EB-D641-A7C9-D0A0229A6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Train </a:t>
            </a:r>
            <a:r>
              <a:rPr kumimoji="1" lang="en-US" altLang="zh-CN"/>
              <a:t>GAN models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88A339-1306-B4B4-0656-1551E68307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0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BDF718-BBD6-9078-2879-99D01DDADA2F}"/>
              </a:ext>
            </a:extLst>
          </p:cNvPr>
          <p:cNvSpPr/>
          <p:nvPr/>
        </p:nvSpPr>
        <p:spPr>
          <a:xfrm>
            <a:off x="588086" y="307386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  <a:cs typeface="+mj-cs"/>
              </a:rPr>
              <a:t>Real</a:t>
            </a: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zh-CN" sz="3200" b="1" dirty="0">
                <a:latin typeface="+mj-ea"/>
                <a:ea typeface="+mj-ea"/>
                <a:cs typeface="+mj-cs"/>
              </a:rPr>
              <a:t>vs. 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+mj-cs"/>
              </a:rPr>
              <a:t>Generated </a:t>
            </a:r>
            <a:r>
              <a:rPr lang="en-US" altLang="zh-CN" sz="3200" b="1" dirty="0">
                <a:latin typeface="+mj-ea"/>
                <a:ea typeface="+mj-ea"/>
                <a:cs typeface="+mj-cs"/>
              </a:rPr>
              <a:t>workload data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7769A04-9696-4C4D-9BC0-CEF1BCFA75C8}"/>
              </a:ext>
            </a:extLst>
          </p:cNvPr>
          <p:cNvGrpSpPr/>
          <p:nvPr/>
        </p:nvGrpSpPr>
        <p:grpSpPr>
          <a:xfrm>
            <a:off x="2824302" y="2858840"/>
            <a:ext cx="6875961" cy="325252"/>
            <a:chOff x="3445704" y="5925359"/>
            <a:chExt cx="8334201" cy="41819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8E1961C-5F14-7C1C-A9CC-E500D82B741E}"/>
                </a:ext>
              </a:extLst>
            </p:cNvPr>
            <p:cNvSpPr txBox="1"/>
            <p:nvPr/>
          </p:nvSpPr>
          <p:spPr>
            <a:xfrm>
              <a:off x="3445704" y="592535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6C8EEC0-1DF5-E5B5-3A8A-B0D3E5DAAA09}"/>
                </a:ext>
              </a:extLst>
            </p:cNvPr>
            <p:cNvSpPr txBox="1"/>
            <p:nvPr/>
          </p:nvSpPr>
          <p:spPr>
            <a:xfrm>
              <a:off x="6426564" y="592535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Midterm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D229175-15D5-E315-05D3-3FF4A461E345}"/>
                </a:ext>
              </a:extLst>
            </p:cNvPr>
            <p:cNvSpPr txBox="1"/>
            <p:nvPr/>
          </p:nvSpPr>
          <p:spPr>
            <a:xfrm>
              <a:off x="9463468" y="5925359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Longterm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F0D95F5-DCA4-6240-B810-C0962E08B7B7}"/>
              </a:ext>
            </a:extLst>
          </p:cNvPr>
          <p:cNvGrpSpPr/>
          <p:nvPr/>
        </p:nvGrpSpPr>
        <p:grpSpPr>
          <a:xfrm>
            <a:off x="715200" y="5482973"/>
            <a:ext cx="11062547" cy="482399"/>
            <a:chOff x="468452" y="3539478"/>
            <a:chExt cx="14396731" cy="50208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3464A6-7D1D-8182-14A4-376D6F0A9981}"/>
                </a:ext>
              </a:extLst>
            </p:cNvPr>
            <p:cNvSpPr txBox="1"/>
            <p:nvPr/>
          </p:nvSpPr>
          <p:spPr>
            <a:xfrm>
              <a:off x="468452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free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03AF2C-EB24-588F-98C4-06A7D4CA28DF}"/>
                </a:ext>
              </a:extLst>
            </p:cNvPr>
            <p:cNvSpPr txBox="1"/>
            <p:nvPr/>
          </p:nvSpPr>
          <p:spPr>
            <a:xfrm>
              <a:off x="3465256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 used</a:t>
              </a:r>
              <a:endPara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8CD5D7-04D6-7CB7-2485-61A9AC7C0973}"/>
                </a:ext>
              </a:extLst>
            </p:cNvPr>
            <p:cNvSpPr txBox="1"/>
            <p:nvPr/>
          </p:nvSpPr>
          <p:spPr>
            <a:xfrm>
              <a:off x="6446116" y="3539478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user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ED38548-9043-F5A7-ACAD-4074B093C3B4}"/>
                </a:ext>
              </a:extLst>
            </p:cNvPr>
            <p:cNvSpPr txBox="1"/>
            <p:nvPr/>
          </p:nvSpPr>
          <p:spPr>
            <a:xfrm>
              <a:off x="9483020" y="3539478"/>
              <a:ext cx="2316437" cy="435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system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50D294-438E-1046-A279-E14774422B3B}"/>
                </a:ext>
              </a:extLst>
            </p:cNvPr>
            <p:cNvSpPr txBox="1"/>
            <p:nvPr/>
          </p:nvSpPr>
          <p:spPr>
            <a:xfrm>
              <a:off x="12548746" y="3623373"/>
              <a:ext cx="2316437" cy="418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idle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8546C92E-AFCA-84B7-D68D-7809255E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0" y="3963228"/>
            <a:ext cx="2245744" cy="15328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8595624-D3FF-9225-1714-03163F105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78" y="3941668"/>
            <a:ext cx="2252187" cy="157592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0ECB3F7-7368-E168-4D54-F430B573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95" y="4018903"/>
            <a:ext cx="2340231" cy="15202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04CC39C-6EE9-F75F-259A-9D9FF241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789" y="4033994"/>
            <a:ext cx="2294710" cy="149007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0237786-2CE2-EFEF-0795-565895D35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409" y="4033994"/>
            <a:ext cx="2294710" cy="14489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EA9972-E78A-B609-2772-64189B9D3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2327" y="1474494"/>
            <a:ext cx="2329026" cy="152025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6A57B69-3B49-BC6F-1DB8-859AC05BE4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221" y="1501214"/>
            <a:ext cx="2316864" cy="152025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13BF487-B79A-0FDC-5595-DD24D8C65F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266" y="1464454"/>
            <a:ext cx="2316864" cy="152025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FD8AD00-1050-D645-905D-800ADA7138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EDFD328B-1AC3-2119-9B1E-73FCF5B9832B}"/>
              </a:ext>
            </a:extLst>
          </p:cNvPr>
          <p:cNvSpPr txBox="1"/>
          <p:nvPr/>
        </p:nvSpPr>
        <p:spPr>
          <a:xfrm>
            <a:off x="468452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octets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52A0387-75CC-FAE9-0259-F82DB4B7C20B}"/>
              </a:ext>
            </a:extLst>
          </p:cNvPr>
          <p:cNvSpPr txBox="1"/>
          <p:nvPr/>
        </p:nvSpPr>
        <p:spPr>
          <a:xfrm>
            <a:off x="3465256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octets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0D4ACB-66D4-6B05-5500-5788A468CA27}"/>
              </a:ext>
            </a:extLst>
          </p:cNvPr>
          <p:cNvSpPr txBox="1"/>
          <p:nvPr/>
        </p:nvSpPr>
        <p:spPr>
          <a:xfrm>
            <a:off x="6446116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packets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1E98329-0656-0CE6-1238-9186BCA3F6C4}"/>
              </a:ext>
            </a:extLst>
          </p:cNvPr>
          <p:cNvSpPr txBox="1"/>
          <p:nvPr/>
        </p:nvSpPr>
        <p:spPr>
          <a:xfrm>
            <a:off x="9483020" y="3658350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packets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CCD74B-F51F-0D81-7B43-D7E36F96DD7E}"/>
              </a:ext>
            </a:extLst>
          </p:cNvPr>
          <p:cNvSpPr txBox="1"/>
          <p:nvPr/>
        </p:nvSpPr>
        <p:spPr>
          <a:xfrm>
            <a:off x="448900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errors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7DC6DD-7AF0-C153-E4AB-B468461A202D}"/>
              </a:ext>
            </a:extLst>
          </p:cNvPr>
          <p:cNvSpPr txBox="1"/>
          <p:nvPr/>
        </p:nvSpPr>
        <p:spPr>
          <a:xfrm>
            <a:off x="3445704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errors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3ABCB09-F48E-05D5-46EB-21B402697A0C}"/>
              </a:ext>
            </a:extLst>
          </p:cNvPr>
          <p:cNvSpPr txBox="1"/>
          <p:nvPr/>
        </p:nvSpPr>
        <p:spPr>
          <a:xfrm>
            <a:off x="6426564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dropped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860999-4D49-1223-7C4D-D3F781329015}"/>
              </a:ext>
            </a:extLst>
          </p:cNvPr>
          <p:cNvSpPr txBox="1"/>
          <p:nvPr/>
        </p:nvSpPr>
        <p:spPr>
          <a:xfrm>
            <a:off x="9463468" y="6044231"/>
            <a:ext cx="2316437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dropped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rx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F393F3-9C4F-CD32-7DCE-E460085AF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07" y="1950496"/>
            <a:ext cx="2558427" cy="17397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5A3AA3-CCD3-5DC6-B88F-3C163E763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87" y="1950496"/>
            <a:ext cx="2579171" cy="17397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45DF5E-432F-F679-EB18-0DCC108FB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11" y="1975093"/>
            <a:ext cx="2565341" cy="1733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10E3C8-92BA-EF20-7006-397D93CF1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5597" y="1976362"/>
            <a:ext cx="2634490" cy="17527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DEF78F0-328E-E803-5B83-FC52708F1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95" y="4457510"/>
            <a:ext cx="2655233" cy="16943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BB8AB2-D7CB-9F6C-9A05-78F6097C9C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704" y="4457510"/>
            <a:ext cx="2669063" cy="16943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705C8A-4057-207B-0FDF-B762B8263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1908" y="4456242"/>
            <a:ext cx="2717465" cy="16748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33314ED-C931-C399-0C2E-4EEB69B3E6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29" y="4456241"/>
            <a:ext cx="2772783" cy="167486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57F689D-04C0-424C-ABB4-FF8086FEDFA2}"/>
              </a:ext>
            </a:extLst>
          </p:cNvPr>
          <p:cNvSpPr/>
          <p:nvPr/>
        </p:nvSpPr>
        <p:spPr>
          <a:xfrm>
            <a:off x="680825" y="451194"/>
            <a:ext cx="11269134" cy="885237"/>
          </a:xfrm>
          <a:prstGeom prst="rect">
            <a:avLst/>
          </a:prstGeom>
        </p:spPr>
        <p:txBody>
          <a:bodyPr vert="horz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  <a:cs typeface="+mj-cs"/>
              </a:rPr>
              <a:t>Real</a:t>
            </a: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zh-CN" sz="3200" b="1" dirty="0">
                <a:latin typeface="+mj-ea"/>
                <a:ea typeface="+mj-ea"/>
                <a:cs typeface="+mj-cs"/>
              </a:rPr>
              <a:t>vs.</a:t>
            </a:r>
            <a:r>
              <a:rPr lang="en-US" altLang="zh-CN" sz="3200" b="1" dirty="0">
                <a:solidFill>
                  <a:srgbClr val="002060"/>
                </a:solidFill>
                <a:latin typeface="+mj-ea"/>
                <a:ea typeface="+mj-ea"/>
                <a:cs typeface="+mj-cs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+mj-ea"/>
                <a:ea typeface="+mj-ea"/>
                <a:cs typeface="+mj-cs"/>
              </a:rPr>
              <a:t>Generated </a:t>
            </a:r>
            <a:r>
              <a:rPr lang="en-US" altLang="zh-CN" sz="3200" b="1" dirty="0">
                <a:latin typeface="+mj-ea"/>
                <a:ea typeface="+mj-ea"/>
                <a:cs typeface="+mj-cs"/>
              </a:rPr>
              <a:t>network data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27112A5-96BE-C047-BF2E-F7CFF4D1017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5" r="687" b="10776"/>
          <a:stretch/>
        </p:blipFill>
        <p:spPr>
          <a:xfrm>
            <a:off x="8941951" y="29076"/>
            <a:ext cx="1257766" cy="1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42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3d56bc3-c030-4c0c-810d-6c60af5f8109"/>
  <p:tag name="COMMONDATA" val="eyJoZGlkIjoiNGVlNmI3MTJmNmJjOWYyM2E4ZTIxMjAyNTcwOThjZ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10170</TotalTime>
  <Words>579</Words>
  <Application>Microsoft Macintosh PowerPoint</Application>
  <PresentationFormat>宽屏</PresentationFormat>
  <Paragraphs>208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微软雅黑</vt:lpstr>
      <vt:lpstr>微软雅黑 Light</vt:lpstr>
      <vt:lpstr>Arial</vt:lpstr>
      <vt:lpstr>Bahnschrift Condensed</vt:lpstr>
      <vt:lpstr>Lato</vt:lpstr>
      <vt:lpstr>Wingdings</vt:lpstr>
      <vt:lpstr>2_Office 主题</vt:lpstr>
      <vt:lpstr>think-cell 幻灯片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Train GAN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Generate workload data by conditions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Surface</dc:creator>
  <cp:lastModifiedBy>Ge Wang</cp:lastModifiedBy>
  <cp:revision>198</cp:revision>
  <dcterms:created xsi:type="dcterms:W3CDTF">2019-06-19T02:08:00Z</dcterms:created>
  <dcterms:modified xsi:type="dcterms:W3CDTF">2022-12-01T11:45:30Z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24345192F8544A13970C794AA120144A</vt:lpwstr>
  </property>
</Properties>
</file>