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83" r:id="rId6"/>
    <p:sldId id="260" r:id="rId7"/>
    <p:sldId id="287" r:id="rId8"/>
    <p:sldId id="275" r:id="rId9"/>
    <p:sldId id="266" r:id="rId10"/>
    <p:sldId id="291" r:id="rId11"/>
    <p:sldId id="292" r:id="rId12"/>
    <p:sldId id="288" r:id="rId13"/>
    <p:sldId id="286" r:id="rId14"/>
    <p:sldId id="265" r:id="rId15"/>
    <p:sldId id="284" r:id="rId16"/>
    <p:sldId id="285" r:id="rId17"/>
    <p:sldId id="270" r:id="rId18"/>
    <p:sldId id="28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face" initials="S" lastIdx="3" clrIdx="0"/>
  <p:cmAuthor id="2" name="玥 王" initials="玥" lastIdx="1" clrIdx="1">
    <p:extLst>
      <p:ext uri="{19B8F6BF-5375-455C-9EA6-DF929625EA0E}">
        <p15:presenceInfo xmlns:p15="http://schemas.microsoft.com/office/powerpoint/2012/main" userId="a64068408eb28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9C1"/>
    <a:srgbClr val="4BACC6"/>
    <a:srgbClr val="7A6495"/>
    <a:srgbClr val="D7DA8D"/>
    <a:srgbClr val="C6B5D7"/>
    <a:srgbClr val="FEEFB7"/>
    <a:srgbClr val="DAEBD8"/>
    <a:srgbClr val="ABD2E1"/>
    <a:srgbClr val="E2EBB4"/>
    <a:srgbClr val="F2E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E042-E7FA-4303-AD84-8AA835242CEF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D556-94CC-4535-BF9D-A7F682A5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B0826-2EB1-4BF9-BE4F-84320B4C17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11430" imgH="11430" progId="TCLayout.ActiveDocument.1">
                  <p:embed/>
                </p:oleObj>
              </mc:Choice>
              <mc:Fallback>
                <p:oleObj name="think-cell 幻灯片" r:id="rId3" imgW="11430" imgH="1143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C3DCC-FA68-2343-F4AE-B68DE33C6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EF6DE-F34E-89EA-9231-9370B2276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C40D5-D22A-C924-FF6B-B07D647C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F45-8EDA-43CC-AB5F-967B9DF34B31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8AA39-EA83-3A0D-39E8-27B02902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1942D-4AED-FACD-1B48-150170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B019-CD58-46C0-B515-BB815B9FC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7" imgW="11430" imgH="11430" progId="TCLayout.ActiveDocument.1">
                  <p:embed/>
                </p:oleObj>
              </mc:Choice>
              <mc:Fallback>
                <p:oleObj name="think-cell 幻灯片" r:id="rId7" imgW="11430" imgH="1143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宽客进化1-ai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2559" y="343298"/>
            <a:ext cx="1584641" cy="3739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288269" y="604775"/>
            <a:ext cx="1584641" cy="39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b="1" dirty="0">
                <a:solidFill>
                  <a:srgbClr val="755E81"/>
                </a:solidFill>
              </a:rPr>
              <a:t>北京宽客进化科技有限公司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398726" y="6514702"/>
            <a:ext cx="2793274" cy="284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i="1" dirty="0">
                <a:solidFill>
                  <a:srgbClr val="755E81"/>
                </a:solidFill>
              </a:rPr>
              <a:t>Accelerating AI With </a:t>
            </a:r>
            <a:r>
              <a:rPr lang="en-US" altLang="zh-CN" sz="1200" i="1" dirty="0">
                <a:solidFill>
                  <a:srgbClr val="755E81"/>
                </a:solidFill>
              </a:rPr>
              <a:t>Data Intelligence</a:t>
            </a:r>
            <a:endParaRPr lang="zh-CN" altLang="en-US" sz="1200" i="1" dirty="0">
              <a:solidFill>
                <a:srgbClr val="755E8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D23E21-7944-58A2-38FB-FF506BE0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061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1F30B8A-3514-AEA4-BB38-B9ADFCB84E67}"/>
              </a:ext>
            </a:extLst>
          </p:cNvPr>
          <p:cNvSpPr/>
          <p:nvPr/>
        </p:nvSpPr>
        <p:spPr>
          <a:xfrm>
            <a:off x="69466" y="338805"/>
            <a:ext cx="12188158" cy="762158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42BF61A4-B845-4935-8289-FD61C4E37BFE}"/>
              </a:ext>
            </a:extLst>
          </p:cNvPr>
          <p:cNvSpPr txBox="1"/>
          <p:nvPr/>
        </p:nvSpPr>
        <p:spPr>
          <a:xfrm>
            <a:off x="116140" y="180319"/>
            <a:ext cx="2864887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r>
              <a:rPr lang="zh-CN" altLang="en-US" sz="1200" b="1" u="sng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高质量合成数据与应用供应商</a:t>
            </a:r>
            <a:endParaRPr lang="en-US" altLang="zh-CN" sz="1200" b="1" u="sng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微软雅黑 Light" panose="020B0502040204020203" charset="-122"/>
                <a:sym typeface="+mn-ea"/>
              </a:rPr>
              <a:t>AI-Based Synthetic Data/Application Vendor</a:t>
            </a:r>
            <a:endParaRPr lang="zh-CN" altLang="en-US" sz="1400" b="1" dirty="0">
              <a:solidFill>
                <a:schemeClr val="bg1"/>
              </a:solidFill>
              <a:latin typeface="Bahnschrift Condensed" panose="020B0502040204020203" pitchFamily="34" charset="0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pic>
        <p:nvPicPr>
          <p:cNvPr id="7" name="图片 6" descr="宽客透明图标">
            <a:extLst>
              <a:ext uri="{FF2B5EF4-FFF2-40B4-BE49-F238E27FC236}">
                <a16:creationId xmlns:a16="http://schemas.microsoft.com/office/drawing/2014/main" id="{B94707B1-0E7E-27CA-8EF2-58E2FB0B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737" y="5303129"/>
            <a:ext cx="1420165" cy="1359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A58039-A97E-599E-19E3-14D7BE2CC3AC}"/>
              </a:ext>
            </a:extLst>
          </p:cNvPr>
          <p:cNvSpPr txBox="1"/>
          <p:nvPr/>
        </p:nvSpPr>
        <p:spPr>
          <a:xfrm>
            <a:off x="4888891" y="5303129"/>
            <a:ext cx="1635448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2022.12.1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9B62F5-0638-0063-FA78-7298A5FA7D3D}"/>
              </a:ext>
            </a:extLst>
          </p:cNvPr>
          <p:cNvSpPr txBox="1"/>
          <p:nvPr/>
        </p:nvSpPr>
        <p:spPr>
          <a:xfrm>
            <a:off x="638378" y="2080075"/>
            <a:ext cx="275748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ML5G-PS-009: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2B084-A891-4497-2A06-9DA993AB8FB1}"/>
              </a:ext>
            </a:extLst>
          </p:cNvPr>
          <p:cNvSpPr txBox="1"/>
          <p:nvPr/>
        </p:nvSpPr>
        <p:spPr>
          <a:xfrm>
            <a:off x="0" y="2982446"/>
            <a:ext cx="12184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Synthetic Observability Data Generation using GANs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28CB3E-75E6-EF46-A92B-27DB66492E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51" y="5477020"/>
            <a:ext cx="1011588" cy="10115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CC0972-6754-9749-8CF9-ED555D51EC3B}"/>
              </a:ext>
            </a:extLst>
          </p:cNvPr>
          <p:cNvSpPr txBox="1"/>
          <p:nvPr/>
        </p:nvSpPr>
        <p:spPr>
          <a:xfrm>
            <a:off x="2981027" y="4149599"/>
            <a:ext cx="648102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Beijing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Quant Evolution Inc.</a:t>
            </a:r>
            <a:r>
              <a:rPr kumimoji="1" lang="zh-CN" altLang="en-US" dirty="0">
                <a:solidFill>
                  <a:schemeClr val="bg1"/>
                </a:solidFill>
              </a:rPr>
              <a:t>（北京宽客进化科技有限公司）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solidFill>
                  <a:schemeClr val="bg1"/>
                </a:solidFill>
              </a:rPr>
              <a:t>China Mobile Research Institute</a:t>
            </a:r>
            <a:r>
              <a:rPr kumimoji="1" lang="zh-CN" altLang="en-US" dirty="0">
                <a:solidFill>
                  <a:schemeClr val="bg1"/>
                </a:solidFill>
              </a:rPr>
              <a:t>（中国移动研究院）</a:t>
            </a:r>
          </a:p>
        </p:txBody>
      </p:sp>
    </p:spTree>
    <p:extLst>
      <p:ext uri="{BB962C8B-B14F-4D97-AF65-F5344CB8AC3E}">
        <p14:creationId xmlns:p14="http://schemas.microsoft.com/office/powerpoint/2010/main" val="288216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7DC9D9-6B57-3A25-60BF-8416D9274C2D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F3FBB334-400E-08A0-5E63-AD25790E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7333"/>
              </p:ext>
            </p:extLst>
          </p:nvPr>
        </p:nvGraphicFramePr>
        <p:xfrm>
          <a:off x="0" y="1197838"/>
          <a:ext cx="12192003" cy="358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500">
                  <a:extLst>
                    <a:ext uri="{9D8B030D-6E8A-4147-A177-3AD203B41FA5}">
                      <a16:colId xmlns:a16="http://schemas.microsoft.com/office/drawing/2014/main" val="2550428364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112913499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4090539008"/>
                    </a:ext>
                  </a:extLst>
                </a:gridCol>
                <a:gridCol w="1266060">
                  <a:extLst>
                    <a:ext uri="{9D8B030D-6E8A-4147-A177-3AD203B41FA5}">
                      <a16:colId xmlns:a16="http://schemas.microsoft.com/office/drawing/2014/main" val="3279558751"/>
                    </a:ext>
                  </a:extLst>
                </a:gridCol>
                <a:gridCol w="1300971">
                  <a:extLst>
                    <a:ext uri="{9D8B030D-6E8A-4147-A177-3AD203B41FA5}">
                      <a16:colId xmlns:a16="http://schemas.microsoft.com/office/drawing/2014/main" val="343452057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79737236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440783751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2615392402"/>
                    </a:ext>
                  </a:extLst>
                </a:gridCol>
                <a:gridCol w="1269537">
                  <a:extLst>
                    <a:ext uri="{9D8B030D-6E8A-4147-A177-3AD203B41FA5}">
                      <a16:colId xmlns:a16="http://schemas.microsoft.com/office/drawing/2014/main" val="3687105848"/>
                    </a:ext>
                  </a:extLst>
                </a:gridCol>
              </a:tblGrid>
              <a:tr h="840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free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used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system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idle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Shortterm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Midterm</a:t>
                      </a: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Longterm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1078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Wasserstein distance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(synthetic data)</a:t>
                      </a:r>
                      <a:endParaRPr lang="en-US" altLang="zh-CN" sz="1800" b="1" i="0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0.0420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0.0489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0.0702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0.1847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0.0657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0.0540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0.1039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0.2483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3755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Wasserstein distance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(real data)</a:t>
                      </a:r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0.0076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0.0123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0.0254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0.0271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6753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Wasserstein distance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(random data)</a:t>
                      </a:r>
                      <a:endParaRPr lang="en-US" altLang="zh-CN" sz="1800" b="1" i="0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0.2558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0.2510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0.1948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0.4511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0.2880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0.3421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0.3248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0.2273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98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06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7DC9D9-6B57-3A25-60BF-8416D9274C2D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F3FBB334-400E-08A0-5E63-AD25790E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37950"/>
              </p:ext>
            </p:extLst>
          </p:nvPr>
        </p:nvGraphicFramePr>
        <p:xfrm>
          <a:off x="0" y="1197838"/>
          <a:ext cx="12192003" cy="25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500">
                  <a:extLst>
                    <a:ext uri="{9D8B030D-6E8A-4147-A177-3AD203B41FA5}">
                      <a16:colId xmlns:a16="http://schemas.microsoft.com/office/drawing/2014/main" val="2550428364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112913499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4090539008"/>
                    </a:ext>
                  </a:extLst>
                </a:gridCol>
                <a:gridCol w="1266060">
                  <a:extLst>
                    <a:ext uri="{9D8B030D-6E8A-4147-A177-3AD203B41FA5}">
                      <a16:colId xmlns:a16="http://schemas.microsoft.com/office/drawing/2014/main" val="3279558751"/>
                    </a:ext>
                  </a:extLst>
                </a:gridCol>
                <a:gridCol w="1300971">
                  <a:extLst>
                    <a:ext uri="{9D8B030D-6E8A-4147-A177-3AD203B41FA5}">
                      <a16:colId xmlns:a16="http://schemas.microsoft.com/office/drawing/2014/main" val="343452057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79737236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440783751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2615392402"/>
                    </a:ext>
                  </a:extLst>
                </a:gridCol>
                <a:gridCol w="1269537">
                  <a:extLst>
                    <a:ext uri="{9D8B030D-6E8A-4147-A177-3AD203B41FA5}">
                      <a16:colId xmlns:a16="http://schemas.microsoft.com/office/drawing/2014/main" val="3687105848"/>
                    </a:ext>
                  </a:extLst>
                </a:gridCol>
              </a:tblGrid>
              <a:tr h="840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free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used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system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idle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Shortterm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Midterm</a:t>
                      </a: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Longterm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1078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Autocorrelation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synthetic_data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0.9509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0.9427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0.9240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0.9571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3755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Autocorrelation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real_data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0.9541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0.9607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0.9221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0.8601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0.9498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0.9712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0.9811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0.9833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6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81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540055" y="2536841"/>
            <a:ext cx="545377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各特征分布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3E1472-F0E0-D64A-9074-0E1229D148FE}"/>
              </a:ext>
            </a:extLst>
          </p:cNvPr>
          <p:cNvGrpSpPr/>
          <p:nvPr/>
        </p:nvGrpSpPr>
        <p:grpSpPr>
          <a:xfrm>
            <a:off x="540055" y="5978404"/>
            <a:ext cx="9091296" cy="356695"/>
            <a:chOff x="3206025" y="6044466"/>
            <a:chExt cx="11331005" cy="41819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2F5DC4-9CE7-95FA-D7B4-ED15B63B7B6A}"/>
                </a:ext>
              </a:extLst>
            </p:cNvPr>
            <p:cNvSpPr txBox="1"/>
            <p:nvPr/>
          </p:nvSpPr>
          <p:spPr>
            <a:xfrm>
              <a:off x="3206025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6C2848-5446-3EC1-5427-4A2FC4AA4721}"/>
                </a:ext>
              </a:extLst>
            </p:cNvPr>
            <p:cNvSpPr txBox="1"/>
            <p:nvPr/>
          </p:nvSpPr>
          <p:spPr>
            <a:xfrm>
              <a:off x="620282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E48F75-E9C1-EE8D-6766-0820A2EDD79F}"/>
                </a:ext>
              </a:extLst>
            </p:cNvPr>
            <p:cNvSpPr txBox="1"/>
            <p:nvPr/>
          </p:nvSpPr>
          <p:spPr>
            <a:xfrm>
              <a:off x="918368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3DBDA3-32E1-E444-4B41-002526874D02}"/>
                </a:ext>
              </a:extLst>
            </p:cNvPr>
            <p:cNvSpPr txBox="1"/>
            <p:nvPr/>
          </p:nvSpPr>
          <p:spPr>
            <a:xfrm>
              <a:off x="12220593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9A025E-6E61-CA49-A312-3256CD3D7F1A}"/>
              </a:ext>
            </a:extLst>
          </p:cNvPr>
          <p:cNvGrpSpPr/>
          <p:nvPr/>
        </p:nvGrpSpPr>
        <p:grpSpPr>
          <a:xfrm>
            <a:off x="3773887" y="3712502"/>
            <a:ext cx="7232984" cy="405251"/>
            <a:chOff x="2182781" y="3898478"/>
            <a:chExt cx="8356154" cy="41812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B572C73-C21D-8126-3DBF-B5DE6630B176}"/>
                </a:ext>
              </a:extLst>
            </p:cNvPr>
            <p:cNvSpPr txBox="1"/>
            <p:nvPr/>
          </p:nvSpPr>
          <p:spPr>
            <a:xfrm>
              <a:off x="218278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A2BE75-9959-CF84-2888-C82C89411019}"/>
                </a:ext>
              </a:extLst>
            </p:cNvPr>
            <p:cNvSpPr txBox="1"/>
            <p:nvPr/>
          </p:nvSpPr>
          <p:spPr>
            <a:xfrm>
              <a:off x="516364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AA7D26-DDB5-76B4-C4CE-28137E458A46}"/>
                </a:ext>
              </a:extLst>
            </p:cNvPr>
            <p:cNvSpPr txBox="1"/>
            <p:nvPr/>
          </p:nvSpPr>
          <p:spPr>
            <a:xfrm>
              <a:off x="8200545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67CF7F9-2123-9842-BEA8-9A98B1C892C1}"/>
              </a:ext>
            </a:extLst>
          </p:cNvPr>
          <p:cNvSpPr txBox="1"/>
          <p:nvPr/>
        </p:nvSpPr>
        <p:spPr>
          <a:xfrm>
            <a:off x="9970548" y="5969754"/>
            <a:ext cx="1858566" cy="35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idle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6AA75-18F4-8782-4C4E-D5206259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5" y="4615251"/>
            <a:ext cx="2302830" cy="1377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34B2F0-138F-B84C-4499-B9F0E93E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13" y="4617964"/>
            <a:ext cx="2285024" cy="1372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545A5C-0487-E4D8-AE81-C5CBE394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150" y="4623388"/>
            <a:ext cx="2279089" cy="1366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A70C41-123A-5E6E-7665-43EBC10FC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101" y="4620674"/>
            <a:ext cx="2291340" cy="1366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C42378-0261-E300-AB13-EB8D3F49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285" y="4609005"/>
            <a:ext cx="2302830" cy="1390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4CCB4-DBD7-1809-5CD0-82E1F0F09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544" y="2093929"/>
            <a:ext cx="2681288" cy="1631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737DEC-5F74-C710-5896-3799E9BA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6235" y="2074848"/>
            <a:ext cx="2688289" cy="16377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033335-0388-1519-32E5-1253FFB6F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068" y="2093929"/>
            <a:ext cx="2681288" cy="16185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66397E-8856-800D-363A-C27B7A1AEDE9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 </a:t>
            </a:r>
          </a:p>
        </p:txBody>
      </p:sp>
    </p:spTree>
    <p:extLst>
      <p:ext uri="{BB962C8B-B14F-4D97-AF65-F5344CB8AC3E}">
        <p14:creationId xmlns:p14="http://schemas.microsoft.com/office/powerpoint/2010/main" val="360743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FD86-283F-7E48-8919-41B5F117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Generate workload data by conditions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0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712364" y="2412248"/>
            <a:ext cx="2457862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workload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workload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FB5D22-9965-194F-8278-D9B2749D497D}"/>
              </a:ext>
            </a:extLst>
          </p:cNvPr>
          <p:cNvGrpSpPr/>
          <p:nvPr/>
        </p:nvGrpSpPr>
        <p:grpSpPr>
          <a:xfrm>
            <a:off x="1388694" y="4409110"/>
            <a:ext cx="10381688" cy="1888512"/>
            <a:chOff x="304598" y="1948860"/>
            <a:chExt cx="14551119" cy="21276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4FD02F9-FA7F-97F1-31C0-85D0295D97C6}"/>
                </a:ext>
              </a:extLst>
            </p:cNvPr>
            <p:cNvSpPr txBox="1"/>
            <p:nvPr/>
          </p:nvSpPr>
          <p:spPr>
            <a:xfrm>
              <a:off x="468452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BC79369-808D-9E26-DD78-492FD5B07F74}"/>
                </a:ext>
              </a:extLst>
            </p:cNvPr>
            <p:cNvSpPr txBox="1"/>
            <p:nvPr/>
          </p:nvSpPr>
          <p:spPr>
            <a:xfrm>
              <a:off x="346525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9D03DB-BC1A-0005-A4FA-52AB0E753447}"/>
                </a:ext>
              </a:extLst>
            </p:cNvPr>
            <p:cNvSpPr txBox="1"/>
            <p:nvPr/>
          </p:nvSpPr>
          <p:spPr>
            <a:xfrm>
              <a:off x="644611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27F362-A3FF-5785-4C2F-AB1EDE36FA9F}"/>
                </a:ext>
              </a:extLst>
            </p:cNvPr>
            <p:cNvSpPr txBox="1"/>
            <p:nvPr/>
          </p:nvSpPr>
          <p:spPr>
            <a:xfrm>
              <a:off x="9483020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424461-F9BF-CD46-2526-50FBA1FBDD31}"/>
                </a:ext>
              </a:extLst>
            </p:cNvPr>
            <p:cNvSpPr txBox="1"/>
            <p:nvPr/>
          </p:nvSpPr>
          <p:spPr>
            <a:xfrm>
              <a:off x="1229064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idle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781086A-6F50-0470-74A5-30736C2EC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598" y="1948860"/>
              <a:ext cx="2813703" cy="182702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169F643-821F-3559-288D-45CE120B2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306" y="1955681"/>
              <a:ext cx="2807020" cy="181415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377D541-ED7C-E429-D144-4EFECF4E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558" y="1982404"/>
              <a:ext cx="2807020" cy="179485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6271099-74BE-3DA8-5136-545571DA0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8603" y="1982404"/>
              <a:ext cx="2820386" cy="179485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D9D4072-F87B-6452-1FBC-EDB5C1F0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2014" y="1948860"/>
              <a:ext cx="2813703" cy="180128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3AFF1A-0800-4E4D-A47D-CA94842C7AE3}"/>
              </a:ext>
            </a:extLst>
          </p:cNvPr>
          <p:cNvGrpSpPr/>
          <p:nvPr/>
        </p:nvGrpSpPr>
        <p:grpSpPr>
          <a:xfrm>
            <a:off x="3759516" y="2115856"/>
            <a:ext cx="7545590" cy="2035469"/>
            <a:chOff x="3307911" y="4604817"/>
            <a:chExt cx="8679050" cy="225318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38FC5-5333-F497-FBA7-EDFB48C2A211}"/>
                </a:ext>
              </a:extLst>
            </p:cNvPr>
            <p:cNvSpPr txBox="1"/>
            <p:nvPr/>
          </p:nvSpPr>
          <p:spPr>
            <a:xfrm>
              <a:off x="3543676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ACF4D1-C3AC-03F3-2868-787A48BC9D2A}"/>
                </a:ext>
              </a:extLst>
            </p:cNvPr>
            <p:cNvSpPr txBox="1"/>
            <p:nvPr/>
          </p:nvSpPr>
          <p:spPr>
            <a:xfrm>
              <a:off x="6524536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F0D5F3-ED34-E6ED-7A0D-FBBA522D7703}"/>
                </a:ext>
              </a:extLst>
            </p:cNvPr>
            <p:cNvSpPr txBox="1"/>
            <p:nvPr/>
          </p:nvSpPr>
          <p:spPr>
            <a:xfrm>
              <a:off x="9561440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ED7F067-22EA-C032-42AF-24AFEEA4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7911" y="4604817"/>
              <a:ext cx="2827069" cy="1801288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17B7E81-2FE1-51AD-3EBC-4EA25FAC8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6753" y="4627107"/>
              <a:ext cx="2813704" cy="179485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5AEB0CF-0FB1-5DF3-F630-248F26804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79941" y="4632087"/>
              <a:ext cx="2807020" cy="180772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E9625E8-48A7-74F5-D548-8F267C61FD7F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High/Low workload generation</a:t>
            </a:r>
          </a:p>
        </p:txBody>
      </p:sp>
    </p:spTree>
    <p:extLst>
      <p:ext uri="{BB962C8B-B14F-4D97-AF65-F5344CB8AC3E}">
        <p14:creationId xmlns:p14="http://schemas.microsoft.com/office/powerpoint/2010/main" val="217416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AB35C-266C-0FDA-019F-8608DFC94F08}"/>
              </a:ext>
            </a:extLst>
          </p:cNvPr>
          <p:cNvSpPr txBox="1"/>
          <p:nvPr/>
        </p:nvSpPr>
        <p:spPr>
          <a:xfrm>
            <a:off x="1076960" y="762000"/>
            <a:ext cx="496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workload generation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1076960" y="2656530"/>
            <a:ext cx="217428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Daily workload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9BCDC0-53D4-ED4D-938C-DA4AB5D50277}"/>
              </a:ext>
            </a:extLst>
          </p:cNvPr>
          <p:cNvGrpSpPr/>
          <p:nvPr/>
        </p:nvGrpSpPr>
        <p:grpSpPr>
          <a:xfrm>
            <a:off x="3913122" y="2113788"/>
            <a:ext cx="7563077" cy="2038914"/>
            <a:chOff x="3041350" y="2028094"/>
            <a:chExt cx="8538556" cy="203891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38FC5-5333-F497-FBA7-EDFB48C2A211}"/>
                </a:ext>
              </a:extLst>
            </p:cNvPr>
            <p:cNvSpPr txBox="1"/>
            <p:nvPr/>
          </p:nvSpPr>
          <p:spPr>
            <a:xfrm>
              <a:off x="3199870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ACF4D1-C3AC-03F3-2868-787A48BC9D2A}"/>
                </a:ext>
              </a:extLst>
            </p:cNvPr>
            <p:cNvSpPr txBox="1"/>
            <p:nvPr/>
          </p:nvSpPr>
          <p:spPr>
            <a:xfrm>
              <a:off x="6180730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F0D5F3-ED34-E6ED-7A0D-FBBA522D7703}"/>
                </a:ext>
              </a:extLst>
            </p:cNvPr>
            <p:cNvSpPr txBox="1"/>
            <p:nvPr/>
          </p:nvSpPr>
          <p:spPr>
            <a:xfrm>
              <a:off x="9217634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C76EB7-5176-7878-9A9C-51B101C5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1350" y="2028094"/>
              <a:ext cx="2590678" cy="16883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D290775-ABD3-CC37-9279-88E569128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1786" y="2067891"/>
              <a:ext cx="2631263" cy="1663476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45A64E5-EE55-0FD6-A848-3182BA70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6285" y="2081036"/>
              <a:ext cx="2563621" cy="1706925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BA5355-127F-5945-999D-9BB9C25A18F1}"/>
              </a:ext>
            </a:extLst>
          </p:cNvPr>
          <p:cNvGrpSpPr/>
          <p:nvPr/>
        </p:nvGrpSpPr>
        <p:grpSpPr>
          <a:xfrm>
            <a:off x="676161" y="4300968"/>
            <a:ext cx="10839677" cy="2127481"/>
            <a:chOff x="676161" y="4300968"/>
            <a:chExt cx="10839677" cy="212748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857ACB1-31F0-CD41-AFC9-871EE12237F6}"/>
                </a:ext>
              </a:extLst>
            </p:cNvPr>
            <p:cNvGrpSpPr/>
            <p:nvPr/>
          </p:nvGrpSpPr>
          <p:grpSpPr>
            <a:xfrm>
              <a:off x="676161" y="4300968"/>
              <a:ext cx="10839677" cy="2127481"/>
              <a:chOff x="468452" y="1998441"/>
              <a:chExt cx="14137220" cy="212579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424461-F9BF-CD46-2526-50FBA1FBDD31}"/>
                  </a:ext>
                </a:extLst>
              </p:cNvPr>
              <p:cNvSpPr txBox="1"/>
              <p:nvPr/>
            </p:nvSpPr>
            <p:spPr>
              <a:xfrm>
                <a:off x="11976158" y="3706436"/>
                <a:ext cx="2316437" cy="41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 idle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1304C9A-00ED-5F40-A404-260206B591C0}"/>
                  </a:ext>
                </a:extLst>
              </p:cNvPr>
              <p:cNvGrpSpPr/>
              <p:nvPr/>
            </p:nvGrpSpPr>
            <p:grpSpPr>
              <a:xfrm>
                <a:off x="468452" y="1998441"/>
                <a:ext cx="11331005" cy="2078100"/>
                <a:chOff x="468452" y="1998441"/>
                <a:chExt cx="11331005" cy="2078100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44FD02F9-FA7F-97F1-31C0-85D0295D97C6}"/>
                    </a:ext>
                  </a:extLst>
                </p:cNvPr>
                <p:cNvSpPr txBox="1"/>
                <p:nvPr/>
              </p:nvSpPr>
              <p:spPr>
                <a:xfrm>
                  <a:off x="468452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Memory free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BC79369-808D-9E26-DD78-492FD5B07F74}"/>
                    </a:ext>
                  </a:extLst>
                </p:cNvPr>
                <p:cNvSpPr txBox="1"/>
                <p:nvPr/>
              </p:nvSpPr>
              <p:spPr>
                <a:xfrm>
                  <a:off x="3465256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Memory used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09D03DB-BC1A-0005-A4FA-52AB0E753447}"/>
                    </a:ext>
                  </a:extLst>
                </p:cNvPr>
                <p:cNvSpPr txBox="1"/>
                <p:nvPr/>
              </p:nvSpPr>
              <p:spPr>
                <a:xfrm>
                  <a:off x="6446116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CPU user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327F362-A3FF-5785-4C2F-AB1EDE36FA9F}"/>
                    </a:ext>
                  </a:extLst>
                </p:cNvPr>
                <p:cNvSpPr txBox="1"/>
                <p:nvPr/>
              </p:nvSpPr>
              <p:spPr>
                <a:xfrm>
                  <a:off x="9483020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CPU system</a:t>
                  </a:r>
                </a:p>
              </p:txBody>
            </p:sp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6C2EE29F-7684-7DB8-B29D-8C434472C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737" y="1998441"/>
                  <a:ext cx="2570385" cy="1737960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5AFCC9E7-88AB-4D3D-5FF8-0CA114874F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53156" y="2031444"/>
                  <a:ext cx="2570385" cy="1744167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03AC45F0-9D76-1BD5-F303-C64D00B97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2160" y="2031444"/>
                  <a:ext cx="2570385" cy="1713132"/>
                </a:xfrm>
                <a:prstGeom prst="rect">
                  <a:avLst/>
                </a:prstGeom>
              </p:spPr>
            </p:pic>
          </p:grp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B09E6E14-D0C3-6A7D-19FD-69389E616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94701" y="2031444"/>
                <a:ext cx="2610971" cy="1688304"/>
              </a:xfrm>
              <a:prstGeom prst="rect">
                <a:avLst/>
              </a:prstGeom>
            </p:spPr>
          </p:pic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97A826C-A82D-5547-8278-AAD4231B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936" y="4300968"/>
              <a:ext cx="2077877" cy="1691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61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AB35C-266C-0FDA-019F-8608DFC94F08}"/>
              </a:ext>
            </a:extLst>
          </p:cNvPr>
          <p:cNvSpPr txBox="1"/>
          <p:nvPr/>
        </p:nvSpPr>
        <p:spPr>
          <a:xfrm>
            <a:off x="540055" y="683466"/>
            <a:ext cx="565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 workload generation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540055" y="2536841"/>
            <a:ext cx="545377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orkload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climbs up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3E1472-F0E0-D64A-9074-0E1229D148FE}"/>
              </a:ext>
            </a:extLst>
          </p:cNvPr>
          <p:cNvGrpSpPr/>
          <p:nvPr/>
        </p:nvGrpSpPr>
        <p:grpSpPr>
          <a:xfrm>
            <a:off x="371741" y="4459236"/>
            <a:ext cx="9390866" cy="1875867"/>
            <a:chOff x="2996246" y="4263383"/>
            <a:chExt cx="11704376" cy="219927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2F5DC4-9CE7-95FA-D7B4-ED15B63B7B6A}"/>
                </a:ext>
              </a:extLst>
            </p:cNvPr>
            <p:cNvSpPr txBox="1"/>
            <p:nvPr/>
          </p:nvSpPr>
          <p:spPr>
            <a:xfrm>
              <a:off x="3206025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6C2848-5446-3EC1-5427-4A2FC4AA4721}"/>
                </a:ext>
              </a:extLst>
            </p:cNvPr>
            <p:cNvSpPr txBox="1"/>
            <p:nvPr/>
          </p:nvSpPr>
          <p:spPr>
            <a:xfrm>
              <a:off x="620282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E48F75-E9C1-EE8D-6766-0820A2EDD79F}"/>
                </a:ext>
              </a:extLst>
            </p:cNvPr>
            <p:cNvSpPr txBox="1"/>
            <p:nvPr/>
          </p:nvSpPr>
          <p:spPr>
            <a:xfrm>
              <a:off x="918368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3DBDA3-32E1-E444-4B41-002526874D02}"/>
                </a:ext>
              </a:extLst>
            </p:cNvPr>
            <p:cNvSpPr txBox="1"/>
            <p:nvPr/>
          </p:nvSpPr>
          <p:spPr>
            <a:xfrm>
              <a:off x="12220593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E5B482A-7776-20DC-E365-0EF9F66E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246" y="4263383"/>
              <a:ext cx="2866400" cy="1875267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1C7C4E4-2EBF-2DCC-0D08-3A56B68C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911" y="4263384"/>
              <a:ext cx="2837070" cy="1837074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0707509-CC73-8DB2-FCF5-5434E6C5A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753" y="4284180"/>
              <a:ext cx="2870150" cy="186290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59E3A95-4448-7D74-D7DF-D0CB5EE84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03675" y="4287704"/>
              <a:ext cx="2896947" cy="186290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9A025E-6E61-CA49-A312-3256CD3D7F1A}"/>
              </a:ext>
            </a:extLst>
          </p:cNvPr>
          <p:cNvGrpSpPr/>
          <p:nvPr/>
        </p:nvGrpSpPr>
        <p:grpSpPr>
          <a:xfrm>
            <a:off x="3568236" y="1902773"/>
            <a:ext cx="7420978" cy="2273410"/>
            <a:chOff x="2026266" y="1970955"/>
            <a:chExt cx="8573341" cy="234565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B572C73-C21D-8126-3DBF-B5DE6630B176}"/>
                </a:ext>
              </a:extLst>
            </p:cNvPr>
            <p:cNvSpPr txBox="1"/>
            <p:nvPr/>
          </p:nvSpPr>
          <p:spPr>
            <a:xfrm>
              <a:off x="218278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A2BE75-9959-CF84-2888-C82C89411019}"/>
                </a:ext>
              </a:extLst>
            </p:cNvPr>
            <p:cNvSpPr txBox="1"/>
            <p:nvPr/>
          </p:nvSpPr>
          <p:spPr>
            <a:xfrm>
              <a:off x="516364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AA7D26-DDB5-76B4-C4CE-28137E458A46}"/>
                </a:ext>
              </a:extLst>
            </p:cNvPr>
            <p:cNvSpPr txBox="1"/>
            <p:nvPr/>
          </p:nvSpPr>
          <p:spPr>
            <a:xfrm>
              <a:off x="8200545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25189887-432E-D9B3-6BFA-FCF97241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6266" y="2051710"/>
              <a:ext cx="2870148" cy="1839012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4AB0DC8D-DBFD-50E1-9146-B7780B1D1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2691" y="2001187"/>
              <a:ext cx="2834160" cy="186475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6DB707CB-5ADE-4A14-0A91-25EEDC068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5447" y="1970955"/>
              <a:ext cx="2834160" cy="1884952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67CF7F9-2123-9842-BEA8-9A98B1C892C1}"/>
              </a:ext>
            </a:extLst>
          </p:cNvPr>
          <p:cNvSpPr txBox="1"/>
          <p:nvPr/>
        </p:nvSpPr>
        <p:spPr>
          <a:xfrm>
            <a:off x="9970548" y="5969754"/>
            <a:ext cx="1858566" cy="35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idle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38E3B0-278A-844D-9FCE-750D3883D9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5282" y="4459236"/>
            <a:ext cx="2302830" cy="1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B19CA4E-CD3F-6DA0-5BBD-96FD359050ED}"/>
              </a:ext>
            </a:extLst>
          </p:cNvPr>
          <p:cNvGrpSpPr/>
          <p:nvPr/>
        </p:nvGrpSpPr>
        <p:grpSpPr>
          <a:xfrm>
            <a:off x="4823453" y="2353149"/>
            <a:ext cx="6514831" cy="1576070"/>
            <a:chOff x="3512664" y="2522879"/>
            <a:chExt cx="6514831" cy="15760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456DA13-885B-DFAE-7113-D8B1DBD683C1}"/>
                </a:ext>
              </a:extLst>
            </p:cNvPr>
            <p:cNvSpPr txBox="1"/>
            <p:nvPr/>
          </p:nvSpPr>
          <p:spPr>
            <a:xfrm>
              <a:off x="5021568" y="2762349"/>
              <a:ext cx="5005927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4000" dirty="0">
                  <a:solidFill>
                    <a:srgbClr val="755E81"/>
                  </a:solidFill>
                </a:rPr>
                <a:t>感谢指导</a:t>
              </a:r>
              <a:endParaRPr lang="en-US" altLang="zh-CN" sz="4000" dirty="0">
                <a:solidFill>
                  <a:srgbClr val="755E8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2ACB3A-389C-9EF8-9644-0BC935E8C774}"/>
                </a:ext>
              </a:extLst>
            </p:cNvPr>
            <p:cNvSpPr txBox="1"/>
            <p:nvPr/>
          </p:nvSpPr>
          <p:spPr>
            <a:xfrm>
              <a:off x="5057081" y="3408680"/>
              <a:ext cx="1706915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i="1" dirty="0">
                  <a:solidFill>
                    <a:srgbClr val="755E81"/>
                  </a:solidFill>
                </a:rPr>
                <a:t>ai-quants.cn</a:t>
              </a:r>
            </a:p>
            <a:p>
              <a:r>
                <a:rPr lang="en-US" altLang="zh-CN" sz="1400" i="1" dirty="0">
                  <a:solidFill>
                    <a:srgbClr val="755E81"/>
                  </a:solidFill>
                </a:rPr>
                <a:t>deepgi.cn</a:t>
              </a:r>
            </a:p>
          </p:txBody>
        </p:sp>
        <p:pic>
          <p:nvPicPr>
            <p:cNvPr id="13" name="图片 12" descr="宽客透明图标">
              <a:extLst>
                <a:ext uri="{FF2B5EF4-FFF2-40B4-BE49-F238E27FC236}">
                  <a16:creationId xmlns:a16="http://schemas.microsoft.com/office/drawing/2014/main" id="{282DD92F-6B04-EAA3-AB32-D4955ADA1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2664" y="2522879"/>
              <a:ext cx="1646555" cy="15760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图片 13" descr="图片包含 QR 代码&#10;&#10;描述已自动生成">
            <a:extLst>
              <a:ext uri="{FF2B5EF4-FFF2-40B4-BE49-F238E27FC236}">
                <a16:creationId xmlns:a16="http://schemas.microsoft.com/office/drawing/2014/main" id="{D7C15657-9FEC-759E-DEC4-411B40D97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3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19BD91-7534-994C-854A-9678B1CD6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1" y="36576"/>
            <a:ext cx="4485055" cy="64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54447A-DF24-20C5-20A3-F1C68CDE7019}"/>
              </a:ext>
            </a:extLst>
          </p:cNvPr>
          <p:cNvSpPr/>
          <p:nvPr/>
        </p:nvSpPr>
        <p:spPr>
          <a:xfrm>
            <a:off x="343520" y="238939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Problem  statement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4C42E1-871A-F033-AB47-9815233112A3}"/>
              </a:ext>
            </a:extLst>
          </p:cNvPr>
          <p:cNvSpPr txBox="1"/>
          <p:nvPr/>
        </p:nvSpPr>
        <p:spPr>
          <a:xfrm>
            <a:off x="1049866" y="1401491"/>
            <a:ext cx="60960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workload 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81650E-3124-54CD-D8CD-E8EEE0ECD113}"/>
              </a:ext>
            </a:extLst>
          </p:cNvPr>
          <p:cNvGrpSpPr/>
          <p:nvPr/>
        </p:nvGrpSpPr>
        <p:grpSpPr>
          <a:xfrm>
            <a:off x="1274307" y="2103798"/>
            <a:ext cx="4821693" cy="4797545"/>
            <a:chOff x="6138334" y="1485457"/>
            <a:chExt cx="5740399" cy="345377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219C4C6-3400-6148-AC13-FE61D3F712D5}"/>
                </a:ext>
              </a:extLst>
            </p:cNvPr>
            <p:cNvSpPr/>
            <p:nvPr/>
          </p:nvSpPr>
          <p:spPr>
            <a:xfrm>
              <a:off x="6138334" y="1485457"/>
              <a:ext cx="5029200" cy="3272387"/>
            </a:xfrm>
            <a:prstGeom prst="roundRect">
              <a:avLst>
                <a:gd name="adj" fmla="val 1078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56B1C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0A3F46-E84E-255E-F9A3-8F3772CA79D3}"/>
                </a:ext>
              </a:extLst>
            </p:cNvPr>
            <p:cNvSpPr txBox="1"/>
            <p:nvPr/>
          </p:nvSpPr>
          <p:spPr>
            <a:xfrm>
              <a:off x="6445248" y="1554011"/>
              <a:ext cx="5433485" cy="33852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numCol="2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memory_free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memory_used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cpu_user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cpu_system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-idle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if_octets_rx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if_octets_tx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if_packets_rx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if_packets_tx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if_errors_rx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if_errors_tx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if_dropped_rx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if_dropped_tx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BDFCBB3-DC99-F091-6248-7989EE58DDF2}"/>
              </a:ext>
            </a:extLst>
          </p:cNvPr>
          <p:cNvSpPr/>
          <p:nvPr/>
        </p:nvSpPr>
        <p:spPr>
          <a:xfrm>
            <a:off x="515515" y="1088135"/>
            <a:ext cx="6126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zh-CN" alt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73E0BC-36A6-2BCD-E0F1-51AE4F7B0C09}"/>
              </a:ext>
            </a:extLst>
          </p:cNvPr>
          <p:cNvGrpSpPr/>
          <p:nvPr/>
        </p:nvGrpSpPr>
        <p:grpSpPr>
          <a:xfrm>
            <a:off x="6255914" y="1036340"/>
            <a:ext cx="5356740" cy="1015663"/>
            <a:chOff x="6457308" y="1088135"/>
            <a:chExt cx="5356740" cy="101566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69666F-7897-66F5-A2B9-C973634511F4}"/>
                </a:ext>
              </a:extLst>
            </p:cNvPr>
            <p:cNvSpPr/>
            <p:nvPr/>
          </p:nvSpPr>
          <p:spPr>
            <a:xfrm>
              <a:off x="6457308" y="1088135"/>
              <a:ext cx="61266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2</a:t>
              </a:r>
              <a:endParaRPr lang="zh-CN" alt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E68159-D83C-BC33-3AEE-E718891F9B11}"/>
                </a:ext>
              </a:extLst>
            </p:cNvPr>
            <p:cNvSpPr txBox="1"/>
            <p:nvPr/>
          </p:nvSpPr>
          <p:spPr>
            <a:xfrm>
              <a:off x="7069976" y="1374816"/>
              <a:ext cx="4744072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Limited workload data 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15DE26-36F2-F401-C0B1-BF5119D4F0B8}"/>
              </a:ext>
            </a:extLst>
          </p:cNvPr>
          <p:cNvGrpSpPr/>
          <p:nvPr/>
        </p:nvGrpSpPr>
        <p:grpSpPr>
          <a:xfrm>
            <a:off x="6320034" y="3910309"/>
            <a:ext cx="5561303" cy="2173443"/>
            <a:chOff x="6435599" y="3794760"/>
            <a:chExt cx="5561303" cy="217344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791912-8396-FEDB-F719-8B19A75E0B73}"/>
                </a:ext>
              </a:extLst>
            </p:cNvPr>
            <p:cNvSpPr txBox="1"/>
            <p:nvPr/>
          </p:nvSpPr>
          <p:spPr>
            <a:xfrm>
              <a:off x="6457308" y="4659319"/>
              <a:ext cx="5539594" cy="1308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 synthetic workload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14D46B-5D38-829A-2AC1-CAEF285E2D59}"/>
                </a:ext>
              </a:extLst>
            </p:cNvPr>
            <p:cNvSpPr/>
            <p:nvPr/>
          </p:nvSpPr>
          <p:spPr>
            <a:xfrm>
              <a:off x="6435599" y="3794760"/>
              <a:ext cx="61266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3</a:t>
              </a:r>
              <a:endParaRPr lang="zh-CN" alt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0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6DD328-DDAD-6D46-34CB-CAA934E7DE00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Solution overview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2CA1EE-EDC3-3E8C-60EC-7376BA19C23A}"/>
              </a:ext>
            </a:extLst>
          </p:cNvPr>
          <p:cNvSpPr/>
          <p:nvPr/>
        </p:nvSpPr>
        <p:spPr>
          <a:xfrm>
            <a:off x="0" y="1555056"/>
            <a:ext cx="4032000" cy="4680000"/>
          </a:xfrm>
          <a:prstGeom prst="rect">
            <a:avLst/>
          </a:prstGeom>
          <a:gradFill>
            <a:gsLst>
              <a:gs pos="29000">
                <a:srgbClr val="B8ACC6"/>
              </a:gs>
              <a:gs pos="100000">
                <a:srgbClr val="7A649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B237A1-C754-B1B8-3E0E-233C50D2F266}"/>
              </a:ext>
            </a:extLst>
          </p:cNvPr>
          <p:cNvSpPr/>
          <p:nvPr/>
        </p:nvSpPr>
        <p:spPr>
          <a:xfrm>
            <a:off x="4080000" y="1555056"/>
            <a:ext cx="4032000" cy="4680000"/>
          </a:xfrm>
          <a:prstGeom prst="rect">
            <a:avLst/>
          </a:prstGeom>
          <a:gradFill>
            <a:gsLst>
              <a:gs pos="30000">
                <a:srgbClr val="EBECC5"/>
              </a:gs>
              <a:gs pos="100000">
                <a:srgbClr val="D7DA8D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A2FADE-FB1C-A7FD-38AB-D5CB92C46379}"/>
              </a:ext>
            </a:extLst>
          </p:cNvPr>
          <p:cNvSpPr/>
          <p:nvPr/>
        </p:nvSpPr>
        <p:spPr>
          <a:xfrm>
            <a:off x="8160000" y="1555056"/>
            <a:ext cx="4032000" cy="4680000"/>
          </a:xfrm>
          <a:prstGeom prst="rect">
            <a:avLst/>
          </a:prstGeom>
          <a:gradFill>
            <a:gsLst>
              <a:gs pos="31000">
                <a:srgbClr val="A3D2DE"/>
              </a:gs>
              <a:gs pos="100000">
                <a:srgbClr val="51A9C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7B049C-E72D-7FD6-047A-4DBD79902992}"/>
              </a:ext>
            </a:extLst>
          </p:cNvPr>
          <p:cNvSpPr/>
          <p:nvPr/>
        </p:nvSpPr>
        <p:spPr>
          <a:xfrm>
            <a:off x="0" y="1555056"/>
            <a:ext cx="12192000" cy="1080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C9067-4ED4-45DD-99C0-6545070FCF77}"/>
              </a:ext>
            </a:extLst>
          </p:cNvPr>
          <p:cNvSpPr/>
          <p:nvPr/>
        </p:nvSpPr>
        <p:spPr>
          <a:xfrm>
            <a:off x="396000" y="1644192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35F4DC-D786-B7D2-BACA-C6B0296F7B1D}"/>
              </a:ext>
            </a:extLst>
          </p:cNvPr>
          <p:cNvSpPr/>
          <p:nvPr/>
        </p:nvSpPr>
        <p:spPr>
          <a:xfrm>
            <a:off x="4476000" y="1645056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generation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63E056-6CD2-5B71-1395-F5F8F82E084C}"/>
              </a:ext>
            </a:extLst>
          </p:cNvPr>
          <p:cNvSpPr/>
          <p:nvPr/>
        </p:nvSpPr>
        <p:spPr>
          <a:xfrm>
            <a:off x="8556000" y="1645056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FAE7C3-5F0B-1598-50E0-D287622D8EE6}"/>
              </a:ext>
            </a:extLst>
          </p:cNvPr>
          <p:cNvSpPr/>
          <p:nvPr/>
        </p:nvSpPr>
        <p:spPr>
          <a:xfrm>
            <a:off x="396000" y="2936240"/>
            <a:ext cx="3240000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F1DAEE-176E-3B42-F35B-0776E9C41422}"/>
              </a:ext>
            </a:extLst>
          </p:cNvPr>
          <p:cNvSpPr/>
          <p:nvPr/>
        </p:nvSpPr>
        <p:spPr>
          <a:xfrm>
            <a:off x="4475999" y="2936240"/>
            <a:ext cx="3433777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tabular WGAN-GP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load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Reorder the time series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network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FB2C7B-CF76-7EEF-B190-A14A2D987A72}"/>
              </a:ext>
            </a:extLst>
          </p:cNvPr>
          <p:cNvSpPr/>
          <p:nvPr/>
        </p:nvSpPr>
        <p:spPr>
          <a:xfrm>
            <a:off x="8701777" y="2936240"/>
            <a:ext cx="3240000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Evaluate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29718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BDF718-BBD6-9078-2879-99D01DDADA2F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Data processing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D2075B-814D-E3B7-4782-555E3CE960C6}"/>
              </a:ext>
            </a:extLst>
          </p:cNvPr>
          <p:cNvGrpSpPr/>
          <p:nvPr/>
        </p:nvGrpSpPr>
        <p:grpSpPr>
          <a:xfrm>
            <a:off x="461433" y="1312732"/>
            <a:ext cx="5483797" cy="4962092"/>
            <a:chOff x="612203" y="1202462"/>
            <a:chExt cx="5483797" cy="496209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6A5F86F-52AE-41BE-5232-7ADD68C7D8FD}"/>
                </a:ext>
              </a:extLst>
            </p:cNvPr>
            <p:cNvSpPr/>
            <p:nvPr/>
          </p:nvSpPr>
          <p:spPr>
            <a:xfrm>
              <a:off x="612203" y="1202462"/>
              <a:ext cx="5483797" cy="4962092"/>
            </a:xfrm>
            <a:prstGeom prst="roundRect">
              <a:avLst>
                <a:gd name="adj" fmla="val 6815"/>
              </a:avLst>
            </a:prstGeom>
            <a:noFill/>
            <a:ln w="38100">
              <a:solidFill>
                <a:srgbClr val="7A6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7A64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facts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0C316A-B0EE-9FAE-A7FF-9BCE2C027703}"/>
                </a:ext>
              </a:extLst>
            </p:cNvPr>
            <p:cNvGrpSpPr/>
            <p:nvPr/>
          </p:nvGrpSpPr>
          <p:grpSpPr>
            <a:xfrm>
              <a:off x="820091" y="2111515"/>
              <a:ext cx="5054010" cy="3737496"/>
              <a:chOff x="408972" y="2481502"/>
              <a:chExt cx="5054010" cy="3737496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C6ED351-D6C6-0BB2-8990-516C4AEE4CEF}"/>
                  </a:ext>
                </a:extLst>
              </p:cNvPr>
              <p:cNvSpPr/>
              <p:nvPr/>
            </p:nvSpPr>
            <p:spPr>
              <a:xfrm>
                <a:off x="411521" y="2481502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Non-uniform s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ampling time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1A959CF-284E-B433-7CDD-275475B5796E}"/>
                  </a:ext>
                </a:extLst>
              </p:cNvPr>
              <p:cNvSpPr/>
              <p:nvPr/>
            </p:nvSpPr>
            <p:spPr>
              <a:xfrm>
                <a:off x="422982" y="3529719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features is various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8433609-EB41-A48D-272A-60D9B9091FFE}"/>
                  </a:ext>
                </a:extLst>
              </p:cNvPr>
              <p:cNvSpPr/>
              <p:nvPr/>
            </p:nvSpPr>
            <p:spPr>
              <a:xfrm>
                <a:off x="408972" y="4559310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C. Non-stationary time series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690408D-DF87-317E-12BD-0BF33F3B6426}"/>
                  </a:ext>
                </a:extLst>
              </p:cNvPr>
              <p:cNvSpPr/>
              <p:nvPr/>
            </p:nvSpPr>
            <p:spPr>
              <a:xfrm>
                <a:off x="408972" y="5606998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D. ‘load’ is the causal factor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3F52BEA-5274-5689-5226-84BE227AA141}"/>
              </a:ext>
            </a:extLst>
          </p:cNvPr>
          <p:cNvGrpSpPr/>
          <p:nvPr/>
        </p:nvGrpSpPr>
        <p:grpSpPr>
          <a:xfrm>
            <a:off x="6246770" y="1298034"/>
            <a:ext cx="5483797" cy="4976790"/>
            <a:chOff x="6258231" y="1720729"/>
            <a:chExt cx="5483797" cy="497679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90F9157-BFE2-D00A-C2F0-2D93EDFB992D}"/>
                </a:ext>
              </a:extLst>
            </p:cNvPr>
            <p:cNvSpPr/>
            <p:nvPr/>
          </p:nvSpPr>
          <p:spPr>
            <a:xfrm>
              <a:off x="6258231" y="1720729"/>
              <a:ext cx="5483797" cy="4976790"/>
            </a:xfrm>
            <a:prstGeom prst="roundRect">
              <a:avLst>
                <a:gd name="adj" fmla="val 6815"/>
              </a:avLst>
            </a:prstGeom>
            <a:noFill/>
            <a:ln w="38100">
              <a:solidFill>
                <a:srgbClr val="51A9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51A9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cleansing</a:t>
              </a:r>
            </a:p>
            <a:p>
              <a:pPr algn="ctr">
                <a:lnSpc>
                  <a:spcPct val="150000"/>
                </a:lnSpc>
              </a:pP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9983D5C-D1D1-01D7-5546-0844B999CFD6}"/>
                </a:ext>
              </a:extLst>
            </p:cNvPr>
            <p:cNvSpPr/>
            <p:nvPr/>
          </p:nvSpPr>
          <p:spPr>
            <a:xfrm>
              <a:off x="6480130" y="2644480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sampling data with 1 sec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D1E74D2-7268-7CF9-C810-5CD4047CF029}"/>
                </a:ext>
              </a:extLst>
            </p:cNvPr>
            <p:cNvSpPr/>
            <p:nvPr/>
          </p:nvSpPr>
          <p:spPr>
            <a:xfrm>
              <a:off x="6480130" y="3426693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 the value 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‘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NAN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660F9C3-5B1A-D9D0-450D-B8713AB1459E}"/>
                </a:ext>
              </a:extLst>
            </p:cNvPr>
            <p:cNvSpPr/>
            <p:nvPr/>
          </p:nvSpPr>
          <p:spPr>
            <a:xfrm>
              <a:off x="6480130" y="4209124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Sum up the corresponding CPU, interface data in one node;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B47BA29-FE43-C65E-3893-EDD618BD4518}"/>
                </a:ext>
              </a:extLst>
            </p:cNvPr>
            <p:cNvSpPr/>
            <p:nvPr/>
          </p:nvSpPr>
          <p:spPr>
            <a:xfrm>
              <a:off x="6480130" y="4989550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GAN models are individually trained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C695AB6-3A0C-D799-F3D8-CB5AB8119EB4}"/>
                </a:ext>
              </a:extLst>
            </p:cNvPr>
            <p:cNvSpPr/>
            <p:nvPr/>
          </p:nvSpPr>
          <p:spPr>
            <a:xfrm>
              <a:off x="6480130" y="5769976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GAN is conditioned by the tendency of the load.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1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AB35C-266C-0FDA-019F-8608DFC94F08}"/>
              </a:ext>
            </a:extLst>
          </p:cNvPr>
          <p:cNvSpPr txBox="1"/>
          <p:nvPr/>
        </p:nvSpPr>
        <p:spPr>
          <a:xfrm>
            <a:off x="1076960" y="762000"/>
            <a:ext cx="31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 Framework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AF5D49-77A7-EF6E-B3D7-26DBE0EB1B3B}"/>
              </a:ext>
            </a:extLst>
          </p:cNvPr>
          <p:cNvSpPr txBox="1"/>
          <p:nvPr/>
        </p:nvSpPr>
        <p:spPr>
          <a:xfrm>
            <a:off x="1076960" y="1523345"/>
            <a:ext cx="3525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WGAN-GP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46FE7-89ED-9211-91C4-46551640FE94}"/>
              </a:ext>
            </a:extLst>
          </p:cNvPr>
          <p:cNvSpPr txBox="1"/>
          <p:nvPr/>
        </p:nvSpPr>
        <p:spPr>
          <a:xfrm>
            <a:off x="1076959" y="2261094"/>
            <a:ext cx="10076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Wasserstein GAN + Gradient Penalty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or </a:t>
            </a:r>
            <a:r>
              <a:rPr lang="en" altLang="zh-CN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WGAN-GP</a:t>
            </a:r>
            <a:r>
              <a:rPr lang="en" altLang="zh-CN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is a generative adversarial network that uses the Wasserstein loss formulation plus a gradient norm penalty to achieve Lipschitz continuity.</a:t>
            </a:r>
          </a:p>
          <a:p>
            <a:br>
              <a:rPr lang="en" altLang="zh-CN" dirty="0"/>
            </a:b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1C0B8-4837-6247-964C-6E1BA4AB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51" y="3699548"/>
            <a:ext cx="8890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AB35C-266C-0FDA-019F-8608DFC94F08}"/>
              </a:ext>
            </a:extLst>
          </p:cNvPr>
          <p:cNvSpPr txBox="1"/>
          <p:nvPr/>
        </p:nvSpPr>
        <p:spPr>
          <a:xfrm>
            <a:off x="1076960" y="762000"/>
            <a:ext cx="309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generation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BD4E37-83E4-3F6F-A1B3-969C97B6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500313"/>
            <a:ext cx="6562725" cy="1857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AF5D49-77A7-EF6E-B3D7-26DBE0EB1B3B}"/>
              </a:ext>
            </a:extLst>
          </p:cNvPr>
          <p:cNvSpPr txBox="1"/>
          <p:nvPr/>
        </p:nvSpPr>
        <p:spPr>
          <a:xfrm>
            <a:off x="1168400" y="1600500"/>
            <a:ext cx="3525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GAN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8D934-2C49-36E7-5428-173D4ABD9D30}"/>
              </a:ext>
            </a:extLst>
          </p:cNvPr>
          <p:cNvSpPr txBox="1"/>
          <p:nvPr/>
        </p:nvSpPr>
        <p:spPr>
          <a:xfrm>
            <a:off x="7005319" y="1600500"/>
            <a:ext cx="3525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workload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8C679-990A-7A9B-B3DA-D7F45EC3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2580144"/>
            <a:ext cx="4029461" cy="217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0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8B7E-A4EB-D641-A7C9-D0A0229A6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Training the 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2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BDF718-BBD6-9078-2879-99D01DDADA2F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Reorder time series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769A04-9696-4C4D-9BC0-CEF1BCFA75C8}"/>
              </a:ext>
            </a:extLst>
          </p:cNvPr>
          <p:cNvGrpSpPr/>
          <p:nvPr/>
        </p:nvGrpSpPr>
        <p:grpSpPr>
          <a:xfrm>
            <a:off x="2824302" y="2858840"/>
            <a:ext cx="6875961" cy="325252"/>
            <a:chOff x="3445704" y="5925359"/>
            <a:chExt cx="8334201" cy="41819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E1961C-5F14-7C1C-A9CC-E500D82B741E}"/>
                </a:ext>
              </a:extLst>
            </p:cNvPr>
            <p:cNvSpPr txBox="1"/>
            <p:nvPr/>
          </p:nvSpPr>
          <p:spPr>
            <a:xfrm>
              <a:off x="3445704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C8EEC0-1DF5-E5B5-3A8A-B0D3E5DAAA09}"/>
                </a:ext>
              </a:extLst>
            </p:cNvPr>
            <p:cNvSpPr txBox="1"/>
            <p:nvPr/>
          </p:nvSpPr>
          <p:spPr>
            <a:xfrm>
              <a:off x="6426564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229175-15D5-E315-05D3-3FF4A461E345}"/>
                </a:ext>
              </a:extLst>
            </p:cNvPr>
            <p:cNvSpPr txBox="1"/>
            <p:nvPr/>
          </p:nvSpPr>
          <p:spPr>
            <a:xfrm>
              <a:off x="9463468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0D95F5-DCA4-6240-B810-C0962E08B7B7}"/>
              </a:ext>
            </a:extLst>
          </p:cNvPr>
          <p:cNvGrpSpPr/>
          <p:nvPr/>
        </p:nvGrpSpPr>
        <p:grpSpPr>
          <a:xfrm>
            <a:off x="715200" y="5482973"/>
            <a:ext cx="11062547" cy="482399"/>
            <a:chOff x="468452" y="3539478"/>
            <a:chExt cx="14396731" cy="50208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3464A6-7D1D-8182-14A4-376D6F0A9981}"/>
                </a:ext>
              </a:extLst>
            </p:cNvPr>
            <p:cNvSpPr txBox="1"/>
            <p:nvPr/>
          </p:nvSpPr>
          <p:spPr>
            <a:xfrm>
              <a:off x="468452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03AF2C-EB24-588F-98C4-06A7D4CA28DF}"/>
                </a:ext>
              </a:extLst>
            </p:cNvPr>
            <p:cNvSpPr txBox="1"/>
            <p:nvPr/>
          </p:nvSpPr>
          <p:spPr>
            <a:xfrm>
              <a:off x="3465256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8CD5D7-04D6-7CB7-2485-61A9AC7C0973}"/>
                </a:ext>
              </a:extLst>
            </p:cNvPr>
            <p:cNvSpPr txBox="1"/>
            <p:nvPr/>
          </p:nvSpPr>
          <p:spPr>
            <a:xfrm>
              <a:off x="6446116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D38548-9043-F5A7-ACAD-4074B093C3B4}"/>
                </a:ext>
              </a:extLst>
            </p:cNvPr>
            <p:cNvSpPr txBox="1"/>
            <p:nvPr/>
          </p:nvSpPr>
          <p:spPr>
            <a:xfrm>
              <a:off x="9483020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CPUsystem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50D294-438E-1046-A279-E14774422B3B}"/>
                </a:ext>
              </a:extLst>
            </p:cNvPr>
            <p:cNvSpPr txBox="1"/>
            <p:nvPr/>
          </p:nvSpPr>
          <p:spPr>
            <a:xfrm>
              <a:off x="12548746" y="3623373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idle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546C92E-AFCA-84B7-D68D-7809255E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0" y="3963228"/>
            <a:ext cx="2245744" cy="15328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8595624-D3FF-9225-1714-03163F10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78" y="3941668"/>
            <a:ext cx="2252187" cy="15759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0ECB3F7-7368-E168-4D54-F430B573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95" y="4018903"/>
            <a:ext cx="2340231" cy="15202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04CC39C-6EE9-F75F-259A-9D9FF241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789" y="4033994"/>
            <a:ext cx="2294710" cy="14900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0237786-2CE2-EFEF-0795-565895D3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409" y="4033994"/>
            <a:ext cx="2294710" cy="14489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EA9972-E78A-B609-2772-64189B9D3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327" y="1474494"/>
            <a:ext cx="2329026" cy="152025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6A57B69-3B49-BC6F-1DB8-859AC05BE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221" y="1501214"/>
            <a:ext cx="2316864" cy="152025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13BF487-B79A-0FDC-5595-DD24D8C65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266" y="1464454"/>
            <a:ext cx="2316864" cy="15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DFD328B-1AC3-2119-9B1E-73FCF5B9832B}"/>
              </a:ext>
            </a:extLst>
          </p:cNvPr>
          <p:cNvSpPr txBox="1"/>
          <p:nvPr/>
        </p:nvSpPr>
        <p:spPr>
          <a:xfrm>
            <a:off x="468452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octets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2A0387-75CC-FAE9-0259-F82DB4B7C20B}"/>
              </a:ext>
            </a:extLst>
          </p:cNvPr>
          <p:cNvSpPr txBox="1"/>
          <p:nvPr/>
        </p:nvSpPr>
        <p:spPr>
          <a:xfrm>
            <a:off x="3465256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octets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0D4ACB-66D4-6B05-5500-5788A468CA27}"/>
              </a:ext>
            </a:extLst>
          </p:cNvPr>
          <p:cNvSpPr txBox="1"/>
          <p:nvPr/>
        </p:nvSpPr>
        <p:spPr>
          <a:xfrm>
            <a:off x="6446116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packets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E98329-0656-0CE6-1238-9186BCA3F6C4}"/>
              </a:ext>
            </a:extLst>
          </p:cNvPr>
          <p:cNvSpPr txBox="1"/>
          <p:nvPr/>
        </p:nvSpPr>
        <p:spPr>
          <a:xfrm>
            <a:off x="9483020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packets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CCD74B-F51F-0D81-7B43-D7E36F96DD7E}"/>
              </a:ext>
            </a:extLst>
          </p:cNvPr>
          <p:cNvSpPr txBox="1"/>
          <p:nvPr/>
        </p:nvSpPr>
        <p:spPr>
          <a:xfrm>
            <a:off x="448900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errors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7DC6DD-7AF0-C153-E4AB-B468461A202D}"/>
              </a:ext>
            </a:extLst>
          </p:cNvPr>
          <p:cNvSpPr txBox="1"/>
          <p:nvPr/>
        </p:nvSpPr>
        <p:spPr>
          <a:xfrm>
            <a:off x="3445704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errors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ABCB09-F48E-05D5-46EB-21B402697A0C}"/>
              </a:ext>
            </a:extLst>
          </p:cNvPr>
          <p:cNvSpPr txBox="1"/>
          <p:nvPr/>
        </p:nvSpPr>
        <p:spPr>
          <a:xfrm>
            <a:off x="6426564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dropped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860999-4D49-1223-7C4D-D3F781329015}"/>
              </a:ext>
            </a:extLst>
          </p:cNvPr>
          <p:cNvSpPr txBox="1"/>
          <p:nvPr/>
        </p:nvSpPr>
        <p:spPr>
          <a:xfrm>
            <a:off x="9463468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dropped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4505363" y="1180353"/>
            <a:ext cx="3525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data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C1F0B0-A903-F3F8-C747-1087BE98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3" y="1990901"/>
            <a:ext cx="2712607" cy="17559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35AA05-8D5F-78F0-2631-8D62A2BA7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52" y="2035912"/>
            <a:ext cx="2719065" cy="17439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0059D8-C851-0462-BBCF-8A54136BF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23" y="2023215"/>
            <a:ext cx="2712607" cy="1755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ABBD8-A551-EA62-0CAD-1D89981CE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272" y="2020041"/>
            <a:ext cx="2712607" cy="1762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856C1-FC88-5342-E01F-15B97FD8E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75" y="4368175"/>
            <a:ext cx="2766769" cy="17256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B1E6B4-44D6-3383-9E9F-030387A4D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688" y="4348797"/>
            <a:ext cx="2719065" cy="17138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E5ADE0-15E0-AAF5-8AEC-BB5828AE5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9676" y="4375452"/>
            <a:ext cx="2766769" cy="175203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5A44F6-4EE9-C554-2201-F4D80392F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5797" y="4326947"/>
            <a:ext cx="2789660" cy="17827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586B7-3602-A869-EB8F-01BBDE91C7F0}"/>
              </a:ext>
            </a:extLst>
          </p:cNvPr>
          <p:cNvSpPr/>
          <p:nvPr/>
        </p:nvSpPr>
        <p:spPr>
          <a:xfrm>
            <a:off x="612203" y="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Network generation</a:t>
            </a:r>
          </a:p>
        </p:txBody>
      </p:sp>
    </p:spTree>
    <p:extLst>
      <p:ext uri="{BB962C8B-B14F-4D97-AF65-F5344CB8AC3E}">
        <p14:creationId xmlns:p14="http://schemas.microsoft.com/office/powerpoint/2010/main" val="606749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3d56bc3-c030-4c0c-810d-6c60af5f8109"/>
  <p:tag name="COMMONDATA" val="eyJoZGlkIjoiNGVlNmI3MTJmNmJjOWYyM2E4ZTIxMjAyNTcwOThjZ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10046</TotalTime>
  <Words>508</Words>
  <Application>Microsoft Office PowerPoint</Application>
  <PresentationFormat>宽屏</PresentationFormat>
  <Paragraphs>205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微软雅黑 Light</vt:lpstr>
      <vt:lpstr>Arial</vt:lpstr>
      <vt:lpstr>Bahnschrift Condensed</vt:lpstr>
      <vt:lpstr>Lato</vt:lpstr>
      <vt:lpstr>2_Office 主题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Training the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Generate workload data by conditions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Surface</dc:creator>
  <cp:lastModifiedBy>Administrator</cp:lastModifiedBy>
  <cp:revision>198</cp:revision>
  <dcterms:created xsi:type="dcterms:W3CDTF">2019-06-19T02:08:00Z</dcterms:created>
  <dcterms:modified xsi:type="dcterms:W3CDTF">2022-12-01T07:06:48Z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24345192F8544A13970C794AA120144A</vt:lpwstr>
  </property>
</Properties>
</file>