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9"/>
  </p:notesMasterIdLst>
  <p:sldIdLst>
    <p:sldId id="256" r:id="rId2"/>
    <p:sldId id="270" r:id="rId3"/>
    <p:sldId id="257" r:id="rId4"/>
    <p:sldId id="276" r:id="rId5"/>
    <p:sldId id="278" r:id="rId6"/>
    <p:sldId id="279" r:id="rId7"/>
    <p:sldId id="277" r:id="rId8"/>
    <p:sldId id="280" r:id="rId9"/>
    <p:sldId id="281" r:id="rId10"/>
    <p:sldId id="271" r:id="rId11"/>
    <p:sldId id="273" r:id="rId12"/>
    <p:sldId id="272" r:id="rId13"/>
    <p:sldId id="274" r:id="rId14"/>
    <p:sldId id="282" r:id="rId15"/>
    <p:sldId id="283" r:id="rId16"/>
    <p:sldId id="275" r:id="rId17"/>
    <p:sldId id="26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503"/>
    <a:srgbClr val="111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9DAC9-A160-4115-A931-A6B9283F251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8F021-6049-4BFF-8382-B686E879CFAF}">
      <dgm:prSet phldrT="[Text]" custT="1"/>
      <dgm:spPr>
        <a:solidFill>
          <a:schemeClr val="bg1">
            <a:lumMod val="95000"/>
          </a:schemeClr>
        </a:solidFill>
        <a:ln>
          <a:solidFill>
            <a:srgbClr val="F0B503"/>
          </a:solidFill>
        </a:ln>
        <a:effectLst>
          <a:softEdge rad="63500"/>
        </a:effectLst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rPr>
            <a:t>Problem Understanding</a:t>
          </a:r>
        </a:p>
      </dgm:t>
    </dgm:pt>
    <dgm:pt modelId="{1CE5C83E-44DB-413D-877E-87B12E572B07}" type="parTrans" cxnId="{7709C8F6-C974-465E-9BF3-038AA9A5FA50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739E451D-F7FE-41C1-931A-6460D9E4FEB4}" type="sibTrans" cxnId="{7709C8F6-C974-465E-9BF3-038AA9A5FA50}">
      <dgm:prSet/>
      <dgm:spPr>
        <a:solidFill>
          <a:srgbClr val="3878C7"/>
        </a:solidFill>
        <a:ln>
          <a:solidFill>
            <a:srgbClr val="F0B503"/>
          </a:solidFill>
        </a:ln>
      </dgm:spPr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FD1E3CE0-5664-4639-996A-0331E7BEE4A3}">
      <dgm:prSet phldrT="[Text]" custT="1"/>
      <dgm:spPr>
        <a:solidFill>
          <a:schemeClr val="bg1">
            <a:lumMod val="95000"/>
          </a:schemeClr>
        </a:solidFill>
        <a:ln>
          <a:solidFill>
            <a:srgbClr val="F0B503"/>
          </a:solidFill>
        </a:ln>
        <a:effectLst>
          <a:softEdge rad="63500"/>
        </a:effectLst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rPr>
            <a:t>Data Understanding</a:t>
          </a:r>
        </a:p>
      </dgm:t>
    </dgm:pt>
    <dgm:pt modelId="{355CF324-184F-4C1D-A3C4-A88E60712D07}" type="parTrans" cxnId="{7D746C3D-7A8D-4EC1-A280-1C8909897F5C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813DC7FC-42CC-48AB-AF0D-E3F256392A5B}" type="sibTrans" cxnId="{7D746C3D-7A8D-4EC1-A280-1C8909897F5C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2180956-5876-44F7-B2EF-3BF14A048150}">
      <dgm:prSet phldrT="[Text]" custT="1"/>
      <dgm:spPr>
        <a:solidFill>
          <a:schemeClr val="bg1">
            <a:lumMod val="95000"/>
          </a:schemeClr>
        </a:solidFill>
        <a:ln>
          <a:solidFill>
            <a:srgbClr val="F0B503"/>
          </a:solidFill>
        </a:ln>
        <a:effectLst>
          <a:softEdge rad="63500"/>
        </a:effectLst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rPr>
            <a:t>Data Pre-Processing</a:t>
          </a:r>
        </a:p>
      </dgm:t>
    </dgm:pt>
    <dgm:pt modelId="{5B95AD3C-F08C-4949-B47C-1AA542C3CC64}" type="parTrans" cxnId="{D46723F7-BD6D-45F6-B2C0-D0760CA36D41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644E203-11F8-4899-8A8E-36BCE726FDCE}" type="sibTrans" cxnId="{D46723F7-BD6D-45F6-B2C0-D0760CA36D41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BD150AEA-7782-44A9-B524-A862675ED024}">
      <dgm:prSet phldrT="[Text]" custT="1"/>
      <dgm:spPr>
        <a:solidFill>
          <a:schemeClr val="bg1">
            <a:lumMod val="95000"/>
          </a:schemeClr>
        </a:solidFill>
        <a:ln>
          <a:solidFill>
            <a:srgbClr val="F0B503"/>
          </a:solidFill>
        </a:ln>
        <a:effectLst>
          <a:softEdge rad="63500"/>
        </a:effectLst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rPr>
            <a:t>Application of Learnings</a:t>
          </a:r>
        </a:p>
      </dgm:t>
    </dgm:pt>
    <dgm:pt modelId="{FD5E98C8-5AD3-4E5D-AA45-3FF7633BFC31}" type="parTrans" cxnId="{3D897B28-20A0-4F72-9BD2-D08EBCF6D198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89978D49-DB72-4061-A931-9822E5276269}" type="sibTrans" cxnId="{3D897B28-20A0-4F72-9BD2-D08EBCF6D198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9FE15177-F7BE-4316-BEDF-2151EDCB0731}">
      <dgm:prSet phldrT="[Text]" custT="1"/>
      <dgm:spPr>
        <a:solidFill>
          <a:schemeClr val="bg1">
            <a:lumMod val="95000"/>
          </a:schemeClr>
        </a:solidFill>
        <a:ln>
          <a:solidFill>
            <a:srgbClr val="F0B503"/>
          </a:solidFill>
        </a:ln>
        <a:effectLst>
          <a:softEdge rad="63500"/>
        </a:effectLst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rPr>
            <a:t>Model Building &amp; Evaluation</a:t>
          </a:r>
        </a:p>
      </dgm:t>
    </dgm:pt>
    <dgm:pt modelId="{3448D698-468E-493F-9F86-070B8512AC84}" type="parTrans" cxnId="{9875C9D3-1668-46A5-9E9B-38CF02415271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1B1F839E-B08A-4270-98AA-31D8657D1356}" type="sibTrans" cxnId="{9875C9D3-1668-46A5-9E9B-38CF02415271}">
      <dgm:prSet/>
      <dgm:spPr/>
      <dgm:t>
        <a:bodyPr/>
        <a:lstStyle/>
        <a:p>
          <a:endParaRPr lang="en-US" sz="1800">
            <a:latin typeface="Poppins" panose="00000500000000000000" pitchFamily="2" charset="0"/>
            <a:cs typeface="Poppins" panose="00000500000000000000" pitchFamily="2" charset="0"/>
          </a:endParaRPr>
        </a:p>
      </dgm:t>
    </dgm:pt>
    <dgm:pt modelId="{72D03FDF-0684-45AA-B31D-C16515672757}" type="pres">
      <dgm:prSet presAssocID="{94D9DAC9-A160-4115-A931-A6B9283F2511}" presName="Name0" presStyleCnt="0">
        <dgm:presLayoutVars>
          <dgm:chMax val="7"/>
          <dgm:chPref val="7"/>
          <dgm:dir/>
        </dgm:presLayoutVars>
      </dgm:prSet>
      <dgm:spPr/>
    </dgm:pt>
    <dgm:pt modelId="{B18EDA6C-9952-4887-981C-F03F65D8E231}" type="pres">
      <dgm:prSet presAssocID="{94D9DAC9-A160-4115-A931-A6B9283F2511}" presName="Name1" presStyleCnt="0"/>
      <dgm:spPr/>
    </dgm:pt>
    <dgm:pt modelId="{4BE0370E-9F7F-44DC-A178-C10E9AAAA075}" type="pres">
      <dgm:prSet presAssocID="{94D9DAC9-A160-4115-A931-A6B9283F2511}" presName="cycle" presStyleCnt="0"/>
      <dgm:spPr/>
    </dgm:pt>
    <dgm:pt modelId="{32F6CBEB-8DE5-4873-81D0-4C3A166776C8}" type="pres">
      <dgm:prSet presAssocID="{94D9DAC9-A160-4115-A931-A6B9283F2511}" presName="srcNode" presStyleLbl="node1" presStyleIdx="0" presStyleCnt="5"/>
      <dgm:spPr/>
    </dgm:pt>
    <dgm:pt modelId="{30C5BE01-793A-48E4-A029-B74F93C474FA}" type="pres">
      <dgm:prSet presAssocID="{94D9DAC9-A160-4115-A931-A6B9283F2511}" presName="conn" presStyleLbl="parChTrans1D2" presStyleIdx="0" presStyleCnt="1"/>
      <dgm:spPr/>
    </dgm:pt>
    <dgm:pt modelId="{8B8BD0B0-933F-42FF-9A98-00026225FA2C}" type="pres">
      <dgm:prSet presAssocID="{94D9DAC9-A160-4115-A931-A6B9283F2511}" presName="extraNode" presStyleLbl="node1" presStyleIdx="0" presStyleCnt="5"/>
      <dgm:spPr/>
    </dgm:pt>
    <dgm:pt modelId="{D6E9F4D5-A4EB-45D6-A01E-E37E4874EE1B}" type="pres">
      <dgm:prSet presAssocID="{94D9DAC9-A160-4115-A931-A6B9283F2511}" presName="dstNode" presStyleLbl="node1" presStyleIdx="0" presStyleCnt="5"/>
      <dgm:spPr/>
    </dgm:pt>
    <dgm:pt modelId="{A50B419D-E05E-4EC9-87FD-A7A4CD6C50C8}" type="pres">
      <dgm:prSet presAssocID="{F058F021-6049-4BFF-8382-B686E879CFAF}" presName="text_1" presStyleLbl="node1" presStyleIdx="0" presStyleCnt="5">
        <dgm:presLayoutVars>
          <dgm:bulletEnabled val="1"/>
        </dgm:presLayoutVars>
      </dgm:prSet>
      <dgm:spPr/>
    </dgm:pt>
    <dgm:pt modelId="{6E09B077-E269-490B-B87F-E3F2A2F54029}" type="pres">
      <dgm:prSet presAssocID="{F058F021-6049-4BFF-8382-B686E879CFAF}" presName="accent_1" presStyleCnt="0"/>
      <dgm:spPr/>
    </dgm:pt>
    <dgm:pt modelId="{1A1DA87D-E54E-4697-B909-39EE06AB7B6F}" type="pres">
      <dgm:prSet presAssocID="{F058F021-6049-4BFF-8382-B686E879CFAF}" presName="accentRepeatNode" presStyleLbl="solidFgAcc1" presStyleIdx="0" presStyleCnt="5"/>
      <dgm:spPr>
        <a:solidFill>
          <a:schemeClr val="bg1">
            <a:lumMod val="95000"/>
          </a:schemeClr>
        </a:solidFill>
        <a:ln>
          <a:solidFill>
            <a:srgbClr val="F0B503"/>
          </a:solidFill>
        </a:ln>
      </dgm:spPr>
    </dgm:pt>
    <dgm:pt modelId="{FBA33C08-3585-458B-B56C-A45E2CD23B3D}" type="pres">
      <dgm:prSet presAssocID="{FD1E3CE0-5664-4639-996A-0331E7BEE4A3}" presName="text_2" presStyleLbl="node1" presStyleIdx="1" presStyleCnt="5">
        <dgm:presLayoutVars>
          <dgm:bulletEnabled val="1"/>
        </dgm:presLayoutVars>
      </dgm:prSet>
      <dgm:spPr/>
    </dgm:pt>
    <dgm:pt modelId="{2C6FD001-2AA4-4618-926A-04A59F5F9606}" type="pres">
      <dgm:prSet presAssocID="{FD1E3CE0-5664-4639-996A-0331E7BEE4A3}" presName="accent_2" presStyleCnt="0"/>
      <dgm:spPr/>
    </dgm:pt>
    <dgm:pt modelId="{F2B6F446-E0C5-42DE-A1E8-9F88E1C29B61}" type="pres">
      <dgm:prSet presAssocID="{FD1E3CE0-5664-4639-996A-0331E7BEE4A3}" presName="accentRepeatNode" presStyleLbl="solidFgAcc1" presStyleIdx="1" presStyleCnt="5"/>
      <dgm:spPr>
        <a:solidFill>
          <a:schemeClr val="bg1">
            <a:lumMod val="95000"/>
          </a:schemeClr>
        </a:solidFill>
        <a:ln>
          <a:solidFill>
            <a:srgbClr val="F0B503"/>
          </a:solidFill>
        </a:ln>
      </dgm:spPr>
    </dgm:pt>
    <dgm:pt modelId="{C579FCD5-1873-49C8-8D10-318F8CA4DA66}" type="pres">
      <dgm:prSet presAssocID="{B2180956-5876-44F7-B2EF-3BF14A048150}" presName="text_3" presStyleLbl="node1" presStyleIdx="2" presStyleCnt="5">
        <dgm:presLayoutVars>
          <dgm:bulletEnabled val="1"/>
        </dgm:presLayoutVars>
      </dgm:prSet>
      <dgm:spPr/>
    </dgm:pt>
    <dgm:pt modelId="{86138613-88EB-439F-9BC2-C23165188EDD}" type="pres">
      <dgm:prSet presAssocID="{B2180956-5876-44F7-B2EF-3BF14A048150}" presName="accent_3" presStyleCnt="0"/>
      <dgm:spPr/>
    </dgm:pt>
    <dgm:pt modelId="{5713E7CC-3056-40E1-9276-AC25C9793643}" type="pres">
      <dgm:prSet presAssocID="{B2180956-5876-44F7-B2EF-3BF14A048150}" presName="accentRepeatNode" presStyleLbl="solidFgAcc1" presStyleIdx="2" presStyleCnt="5"/>
      <dgm:spPr>
        <a:solidFill>
          <a:schemeClr val="bg1">
            <a:lumMod val="95000"/>
          </a:schemeClr>
        </a:solidFill>
        <a:ln>
          <a:solidFill>
            <a:srgbClr val="F0B503"/>
          </a:solidFill>
        </a:ln>
      </dgm:spPr>
    </dgm:pt>
    <dgm:pt modelId="{5954045C-B770-422F-803B-B8CB9A794FC6}" type="pres">
      <dgm:prSet presAssocID="{9FE15177-F7BE-4316-BEDF-2151EDCB0731}" presName="text_4" presStyleLbl="node1" presStyleIdx="3" presStyleCnt="5">
        <dgm:presLayoutVars>
          <dgm:bulletEnabled val="1"/>
        </dgm:presLayoutVars>
      </dgm:prSet>
      <dgm:spPr/>
    </dgm:pt>
    <dgm:pt modelId="{F6804DC6-F7A3-4241-9532-2673DA2194D3}" type="pres">
      <dgm:prSet presAssocID="{9FE15177-F7BE-4316-BEDF-2151EDCB0731}" presName="accent_4" presStyleCnt="0"/>
      <dgm:spPr/>
    </dgm:pt>
    <dgm:pt modelId="{24A8D654-DE83-47A8-B9F0-AA87EBC44B6D}" type="pres">
      <dgm:prSet presAssocID="{9FE15177-F7BE-4316-BEDF-2151EDCB0731}" presName="accentRepeatNode" presStyleLbl="solidFgAcc1" presStyleIdx="3" presStyleCnt="5"/>
      <dgm:spPr>
        <a:solidFill>
          <a:schemeClr val="bg1">
            <a:lumMod val="95000"/>
          </a:schemeClr>
        </a:solidFill>
        <a:ln>
          <a:solidFill>
            <a:srgbClr val="F0B503"/>
          </a:solidFill>
        </a:ln>
      </dgm:spPr>
    </dgm:pt>
    <dgm:pt modelId="{42B70D87-643F-401A-9C64-48C6ACF9B148}" type="pres">
      <dgm:prSet presAssocID="{BD150AEA-7782-44A9-B524-A862675ED024}" presName="text_5" presStyleLbl="node1" presStyleIdx="4" presStyleCnt="5">
        <dgm:presLayoutVars>
          <dgm:bulletEnabled val="1"/>
        </dgm:presLayoutVars>
      </dgm:prSet>
      <dgm:spPr/>
    </dgm:pt>
    <dgm:pt modelId="{47AA90D2-25E4-49AA-829D-28939349E8DE}" type="pres">
      <dgm:prSet presAssocID="{BD150AEA-7782-44A9-B524-A862675ED024}" presName="accent_5" presStyleCnt="0"/>
      <dgm:spPr/>
    </dgm:pt>
    <dgm:pt modelId="{5E853AF7-3FE0-4BD7-A621-A00EF44F7991}" type="pres">
      <dgm:prSet presAssocID="{BD150AEA-7782-44A9-B524-A862675ED024}" presName="accentRepeatNode" presStyleLbl="solidFgAcc1" presStyleIdx="4" presStyleCnt="5"/>
      <dgm:spPr>
        <a:solidFill>
          <a:schemeClr val="bg1">
            <a:lumMod val="95000"/>
          </a:schemeClr>
        </a:solidFill>
        <a:ln>
          <a:solidFill>
            <a:srgbClr val="F0B503"/>
          </a:solidFill>
        </a:ln>
      </dgm:spPr>
    </dgm:pt>
  </dgm:ptLst>
  <dgm:cxnLst>
    <dgm:cxn modelId="{C9FDCA03-7D21-434F-92CC-E9AB351A91A2}" type="presOf" srcId="{BD150AEA-7782-44A9-B524-A862675ED024}" destId="{42B70D87-643F-401A-9C64-48C6ACF9B148}" srcOrd="0" destOrd="0" presId="urn:microsoft.com/office/officeart/2008/layout/VerticalCurvedList"/>
    <dgm:cxn modelId="{1FF2CF1B-DE1D-4698-8779-C8E88D2CD7FA}" type="presOf" srcId="{F058F021-6049-4BFF-8382-B686E879CFAF}" destId="{A50B419D-E05E-4EC9-87FD-A7A4CD6C50C8}" srcOrd="0" destOrd="0" presId="urn:microsoft.com/office/officeart/2008/layout/VerticalCurvedList"/>
    <dgm:cxn modelId="{3916D51B-513F-464A-A05C-E2713CD16B1B}" type="presOf" srcId="{739E451D-F7FE-41C1-931A-6460D9E4FEB4}" destId="{30C5BE01-793A-48E4-A029-B74F93C474FA}" srcOrd="0" destOrd="0" presId="urn:microsoft.com/office/officeart/2008/layout/VerticalCurvedList"/>
    <dgm:cxn modelId="{3D897B28-20A0-4F72-9BD2-D08EBCF6D198}" srcId="{94D9DAC9-A160-4115-A931-A6B9283F2511}" destId="{BD150AEA-7782-44A9-B524-A862675ED024}" srcOrd="4" destOrd="0" parTransId="{FD5E98C8-5AD3-4E5D-AA45-3FF7633BFC31}" sibTransId="{89978D49-DB72-4061-A931-9822E5276269}"/>
    <dgm:cxn modelId="{7D746C3D-7A8D-4EC1-A280-1C8909897F5C}" srcId="{94D9DAC9-A160-4115-A931-A6B9283F2511}" destId="{FD1E3CE0-5664-4639-996A-0331E7BEE4A3}" srcOrd="1" destOrd="0" parTransId="{355CF324-184F-4C1D-A3C4-A88E60712D07}" sibTransId="{813DC7FC-42CC-48AB-AF0D-E3F256392A5B}"/>
    <dgm:cxn modelId="{532B8873-0101-488D-B749-9E6963CB27F1}" type="presOf" srcId="{B2180956-5876-44F7-B2EF-3BF14A048150}" destId="{C579FCD5-1873-49C8-8D10-318F8CA4DA66}" srcOrd="0" destOrd="0" presId="urn:microsoft.com/office/officeart/2008/layout/VerticalCurvedList"/>
    <dgm:cxn modelId="{C9F7EC9C-E28C-4AEE-B85D-C0C7972BE299}" type="presOf" srcId="{9FE15177-F7BE-4316-BEDF-2151EDCB0731}" destId="{5954045C-B770-422F-803B-B8CB9A794FC6}" srcOrd="0" destOrd="0" presId="urn:microsoft.com/office/officeart/2008/layout/VerticalCurvedList"/>
    <dgm:cxn modelId="{9875C9D3-1668-46A5-9E9B-38CF02415271}" srcId="{94D9DAC9-A160-4115-A931-A6B9283F2511}" destId="{9FE15177-F7BE-4316-BEDF-2151EDCB0731}" srcOrd="3" destOrd="0" parTransId="{3448D698-468E-493F-9F86-070B8512AC84}" sibTransId="{1B1F839E-B08A-4270-98AA-31D8657D1356}"/>
    <dgm:cxn modelId="{A3FD86F3-F0D7-4357-B893-8E0C9AB1B9A2}" type="presOf" srcId="{94D9DAC9-A160-4115-A931-A6B9283F2511}" destId="{72D03FDF-0684-45AA-B31D-C16515672757}" srcOrd="0" destOrd="0" presId="urn:microsoft.com/office/officeart/2008/layout/VerticalCurvedList"/>
    <dgm:cxn modelId="{7709C8F6-C974-465E-9BF3-038AA9A5FA50}" srcId="{94D9DAC9-A160-4115-A931-A6B9283F2511}" destId="{F058F021-6049-4BFF-8382-B686E879CFAF}" srcOrd="0" destOrd="0" parTransId="{1CE5C83E-44DB-413D-877E-87B12E572B07}" sibTransId="{739E451D-F7FE-41C1-931A-6460D9E4FEB4}"/>
    <dgm:cxn modelId="{D46723F7-BD6D-45F6-B2C0-D0760CA36D41}" srcId="{94D9DAC9-A160-4115-A931-A6B9283F2511}" destId="{B2180956-5876-44F7-B2EF-3BF14A048150}" srcOrd="2" destOrd="0" parTransId="{5B95AD3C-F08C-4949-B47C-1AA542C3CC64}" sibTransId="{B644E203-11F8-4899-8A8E-36BCE726FDCE}"/>
    <dgm:cxn modelId="{1B6CCFF9-5835-46F2-A603-8D296B24B1BB}" type="presOf" srcId="{FD1E3CE0-5664-4639-996A-0331E7BEE4A3}" destId="{FBA33C08-3585-458B-B56C-A45E2CD23B3D}" srcOrd="0" destOrd="0" presId="urn:microsoft.com/office/officeart/2008/layout/VerticalCurvedList"/>
    <dgm:cxn modelId="{2DF6543D-1CFE-4536-A9BA-EA0052DAAC4B}" type="presParOf" srcId="{72D03FDF-0684-45AA-B31D-C16515672757}" destId="{B18EDA6C-9952-4887-981C-F03F65D8E231}" srcOrd="0" destOrd="0" presId="urn:microsoft.com/office/officeart/2008/layout/VerticalCurvedList"/>
    <dgm:cxn modelId="{64A91100-8A9C-4014-9059-CF947D7A3210}" type="presParOf" srcId="{B18EDA6C-9952-4887-981C-F03F65D8E231}" destId="{4BE0370E-9F7F-44DC-A178-C10E9AAAA075}" srcOrd="0" destOrd="0" presId="urn:microsoft.com/office/officeart/2008/layout/VerticalCurvedList"/>
    <dgm:cxn modelId="{B1E19DAF-8817-4566-9B17-35331BE4D368}" type="presParOf" srcId="{4BE0370E-9F7F-44DC-A178-C10E9AAAA075}" destId="{32F6CBEB-8DE5-4873-81D0-4C3A166776C8}" srcOrd="0" destOrd="0" presId="urn:microsoft.com/office/officeart/2008/layout/VerticalCurvedList"/>
    <dgm:cxn modelId="{945901F5-595A-4F37-9143-F0CEBCF83187}" type="presParOf" srcId="{4BE0370E-9F7F-44DC-A178-C10E9AAAA075}" destId="{30C5BE01-793A-48E4-A029-B74F93C474FA}" srcOrd="1" destOrd="0" presId="urn:microsoft.com/office/officeart/2008/layout/VerticalCurvedList"/>
    <dgm:cxn modelId="{E5FD7B49-3254-4710-B112-FB46895914F0}" type="presParOf" srcId="{4BE0370E-9F7F-44DC-A178-C10E9AAAA075}" destId="{8B8BD0B0-933F-42FF-9A98-00026225FA2C}" srcOrd="2" destOrd="0" presId="urn:microsoft.com/office/officeart/2008/layout/VerticalCurvedList"/>
    <dgm:cxn modelId="{261F2AE7-D7B7-43E2-9308-1DFED480700D}" type="presParOf" srcId="{4BE0370E-9F7F-44DC-A178-C10E9AAAA075}" destId="{D6E9F4D5-A4EB-45D6-A01E-E37E4874EE1B}" srcOrd="3" destOrd="0" presId="urn:microsoft.com/office/officeart/2008/layout/VerticalCurvedList"/>
    <dgm:cxn modelId="{9D81397F-551F-4E45-B8E3-6F94C259215C}" type="presParOf" srcId="{B18EDA6C-9952-4887-981C-F03F65D8E231}" destId="{A50B419D-E05E-4EC9-87FD-A7A4CD6C50C8}" srcOrd="1" destOrd="0" presId="urn:microsoft.com/office/officeart/2008/layout/VerticalCurvedList"/>
    <dgm:cxn modelId="{6FD98DB7-55FF-4939-A58A-6E9AB1607DA3}" type="presParOf" srcId="{B18EDA6C-9952-4887-981C-F03F65D8E231}" destId="{6E09B077-E269-490B-B87F-E3F2A2F54029}" srcOrd="2" destOrd="0" presId="urn:microsoft.com/office/officeart/2008/layout/VerticalCurvedList"/>
    <dgm:cxn modelId="{4B98B80B-9429-4FE0-99D2-2493E4044788}" type="presParOf" srcId="{6E09B077-E269-490B-B87F-E3F2A2F54029}" destId="{1A1DA87D-E54E-4697-B909-39EE06AB7B6F}" srcOrd="0" destOrd="0" presId="urn:microsoft.com/office/officeart/2008/layout/VerticalCurvedList"/>
    <dgm:cxn modelId="{1ACBC346-EA16-4F10-85AB-B342FC2B512E}" type="presParOf" srcId="{B18EDA6C-9952-4887-981C-F03F65D8E231}" destId="{FBA33C08-3585-458B-B56C-A45E2CD23B3D}" srcOrd="3" destOrd="0" presId="urn:microsoft.com/office/officeart/2008/layout/VerticalCurvedList"/>
    <dgm:cxn modelId="{4F5D9110-11FB-409A-80BD-4DA61688DED1}" type="presParOf" srcId="{B18EDA6C-9952-4887-981C-F03F65D8E231}" destId="{2C6FD001-2AA4-4618-926A-04A59F5F9606}" srcOrd="4" destOrd="0" presId="urn:microsoft.com/office/officeart/2008/layout/VerticalCurvedList"/>
    <dgm:cxn modelId="{3D0B2C54-5B46-4369-A624-75A1E68E8FBE}" type="presParOf" srcId="{2C6FD001-2AA4-4618-926A-04A59F5F9606}" destId="{F2B6F446-E0C5-42DE-A1E8-9F88E1C29B61}" srcOrd="0" destOrd="0" presId="urn:microsoft.com/office/officeart/2008/layout/VerticalCurvedList"/>
    <dgm:cxn modelId="{9426E5F6-6843-47DB-8321-0D20A3B6BE85}" type="presParOf" srcId="{B18EDA6C-9952-4887-981C-F03F65D8E231}" destId="{C579FCD5-1873-49C8-8D10-318F8CA4DA66}" srcOrd="5" destOrd="0" presId="urn:microsoft.com/office/officeart/2008/layout/VerticalCurvedList"/>
    <dgm:cxn modelId="{F516AEC1-838C-425F-98C4-12131EDCA6BC}" type="presParOf" srcId="{B18EDA6C-9952-4887-981C-F03F65D8E231}" destId="{86138613-88EB-439F-9BC2-C23165188EDD}" srcOrd="6" destOrd="0" presId="urn:microsoft.com/office/officeart/2008/layout/VerticalCurvedList"/>
    <dgm:cxn modelId="{82710120-068B-420C-B9B0-45464006C186}" type="presParOf" srcId="{86138613-88EB-439F-9BC2-C23165188EDD}" destId="{5713E7CC-3056-40E1-9276-AC25C9793643}" srcOrd="0" destOrd="0" presId="urn:microsoft.com/office/officeart/2008/layout/VerticalCurvedList"/>
    <dgm:cxn modelId="{9A8D9161-7456-41D4-9AC3-534FF96E37D5}" type="presParOf" srcId="{B18EDA6C-9952-4887-981C-F03F65D8E231}" destId="{5954045C-B770-422F-803B-B8CB9A794FC6}" srcOrd="7" destOrd="0" presId="urn:microsoft.com/office/officeart/2008/layout/VerticalCurvedList"/>
    <dgm:cxn modelId="{8EA28AD7-74B5-4E54-A19B-0A930CA387EB}" type="presParOf" srcId="{B18EDA6C-9952-4887-981C-F03F65D8E231}" destId="{F6804DC6-F7A3-4241-9532-2673DA2194D3}" srcOrd="8" destOrd="0" presId="urn:microsoft.com/office/officeart/2008/layout/VerticalCurvedList"/>
    <dgm:cxn modelId="{19010134-696C-4142-8B27-13E58A2F307F}" type="presParOf" srcId="{F6804DC6-F7A3-4241-9532-2673DA2194D3}" destId="{24A8D654-DE83-47A8-B9F0-AA87EBC44B6D}" srcOrd="0" destOrd="0" presId="urn:microsoft.com/office/officeart/2008/layout/VerticalCurvedList"/>
    <dgm:cxn modelId="{81D23F64-1BE0-4009-8D1F-E9D6CB619C19}" type="presParOf" srcId="{B18EDA6C-9952-4887-981C-F03F65D8E231}" destId="{42B70D87-643F-401A-9C64-48C6ACF9B148}" srcOrd="9" destOrd="0" presId="urn:microsoft.com/office/officeart/2008/layout/VerticalCurvedList"/>
    <dgm:cxn modelId="{89D49738-2F67-490B-9909-D084C257882E}" type="presParOf" srcId="{B18EDA6C-9952-4887-981C-F03F65D8E231}" destId="{47AA90D2-25E4-49AA-829D-28939349E8DE}" srcOrd="10" destOrd="0" presId="urn:microsoft.com/office/officeart/2008/layout/VerticalCurvedList"/>
    <dgm:cxn modelId="{A92F6F28-D2FE-4C79-A90E-087CCF0BB57F}" type="presParOf" srcId="{47AA90D2-25E4-49AA-829D-28939349E8DE}" destId="{5E853AF7-3FE0-4BD7-A621-A00EF44F799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5BE01-793A-48E4-A029-B74F93C474FA}">
      <dsp:nvSpPr>
        <dsp:cNvPr id="0" name=""/>
        <dsp:cNvSpPr/>
      </dsp:nvSpPr>
      <dsp:spPr>
        <a:xfrm>
          <a:off x="-3810942" y="-585311"/>
          <a:ext cx="4542200" cy="4542200"/>
        </a:xfrm>
        <a:prstGeom prst="blockArc">
          <a:avLst>
            <a:gd name="adj1" fmla="val 18900000"/>
            <a:gd name="adj2" fmla="val 2700000"/>
            <a:gd name="adj3" fmla="val 476"/>
          </a:avLst>
        </a:prstGeom>
        <a:solidFill>
          <a:srgbClr val="3878C7"/>
        </a:solidFill>
        <a:ln w="25400" cap="flat" cmpd="sng" algn="ctr">
          <a:solidFill>
            <a:srgbClr val="F0B50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B419D-E05E-4EC9-87FD-A7A4CD6C50C8}">
      <dsp:nvSpPr>
        <dsp:cNvPr id="0" name=""/>
        <dsp:cNvSpPr/>
      </dsp:nvSpPr>
      <dsp:spPr>
        <a:xfrm>
          <a:off x="320554" y="210656"/>
          <a:ext cx="4678202" cy="421582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rgbClr val="F0B503"/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3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rPr>
            <a:t>Problem Understanding</a:t>
          </a:r>
        </a:p>
      </dsp:txBody>
      <dsp:txXfrm>
        <a:off x="320554" y="210656"/>
        <a:ext cx="4678202" cy="421582"/>
      </dsp:txXfrm>
    </dsp:sp>
    <dsp:sp modelId="{1A1DA87D-E54E-4697-B909-39EE06AB7B6F}">
      <dsp:nvSpPr>
        <dsp:cNvPr id="0" name=""/>
        <dsp:cNvSpPr/>
      </dsp:nvSpPr>
      <dsp:spPr>
        <a:xfrm>
          <a:off x="57065" y="157958"/>
          <a:ext cx="526977" cy="526977"/>
        </a:xfrm>
        <a:prstGeom prst="ellipse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rgbClr val="F0B5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33C08-3585-458B-B56C-A45E2CD23B3D}">
      <dsp:nvSpPr>
        <dsp:cNvPr id="0" name=""/>
        <dsp:cNvSpPr/>
      </dsp:nvSpPr>
      <dsp:spPr>
        <a:xfrm>
          <a:off x="622647" y="842827"/>
          <a:ext cx="4376108" cy="421582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rgbClr val="F0B503"/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3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rPr>
            <a:t>Data Understanding</a:t>
          </a:r>
        </a:p>
      </dsp:txBody>
      <dsp:txXfrm>
        <a:off x="622647" y="842827"/>
        <a:ext cx="4376108" cy="421582"/>
      </dsp:txXfrm>
    </dsp:sp>
    <dsp:sp modelId="{F2B6F446-E0C5-42DE-A1E8-9F88E1C29B61}">
      <dsp:nvSpPr>
        <dsp:cNvPr id="0" name=""/>
        <dsp:cNvSpPr/>
      </dsp:nvSpPr>
      <dsp:spPr>
        <a:xfrm>
          <a:off x="359158" y="790129"/>
          <a:ext cx="526977" cy="526977"/>
        </a:xfrm>
        <a:prstGeom prst="ellipse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rgbClr val="F0B5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9FCD5-1873-49C8-8D10-318F8CA4DA66}">
      <dsp:nvSpPr>
        <dsp:cNvPr id="0" name=""/>
        <dsp:cNvSpPr/>
      </dsp:nvSpPr>
      <dsp:spPr>
        <a:xfrm>
          <a:off x="715366" y="1474997"/>
          <a:ext cx="4283390" cy="421582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rgbClr val="F0B503"/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3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rPr>
            <a:t>Data Pre-Processing</a:t>
          </a:r>
        </a:p>
      </dsp:txBody>
      <dsp:txXfrm>
        <a:off x="715366" y="1474997"/>
        <a:ext cx="4283390" cy="421582"/>
      </dsp:txXfrm>
    </dsp:sp>
    <dsp:sp modelId="{5713E7CC-3056-40E1-9276-AC25C9793643}">
      <dsp:nvSpPr>
        <dsp:cNvPr id="0" name=""/>
        <dsp:cNvSpPr/>
      </dsp:nvSpPr>
      <dsp:spPr>
        <a:xfrm>
          <a:off x="451877" y="1422300"/>
          <a:ext cx="526977" cy="526977"/>
        </a:xfrm>
        <a:prstGeom prst="ellipse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rgbClr val="F0B5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4045C-B770-422F-803B-B8CB9A794FC6}">
      <dsp:nvSpPr>
        <dsp:cNvPr id="0" name=""/>
        <dsp:cNvSpPr/>
      </dsp:nvSpPr>
      <dsp:spPr>
        <a:xfrm>
          <a:off x="622647" y="2107168"/>
          <a:ext cx="4376108" cy="421582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rgbClr val="F0B503"/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3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rPr>
            <a:t>Model Building &amp; Evaluation</a:t>
          </a:r>
        </a:p>
      </dsp:txBody>
      <dsp:txXfrm>
        <a:off x="622647" y="2107168"/>
        <a:ext cx="4376108" cy="421582"/>
      </dsp:txXfrm>
    </dsp:sp>
    <dsp:sp modelId="{24A8D654-DE83-47A8-B9F0-AA87EBC44B6D}">
      <dsp:nvSpPr>
        <dsp:cNvPr id="0" name=""/>
        <dsp:cNvSpPr/>
      </dsp:nvSpPr>
      <dsp:spPr>
        <a:xfrm>
          <a:off x="359158" y="2054471"/>
          <a:ext cx="526977" cy="526977"/>
        </a:xfrm>
        <a:prstGeom prst="ellipse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rgbClr val="F0B5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70D87-643F-401A-9C64-48C6ACF9B148}">
      <dsp:nvSpPr>
        <dsp:cNvPr id="0" name=""/>
        <dsp:cNvSpPr/>
      </dsp:nvSpPr>
      <dsp:spPr>
        <a:xfrm>
          <a:off x="320554" y="2739339"/>
          <a:ext cx="4678202" cy="421582"/>
        </a:xfrm>
        <a:prstGeom prst="rect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rgbClr val="F0B503"/>
          </a:solidFill>
          <a:prstDash val="solid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3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rPr>
            <a:t>Application of Learnings</a:t>
          </a:r>
        </a:p>
      </dsp:txBody>
      <dsp:txXfrm>
        <a:off x="320554" y="2739339"/>
        <a:ext cx="4678202" cy="421582"/>
      </dsp:txXfrm>
    </dsp:sp>
    <dsp:sp modelId="{5E853AF7-3FE0-4BD7-A621-A00EF44F7991}">
      <dsp:nvSpPr>
        <dsp:cNvPr id="0" name=""/>
        <dsp:cNvSpPr/>
      </dsp:nvSpPr>
      <dsp:spPr>
        <a:xfrm>
          <a:off x="57065" y="2686641"/>
          <a:ext cx="526977" cy="526977"/>
        </a:xfrm>
        <a:prstGeom prst="ellipse">
          <a:avLst/>
        </a:prstGeom>
        <a:solidFill>
          <a:schemeClr val="bg1">
            <a:lumMod val="95000"/>
          </a:schemeClr>
        </a:solidFill>
        <a:ln w="25400" cap="flat" cmpd="sng" algn="ctr">
          <a:solidFill>
            <a:srgbClr val="F0B50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Learnings &amp; how their approach can be applied to different use cases</a:t>
            </a:r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58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b0b23605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4b0b23605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b0b23605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b0b23605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324291" y="281044"/>
            <a:ext cx="2812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94843" y="846391"/>
            <a:ext cx="4749600" cy="2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2324291" y="281044"/>
            <a:ext cx="2812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2279713" y="288797"/>
            <a:ext cx="4271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2324291" y="281044"/>
            <a:ext cx="2812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9144000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4612" y="261746"/>
            <a:ext cx="1921383" cy="5646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262431" y="4390643"/>
            <a:ext cx="455294" cy="504825"/>
          </a:xfrm>
          <a:custGeom>
            <a:avLst/>
            <a:gdLst/>
            <a:ahLst/>
            <a:cxnLst/>
            <a:rect l="l" t="t" r="r" b="b"/>
            <a:pathLst>
              <a:path w="607059" h="673100" extrusionOk="0">
                <a:moveTo>
                  <a:pt x="71142" y="0"/>
                </a:moveTo>
                <a:lnTo>
                  <a:pt x="69456" y="0"/>
                </a:lnTo>
                <a:lnTo>
                  <a:pt x="70299" y="1270"/>
                </a:lnTo>
                <a:lnTo>
                  <a:pt x="73534" y="8890"/>
                </a:lnTo>
                <a:lnTo>
                  <a:pt x="76901" y="16510"/>
                </a:lnTo>
                <a:lnTo>
                  <a:pt x="80372" y="22860"/>
                </a:lnTo>
                <a:lnTo>
                  <a:pt x="83922" y="30480"/>
                </a:lnTo>
                <a:lnTo>
                  <a:pt x="94452" y="50800"/>
                </a:lnTo>
                <a:lnTo>
                  <a:pt x="105075" y="72390"/>
                </a:lnTo>
                <a:lnTo>
                  <a:pt x="115936" y="93980"/>
                </a:lnTo>
                <a:lnTo>
                  <a:pt x="128582" y="116840"/>
                </a:lnTo>
                <a:lnTo>
                  <a:pt x="128582" y="118110"/>
                </a:lnTo>
                <a:lnTo>
                  <a:pt x="125493" y="120650"/>
                </a:lnTo>
                <a:lnTo>
                  <a:pt x="109429" y="133350"/>
                </a:lnTo>
                <a:lnTo>
                  <a:pt x="94298" y="147320"/>
                </a:lnTo>
                <a:lnTo>
                  <a:pt x="66786" y="177800"/>
                </a:lnTo>
                <a:lnTo>
                  <a:pt x="39717" y="218440"/>
                </a:lnTo>
                <a:lnTo>
                  <a:pt x="19600" y="261620"/>
                </a:lnTo>
                <a:lnTo>
                  <a:pt x="6047" y="309880"/>
                </a:lnTo>
                <a:lnTo>
                  <a:pt x="79" y="358140"/>
                </a:lnTo>
                <a:lnTo>
                  <a:pt x="0" y="370840"/>
                </a:lnTo>
                <a:lnTo>
                  <a:pt x="395" y="383540"/>
                </a:lnTo>
                <a:lnTo>
                  <a:pt x="6653" y="433070"/>
                </a:lnTo>
                <a:lnTo>
                  <a:pt x="19750" y="477520"/>
                </a:lnTo>
                <a:lnTo>
                  <a:pt x="44380" y="528320"/>
                </a:lnTo>
                <a:lnTo>
                  <a:pt x="83124" y="580390"/>
                </a:lnTo>
                <a:lnTo>
                  <a:pt x="129048" y="619760"/>
                </a:lnTo>
                <a:lnTo>
                  <a:pt x="178359" y="648970"/>
                </a:lnTo>
                <a:lnTo>
                  <a:pt x="232675" y="669290"/>
                </a:lnTo>
                <a:lnTo>
                  <a:pt x="257665" y="673100"/>
                </a:lnTo>
                <a:lnTo>
                  <a:pt x="361028" y="673100"/>
                </a:lnTo>
                <a:lnTo>
                  <a:pt x="375198" y="669290"/>
                </a:lnTo>
                <a:lnTo>
                  <a:pt x="400911" y="662940"/>
                </a:lnTo>
                <a:lnTo>
                  <a:pt x="425757" y="652780"/>
                </a:lnTo>
                <a:lnTo>
                  <a:pt x="428412" y="651510"/>
                </a:lnTo>
                <a:lnTo>
                  <a:pt x="313544" y="651510"/>
                </a:lnTo>
                <a:lnTo>
                  <a:pt x="315502" y="650240"/>
                </a:lnTo>
                <a:lnTo>
                  <a:pt x="270571" y="650240"/>
                </a:lnTo>
                <a:lnTo>
                  <a:pt x="250612" y="646430"/>
                </a:lnTo>
                <a:lnTo>
                  <a:pt x="211696" y="635000"/>
                </a:lnTo>
                <a:lnTo>
                  <a:pt x="174077" y="618490"/>
                </a:lnTo>
                <a:lnTo>
                  <a:pt x="139281" y="596900"/>
                </a:lnTo>
                <a:lnTo>
                  <a:pt x="111451" y="572770"/>
                </a:lnTo>
                <a:lnTo>
                  <a:pt x="105551" y="567690"/>
                </a:lnTo>
                <a:lnTo>
                  <a:pt x="98484" y="560070"/>
                </a:lnTo>
                <a:lnTo>
                  <a:pt x="93156" y="551180"/>
                </a:lnTo>
                <a:lnTo>
                  <a:pt x="89355" y="542290"/>
                </a:lnTo>
                <a:lnTo>
                  <a:pt x="88250" y="537210"/>
                </a:lnTo>
                <a:lnTo>
                  <a:pt x="79991" y="537210"/>
                </a:lnTo>
                <a:lnTo>
                  <a:pt x="55132" y="496570"/>
                </a:lnTo>
                <a:lnTo>
                  <a:pt x="32378" y="435610"/>
                </a:lnTo>
                <a:lnTo>
                  <a:pt x="24638" y="379730"/>
                </a:lnTo>
                <a:lnTo>
                  <a:pt x="25211" y="350520"/>
                </a:lnTo>
                <a:lnTo>
                  <a:pt x="34703" y="294640"/>
                </a:lnTo>
                <a:lnTo>
                  <a:pt x="55308" y="242570"/>
                </a:lnTo>
                <a:lnTo>
                  <a:pt x="69875" y="218440"/>
                </a:lnTo>
                <a:lnTo>
                  <a:pt x="77316" y="218440"/>
                </a:lnTo>
                <a:lnTo>
                  <a:pt x="78471" y="213360"/>
                </a:lnTo>
                <a:lnTo>
                  <a:pt x="82661" y="200660"/>
                </a:lnTo>
                <a:lnTo>
                  <a:pt x="84765" y="195580"/>
                </a:lnTo>
                <a:lnTo>
                  <a:pt x="88556" y="190500"/>
                </a:lnTo>
                <a:lnTo>
                  <a:pt x="99152" y="179070"/>
                </a:lnTo>
                <a:lnTo>
                  <a:pt x="106130" y="171450"/>
                </a:lnTo>
                <a:lnTo>
                  <a:pt x="113344" y="163830"/>
                </a:lnTo>
                <a:lnTo>
                  <a:pt x="120859" y="157480"/>
                </a:lnTo>
                <a:lnTo>
                  <a:pt x="127179" y="152400"/>
                </a:lnTo>
                <a:lnTo>
                  <a:pt x="134901" y="149860"/>
                </a:lnTo>
                <a:lnTo>
                  <a:pt x="142063" y="146050"/>
                </a:lnTo>
                <a:lnTo>
                  <a:pt x="144309" y="144780"/>
                </a:lnTo>
                <a:lnTo>
                  <a:pt x="170538" y="144780"/>
                </a:lnTo>
                <a:lnTo>
                  <a:pt x="166780" y="139700"/>
                </a:lnTo>
                <a:lnTo>
                  <a:pt x="164676" y="137160"/>
                </a:lnTo>
                <a:lnTo>
                  <a:pt x="168047" y="135890"/>
                </a:lnTo>
                <a:lnTo>
                  <a:pt x="182407" y="130810"/>
                </a:lnTo>
                <a:lnTo>
                  <a:pt x="187229" y="129540"/>
                </a:lnTo>
                <a:lnTo>
                  <a:pt x="160042" y="129540"/>
                </a:lnTo>
                <a:lnTo>
                  <a:pt x="160042" y="128270"/>
                </a:lnTo>
                <a:lnTo>
                  <a:pt x="161728" y="128270"/>
                </a:lnTo>
                <a:lnTo>
                  <a:pt x="187299" y="114300"/>
                </a:lnTo>
                <a:lnTo>
                  <a:pt x="203783" y="107950"/>
                </a:lnTo>
                <a:lnTo>
                  <a:pt x="143472" y="107950"/>
                </a:lnTo>
                <a:lnTo>
                  <a:pt x="141220" y="105410"/>
                </a:lnTo>
                <a:lnTo>
                  <a:pt x="123550" y="78740"/>
                </a:lnTo>
                <a:lnTo>
                  <a:pt x="106129" y="53340"/>
                </a:lnTo>
                <a:lnTo>
                  <a:pt x="88946" y="27940"/>
                </a:lnTo>
                <a:lnTo>
                  <a:pt x="71985" y="1270"/>
                </a:lnTo>
                <a:lnTo>
                  <a:pt x="71142" y="0"/>
                </a:lnTo>
                <a:close/>
              </a:path>
              <a:path w="607059" h="673100" extrusionOk="0">
                <a:moveTo>
                  <a:pt x="515971" y="626110"/>
                </a:moveTo>
                <a:lnTo>
                  <a:pt x="476737" y="626110"/>
                </a:lnTo>
                <a:lnTo>
                  <a:pt x="478983" y="627380"/>
                </a:lnTo>
                <a:lnTo>
                  <a:pt x="484883" y="629920"/>
                </a:lnTo>
                <a:lnTo>
                  <a:pt x="491203" y="632460"/>
                </a:lnTo>
                <a:lnTo>
                  <a:pt x="497239" y="635000"/>
                </a:lnTo>
                <a:lnTo>
                  <a:pt x="522563" y="645160"/>
                </a:lnTo>
                <a:lnTo>
                  <a:pt x="548077" y="654050"/>
                </a:lnTo>
                <a:lnTo>
                  <a:pt x="599225" y="673100"/>
                </a:lnTo>
                <a:lnTo>
                  <a:pt x="606975" y="673100"/>
                </a:lnTo>
                <a:lnTo>
                  <a:pt x="572557" y="656590"/>
                </a:lnTo>
                <a:lnTo>
                  <a:pt x="515971" y="626110"/>
                </a:lnTo>
                <a:close/>
              </a:path>
              <a:path w="607059" h="673100" extrusionOk="0">
                <a:moveTo>
                  <a:pt x="458801" y="636270"/>
                </a:moveTo>
                <a:lnTo>
                  <a:pt x="399355" y="636270"/>
                </a:lnTo>
                <a:lnTo>
                  <a:pt x="383064" y="641350"/>
                </a:lnTo>
                <a:lnTo>
                  <a:pt x="358346" y="647700"/>
                </a:lnTo>
                <a:lnTo>
                  <a:pt x="332680" y="650240"/>
                </a:lnTo>
                <a:lnTo>
                  <a:pt x="313544" y="651510"/>
                </a:lnTo>
                <a:lnTo>
                  <a:pt x="428412" y="651510"/>
                </a:lnTo>
                <a:lnTo>
                  <a:pt x="449654" y="641350"/>
                </a:lnTo>
                <a:lnTo>
                  <a:pt x="458801" y="636270"/>
                </a:lnTo>
                <a:close/>
              </a:path>
              <a:path w="607059" h="673100" extrusionOk="0">
                <a:moveTo>
                  <a:pt x="335591" y="637540"/>
                </a:moveTo>
                <a:lnTo>
                  <a:pt x="322811" y="637540"/>
                </a:lnTo>
                <a:lnTo>
                  <a:pt x="321968" y="638810"/>
                </a:lnTo>
                <a:lnTo>
                  <a:pt x="309928" y="645160"/>
                </a:lnTo>
                <a:lnTo>
                  <a:pt x="297375" y="648970"/>
                </a:lnTo>
                <a:lnTo>
                  <a:pt x="284269" y="650240"/>
                </a:lnTo>
                <a:lnTo>
                  <a:pt x="315502" y="650240"/>
                </a:lnTo>
                <a:lnTo>
                  <a:pt x="319419" y="647700"/>
                </a:lnTo>
                <a:lnTo>
                  <a:pt x="325043" y="645160"/>
                </a:lnTo>
                <a:lnTo>
                  <a:pt x="330429" y="641350"/>
                </a:lnTo>
                <a:lnTo>
                  <a:pt x="335591" y="637540"/>
                </a:lnTo>
                <a:close/>
              </a:path>
              <a:path w="607059" h="673100" extrusionOk="0">
                <a:moveTo>
                  <a:pt x="461088" y="635000"/>
                </a:moveTo>
                <a:lnTo>
                  <a:pt x="323235" y="635000"/>
                </a:lnTo>
                <a:lnTo>
                  <a:pt x="324078" y="637540"/>
                </a:lnTo>
                <a:lnTo>
                  <a:pt x="353299" y="637540"/>
                </a:lnTo>
                <a:lnTo>
                  <a:pt x="368738" y="638810"/>
                </a:lnTo>
                <a:lnTo>
                  <a:pt x="399355" y="636270"/>
                </a:lnTo>
                <a:lnTo>
                  <a:pt x="458801" y="636270"/>
                </a:lnTo>
                <a:lnTo>
                  <a:pt x="461088" y="635000"/>
                </a:lnTo>
                <a:close/>
              </a:path>
              <a:path w="607059" h="673100" extrusionOk="0">
                <a:moveTo>
                  <a:pt x="98661" y="525780"/>
                </a:moveTo>
                <a:lnTo>
                  <a:pt x="86452" y="525780"/>
                </a:lnTo>
                <a:lnTo>
                  <a:pt x="91085" y="528320"/>
                </a:lnTo>
                <a:lnTo>
                  <a:pt x="94457" y="532130"/>
                </a:lnTo>
                <a:lnTo>
                  <a:pt x="98389" y="535940"/>
                </a:lnTo>
                <a:lnTo>
                  <a:pt x="113906" y="548640"/>
                </a:lnTo>
                <a:lnTo>
                  <a:pt x="129950" y="561340"/>
                </a:lnTo>
                <a:lnTo>
                  <a:pt x="146575" y="571500"/>
                </a:lnTo>
                <a:lnTo>
                  <a:pt x="163833" y="582930"/>
                </a:lnTo>
                <a:lnTo>
                  <a:pt x="219571" y="609600"/>
                </a:lnTo>
                <a:lnTo>
                  <a:pt x="278152" y="627380"/>
                </a:lnTo>
                <a:lnTo>
                  <a:pt x="321549" y="635000"/>
                </a:lnTo>
                <a:lnTo>
                  <a:pt x="322392" y="636270"/>
                </a:lnTo>
                <a:lnTo>
                  <a:pt x="323235" y="635000"/>
                </a:lnTo>
                <a:lnTo>
                  <a:pt x="461088" y="635000"/>
                </a:lnTo>
                <a:lnTo>
                  <a:pt x="470235" y="629920"/>
                </a:lnTo>
                <a:lnTo>
                  <a:pt x="346267" y="629920"/>
                </a:lnTo>
                <a:lnTo>
                  <a:pt x="345848" y="628650"/>
                </a:lnTo>
                <a:lnTo>
                  <a:pt x="331382" y="628650"/>
                </a:lnTo>
                <a:lnTo>
                  <a:pt x="283559" y="621030"/>
                </a:lnTo>
                <a:lnTo>
                  <a:pt x="237006" y="607060"/>
                </a:lnTo>
                <a:lnTo>
                  <a:pt x="186849" y="585470"/>
                </a:lnTo>
                <a:lnTo>
                  <a:pt x="139959" y="558800"/>
                </a:lnTo>
                <a:lnTo>
                  <a:pt x="102731" y="529590"/>
                </a:lnTo>
                <a:lnTo>
                  <a:pt x="98661" y="525780"/>
                </a:lnTo>
                <a:close/>
              </a:path>
              <a:path w="607059" h="673100" extrusionOk="0">
                <a:moveTo>
                  <a:pt x="445623" y="581660"/>
                </a:moveTo>
                <a:lnTo>
                  <a:pt x="382361" y="581660"/>
                </a:lnTo>
                <a:lnTo>
                  <a:pt x="384465" y="582930"/>
                </a:lnTo>
                <a:lnTo>
                  <a:pt x="446119" y="613410"/>
                </a:lnTo>
                <a:lnTo>
                  <a:pt x="446543" y="614680"/>
                </a:lnTo>
                <a:lnTo>
                  <a:pt x="446962" y="614680"/>
                </a:lnTo>
                <a:lnTo>
                  <a:pt x="446962" y="615950"/>
                </a:lnTo>
                <a:lnTo>
                  <a:pt x="422441" y="623570"/>
                </a:lnTo>
                <a:lnTo>
                  <a:pt x="397406" y="628650"/>
                </a:lnTo>
                <a:lnTo>
                  <a:pt x="371974" y="629920"/>
                </a:lnTo>
                <a:lnTo>
                  <a:pt x="470235" y="629920"/>
                </a:lnTo>
                <a:lnTo>
                  <a:pt x="472522" y="628650"/>
                </a:lnTo>
                <a:lnTo>
                  <a:pt x="476737" y="626110"/>
                </a:lnTo>
                <a:lnTo>
                  <a:pt x="515971" y="626110"/>
                </a:lnTo>
                <a:lnTo>
                  <a:pt x="506560" y="619760"/>
                </a:lnTo>
                <a:lnTo>
                  <a:pt x="497239" y="614680"/>
                </a:lnTo>
                <a:lnTo>
                  <a:pt x="494292" y="613410"/>
                </a:lnTo>
                <a:lnTo>
                  <a:pt x="496821" y="610870"/>
                </a:lnTo>
                <a:lnTo>
                  <a:pt x="508616" y="600710"/>
                </a:lnTo>
                <a:lnTo>
                  <a:pt x="511425" y="598170"/>
                </a:lnTo>
                <a:lnTo>
                  <a:pt x="470836" y="598170"/>
                </a:lnTo>
                <a:lnTo>
                  <a:pt x="469156" y="596900"/>
                </a:lnTo>
                <a:lnTo>
                  <a:pt x="456430" y="589280"/>
                </a:lnTo>
                <a:lnTo>
                  <a:pt x="445623" y="581660"/>
                </a:lnTo>
                <a:close/>
              </a:path>
              <a:path w="607059" h="673100" extrusionOk="0">
                <a:moveTo>
                  <a:pt x="145577" y="443230"/>
                </a:moveTo>
                <a:lnTo>
                  <a:pt x="144309" y="444500"/>
                </a:lnTo>
                <a:lnTo>
                  <a:pt x="143472" y="444500"/>
                </a:lnTo>
                <a:lnTo>
                  <a:pt x="143891" y="445770"/>
                </a:lnTo>
                <a:lnTo>
                  <a:pt x="143472" y="447040"/>
                </a:lnTo>
                <a:lnTo>
                  <a:pt x="142906" y="450850"/>
                </a:lnTo>
                <a:lnTo>
                  <a:pt x="144734" y="453390"/>
                </a:lnTo>
                <a:lnTo>
                  <a:pt x="178983" y="482600"/>
                </a:lnTo>
                <a:lnTo>
                  <a:pt x="212707" y="504190"/>
                </a:lnTo>
                <a:lnTo>
                  <a:pt x="265285" y="528320"/>
                </a:lnTo>
                <a:lnTo>
                  <a:pt x="320706" y="547370"/>
                </a:lnTo>
                <a:lnTo>
                  <a:pt x="326743" y="548640"/>
                </a:lnTo>
                <a:lnTo>
                  <a:pt x="344975" y="560070"/>
                </a:lnTo>
                <a:lnTo>
                  <a:pt x="353974" y="565150"/>
                </a:lnTo>
                <a:lnTo>
                  <a:pt x="363053" y="571500"/>
                </a:lnTo>
                <a:lnTo>
                  <a:pt x="372251" y="576580"/>
                </a:lnTo>
                <a:lnTo>
                  <a:pt x="374774" y="577850"/>
                </a:lnTo>
                <a:lnTo>
                  <a:pt x="375198" y="579120"/>
                </a:lnTo>
                <a:lnTo>
                  <a:pt x="373512" y="580390"/>
                </a:lnTo>
                <a:lnTo>
                  <a:pt x="365810" y="593090"/>
                </a:lnTo>
                <a:lnTo>
                  <a:pt x="338120" y="626110"/>
                </a:lnTo>
                <a:lnTo>
                  <a:pt x="334329" y="628650"/>
                </a:lnTo>
                <a:lnTo>
                  <a:pt x="345848" y="628650"/>
                </a:lnTo>
                <a:lnTo>
                  <a:pt x="346691" y="627380"/>
                </a:lnTo>
                <a:lnTo>
                  <a:pt x="347528" y="627380"/>
                </a:lnTo>
                <a:lnTo>
                  <a:pt x="356712" y="617220"/>
                </a:lnTo>
                <a:lnTo>
                  <a:pt x="365156" y="607060"/>
                </a:lnTo>
                <a:lnTo>
                  <a:pt x="372969" y="595630"/>
                </a:lnTo>
                <a:lnTo>
                  <a:pt x="380256" y="584200"/>
                </a:lnTo>
                <a:lnTo>
                  <a:pt x="381518" y="582930"/>
                </a:lnTo>
                <a:lnTo>
                  <a:pt x="382361" y="581660"/>
                </a:lnTo>
                <a:lnTo>
                  <a:pt x="445623" y="581660"/>
                </a:lnTo>
                <a:lnTo>
                  <a:pt x="443822" y="580390"/>
                </a:lnTo>
                <a:lnTo>
                  <a:pt x="431452" y="570230"/>
                </a:lnTo>
                <a:lnTo>
                  <a:pt x="419439" y="561340"/>
                </a:lnTo>
                <a:lnTo>
                  <a:pt x="418596" y="560070"/>
                </a:lnTo>
                <a:lnTo>
                  <a:pt x="417753" y="560070"/>
                </a:lnTo>
                <a:lnTo>
                  <a:pt x="417753" y="558800"/>
                </a:lnTo>
                <a:lnTo>
                  <a:pt x="421543" y="557530"/>
                </a:lnTo>
                <a:lnTo>
                  <a:pt x="428287" y="557530"/>
                </a:lnTo>
                <a:lnTo>
                  <a:pt x="456030" y="554990"/>
                </a:lnTo>
                <a:lnTo>
                  <a:pt x="477498" y="549910"/>
                </a:lnTo>
                <a:lnTo>
                  <a:pt x="423229" y="549910"/>
                </a:lnTo>
                <a:lnTo>
                  <a:pt x="432077" y="547370"/>
                </a:lnTo>
                <a:lnTo>
                  <a:pt x="449337" y="541020"/>
                </a:lnTo>
                <a:lnTo>
                  <a:pt x="462648" y="535940"/>
                </a:lnTo>
                <a:lnTo>
                  <a:pt x="306240" y="535940"/>
                </a:lnTo>
                <a:lnTo>
                  <a:pt x="305398" y="534670"/>
                </a:lnTo>
                <a:lnTo>
                  <a:pt x="304136" y="534670"/>
                </a:lnTo>
                <a:lnTo>
                  <a:pt x="269079" y="521970"/>
                </a:lnTo>
                <a:lnTo>
                  <a:pt x="235407" y="506730"/>
                </a:lnTo>
                <a:lnTo>
                  <a:pt x="203235" y="488950"/>
                </a:lnTo>
                <a:lnTo>
                  <a:pt x="172681" y="468630"/>
                </a:lnTo>
                <a:lnTo>
                  <a:pt x="165859" y="462280"/>
                </a:lnTo>
                <a:lnTo>
                  <a:pt x="159287" y="457200"/>
                </a:lnTo>
                <a:lnTo>
                  <a:pt x="152950" y="450850"/>
                </a:lnTo>
                <a:lnTo>
                  <a:pt x="145995" y="444500"/>
                </a:lnTo>
                <a:lnTo>
                  <a:pt x="145577" y="443230"/>
                </a:lnTo>
                <a:close/>
              </a:path>
              <a:path w="607059" h="673100" extrusionOk="0">
                <a:moveTo>
                  <a:pt x="578408" y="511810"/>
                </a:moveTo>
                <a:lnTo>
                  <a:pt x="550741" y="511810"/>
                </a:lnTo>
                <a:lnTo>
                  <a:pt x="549496" y="514350"/>
                </a:lnTo>
                <a:lnTo>
                  <a:pt x="547799" y="516890"/>
                </a:lnTo>
                <a:lnTo>
                  <a:pt x="515530" y="560070"/>
                </a:lnTo>
                <a:lnTo>
                  <a:pt x="503564" y="571500"/>
                </a:lnTo>
                <a:lnTo>
                  <a:pt x="496507" y="579120"/>
                </a:lnTo>
                <a:lnTo>
                  <a:pt x="489253" y="585470"/>
                </a:lnTo>
                <a:lnTo>
                  <a:pt x="481816" y="591820"/>
                </a:lnTo>
                <a:lnTo>
                  <a:pt x="474208" y="596900"/>
                </a:lnTo>
                <a:lnTo>
                  <a:pt x="472103" y="598170"/>
                </a:lnTo>
                <a:lnTo>
                  <a:pt x="511425" y="598170"/>
                </a:lnTo>
                <a:lnTo>
                  <a:pt x="514234" y="595630"/>
                </a:lnTo>
                <a:lnTo>
                  <a:pt x="536793" y="572770"/>
                </a:lnTo>
                <a:lnTo>
                  <a:pt x="556658" y="547370"/>
                </a:lnTo>
                <a:lnTo>
                  <a:pt x="573815" y="520700"/>
                </a:lnTo>
                <a:lnTo>
                  <a:pt x="578408" y="511810"/>
                </a:lnTo>
                <a:close/>
              </a:path>
              <a:path w="607059" h="673100" extrusionOk="0">
                <a:moveTo>
                  <a:pt x="527708" y="156210"/>
                </a:moveTo>
                <a:lnTo>
                  <a:pt x="477998" y="156210"/>
                </a:lnTo>
                <a:lnTo>
                  <a:pt x="486457" y="158750"/>
                </a:lnTo>
                <a:lnTo>
                  <a:pt x="494467" y="162560"/>
                </a:lnTo>
                <a:lnTo>
                  <a:pt x="526656" y="193040"/>
                </a:lnTo>
                <a:lnTo>
                  <a:pt x="556176" y="237490"/>
                </a:lnTo>
                <a:lnTo>
                  <a:pt x="574466" y="279400"/>
                </a:lnTo>
                <a:lnTo>
                  <a:pt x="587004" y="334010"/>
                </a:lnTo>
                <a:lnTo>
                  <a:pt x="589198" y="364490"/>
                </a:lnTo>
                <a:lnTo>
                  <a:pt x="588221" y="394970"/>
                </a:lnTo>
                <a:lnTo>
                  <a:pt x="576708" y="453390"/>
                </a:lnTo>
                <a:lnTo>
                  <a:pt x="554178" y="496570"/>
                </a:lnTo>
                <a:lnTo>
                  <a:pt x="515396" y="527050"/>
                </a:lnTo>
                <a:lnTo>
                  <a:pt x="456215" y="547370"/>
                </a:lnTo>
                <a:lnTo>
                  <a:pt x="426601" y="549910"/>
                </a:lnTo>
                <a:lnTo>
                  <a:pt x="477498" y="549910"/>
                </a:lnTo>
                <a:lnTo>
                  <a:pt x="532920" y="524510"/>
                </a:lnTo>
                <a:lnTo>
                  <a:pt x="549496" y="511810"/>
                </a:lnTo>
                <a:lnTo>
                  <a:pt x="578408" y="511810"/>
                </a:lnTo>
                <a:lnTo>
                  <a:pt x="588249" y="492760"/>
                </a:lnTo>
                <a:lnTo>
                  <a:pt x="598845" y="464820"/>
                </a:lnTo>
                <a:lnTo>
                  <a:pt x="606530" y="435610"/>
                </a:lnTo>
                <a:lnTo>
                  <a:pt x="606975" y="433070"/>
                </a:lnTo>
                <a:lnTo>
                  <a:pt x="606975" y="306070"/>
                </a:lnTo>
                <a:lnTo>
                  <a:pt x="593021" y="259080"/>
                </a:lnTo>
                <a:lnTo>
                  <a:pt x="567354" y="208280"/>
                </a:lnTo>
                <a:lnTo>
                  <a:pt x="529059" y="157480"/>
                </a:lnTo>
                <a:lnTo>
                  <a:pt x="527708" y="156210"/>
                </a:lnTo>
                <a:close/>
              </a:path>
              <a:path w="607059" h="673100" extrusionOk="0">
                <a:moveTo>
                  <a:pt x="64682" y="496570"/>
                </a:moveTo>
                <a:lnTo>
                  <a:pt x="61310" y="497840"/>
                </a:lnTo>
                <a:lnTo>
                  <a:pt x="65101" y="501650"/>
                </a:lnTo>
                <a:lnTo>
                  <a:pt x="67352" y="505460"/>
                </a:lnTo>
                <a:lnTo>
                  <a:pt x="69875" y="508000"/>
                </a:lnTo>
                <a:lnTo>
                  <a:pt x="71986" y="510540"/>
                </a:lnTo>
                <a:lnTo>
                  <a:pt x="74090" y="511810"/>
                </a:lnTo>
                <a:lnTo>
                  <a:pt x="76200" y="514350"/>
                </a:lnTo>
                <a:lnTo>
                  <a:pt x="77043" y="515620"/>
                </a:lnTo>
                <a:lnTo>
                  <a:pt x="77462" y="516890"/>
                </a:lnTo>
                <a:lnTo>
                  <a:pt x="77546" y="519430"/>
                </a:lnTo>
                <a:lnTo>
                  <a:pt x="77881" y="524510"/>
                </a:lnTo>
                <a:lnTo>
                  <a:pt x="79148" y="530860"/>
                </a:lnTo>
                <a:lnTo>
                  <a:pt x="79991" y="537210"/>
                </a:lnTo>
                <a:lnTo>
                  <a:pt x="88250" y="537210"/>
                </a:lnTo>
                <a:lnTo>
                  <a:pt x="86870" y="530860"/>
                </a:lnTo>
                <a:lnTo>
                  <a:pt x="86452" y="529590"/>
                </a:lnTo>
                <a:lnTo>
                  <a:pt x="86452" y="527050"/>
                </a:lnTo>
                <a:lnTo>
                  <a:pt x="86027" y="527050"/>
                </a:lnTo>
                <a:lnTo>
                  <a:pt x="86452" y="525780"/>
                </a:lnTo>
                <a:lnTo>
                  <a:pt x="98661" y="525780"/>
                </a:lnTo>
                <a:lnTo>
                  <a:pt x="86452" y="514350"/>
                </a:lnTo>
                <a:lnTo>
                  <a:pt x="83923" y="510540"/>
                </a:lnTo>
                <a:lnTo>
                  <a:pt x="85609" y="504190"/>
                </a:lnTo>
                <a:lnTo>
                  <a:pt x="77462" y="504190"/>
                </a:lnTo>
                <a:lnTo>
                  <a:pt x="74933" y="502920"/>
                </a:lnTo>
                <a:lnTo>
                  <a:pt x="74090" y="500380"/>
                </a:lnTo>
                <a:lnTo>
                  <a:pt x="70718" y="497840"/>
                </a:lnTo>
                <a:lnTo>
                  <a:pt x="64682" y="496570"/>
                </a:lnTo>
                <a:close/>
              </a:path>
              <a:path w="607059" h="673100" extrusionOk="0">
                <a:moveTo>
                  <a:pt x="498506" y="515620"/>
                </a:moveTo>
                <a:lnTo>
                  <a:pt x="283351" y="515620"/>
                </a:lnTo>
                <a:lnTo>
                  <a:pt x="283769" y="516890"/>
                </a:lnTo>
                <a:lnTo>
                  <a:pt x="290513" y="521970"/>
                </a:lnTo>
                <a:lnTo>
                  <a:pt x="296974" y="527050"/>
                </a:lnTo>
                <a:lnTo>
                  <a:pt x="303712" y="532130"/>
                </a:lnTo>
                <a:lnTo>
                  <a:pt x="306240" y="533400"/>
                </a:lnTo>
                <a:lnTo>
                  <a:pt x="307926" y="534670"/>
                </a:lnTo>
                <a:lnTo>
                  <a:pt x="306240" y="535940"/>
                </a:lnTo>
                <a:lnTo>
                  <a:pt x="462648" y="535940"/>
                </a:lnTo>
                <a:lnTo>
                  <a:pt x="465976" y="534670"/>
                </a:lnTo>
                <a:lnTo>
                  <a:pt x="482062" y="525780"/>
                </a:lnTo>
                <a:lnTo>
                  <a:pt x="497663" y="516890"/>
                </a:lnTo>
                <a:lnTo>
                  <a:pt x="498506" y="515620"/>
                </a:lnTo>
                <a:close/>
              </a:path>
              <a:path w="607059" h="673100" extrusionOk="0">
                <a:moveTo>
                  <a:pt x="282926" y="513080"/>
                </a:moveTo>
                <a:lnTo>
                  <a:pt x="282083" y="515620"/>
                </a:lnTo>
                <a:lnTo>
                  <a:pt x="499768" y="515620"/>
                </a:lnTo>
                <a:lnTo>
                  <a:pt x="499768" y="514350"/>
                </a:lnTo>
                <a:lnTo>
                  <a:pt x="283769" y="514350"/>
                </a:lnTo>
                <a:lnTo>
                  <a:pt x="282926" y="513080"/>
                </a:lnTo>
                <a:close/>
              </a:path>
              <a:path w="607059" h="673100" extrusionOk="0">
                <a:moveTo>
                  <a:pt x="297392" y="375920"/>
                </a:moveTo>
                <a:lnTo>
                  <a:pt x="296131" y="377190"/>
                </a:lnTo>
                <a:lnTo>
                  <a:pt x="294722" y="377190"/>
                </a:lnTo>
                <a:lnTo>
                  <a:pt x="295146" y="379730"/>
                </a:lnTo>
                <a:lnTo>
                  <a:pt x="295146" y="419100"/>
                </a:lnTo>
                <a:lnTo>
                  <a:pt x="336339" y="455930"/>
                </a:lnTo>
                <a:lnTo>
                  <a:pt x="354696" y="471170"/>
                </a:lnTo>
                <a:lnTo>
                  <a:pt x="359889" y="476250"/>
                </a:lnTo>
                <a:lnTo>
                  <a:pt x="365366" y="480060"/>
                </a:lnTo>
                <a:lnTo>
                  <a:pt x="367895" y="482600"/>
                </a:lnTo>
                <a:lnTo>
                  <a:pt x="364947" y="485140"/>
                </a:lnTo>
                <a:lnTo>
                  <a:pt x="358846" y="487680"/>
                </a:lnTo>
                <a:lnTo>
                  <a:pt x="346222" y="492760"/>
                </a:lnTo>
                <a:lnTo>
                  <a:pt x="339806" y="496570"/>
                </a:lnTo>
                <a:lnTo>
                  <a:pt x="326283" y="500380"/>
                </a:lnTo>
                <a:lnTo>
                  <a:pt x="312525" y="505460"/>
                </a:lnTo>
                <a:lnTo>
                  <a:pt x="284612" y="513080"/>
                </a:lnTo>
                <a:lnTo>
                  <a:pt x="283769" y="514350"/>
                </a:lnTo>
                <a:lnTo>
                  <a:pt x="499768" y="514350"/>
                </a:lnTo>
                <a:lnTo>
                  <a:pt x="499349" y="513080"/>
                </a:lnTo>
                <a:lnTo>
                  <a:pt x="497663" y="513080"/>
                </a:lnTo>
                <a:lnTo>
                  <a:pt x="491010" y="509270"/>
                </a:lnTo>
                <a:lnTo>
                  <a:pt x="471260" y="500380"/>
                </a:lnTo>
                <a:lnTo>
                  <a:pt x="469156" y="499110"/>
                </a:lnTo>
                <a:lnTo>
                  <a:pt x="452976" y="499110"/>
                </a:lnTo>
                <a:lnTo>
                  <a:pt x="395089" y="483870"/>
                </a:lnTo>
                <a:lnTo>
                  <a:pt x="362189" y="452120"/>
                </a:lnTo>
                <a:lnTo>
                  <a:pt x="350900" y="422910"/>
                </a:lnTo>
                <a:lnTo>
                  <a:pt x="347952" y="419100"/>
                </a:lnTo>
                <a:lnTo>
                  <a:pt x="343319" y="415290"/>
                </a:lnTo>
                <a:lnTo>
                  <a:pt x="331916" y="406400"/>
                </a:lnTo>
                <a:lnTo>
                  <a:pt x="320671" y="397510"/>
                </a:lnTo>
                <a:lnTo>
                  <a:pt x="309585" y="387350"/>
                </a:lnTo>
                <a:lnTo>
                  <a:pt x="298659" y="378460"/>
                </a:lnTo>
                <a:lnTo>
                  <a:pt x="297817" y="377190"/>
                </a:lnTo>
                <a:lnTo>
                  <a:pt x="297392" y="375920"/>
                </a:lnTo>
                <a:close/>
              </a:path>
              <a:path w="607059" h="673100" extrusionOk="0">
                <a:moveTo>
                  <a:pt x="86451" y="497840"/>
                </a:moveTo>
                <a:lnTo>
                  <a:pt x="77881" y="497840"/>
                </a:lnTo>
                <a:lnTo>
                  <a:pt x="77881" y="502920"/>
                </a:lnTo>
                <a:lnTo>
                  <a:pt x="77462" y="504190"/>
                </a:lnTo>
                <a:lnTo>
                  <a:pt x="85609" y="504190"/>
                </a:lnTo>
                <a:lnTo>
                  <a:pt x="85609" y="499110"/>
                </a:lnTo>
                <a:lnTo>
                  <a:pt x="86451" y="497840"/>
                </a:lnTo>
                <a:close/>
              </a:path>
              <a:path w="607059" h="673100" extrusionOk="0">
                <a:moveTo>
                  <a:pt x="77316" y="218440"/>
                </a:moveTo>
                <a:lnTo>
                  <a:pt x="69875" y="218440"/>
                </a:lnTo>
                <a:lnTo>
                  <a:pt x="69038" y="222250"/>
                </a:lnTo>
                <a:lnTo>
                  <a:pt x="65943" y="256540"/>
                </a:lnTo>
                <a:lnTo>
                  <a:pt x="67352" y="257810"/>
                </a:lnTo>
                <a:lnTo>
                  <a:pt x="73247" y="257810"/>
                </a:lnTo>
                <a:lnTo>
                  <a:pt x="74090" y="256540"/>
                </a:lnTo>
                <a:lnTo>
                  <a:pt x="73671" y="254000"/>
                </a:lnTo>
                <a:lnTo>
                  <a:pt x="73988" y="240030"/>
                </a:lnTo>
                <a:lnTo>
                  <a:pt x="75584" y="226060"/>
                </a:lnTo>
                <a:lnTo>
                  <a:pt x="77316" y="218440"/>
                </a:lnTo>
                <a:close/>
              </a:path>
              <a:path w="607059" h="673100" extrusionOk="0">
                <a:moveTo>
                  <a:pt x="141645" y="220980"/>
                </a:moveTo>
                <a:lnTo>
                  <a:pt x="139959" y="223520"/>
                </a:lnTo>
                <a:lnTo>
                  <a:pt x="141220" y="224790"/>
                </a:lnTo>
                <a:lnTo>
                  <a:pt x="145281" y="233680"/>
                </a:lnTo>
                <a:lnTo>
                  <a:pt x="149036" y="241300"/>
                </a:lnTo>
                <a:lnTo>
                  <a:pt x="152923" y="247650"/>
                </a:lnTo>
                <a:lnTo>
                  <a:pt x="156953" y="255270"/>
                </a:lnTo>
                <a:lnTo>
                  <a:pt x="158215" y="256540"/>
                </a:lnTo>
                <a:lnTo>
                  <a:pt x="159618" y="257810"/>
                </a:lnTo>
                <a:lnTo>
                  <a:pt x="273937" y="257810"/>
                </a:lnTo>
                <a:lnTo>
                  <a:pt x="273937" y="256540"/>
                </a:lnTo>
                <a:lnTo>
                  <a:pt x="274361" y="255270"/>
                </a:lnTo>
                <a:lnTo>
                  <a:pt x="272675" y="255270"/>
                </a:lnTo>
                <a:lnTo>
                  <a:pt x="268460" y="251460"/>
                </a:lnTo>
                <a:lnTo>
                  <a:pt x="264528" y="247650"/>
                </a:lnTo>
                <a:lnTo>
                  <a:pt x="260314" y="245110"/>
                </a:lnTo>
                <a:lnTo>
                  <a:pt x="257790" y="241300"/>
                </a:lnTo>
                <a:lnTo>
                  <a:pt x="260738" y="238760"/>
                </a:lnTo>
                <a:lnTo>
                  <a:pt x="262377" y="237490"/>
                </a:lnTo>
                <a:lnTo>
                  <a:pt x="251890" y="237490"/>
                </a:lnTo>
                <a:lnTo>
                  <a:pt x="247958" y="232410"/>
                </a:lnTo>
                <a:lnTo>
                  <a:pt x="239090" y="223520"/>
                </a:lnTo>
                <a:lnTo>
                  <a:pt x="165519" y="223520"/>
                </a:lnTo>
                <a:lnTo>
                  <a:pt x="155178" y="222250"/>
                </a:lnTo>
                <a:lnTo>
                  <a:pt x="143472" y="222250"/>
                </a:lnTo>
                <a:lnTo>
                  <a:pt x="141645" y="220980"/>
                </a:lnTo>
                <a:close/>
              </a:path>
              <a:path w="607059" h="673100" extrusionOk="0">
                <a:moveTo>
                  <a:pt x="441067" y="227330"/>
                </a:moveTo>
                <a:lnTo>
                  <a:pt x="427862" y="227330"/>
                </a:lnTo>
                <a:lnTo>
                  <a:pt x="429548" y="229870"/>
                </a:lnTo>
                <a:lnTo>
                  <a:pt x="429967" y="233680"/>
                </a:lnTo>
                <a:lnTo>
                  <a:pt x="430810" y="240030"/>
                </a:lnTo>
                <a:lnTo>
                  <a:pt x="432077" y="247650"/>
                </a:lnTo>
                <a:lnTo>
                  <a:pt x="433480" y="254000"/>
                </a:lnTo>
                <a:lnTo>
                  <a:pt x="433905" y="257810"/>
                </a:lnTo>
                <a:lnTo>
                  <a:pt x="441910" y="257810"/>
                </a:lnTo>
                <a:lnTo>
                  <a:pt x="441485" y="255270"/>
                </a:lnTo>
                <a:lnTo>
                  <a:pt x="441067" y="254000"/>
                </a:lnTo>
                <a:lnTo>
                  <a:pt x="439799" y="246380"/>
                </a:lnTo>
                <a:lnTo>
                  <a:pt x="438538" y="240030"/>
                </a:lnTo>
                <a:lnTo>
                  <a:pt x="437271" y="232410"/>
                </a:lnTo>
                <a:lnTo>
                  <a:pt x="436428" y="228600"/>
                </a:lnTo>
                <a:lnTo>
                  <a:pt x="441067" y="227330"/>
                </a:lnTo>
                <a:close/>
              </a:path>
              <a:path w="607059" h="673100" extrusionOk="0">
                <a:moveTo>
                  <a:pt x="487375" y="212090"/>
                </a:moveTo>
                <a:lnTo>
                  <a:pt x="477579" y="212090"/>
                </a:lnTo>
                <a:lnTo>
                  <a:pt x="482354" y="217170"/>
                </a:lnTo>
                <a:lnTo>
                  <a:pt x="490495" y="226060"/>
                </a:lnTo>
                <a:lnTo>
                  <a:pt x="498399" y="234950"/>
                </a:lnTo>
                <a:lnTo>
                  <a:pt x="505936" y="243840"/>
                </a:lnTo>
                <a:lnTo>
                  <a:pt x="512972" y="254000"/>
                </a:lnTo>
                <a:lnTo>
                  <a:pt x="515077" y="256540"/>
                </a:lnTo>
                <a:lnTo>
                  <a:pt x="517605" y="257810"/>
                </a:lnTo>
                <a:lnTo>
                  <a:pt x="523506" y="257810"/>
                </a:lnTo>
                <a:lnTo>
                  <a:pt x="523925" y="256540"/>
                </a:lnTo>
                <a:lnTo>
                  <a:pt x="522663" y="255270"/>
                </a:lnTo>
                <a:lnTo>
                  <a:pt x="518024" y="247650"/>
                </a:lnTo>
                <a:lnTo>
                  <a:pt x="512972" y="241300"/>
                </a:lnTo>
                <a:lnTo>
                  <a:pt x="507773" y="234950"/>
                </a:lnTo>
                <a:lnTo>
                  <a:pt x="501985" y="227330"/>
                </a:lnTo>
                <a:lnTo>
                  <a:pt x="496013" y="220980"/>
                </a:lnTo>
                <a:lnTo>
                  <a:pt x="489880" y="214630"/>
                </a:lnTo>
                <a:lnTo>
                  <a:pt x="487375" y="212090"/>
                </a:lnTo>
                <a:close/>
              </a:path>
              <a:path w="607059" h="673100" extrusionOk="0">
                <a:moveTo>
                  <a:pt x="335172" y="130810"/>
                </a:moveTo>
                <a:lnTo>
                  <a:pt x="325764" y="130810"/>
                </a:lnTo>
                <a:lnTo>
                  <a:pt x="322750" y="142240"/>
                </a:lnTo>
                <a:lnTo>
                  <a:pt x="322830" y="152400"/>
                </a:lnTo>
                <a:lnTo>
                  <a:pt x="325465" y="162560"/>
                </a:lnTo>
                <a:lnTo>
                  <a:pt x="330114" y="172720"/>
                </a:lnTo>
                <a:lnTo>
                  <a:pt x="335172" y="180340"/>
                </a:lnTo>
                <a:lnTo>
                  <a:pt x="334748" y="181610"/>
                </a:lnTo>
                <a:lnTo>
                  <a:pt x="333067" y="182880"/>
                </a:lnTo>
                <a:lnTo>
                  <a:pt x="321671" y="187960"/>
                </a:lnTo>
                <a:lnTo>
                  <a:pt x="310472" y="195580"/>
                </a:lnTo>
                <a:lnTo>
                  <a:pt x="299510" y="201930"/>
                </a:lnTo>
                <a:lnTo>
                  <a:pt x="288827" y="209550"/>
                </a:lnTo>
                <a:lnTo>
                  <a:pt x="280355" y="214630"/>
                </a:lnTo>
                <a:lnTo>
                  <a:pt x="272147" y="220980"/>
                </a:lnTo>
                <a:lnTo>
                  <a:pt x="256105" y="233680"/>
                </a:lnTo>
                <a:lnTo>
                  <a:pt x="251890" y="236220"/>
                </a:lnTo>
                <a:lnTo>
                  <a:pt x="251890" y="237490"/>
                </a:lnTo>
                <a:lnTo>
                  <a:pt x="262377" y="237490"/>
                </a:lnTo>
                <a:lnTo>
                  <a:pt x="275494" y="227330"/>
                </a:lnTo>
                <a:lnTo>
                  <a:pt x="290511" y="217170"/>
                </a:lnTo>
                <a:lnTo>
                  <a:pt x="305845" y="207010"/>
                </a:lnTo>
                <a:lnTo>
                  <a:pt x="321549" y="196850"/>
                </a:lnTo>
                <a:lnTo>
                  <a:pt x="327167" y="194310"/>
                </a:lnTo>
                <a:lnTo>
                  <a:pt x="332643" y="190500"/>
                </a:lnTo>
                <a:lnTo>
                  <a:pt x="337701" y="187960"/>
                </a:lnTo>
                <a:lnTo>
                  <a:pt x="339387" y="186690"/>
                </a:lnTo>
                <a:lnTo>
                  <a:pt x="350899" y="186690"/>
                </a:lnTo>
                <a:lnTo>
                  <a:pt x="346266" y="182880"/>
                </a:lnTo>
                <a:lnTo>
                  <a:pt x="347109" y="182880"/>
                </a:lnTo>
                <a:lnTo>
                  <a:pt x="351742" y="181610"/>
                </a:lnTo>
                <a:lnTo>
                  <a:pt x="359250" y="177800"/>
                </a:lnTo>
                <a:lnTo>
                  <a:pt x="343319" y="177800"/>
                </a:lnTo>
                <a:lnTo>
                  <a:pt x="341633" y="176530"/>
                </a:lnTo>
                <a:lnTo>
                  <a:pt x="329696" y="142240"/>
                </a:lnTo>
                <a:lnTo>
                  <a:pt x="330539" y="138430"/>
                </a:lnTo>
                <a:lnTo>
                  <a:pt x="333067" y="133350"/>
                </a:lnTo>
                <a:lnTo>
                  <a:pt x="333910" y="132080"/>
                </a:lnTo>
                <a:lnTo>
                  <a:pt x="335172" y="130810"/>
                </a:lnTo>
                <a:close/>
              </a:path>
              <a:path w="607059" h="673100" extrusionOk="0">
                <a:moveTo>
                  <a:pt x="427862" y="227330"/>
                </a:moveTo>
                <a:lnTo>
                  <a:pt x="423229" y="227330"/>
                </a:lnTo>
                <a:lnTo>
                  <a:pt x="423648" y="228600"/>
                </a:lnTo>
                <a:lnTo>
                  <a:pt x="424072" y="228600"/>
                </a:lnTo>
                <a:lnTo>
                  <a:pt x="427862" y="227330"/>
                </a:lnTo>
                <a:close/>
              </a:path>
              <a:path w="607059" h="673100" extrusionOk="0">
                <a:moveTo>
                  <a:pt x="350899" y="186690"/>
                </a:moveTo>
                <a:lnTo>
                  <a:pt x="340648" y="186690"/>
                </a:lnTo>
                <a:lnTo>
                  <a:pt x="342051" y="189230"/>
                </a:lnTo>
                <a:lnTo>
                  <a:pt x="373931" y="213360"/>
                </a:lnTo>
                <a:lnTo>
                  <a:pt x="422386" y="227330"/>
                </a:lnTo>
                <a:lnTo>
                  <a:pt x="449267" y="227330"/>
                </a:lnTo>
                <a:lnTo>
                  <a:pt x="457164" y="224790"/>
                </a:lnTo>
                <a:lnTo>
                  <a:pt x="464666" y="220980"/>
                </a:lnTo>
                <a:lnTo>
                  <a:pt x="423229" y="220980"/>
                </a:lnTo>
                <a:lnTo>
                  <a:pt x="414851" y="219710"/>
                </a:lnTo>
                <a:lnTo>
                  <a:pt x="369386" y="201930"/>
                </a:lnTo>
                <a:lnTo>
                  <a:pt x="359847" y="194310"/>
                </a:lnTo>
                <a:lnTo>
                  <a:pt x="350899" y="186690"/>
                </a:lnTo>
                <a:close/>
              </a:path>
              <a:path w="607059" h="673100" extrusionOk="0">
                <a:moveTo>
                  <a:pt x="170538" y="144780"/>
                </a:moveTo>
                <a:lnTo>
                  <a:pt x="144309" y="144780"/>
                </a:lnTo>
                <a:lnTo>
                  <a:pt x="144733" y="147320"/>
                </a:lnTo>
                <a:lnTo>
                  <a:pt x="145576" y="147320"/>
                </a:lnTo>
                <a:lnTo>
                  <a:pt x="158908" y="170180"/>
                </a:lnTo>
                <a:lnTo>
                  <a:pt x="163414" y="177800"/>
                </a:lnTo>
                <a:lnTo>
                  <a:pt x="169908" y="189230"/>
                </a:lnTo>
                <a:lnTo>
                  <a:pt x="176718" y="199390"/>
                </a:lnTo>
                <a:lnTo>
                  <a:pt x="183793" y="209550"/>
                </a:lnTo>
                <a:lnTo>
                  <a:pt x="191079" y="219710"/>
                </a:lnTo>
                <a:lnTo>
                  <a:pt x="191497" y="219710"/>
                </a:lnTo>
                <a:lnTo>
                  <a:pt x="191922" y="220980"/>
                </a:lnTo>
                <a:lnTo>
                  <a:pt x="192765" y="222250"/>
                </a:lnTo>
                <a:lnTo>
                  <a:pt x="190660" y="223520"/>
                </a:lnTo>
                <a:lnTo>
                  <a:pt x="239090" y="223520"/>
                </a:lnTo>
                <a:lnTo>
                  <a:pt x="204365" y="186690"/>
                </a:lnTo>
                <a:lnTo>
                  <a:pt x="178992" y="156210"/>
                </a:lnTo>
                <a:lnTo>
                  <a:pt x="170538" y="144780"/>
                </a:lnTo>
                <a:close/>
              </a:path>
              <a:path w="607059" h="673100" extrusionOk="0">
                <a:moveTo>
                  <a:pt x="422713" y="160020"/>
                </a:moveTo>
                <a:lnTo>
                  <a:pt x="406234" y="160020"/>
                </a:lnTo>
                <a:lnTo>
                  <a:pt x="407501" y="161290"/>
                </a:lnTo>
                <a:lnTo>
                  <a:pt x="408763" y="165100"/>
                </a:lnTo>
                <a:lnTo>
                  <a:pt x="422508" y="203200"/>
                </a:lnTo>
                <a:lnTo>
                  <a:pt x="427019" y="220980"/>
                </a:lnTo>
                <a:lnTo>
                  <a:pt x="435585" y="220980"/>
                </a:lnTo>
                <a:lnTo>
                  <a:pt x="434323" y="219710"/>
                </a:lnTo>
                <a:lnTo>
                  <a:pt x="433904" y="217170"/>
                </a:lnTo>
                <a:lnTo>
                  <a:pt x="430805" y="204470"/>
                </a:lnTo>
                <a:lnTo>
                  <a:pt x="427352" y="193040"/>
                </a:lnTo>
                <a:lnTo>
                  <a:pt x="423453" y="181610"/>
                </a:lnTo>
                <a:lnTo>
                  <a:pt x="419014" y="170180"/>
                </a:lnTo>
                <a:lnTo>
                  <a:pt x="419014" y="168910"/>
                </a:lnTo>
                <a:lnTo>
                  <a:pt x="417753" y="168910"/>
                </a:lnTo>
                <a:lnTo>
                  <a:pt x="419439" y="166370"/>
                </a:lnTo>
                <a:lnTo>
                  <a:pt x="432775" y="166370"/>
                </a:lnTo>
                <a:lnTo>
                  <a:pt x="422713" y="160020"/>
                </a:lnTo>
                <a:close/>
              </a:path>
              <a:path w="607059" h="673100" extrusionOk="0">
                <a:moveTo>
                  <a:pt x="432775" y="166370"/>
                </a:moveTo>
                <a:lnTo>
                  <a:pt x="419439" y="166370"/>
                </a:lnTo>
                <a:lnTo>
                  <a:pt x="421124" y="168910"/>
                </a:lnTo>
                <a:lnTo>
                  <a:pt x="433882" y="176530"/>
                </a:lnTo>
                <a:lnTo>
                  <a:pt x="446086" y="185420"/>
                </a:lnTo>
                <a:lnTo>
                  <a:pt x="457818" y="194310"/>
                </a:lnTo>
                <a:lnTo>
                  <a:pt x="469156" y="204470"/>
                </a:lnTo>
                <a:lnTo>
                  <a:pt x="471260" y="205740"/>
                </a:lnTo>
                <a:lnTo>
                  <a:pt x="438538" y="220980"/>
                </a:lnTo>
                <a:lnTo>
                  <a:pt x="464666" y="220980"/>
                </a:lnTo>
                <a:lnTo>
                  <a:pt x="471679" y="217170"/>
                </a:lnTo>
                <a:lnTo>
                  <a:pt x="472103" y="217170"/>
                </a:lnTo>
                <a:lnTo>
                  <a:pt x="472103" y="215900"/>
                </a:lnTo>
                <a:lnTo>
                  <a:pt x="472522" y="215900"/>
                </a:lnTo>
                <a:lnTo>
                  <a:pt x="477579" y="212090"/>
                </a:lnTo>
                <a:lnTo>
                  <a:pt x="487375" y="212090"/>
                </a:lnTo>
                <a:lnTo>
                  <a:pt x="483616" y="208280"/>
                </a:lnTo>
                <a:lnTo>
                  <a:pt x="481511" y="205740"/>
                </a:lnTo>
                <a:lnTo>
                  <a:pt x="482354" y="204470"/>
                </a:lnTo>
                <a:lnTo>
                  <a:pt x="483566" y="200660"/>
                </a:lnTo>
                <a:lnTo>
                  <a:pt x="475893" y="200660"/>
                </a:lnTo>
                <a:lnTo>
                  <a:pt x="474208" y="199390"/>
                </a:lnTo>
                <a:lnTo>
                  <a:pt x="461542" y="187960"/>
                </a:lnTo>
                <a:lnTo>
                  <a:pt x="448402" y="177800"/>
                </a:lnTo>
                <a:lnTo>
                  <a:pt x="434788" y="167640"/>
                </a:lnTo>
                <a:lnTo>
                  <a:pt x="432775" y="166370"/>
                </a:lnTo>
                <a:close/>
              </a:path>
              <a:path w="607059" h="673100" extrusionOk="0">
                <a:moveTo>
                  <a:pt x="525005" y="153670"/>
                </a:moveTo>
                <a:lnTo>
                  <a:pt x="461428" y="153670"/>
                </a:lnTo>
                <a:lnTo>
                  <a:pt x="463674" y="154940"/>
                </a:lnTo>
                <a:lnTo>
                  <a:pt x="464941" y="154940"/>
                </a:lnTo>
                <a:lnTo>
                  <a:pt x="466202" y="156210"/>
                </a:lnTo>
                <a:lnTo>
                  <a:pt x="478982" y="189230"/>
                </a:lnTo>
                <a:lnTo>
                  <a:pt x="477998" y="194310"/>
                </a:lnTo>
                <a:lnTo>
                  <a:pt x="475893" y="200660"/>
                </a:lnTo>
                <a:lnTo>
                  <a:pt x="483566" y="200660"/>
                </a:lnTo>
                <a:lnTo>
                  <a:pt x="485586" y="194310"/>
                </a:lnTo>
                <a:lnTo>
                  <a:pt x="486094" y="184150"/>
                </a:lnTo>
                <a:lnTo>
                  <a:pt x="484310" y="175260"/>
                </a:lnTo>
                <a:lnTo>
                  <a:pt x="480668" y="166370"/>
                </a:lnTo>
                <a:lnTo>
                  <a:pt x="479407" y="163830"/>
                </a:lnTo>
                <a:lnTo>
                  <a:pt x="477998" y="161290"/>
                </a:lnTo>
                <a:lnTo>
                  <a:pt x="476736" y="158750"/>
                </a:lnTo>
                <a:lnTo>
                  <a:pt x="475893" y="157480"/>
                </a:lnTo>
                <a:lnTo>
                  <a:pt x="476318" y="156210"/>
                </a:lnTo>
                <a:lnTo>
                  <a:pt x="527708" y="156210"/>
                </a:lnTo>
                <a:lnTo>
                  <a:pt x="525005" y="153670"/>
                </a:lnTo>
                <a:close/>
              </a:path>
              <a:path w="607059" h="673100" extrusionOk="0">
                <a:moveTo>
                  <a:pt x="323142" y="120650"/>
                </a:moveTo>
                <a:lnTo>
                  <a:pt x="277066" y="120650"/>
                </a:lnTo>
                <a:lnTo>
                  <a:pt x="292776" y="121920"/>
                </a:lnTo>
                <a:lnTo>
                  <a:pt x="308301" y="124460"/>
                </a:lnTo>
                <a:lnTo>
                  <a:pt x="323653" y="128270"/>
                </a:lnTo>
                <a:lnTo>
                  <a:pt x="326324" y="128270"/>
                </a:lnTo>
                <a:lnTo>
                  <a:pt x="326324" y="130810"/>
                </a:lnTo>
                <a:lnTo>
                  <a:pt x="336858" y="130810"/>
                </a:lnTo>
                <a:lnTo>
                  <a:pt x="367156" y="140970"/>
                </a:lnTo>
                <a:lnTo>
                  <a:pt x="381924" y="147320"/>
                </a:lnTo>
                <a:lnTo>
                  <a:pt x="396402" y="154940"/>
                </a:lnTo>
                <a:lnTo>
                  <a:pt x="396826" y="154940"/>
                </a:lnTo>
                <a:lnTo>
                  <a:pt x="390925" y="157480"/>
                </a:lnTo>
                <a:lnTo>
                  <a:pt x="385308" y="158750"/>
                </a:lnTo>
                <a:lnTo>
                  <a:pt x="379831" y="161290"/>
                </a:lnTo>
                <a:lnTo>
                  <a:pt x="370959" y="165100"/>
                </a:lnTo>
                <a:lnTo>
                  <a:pt x="362258" y="167640"/>
                </a:lnTo>
                <a:lnTo>
                  <a:pt x="353741" y="171450"/>
                </a:lnTo>
                <a:lnTo>
                  <a:pt x="343319" y="177800"/>
                </a:lnTo>
                <a:lnTo>
                  <a:pt x="359250" y="177800"/>
                </a:lnTo>
                <a:lnTo>
                  <a:pt x="364254" y="175260"/>
                </a:lnTo>
                <a:lnTo>
                  <a:pt x="389800" y="165100"/>
                </a:lnTo>
                <a:lnTo>
                  <a:pt x="402862" y="161290"/>
                </a:lnTo>
                <a:lnTo>
                  <a:pt x="406234" y="160020"/>
                </a:lnTo>
                <a:lnTo>
                  <a:pt x="422713" y="160020"/>
                </a:lnTo>
                <a:lnTo>
                  <a:pt x="420700" y="158750"/>
                </a:lnTo>
                <a:lnTo>
                  <a:pt x="420281" y="158750"/>
                </a:lnTo>
                <a:lnTo>
                  <a:pt x="419438" y="157480"/>
                </a:lnTo>
                <a:lnTo>
                  <a:pt x="422805" y="156210"/>
                </a:lnTo>
                <a:lnTo>
                  <a:pt x="429548" y="156210"/>
                </a:lnTo>
                <a:lnTo>
                  <a:pt x="445541" y="153670"/>
                </a:lnTo>
                <a:lnTo>
                  <a:pt x="525005" y="153670"/>
                </a:lnTo>
                <a:lnTo>
                  <a:pt x="522303" y="151130"/>
                </a:lnTo>
                <a:lnTo>
                  <a:pt x="410449" y="151130"/>
                </a:lnTo>
                <a:lnTo>
                  <a:pt x="409606" y="148590"/>
                </a:lnTo>
                <a:lnTo>
                  <a:pt x="408936" y="147320"/>
                </a:lnTo>
                <a:lnTo>
                  <a:pt x="399773" y="147320"/>
                </a:lnTo>
                <a:lnTo>
                  <a:pt x="399773" y="147136"/>
                </a:lnTo>
                <a:lnTo>
                  <a:pt x="370738" y="134620"/>
                </a:lnTo>
                <a:lnTo>
                  <a:pt x="340230" y="124460"/>
                </a:lnTo>
                <a:lnTo>
                  <a:pt x="342894" y="121920"/>
                </a:lnTo>
                <a:lnTo>
                  <a:pt x="328428" y="121920"/>
                </a:lnTo>
                <a:lnTo>
                  <a:pt x="323142" y="120650"/>
                </a:lnTo>
                <a:close/>
              </a:path>
              <a:path w="607059" h="673100" extrusionOk="0">
                <a:moveTo>
                  <a:pt x="454265" y="146050"/>
                </a:moveTo>
                <a:lnTo>
                  <a:pt x="443352" y="146050"/>
                </a:lnTo>
                <a:lnTo>
                  <a:pt x="423891" y="148590"/>
                </a:lnTo>
                <a:lnTo>
                  <a:pt x="414239" y="151130"/>
                </a:lnTo>
                <a:lnTo>
                  <a:pt x="522303" y="151130"/>
                </a:lnTo>
                <a:lnTo>
                  <a:pt x="520951" y="149860"/>
                </a:lnTo>
                <a:lnTo>
                  <a:pt x="482354" y="149860"/>
                </a:lnTo>
                <a:lnTo>
                  <a:pt x="472946" y="147320"/>
                </a:lnTo>
                <a:lnTo>
                  <a:pt x="455108" y="147320"/>
                </a:lnTo>
                <a:lnTo>
                  <a:pt x="454265" y="146050"/>
                </a:lnTo>
                <a:close/>
              </a:path>
              <a:path w="607059" h="673100" extrusionOk="0">
                <a:moveTo>
                  <a:pt x="444202" y="93980"/>
                </a:moveTo>
                <a:lnTo>
                  <a:pt x="366633" y="93980"/>
                </a:lnTo>
                <a:lnTo>
                  <a:pt x="398070" y="102870"/>
                </a:lnTo>
                <a:lnTo>
                  <a:pt x="427915" y="114300"/>
                </a:lnTo>
                <a:lnTo>
                  <a:pt x="456153" y="130810"/>
                </a:lnTo>
                <a:lnTo>
                  <a:pt x="482773" y="148590"/>
                </a:lnTo>
                <a:lnTo>
                  <a:pt x="482354" y="148590"/>
                </a:lnTo>
                <a:lnTo>
                  <a:pt x="482354" y="149860"/>
                </a:lnTo>
                <a:lnTo>
                  <a:pt x="520951" y="149860"/>
                </a:lnTo>
                <a:lnTo>
                  <a:pt x="506087" y="135890"/>
                </a:lnTo>
                <a:lnTo>
                  <a:pt x="488110" y="120650"/>
                </a:lnTo>
                <a:lnTo>
                  <a:pt x="469187" y="107950"/>
                </a:lnTo>
                <a:lnTo>
                  <a:pt x="449368" y="96520"/>
                </a:lnTo>
                <a:lnTo>
                  <a:pt x="444202" y="93980"/>
                </a:lnTo>
                <a:close/>
              </a:path>
              <a:path w="607059" h="673100" extrusionOk="0">
                <a:moveTo>
                  <a:pt x="399773" y="147136"/>
                </a:moveTo>
                <a:lnTo>
                  <a:pt x="399773" y="147320"/>
                </a:lnTo>
                <a:lnTo>
                  <a:pt x="400198" y="147320"/>
                </a:lnTo>
                <a:lnTo>
                  <a:pt x="399773" y="147136"/>
                </a:lnTo>
                <a:close/>
              </a:path>
              <a:path w="607059" h="673100" extrusionOk="0">
                <a:moveTo>
                  <a:pt x="413838" y="113030"/>
                </a:moveTo>
                <a:lnTo>
                  <a:pt x="375616" y="113030"/>
                </a:lnTo>
                <a:lnTo>
                  <a:pt x="378145" y="115570"/>
                </a:lnTo>
                <a:lnTo>
                  <a:pt x="384007" y="121920"/>
                </a:lnTo>
                <a:lnTo>
                  <a:pt x="389539" y="129540"/>
                </a:lnTo>
                <a:lnTo>
                  <a:pt x="394677" y="138430"/>
                </a:lnTo>
                <a:lnTo>
                  <a:pt x="399355" y="146050"/>
                </a:lnTo>
                <a:lnTo>
                  <a:pt x="399773" y="146050"/>
                </a:lnTo>
                <a:lnTo>
                  <a:pt x="399773" y="147136"/>
                </a:lnTo>
                <a:lnTo>
                  <a:pt x="400198" y="147320"/>
                </a:lnTo>
                <a:lnTo>
                  <a:pt x="408936" y="147320"/>
                </a:lnTo>
                <a:lnTo>
                  <a:pt x="404915" y="139700"/>
                </a:lnTo>
                <a:lnTo>
                  <a:pt x="399685" y="130810"/>
                </a:lnTo>
                <a:lnTo>
                  <a:pt x="393902" y="123190"/>
                </a:lnTo>
                <a:lnTo>
                  <a:pt x="387553" y="114300"/>
                </a:lnTo>
                <a:lnTo>
                  <a:pt x="417205" y="114300"/>
                </a:lnTo>
                <a:lnTo>
                  <a:pt x="413838" y="113030"/>
                </a:lnTo>
                <a:close/>
              </a:path>
              <a:path w="607059" h="673100" extrusionOk="0">
                <a:moveTo>
                  <a:pt x="417205" y="114300"/>
                </a:moveTo>
                <a:lnTo>
                  <a:pt x="387553" y="114300"/>
                </a:lnTo>
                <a:lnTo>
                  <a:pt x="403495" y="116840"/>
                </a:lnTo>
                <a:lnTo>
                  <a:pt x="424281" y="124460"/>
                </a:lnTo>
                <a:lnTo>
                  <a:pt x="443803" y="135890"/>
                </a:lnTo>
                <a:lnTo>
                  <a:pt x="455951" y="146050"/>
                </a:lnTo>
                <a:lnTo>
                  <a:pt x="455108" y="147320"/>
                </a:lnTo>
                <a:lnTo>
                  <a:pt x="468731" y="147320"/>
                </a:lnTo>
                <a:lnTo>
                  <a:pt x="467470" y="146050"/>
                </a:lnTo>
                <a:lnTo>
                  <a:pt x="466627" y="146050"/>
                </a:lnTo>
                <a:lnTo>
                  <a:pt x="466202" y="144780"/>
                </a:lnTo>
                <a:lnTo>
                  <a:pt x="449293" y="130810"/>
                </a:lnTo>
                <a:lnTo>
                  <a:pt x="430673" y="119380"/>
                </a:lnTo>
                <a:lnTo>
                  <a:pt x="417205" y="114300"/>
                </a:lnTo>
                <a:close/>
              </a:path>
              <a:path w="607059" h="673100" extrusionOk="0">
                <a:moveTo>
                  <a:pt x="264519" y="113030"/>
                </a:moveTo>
                <a:lnTo>
                  <a:pt x="242900" y="113030"/>
                </a:lnTo>
                <a:lnTo>
                  <a:pt x="222488" y="114300"/>
                </a:lnTo>
                <a:lnTo>
                  <a:pt x="202207" y="118110"/>
                </a:lnTo>
                <a:lnTo>
                  <a:pt x="182191" y="123190"/>
                </a:lnTo>
                <a:lnTo>
                  <a:pt x="162571" y="129540"/>
                </a:lnTo>
                <a:lnTo>
                  <a:pt x="187229" y="129540"/>
                </a:lnTo>
                <a:lnTo>
                  <a:pt x="211496" y="123190"/>
                </a:lnTo>
                <a:lnTo>
                  <a:pt x="226330" y="121920"/>
                </a:lnTo>
                <a:lnTo>
                  <a:pt x="235012" y="120650"/>
                </a:lnTo>
                <a:lnTo>
                  <a:pt x="323142" y="120650"/>
                </a:lnTo>
                <a:lnTo>
                  <a:pt x="307283" y="116840"/>
                </a:lnTo>
                <a:lnTo>
                  <a:pt x="285980" y="114300"/>
                </a:lnTo>
                <a:lnTo>
                  <a:pt x="264519" y="113030"/>
                </a:lnTo>
                <a:close/>
              </a:path>
              <a:path w="607059" h="673100" extrusionOk="0">
                <a:moveTo>
                  <a:pt x="431288" y="87630"/>
                </a:moveTo>
                <a:lnTo>
                  <a:pt x="316183" y="87630"/>
                </a:lnTo>
                <a:lnTo>
                  <a:pt x="331800" y="88900"/>
                </a:lnTo>
                <a:lnTo>
                  <a:pt x="341712" y="90170"/>
                </a:lnTo>
                <a:lnTo>
                  <a:pt x="351058" y="93980"/>
                </a:lnTo>
                <a:lnTo>
                  <a:pt x="359905" y="99060"/>
                </a:lnTo>
                <a:lnTo>
                  <a:pt x="368318" y="105410"/>
                </a:lnTo>
                <a:lnTo>
                  <a:pt x="360313" y="106680"/>
                </a:lnTo>
                <a:lnTo>
                  <a:pt x="353428" y="107950"/>
                </a:lnTo>
                <a:lnTo>
                  <a:pt x="347109" y="111760"/>
                </a:lnTo>
                <a:lnTo>
                  <a:pt x="342051" y="113030"/>
                </a:lnTo>
                <a:lnTo>
                  <a:pt x="337701" y="115570"/>
                </a:lnTo>
                <a:lnTo>
                  <a:pt x="333910" y="120650"/>
                </a:lnTo>
                <a:lnTo>
                  <a:pt x="332224" y="121920"/>
                </a:lnTo>
                <a:lnTo>
                  <a:pt x="342894" y="121920"/>
                </a:lnTo>
                <a:lnTo>
                  <a:pt x="345847" y="120650"/>
                </a:lnTo>
                <a:lnTo>
                  <a:pt x="348795" y="118110"/>
                </a:lnTo>
                <a:lnTo>
                  <a:pt x="354651" y="115570"/>
                </a:lnTo>
                <a:lnTo>
                  <a:pt x="360784" y="114300"/>
                </a:lnTo>
                <a:lnTo>
                  <a:pt x="367102" y="114300"/>
                </a:lnTo>
                <a:lnTo>
                  <a:pt x="373512" y="113030"/>
                </a:lnTo>
                <a:lnTo>
                  <a:pt x="413838" y="113030"/>
                </a:lnTo>
                <a:lnTo>
                  <a:pt x="410471" y="111760"/>
                </a:lnTo>
                <a:lnTo>
                  <a:pt x="388821" y="106680"/>
                </a:lnTo>
                <a:lnTo>
                  <a:pt x="382360" y="105410"/>
                </a:lnTo>
                <a:lnTo>
                  <a:pt x="376884" y="104140"/>
                </a:lnTo>
                <a:lnTo>
                  <a:pt x="372669" y="100330"/>
                </a:lnTo>
                <a:lnTo>
                  <a:pt x="370842" y="97790"/>
                </a:lnTo>
                <a:lnTo>
                  <a:pt x="368737" y="96520"/>
                </a:lnTo>
                <a:lnTo>
                  <a:pt x="366633" y="93980"/>
                </a:lnTo>
                <a:lnTo>
                  <a:pt x="444202" y="93980"/>
                </a:lnTo>
                <a:lnTo>
                  <a:pt x="431288" y="87630"/>
                </a:lnTo>
                <a:close/>
              </a:path>
              <a:path w="607059" h="673100" extrusionOk="0">
                <a:moveTo>
                  <a:pt x="298659" y="60960"/>
                </a:moveTo>
                <a:lnTo>
                  <a:pt x="290963" y="60960"/>
                </a:lnTo>
                <a:lnTo>
                  <a:pt x="283242" y="62230"/>
                </a:lnTo>
                <a:lnTo>
                  <a:pt x="275469" y="62230"/>
                </a:lnTo>
                <a:lnTo>
                  <a:pt x="235942" y="69850"/>
                </a:lnTo>
                <a:lnTo>
                  <a:pt x="175961" y="90170"/>
                </a:lnTo>
                <a:lnTo>
                  <a:pt x="147681" y="106680"/>
                </a:lnTo>
                <a:lnTo>
                  <a:pt x="144733" y="107950"/>
                </a:lnTo>
                <a:lnTo>
                  <a:pt x="203783" y="107950"/>
                </a:lnTo>
                <a:lnTo>
                  <a:pt x="213673" y="104140"/>
                </a:lnTo>
                <a:lnTo>
                  <a:pt x="240863" y="95250"/>
                </a:lnTo>
                <a:lnTo>
                  <a:pt x="268884" y="90170"/>
                </a:lnTo>
                <a:lnTo>
                  <a:pt x="300499" y="87630"/>
                </a:lnTo>
                <a:lnTo>
                  <a:pt x="431288" y="87630"/>
                </a:lnTo>
                <a:lnTo>
                  <a:pt x="428705" y="86360"/>
                </a:lnTo>
                <a:lnTo>
                  <a:pt x="397247" y="74930"/>
                </a:lnTo>
                <a:lnTo>
                  <a:pt x="365157" y="67310"/>
                </a:lnTo>
                <a:lnTo>
                  <a:pt x="332329" y="62230"/>
                </a:lnTo>
                <a:lnTo>
                  <a:pt x="298659" y="6096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35823" y="4597730"/>
            <a:ext cx="144840" cy="1523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8307143" y="4597936"/>
            <a:ext cx="205263" cy="150971"/>
          </a:xfrm>
          <a:custGeom>
            <a:avLst/>
            <a:gdLst/>
            <a:ahLst/>
            <a:cxnLst/>
            <a:rect l="l" t="t" r="r" b="b"/>
            <a:pathLst>
              <a:path w="273684" h="201295" extrusionOk="0">
                <a:moveTo>
                  <a:pt x="65024" y="1270"/>
                </a:moveTo>
                <a:lnTo>
                  <a:pt x="64668" y="1270"/>
                </a:lnTo>
                <a:lnTo>
                  <a:pt x="64668" y="0"/>
                </a:lnTo>
                <a:lnTo>
                  <a:pt x="0" y="0"/>
                </a:lnTo>
                <a:lnTo>
                  <a:pt x="0" y="1270"/>
                </a:lnTo>
                <a:lnTo>
                  <a:pt x="0" y="100457"/>
                </a:lnTo>
                <a:lnTo>
                  <a:pt x="0" y="199631"/>
                </a:lnTo>
                <a:lnTo>
                  <a:pt x="203" y="199631"/>
                </a:lnTo>
                <a:lnTo>
                  <a:pt x="203" y="200901"/>
                </a:lnTo>
                <a:lnTo>
                  <a:pt x="64820" y="200901"/>
                </a:lnTo>
                <a:lnTo>
                  <a:pt x="64820" y="199631"/>
                </a:lnTo>
                <a:lnTo>
                  <a:pt x="65024" y="199631"/>
                </a:lnTo>
                <a:lnTo>
                  <a:pt x="65024" y="100457"/>
                </a:lnTo>
                <a:lnTo>
                  <a:pt x="65024" y="1270"/>
                </a:lnTo>
                <a:close/>
              </a:path>
              <a:path w="273684" h="201295" extrusionOk="0">
                <a:moveTo>
                  <a:pt x="273443" y="1270"/>
                </a:moveTo>
                <a:lnTo>
                  <a:pt x="272402" y="1270"/>
                </a:lnTo>
                <a:lnTo>
                  <a:pt x="272402" y="0"/>
                </a:lnTo>
                <a:lnTo>
                  <a:pt x="96431" y="0"/>
                </a:lnTo>
                <a:lnTo>
                  <a:pt x="96431" y="1270"/>
                </a:lnTo>
                <a:lnTo>
                  <a:pt x="96062" y="1270"/>
                </a:lnTo>
                <a:lnTo>
                  <a:pt x="96062" y="53403"/>
                </a:lnTo>
                <a:lnTo>
                  <a:pt x="96062" y="54673"/>
                </a:lnTo>
                <a:lnTo>
                  <a:pt x="151790" y="54673"/>
                </a:lnTo>
                <a:lnTo>
                  <a:pt x="151790" y="55943"/>
                </a:lnTo>
                <a:lnTo>
                  <a:pt x="151828" y="200901"/>
                </a:lnTo>
                <a:lnTo>
                  <a:pt x="216420" y="200901"/>
                </a:lnTo>
                <a:lnTo>
                  <a:pt x="216420" y="55943"/>
                </a:lnTo>
                <a:lnTo>
                  <a:pt x="217297" y="55943"/>
                </a:lnTo>
                <a:lnTo>
                  <a:pt x="217297" y="54673"/>
                </a:lnTo>
                <a:lnTo>
                  <a:pt x="272923" y="54673"/>
                </a:lnTo>
                <a:lnTo>
                  <a:pt x="272923" y="53403"/>
                </a:lnTo>
                <a:lnTo>
                  <a:pt x="273443" y="53403"/>
                </a:lnTo>
                <a:lnTo>
                  <a:pt x="273443" y="1270"/>
                </a:lnTo>
                <a:close/>
              </a:path>
            </a:pathLst>
          </a:custGeom>
          <a:solidFill>
            <a:srgbClr val="FDFDF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324291" y="281044"/>
            <a:ext cx="28122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94843" y="846391"/>
            <a:ext cx="4749600" cy="2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rishnapriyakejriwal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mailto:rajat5ranjan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Arial"/>
                <a:ea typeface="Arial"/>
                <a:cs typeface="Arial"/>
                <a:sym typeface="Arial"/>
              </a:rPr>
              <a:t>AI/ML for 5G-Energy Consumption Modelling by ITU AI/ML in 5G Challenge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chemeClr val="dk1"/>
              </a:buClr>
            </a:pPr>
            <a:br>
              <a:rPr lang="en-US" sz="20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Predicting energy consumption of different 5G products?</a:t>
            </a:r>
            <a:endParaRPr lang="en-US" sz="2000" dirty="0">
              <a:latin typeface="Arial"/>
              <a:ea typeface="Arial"/>
              <a:cs typeface="Arial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11700" y="329977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500" b="1" u="none" dirty="0">
              <a:solidFill>
                <a:srgbClr val="F0B50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u="none" dirty="0">
                <a:latin typeface="Arial"/>
                <a:ea typeface="Arial"/>
                <a:cs typeface="Arial"/>
                <a:sym typeface="Arial"/>
              </a:rPr>
              <a:t>Krishna Priya | Rajat Ranjan</a:t>
            </a:r>
            <a:endParaRPr sz="1500" b="1" u="non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none">
                <a:solidFill>
                  <a:schemeClr val="bg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krishnapriyakejriwal@gmail.com</a:t>
            </a:r>
            <a:r>
              <a:rPr lang="en" sz="1000" u="none">
                <a:solidFill>
                  <a:schemeClr val="bg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IN" sz="1000" u="none" dirty="0">
                <a:solidFill>
                  <a:schemeClr val="bg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rajat5ranjan@gmail.com</a:t>
            </a:r>
            <a:endParaRPr lang="en-IN" sz="1000" u="none">
              <a:solidFill>
                <a:schemeClr val="bg1"/>
              </a:solidFill>
              <a:latin typeface="Arial"/>
              <a:ea typeface="Arial"/>
              <a:cs typeface="Arial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u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53" y="4198675"/>
            <a:ext cx="864178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476540-DA2A-86FA-6B10-313F9F9D1D13}"/>
              </a:ext>
            </a:extLst>
          </p:cNvPr>
          <p:cNvSpPr txBox="1"/>
          <p:nvPr/>
        </p:nvSpPr>
        <p:spPr>
          <a:xfrm>
            <a:off x="7671405" y="299199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Presenters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51017A-3CBA-1153-7230-1444BC67563A}"/>
              </a:ext>
            </a:extLst>
          </p:cNvPr>
          <p:cNvSpPr/>
          <p:nvPr/>
        </p:nvSpPr>
        <p:spPr>
          <a:xfrm>
            <a:off x="6408234" y="3299776"/>
            <a:ext cx="2370859" cy="259332"/>
          </a:xfrm>
          <a:prstGeom prst="round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Farzi Data Scientists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A1E3558-2162-2F09-3B53-1204EAA56B7F}"/>
              </a:ext>
            </a:extLst>
          </p:cNvPr>
          <p:cNvSpPr/>
          <p:nvPr/>
        </p:nvSpPr>
        <p:spPr>
          <a:xfrm>
            <a:off x="204281" y="1566153"/>
            <a:ext cx="651753" cy="3368434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 Initial Data</a:t>
            </a:r>
          </a:p>
        </p:txBody>
      </p:sp>
      <p:sp>
        <p:nvSpPr>
          <p:cNvPr id="37" name="Google Shape;93;p14">
            <a:extLst>
              <a:ext uri="{FF2B5EF4-FFF2-40B4-BE49-F238E27FC236}">
                <a16:creationId xmlns:a16="http://schemas.microsoft.com/office/drawing/2014/main" id="{299042F3-E023-30E6-40CA-691F702C63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425" y="815350"/>
            <a:ext cx="8520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Data Pre Processing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63331A-30D4-FD63-D71A-DCEE41B20758}"/>
              </a:ext>
            </a:extLst>
          </p:cNvPr>
          <p:cNvSpPr/>
          <p:nvPr/>
        </p:nvSpPr>
        <p:spPr>
          <a:xfrm>
            <a:off x="1229821" y="1566153"/>
            <a:ext cx="1532834" cy="3368434"/>
          </a:xfrm>
          <a:prstGeom prst="rect">
            <a:avLst/>
          </a:prstGeom>
          <a:solidFill>
            <a:schemeClr val="bg1">
              <a:lumMod val="95000"/>
              <a:alpha val="699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83D20A-9F39-7390-0699-3D31E48790BF}"/>
              </a:ext>
            </a:extLst>
          </p:cNvPr>
          <p:cNvSpPr/>
          <p:nvPr/>
        </p:nvSpPr>
        <p:spPr>
          <a:xfrm>
            <a:off x="1307643" y="1654518"/>
            <a:ext cx="1377192" cy="271559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803D36-8E88-1253-37BA-013153E52553}"/>
              </a:ext>
            </a:extLst>
          </p:cNvPr>
          <p:cNvSpPr/>
          <p:nvPr/>
        </p:nvSpPr>
        <p:spPr>
          <a:xfrm>
            <a:off x="1307643" y="2036021"/>
            <a:ext cx="1377192" cy="1019414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Ordinal encoding of Base Station Specific Information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20DD02-6364-8E5D-054B-79A221CD489B}"/>
              </a:ext>
            </a:extLst>
          </p:cNvPr>
          <p:cNvSpPr/>
          <p:nvPr/>
        </p:nvSpPr>
        <p:spPr>
          <a:xfrm>
            <a:off x="1307642" y="3165761"/>
            <a:ext cx="1377192" cy="738716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Cell Name information and other attributes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6E0826-E640-967A-A036-241CA5FC10F7}"/>
              </a:ext>
            </a:extLst>
          </p:cNvPr>
          <p:cNvSpPr/>
          <p:nvPr/>
        </p:nvSpPr>
        <p:spPr>
          <a:xfrm>
            <a:off x="1307642" y="4014803"/>
            <a:ext cx="1377192" cy="809458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Creation of static Date Time Features from Time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66752-98CB-E11D-BD02-DE200B1FDE18}"/>
              </a:ext>
            </a:extLst>
          </p:cNvPr>
          <p:cNvSpPr/>
          <p:nvPr/>
        </p:nvSpPr>
        <p:spPr>
          <a:xfrm>
            <a:off x="3078077" y="1566153"/>
            <a:ext cx="3303270" cy="3368434"/>
          </a:xfrm>
          <a:prstGeom prst="rect">
            <a:avLst/>
          </a:prstGeom>
          <a:solidFill>
            <a:schemeClr val="bg1">
              <a:lumMod val="95000"/>
              <a:alpha val="699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F9B09D-AB8F-B19A-5B32-6FBB6B0C5D1F}"/>
              </a:ext>
            </a:extLst>
          </p:cNvPr>
          <p:cNvSpPr/>
          <p:nvPr/>
        </p:nvSpPr>
        <p:spPr>
          <a:xfrm>
            <a:off x="3183202" y="1654518"/>
            <a:ext cx="3042500" cy="38150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Transformation for Time Stamp features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974820-53C3-3E0C-81EE-7D3434B78AF0}"/>
              </a:ext>
            </a:extLst>
          </p:cNvPr>
          <p:cNvSpPr/>
          <p:nvPr/>
        </p:nvSpPr>
        <p:spPr>
          <a:xfrm>
            <a:off x="3183202" y="2124386"/>
            <a:ext cx="3042500" cy="38150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Periodic Spline Transformation of Hour to get expanded set of features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31D97E-2348-4B38-F4E1-3B079A421DE7}"/>
              </a:ext>
            </a:extLst>
          </p:cNvPr>
          <p:cNvSpPr/>
          <p:nvPr/>
        </p:nvSpPr>
        <p:spPr>
          <a:xfrm>
            <a:off x="3183202" y="2614417"/>
            <a:ext cx="3042500" cy="38150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Feature Bins of Time specific attribute such as Load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D16CE7-76A4-2E6E-BD91-4032382AED15}"/>
              </a:ext>
            </a:extLst>
          </p:cNvPr>
          <p:cNvSpPr/>
          <p:nvPr/>
        </p:nvSpPr>
        <p:spPr>
          <a:xfrm>
            <a:off x="3183202" y="3105864"/>
            <a:ext cx="3042500" cy="668468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Lag Features for Load, </a:t>
            </a:r>
            <a:r>
              <a:rPr lang="en-US" sz="1200" dirty="0" err="1">
                <a:solidFill>
                  <a:schemeClr val="tx1"/>
                </a:solidFill>
              </a:rPr>
              <a:t>ESModes</a:t>
            </a:r>
            <a:r>
              <a:rPr lang="en-US" sz="1200" dirty="0">
                <a:solidFill>
                  <a:schemeClr val="tx1"/>
                </a:solidFill>
              </a:rPr>
              <a:t> and other Base station specific variables such as Bandwidth </a:t>
            </a:r>
            <a:r>
              <a:rPr lang="en-US" sz="1200" dirty="0" err="1">
                <a:solidFill>
                  <a:schemeClr val="tx1"/>
                </a:solidFill>
              </a:rPr>
              <a:t>etc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03CFDD-5952-A011-D9B4-855275842779}"/>
              </a:ext>
            </a:extLst>
          </p:cNvPr>
          <p:cNvSpPr/>
          <p:nvPr/>
        </p:nvSpPr>
        <p:spPr>
          <a:xfrm>
            <a:off x="3183202" y="3865771"/>
            <a:ext cx="3042500" cy="958490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Signal Processing for Load using </a:t>
            </a:r>
            <a:r>
              <a:rPr lang="en-US" sz="1200" dirty="0" err="1">
                <a:solidFill>
                  <a:schemeClr val="tx1"/>
                </a:solidFill>
              </a:rPr>
              <a:t>Savitzky-Golay</a:t>
            </a:r>
            <a:r>
              <a:rPr lang="en-US" sz="1200" dirty="0">
                <a:solidFill>
                  <a:schemeClr val="tx1"/>
                </a:solidFill>
              </a:rPr>
              <a:t> Filtering &amp; SOS Butterworth Filtering to capture signal dynamics while capturing causality in Time Series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1B0CCC-B1DB-9C8E-552A-142E3A2A93DD}"/>
              </a:ext>
            </a:extLst>
          </p:cNvPr>
          <p:cNvSpPr/>
          <p:nvPr/>
        </p:nvSpPr>
        <p:spPr>
          <a:xfrm>
            <a:off x="6618944" y="1566153"/>
            <a:ext cx="2203082" cy="336843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764468-B850-382E-8842-1777858C5B95}"/>
              </a:ext>
            </a:extLst>
          </p:cNvPr>
          <p:cNvSpPr/>
          <p:nvPr/>
        </p:nvSpPr>
        <p:spPr>
          <a:xfrm>
            <a:off x="6724069" y="2995919"/>
            <a:ext cx="1992832" cy="1828341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Best Suited Strategy to target Base stations with History and new Base Station considering its attributes considering all objectives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2ED237-1F4E-7C1A-7AAE-9A596D64DB39}"/>
              </a:ext>
            </a:extLst>
          </p:cNvPr>
          <p:cNvSpPr/>
          <p:nvPr/>
        </p:nvSpPr>
        <p:spPr>
          <a:xfrm>
            <a:off x="6724069" y="1700245"/>
            <a:ext cx="1992832" cy="1185347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GroupKfold</a:t>
            </a:r>
            <a:r>
              <a:rPr lang="en-US" sz="1200" dirty="0">
                <a:solidFill>
                  <a:schemeClr val="tx1"/>
                </a:solidFill>
              </a:rPr>
              <a:t> Using Base Station Grouping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66E5396-178B-FDD3-82C8-29753C15BD89}"/>
              </a:ext>
            </a:extLst>
          </p:cNvPr>
          <p:cNvSpPr/>
          <p:nvPr/>
        </p:nvSpPr>
        <p:spPr>
          <a:xfrm>
            <a:off x="1229821" y="1207370"/>
            <a:ext cx="1532834" cy="2484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Pre-Processing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DD58F18-B129-9B96-A0E1-95E528F10BE7}"/>
              </a:ext>
            </a:extLst>
          </p:cNvPr>
          <p:cNvSpPr/>
          <p:nvPr/>
        </p:nvSpPr>
        <p:spPr>
          <a:xfrm>
            <a:off x="3078076" y="1204677"/>
            <a:ext cx="3303270" cy="2484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 Engineering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2035415-9461-FB14-60BB-B38799D84931}"/>
              </a:ext>
            </a:extLst>
          </p:cNvPr>
          <p:cNvSpPr/>
          <p:nvPr/>
        </p:nvSpPr>
        <p:spPr>
          <a:xfrm>
            <a:off x="6618944" y="1204677"/>
            <a:ext cx="2203081" cy="2484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Cross Validation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7AFFD6-08BD-1FB3-A280-BCA47765B131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>
            <a:off x="856034" y="3250370"/>
            <a:ext cx="37378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09414E-4E70-F878-AD23-56D0CD3DF30F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>
            <a:off x="2762655" y="3250370"/>
            <a:ext cx="31542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305C8A-D86A-32C0-5863-B34900CAB0CF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>
            <a:off x="6381347" y="3250370"/>
            <a:ext cx="23759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4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93;p14">
            <a:extLst>
              <a:ext uri="{FF2B5EF4-FFF2-40B4-BE49-F238E27FC236}">
                <a16:creationId xmlns:a16="http://schemas.microsoft.com/office/drawing/2014/main" id="{299042F3-E023-30E6-40CA-691F702C63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425" y="815350"/>
            <a:ext cx="8520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Data Pre Processing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A66752-98CB-E11D-BD02-DE200B1FDE18}"/>
              </a:ext>
            </a:extLst>
          </p:cNvPr>
          <p:cNvSpPr/>
          <p:nvPr/>
        </p:nvSpPr>
        <p:spPr>
          <a:xfrm>
            <a:off x="301426" y="1606082"/>
            <a:ext cx="3303270" cy="3368434"/>
          </a:xfrm>
          <a:prstGeom prst="rect">
            <a:avLst/>
          </a:prstGeom>
          <a:solidFill>
            <a:schemeClr val="bg1">
              <a:lumMod val="95000"/>
              <a:alpha val="699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F9B09D-AB8F-B19A-5B32-6FBB6B0C5D1F}"/>
              </a:ext>
            </a:extLst>
          </p:cNvPr>
          <p:cNvSpPr/>
          <p:nvPr/>
        </p:nvSpPr>
        <p:spPr>
          <a:xfrm>
            <a:off x="406551" y="1694447"/>
            <a:ext cx="3042500" cy="38150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Transformation for Time Stamp features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974820-53C3-3E0C-81EE-7D3434B78AF0}"/>
              </a:ext>
            </a:extLst>
          </p:cNvPr>
          <p:cNvSpPr/>
          <p:nvPr/>
        </p:nvSpPr>
        <p:spPr>
          <a:xfrm>
            <a:off x="406551" y="2164315"/>
            <a:ext cx="3042500" cy="38150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Periodic Spline Transformation of Hour to get expanded set of features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31D97E-2348-4B38-F4E1-3B079A421DE7}"/>
              </a:ext>
            </a:extLst>
          </p:cNvPr>
          <p:cNvSpPr/>
          <p:nvPr/>
        </p:nvSpPr>
        <p:spPr>
          <a:xfrm>
            <a:off x="406551" y="2654346"/>
            <a:ext cx="3042500" cy="38150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Feature Bins of Time specific attribute such as Load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D16CE7-76A4-2E6E-BD91-4032382AED15}"/>
              </a:ext>
            </a:extLst>
          </p:cNvPr>
          <p:cNvSpPr/>
          <p:nvPr/>
        </p:nvSpPr>
        <p:spPr>
          <a:xfrm>
            <a:off x="406551" y="3145793"/>
            <a:ext cx="3042500" cy="668468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Lag Features for Load, </a:t>
            </a:r>
            <a:r>
              <a:rPr lang="en-US" sz="1200" dirty="0" err="1">
                <a:solidFill>
                  <a:schemeClr val="tx1"/>
                </a:solidFill>
              </a:rPr>
              <a:t>ESModes</a:t>
            </a:r>
            <a:r>
              <a:rPr lang="en-US" sz="1200" dirty="0">
                <a:solidFill>
                  <a:schemeClr val="tx1"/>
                </a:solidFill>
              </a:rPr>
              <a:t> and other Base station specific variables such as Bandwidth </a:t>
            </a:r>
            <a:r>
              <a:rPr lang="en-US" sz="1200" dirty="0" err="1">
                <a:solidFill>
                  <a:schemeClr val="tx1"/>
                </a:solidFill>
              </a:rPr>
              <a:t>etc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03CFDD-5952-A011-D9B4-855275842779}"/>
              </a:ext>
            </a:extLst>
          </p:cNvPr>
          <p:cNvSpPr/>
          <p:nvPr/>
        </p:nvSpPr>
        <p:spPr>
          <a:xfrm>
            <a:off x="406551" y="3905700"/>
            <a:ext cx="3042500" cy="958490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Signal Processing for Load using </a:t>
            </a:r>
            <a:r>
              <a:rPr lang="en-US" sz="1200" dirty="0" err="1">
                <a:solidFill>
                  <a:schemeClr val="tx1"/>
                </a:solidFill>
              </a:rPr>
              <a:t>Savitzky-Golay</a:t>
            </a:r>
            <a:r>
              <a:rPr lang="en-US" sz="1200" dirty="0">
                <a:solidFill>
                  <a:schemeClr val="tx1"/>
                </a:solidFill>
              </a:rPr>
              <a:t> Filtering &amp; SOS Butterworth Filtering to capture signal dynamics while capturing causality in Time Series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1B0CCC-B1DB-9C8E-552A-142E3A2A93DD}"/>
              </a:ext>
            </a:extLst>
          </p:cNvPr>
          <p:cNvSpPr/>
          <p:nvPr/>
        </p:nvSpPr>
        <p:spPr>
          <a:xfrm>
            <a:off x="6618944" y="1606081"/>
            <a:ext cx="2203082" cy="336843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764468-B850-382E-8842-1777858C5B95}"/>
              </a:ext>
            </a:extLst>
          </p:cNvPr>
          <p:cNvSpPr/>
          <p:nvPr/>
        </p:nvSpPr>
        <p:spPr>
          <a:xfrm>
            <a:off x="6724069" y="2995919"/>
            <a:ext cx="1992832" cy="1828341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Best Suited Strategy to target Base stations with History and new Base Station considering its attributes considering all objectives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2ED237-1F4E-7C1A-7AAE-9A596D64DB39}"/>
              </a:ext>
            </a:extLst>
          </p:cNvPr>
          <p:cNvSpPr/>
          <p:nvPr/>
        </p:nvSpPr>
        <p:spPr>
          <a:xfrm>
            <a:off x="6724069" y="1700245"/>
            <a:ext cx="1992832" cy="1185347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GroupKfold</a:t>
            </a:r>
            <a:r>
              <a:rPr lang="en-US" sz="1200" dirty="0">
                <a:solidFill>
                  <a:schemeClr val="tx1"/>
                </a:solidFill>
              </a:rPr>
              <a:t> Using Base Station Grouping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66E5396-178B-FDD3-82C8-29753C15BD89}"/>
              </a:ext>
            </a:extLst>
          </p:cNvPr>
          <p:cNvSpPr/>
          <p:nvPr/>
        </p:nvSpPr>
        <p:spPr>
          <a:xfrm>
            <a:off x="3833659" y="1244606"/>
            <a:ext cx="2558374" cy="2484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 Future Data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DD58F18-B129-9B96-A0E1-95E528F10BE7}"/>
              </a:ext>
            </a:extLst>
          </p:cNvPr>
          <p:cNvSpPr/>
          <p:nvPr/>
        </p:nvSpPr>
        <p:spPr>
          <a:xfrm>
            <a:off x="301425" y="1244606"/>
            <a:ext cx="3303270" cy="2484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 Engineering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2035415-9461-FB14-60BB-B38799D84931}"/>
              </a:ext>
            </a:extLst>
          </p:cNvPr>
          <p:cNvSpPr/>
          <p:nvPr/>
        </p:nvSpPr>
        <p:spPr>
          <a:xfrm>
            <a:off x="6618944" y="1226290"/>
            <a:ext cx="2203081" cy="2484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Cross Validation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305C8A-D86A-32C0-5863-B34900CAB0CF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 flipV="1">
            <a:off x="3604696" y="3290298"/>
            <a:ext cx="228963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76E5177-0B5D-2F6F-E2A1-E44D6AAB6FEE}"/>
              </a:ext>
            </a:extLst>
          </p:cNvPr>
          <p:cNvSpPr/>
          <p:nvPr/>
        </p:nvSpPr>
        <p:spPr>
          <a:xfrm>
            <a:off x="3833659" y="1606081"/>
            <a:ext cx="2558374" cy="3368434"/>
          </a:xfrm>
          <a:prstGeom prst="rect">
            <a:avLst/>
          </a:prstGeom>
          <a:solidFill>
            <a:schemeClr val="bg1">
              <a:lumMod val="95000"/>
              <a:alpha val="699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address the challenge of </a:t>
            </a:r>
            <a:r>
              <a:rPr lang="en-US" b="1" dirty="0">
                <a:solidFill>
                  <a:schemeClr val="tx1"/>
                </a:solidFill>
              </a:rPr>
              <a:t>Target leakage</a:t>
            </a:r>
            <a:r>
              <a:rPr lang="en-US" dirty="0">
                <a:solidFill>
                  <a:schemeClr val="tx1"/>
                </a:solidFill>
              </a:rPr>
              <a:t>, we took a strategic approach to feature creation. We meticulously engineered time-based features that inherently exclude the use of future data.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4D65A3-C40A-9C2D-A59C-7762DF7DD779}"/>
              </a:ext>
            </a:extLst>
          </p:cNvPr>
          <p:cNvCxnSpPr>
            <a:cxnSpLocks/>
            <a:stCxn id="4" idx="3"/>
            <a:endCxn id="49" idx="1"/>
          </p:cNvCxnSpPr>
          <p:nvPr/>
        </p:nvCxnSpPr>
        <p:spPr>
          <a:xfrm>
            <a:off x="6392033" y="3290298"/>
            <a:ext cx="22691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184C99D-A288-B139-EF4C-CB191A047177}"/>
              </a:ext>
            </a:extLst>
          </p:cNvPr>
          <p:cNvSpPr/>
          <p:nvPr/>
        </p:nvSpPr>
        <p:spPr>
          <a:xfrm>
            <a:off x="5924144" y="1008643"/>
            <a:ext cx="694798" cy="672025"/>
          </a:xfrm>
          <a:prstGeom prst="star5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07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72EE8B1-6F47-2F4C-EF6D-1E7F4C446255}"/>
              </a:ext>
            </a:extLst>
          </p:cNvPr>
          <p:cNvSpPr/>
          <p:nvPr/>
        </p:nvSpPr>
        <p:spPr>
          <a:xfrm>
            <a:off x="5517650" y="3317579"/>
            <a:ext cx="1397000" cy="1675373"/>
          </a:xfrm>
          <a:prstGeom prst="rect">
            <a:avLst/>
          </a:prstGeom>
          <a:solidFill>
            <a:schemeClr val="bg1">
              <a:lumMod val="95000"/>
              <a:alpha val="699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D13E9-FC53-F821-83EE-674241EE250B}"/>
              </a:ext>
            </a:extLst>
          </p:cNvPr>
          <p:cNvSpPr/>
          <p:nvPr/>
        </p:nvSpPr>
        <p:spPr>
          <a:xfrm>
            <a:off x="2134493" y="3424136"/>
            <a:ext cx="3167081" cy="1568817"/>
          </a:xfrm>
          <a:prstGeom prst="rect">
            <a:avLst/>
          </a:prstGeom>
          <a:solidFill>
            <a:schemeClr val="bg1">
              <a:lumMod val="95000"/>
              <a:alpha val="699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A1D926-496D-4D04-FA2C-42D98088CEBC}"/>
              </a:ext>
            </a:extLst>
          </p:cNvPr>
          <p:cNvSpPr/>
          <p:nvPr/>
        </p:nvSpPr>
        <p:spPr>
          <a:xfrm>
            <a:off x="150051" y="1624519"/>
            <a:ext cx="1669021" cy="336843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331EE-A214-9C1D-4739-337CA2AB6CC2}"/>
              </a:ext>
            </a:extLst>
          </p:cNvPr>
          <p:cNvSpPr/>
          <p:nvPr/>
        </p:nvSpPr>
        <p:spPr>
          <a:xfrm>
            <a:off x="255176" y="3054285"/>
            <a:ext cx="1447164" cy="1828341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Best Suited Strategy to target Base stations with History and new Base Station considering its attributes considering all 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F724A-EC67-80C6-6C3D-C212DA4CFA3A}"/>
              </a:ext>
            </a:extLst>
          </p:cNvPr>
          <p:cNvSpPr/>
          <p:nvPr/>
        </p:nvSpPr>
        <p:spPr>
          <a:xfrm>
            <a:off x="255176" y="1758611"/>
            <a:ext cx="1447164" cy="1185347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GroupKfold</a:t>
            </a:r>
            <a:r>
              <a:rPr lang="en-US" sz="1200" dirty="0">
                <a:solidFill>
                  <a:schemeClr val="tx1"/>
                </a:solidFill>
              </a:rPr>
              <a:t> Using Base Station Grouping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040224-1FFF-756B-635A-05255881473D}"/>
              </a:ext>
            </a:extLst>
          </p:cNvPr>
          <p:cNvSpPr/>
          <p:nvPr/>
        </p:nvSpPr>
        <p:spPr>
          <a:xfrm>
            <a:off x="150051" y="1263043"/>
            <a:ext cx="1669021" cy="2511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Cross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F3333-01C7-ACB4-9F40-27ED8E6AF9E7}"/>
              </a:ext>
            </a:extLst>
          </p:cNvPr>
          <p:cNvSpPr/>
          <p:nvPr/>
        </p:nvSpPr>
        <p:spPr>
          <a:xfrm>
            <a:off x="2134493" y="1601740"/>
            <a:ext cx="3167081" cy="1475356"/>
          </a:xfrm>
          <a:prstGeom prst="rect">
            <a:avLst/>
          </a:prstGeom>
          <a:solidFill>
            <a:schemeClr val="bg1">
              <a:lumMod val="95000"/>
              <a:alpha val="699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Google Shape;93;p14">
            <a:extLst>
              <a:ext uri="{FF2B5EF4-FFF2-40B4-BE49-F238E27FC236}">
                <a16:creationId xmlns:a16="http://schemas.microsoft.com/office/drawing/2014/main" id="{1B27BF3F-488B-B39F-AAD7-A37CC94CB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425" y="815350"/>
            <a:ext cx="8520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Model Building and Evaluation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195F4-EC9B-39AC-EA0F-8CC19CE46990}"/>
              </a:ext>
            </a:extLst>
          </p:cNvPr>
          <p:cNvSpPr/>
          <p:nvPr/>
        </p:nvSpPr>
        <p:spPr>
          <a:xfrm>
            <a:off x="2008035" y="1462963"/>
            <a:ext cx="1965526" cy="323111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FAST AI ANN 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75B59-61B9-913D-236B-22FD3681BF47}"/>
              </a:ext>
            </a:extLst>
          </p:cNvPr>
          <p:cNvSpPr/>
          <p:nvPr/>
        </p:nvSpPr>
        <p:spPr>
          <a:xfrm>
            <a:off x="2017761" y="3210082"/>
            <a:ext cx="1955800" cy="349627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Keras</a:t>
            </a:r>
            <a:r>
              <a:rPr lang="en-US" sz="1200" b="1" dirty="0">
                <a:solidFill>
                  <a:schemeClr val="tx1"/>
                </a:solidFill>
              </a:rPr>
              <a:t> ANN 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E257CB-C524-3833-3898-2A91D85C07A1}"/>
              </a:ext>
            </a:extLst>
          </p:cNvPr>
          <p:cNvSpPr/>
          <p:nvPr/>
        </p:nvSpPr>
        <p:spPr>
          <a:xfrm>
            <a:off x="5517650" y="1601741"/>
            <a:ext cx="1384851" cy="1452544"/>
          </a:xfrm>
          <a:prstGeom prst="rect">
            <a:avLst/>
          </a:prstGeom>
          <a:solidFill>
            <a:schemeClr val="bg1">
              <a:lumMod val="95000"/>
              <a:alpha val="699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A4B8B9-403C-638A-1871-0C9A51D9207A}"/>
              </a:ext>
            </a:extLst>
          </p:cNvPr>
          <p:cNvSpPr/>
          <p:nvPr/>
        </p:nvSpPr>
        <p:spPr>
          <a:xfrm>
            <a:off x="2241498" y="1880053"/>
            <a:ext cx="2982255" cy="323111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 Layers (256 x 512 x 1024 x 512 x 256)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B511CD-D043-AA8A-23A9-7761364B70F1}"/>
              </a:ext>
            </a:extLst>
          </p:cNvPr>
          <p:cNvSpPr/>
          <p:nvPr/>
        </p:nvSpPr>
        <p:spPr>
          <a:xfrm>
            <a:off x="2241499" y="2260981"/>
            <a:ext cx="1510960" cy="323111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54 final features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AD2ED-52D0-2262-5BE2-66742D529A2C}"/>
              </a:ext>
            </a:extLst>
          </p:cNvPr>
          <p:cNvSpPr/>
          <p:nvPr/>
        </p:nvSpPr>
        <p:spPr>
          <a:xfrm>
            <a:off x="4100019" y="1472918"/>
            <a:ext cx="2806619" cy="32311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Local CV MAE (0.68) + MAPE (0.031)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53D195-DF46-EE33-FE13-8D0D05B9D9F1}"/>
              </a:ext>
            </a:extLst>
          </p:cNvPr>
          <p:cNvSpPr/>
          <p:nvPr/>
        </p:nvSpPr>
        <p:spPr>
          <a:xfrm>
            <a:off x="2241498" y="2655998"/>
            <a:ext cx="1510960" cy="323111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ReLU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CBB40C-3790-FFA0-7849-239995743DED}"/>
              </a:ext>
            </a:extLst>
          </p:cNvPr>
          <p:cNvSpPr/>
          <p:nvPr/>
        </p:nvSpPr>
        <p:spPr>
          <a:xfrm>
            <a:off x="2241498" y="3656069"/>
            <a:ext cx="2982255" cy="323111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 Layers (256 x 512 x 1024 x 512 x 256)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5CE553-DBC2-C16E-D9DB-8E20852719B3}"/>
              </a:ext>
            </a:extLst>
          </p:cNvPr>
          <p:cNvSpPr/>
          <p:nvPr/>
        </p:nvSpPr>
        <p:spPr>
          <a:xfrm>
            <a:off x="2241498" y="4043852"/>
            <a:ext cx="2982255" cy="395017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54 features (3 Embedding Layers + 51 Dense Features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7F1A6B-6A7D-4B10-24BC-BF9E278C2E94}"/>
              </a:ext>
            </a:extLst>
          </p:cNvPr>
          <p:cNvSpPr/>
          <p:nvPr/>
        </p:nvSpPr>
        <p:spPr>
          <a:xfrm>
            <a:off x="3825390" y="4536856"/>
            <a:ext cx="1398363" cy="323111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MAE + MAPE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1C2B37-07C2-09E4-55A6-1783A2EDF696}"/>
              </a:ext>
            </a:extLst>
          </p:cNvPr>
          <p:cNvSpPr/>
          <p:nvPr/>
        </p:nvSpPr>
        <p:spPr>
          <a:xfrm>
            <a:off x="2241498" y="4536857"/>
            <a:ext cx="1510960" cy="323111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SiLU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E43E46-6A51-010F-E897-58E7E065FAB6}"/>
              </a:ext>
            </a:extLst>
          </p:cNvPr>
          <p:cNvSpPr/>
          <p:nvPr/>
        </p:nvSpPr>
        <p:spPr>
          <a:xfrm>
            <a:off x="4063907" y="3212949"/>
            <a:ext cx="2842731" cy="32311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Local CV MAE (0.67) + MAPE (0.026)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77A992-B3A7-942C-8CDE-EEF710DD8CD7}"/>
              </a:ext>
            </a:extLst>
          </p:cNvPr>
          <p:cNvSpPr/>
          <p:nvPr/>
        </p:nvSpPr>
        <p:spPr>
          <a:xfrm>
            <a:off x="3830281" y="2262093"/>
            <a:ext cx="1398363" cy="323111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MAE + MAPE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D8D004-9A7C-67FB-9D41-0204519A53C5}"/>
              </a:ext>
            </a:extLst>
          </p:cNvPr>
          <p:cNvSpPr/>
          <p:nvPr/>
        </p:nvSpPr>
        <p:spPr>
          <a:xfrm>
            <a:off x="5611144" y="1889042"/>
            <a:ext cx="1217673" cy="1054916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Private WMAPE  </a:t>
            </a:r>
            <a:r>
              <a:rPr lang="en-US" sz="1200" b="1" u="sng" dirty="0">
                <a:solidFill>
                  <a:schemeClr val="tx1"/>
                </a:solidFill>
              </a:rPr>
              <a:t>0.0549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5DF2A4-7059-92FE-9961-DB3E9609BC17}"/>
              </a:ext>
            </a:extLst>
          </p:cNvPr>
          <p:cNvSpPr/>
          <p:nvPr/>
        </p:nvSpPr>
        <p:spPr>
          <a:xfrm>
            <a:off x="5611144" y="3647315"/>
            <a:ext cx="1217673" cy="1212651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Private WMAPE  </a:t>
            </a:r>
            <a:r>
              <a:rPr lang="en-US" sz="1200" b="1" u="sng" dirty="0">
                <a:solidFill>
                  <a:schemeClr val="tx1"/>
                </a:solidFill>
              </a:rPr>
              <a:t>0.0435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80249E-460E-0405-AF6C-853367DCFD0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819072" y="2339418"/>
            <a:ext cx="3154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3A2443-5258-B19E-E36B-04C29C1C40E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19072" y="4207129"/>
            <a:ext cx="315421" cy="14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6488C340-66CC-6255-A932-17E1FA39A037}"/>
              </a:ext>
            </a:extLst>
          </p:cNvPr>
          <p:cNvSpPr/>
          <p:nvPr/>
        </p:nvSpPr>
        <p:spPr>
          <a:xfrm>
            <a:off x="6637982" y="3482714"/>
            <a:ext cx="381669" cy="424019"/>
          </a:xfrm>
          <a:prstGeom prst="star5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17D625-85AF-990C-071A-B2652AFBE5D5}"/>
              </a:ext>
            </a:extLst>
          </p:cNvPr>
          <p:cNvSpPr/>
          <p:nvPr/>
        </p:nvSpPr>
        <p:spPr>
          <a:xfrm>
            <a:off x="7094828" y="1639186"/>
            <a:ext cx="1669021" cy="2688964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We tried various Models out of which finally, we selected </a:t>
            </a:r>
            <a:r>
              <a:rPr lang="en-US" sz="1200" b="1" dirty="0" err="1">
                <a:solidFill>
                  <a:schemeClr val="bg1"/>
                </a:solidFill>
              </a:rPr>
              <a:t>Keras</a:t>
            </a:r>
            <a:r>
              <a:rPr lang="en-US" sz="1200" b="1" dirty="0">
                <a:solidFill>
                  <a:schemeClr val="bg1"/>
                </a:solidFill>
              </a:rPr>
              <a:t> ANN model </a:t>
            </a:r>
            <a:r>
              <a:rPr lang="en-US" sz="1200" dirty="0">
                <a:solidFill>
                  <a:schemeClr val="bg1"/>
                </a:solidFill>
              </a:rPr>
              <a:t>was selected as the final model due to its better performance in the local Group K Fold cross validation and public leaderboard.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F5EE6F7-2E2A-A3EB-5674-F83EE32EE65E}"/>
              </a:ext>
            </a:extLst>
          </p:cNvPr>
          <p:cNvSpPr/>
          <p:nvPr/>
        </p:nvSpPr>
        <p:spPr>
          <a:xfrm>
            <a:off x="7033096" y="1263043"/>
            <a:ext cx="1730753" cy="2511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softEdge rad="3175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3185383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9C9CC4E-D5C5-1826-02B8-9D21CE4B4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25" y="1693427"/>
            <a:ext cx="2743200" cy="326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028090B-482D-1824-068F-352CD9C05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5" y="1693427"/>
            <a:ext cx="2743200" cy="326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B7EA207-549D-88DB-02D7-840714B8F1DB}"/>
              </a:ext>
            </a:extLst>
          </p:cNvPr>
          <p:cNvSpPr/>
          <p:nvPr/>
        </p:nvSpPr>
        <p:spPr>
          <a:xfrm>
            <a:off x="3200400" y="1906620"/>
            <a:ext cx="1760706" cy="1400783"/>
          </a:xfrm>
          <a:prstGeom prst="wedgeRectCallout">
            <a:avLst>
              <a:gd name="adj1" fmla="val -169732"/>
              <a:gd name="adj2" fmla="val -51157"/>
            </a:avLst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HIGH</a:t>
            </a:r>
            <a:r>
              <a:rPr lang="en-US" sz="1100" dirty="0">
                <a:solidFill>
                  <a:schemeClr val="tx1"/>
                </a:solidFill>
              </a:rPr>
              <a:t> impact on the model, since </a:t>
            </a:r>
            <a:r>
              <a:rPr lang="en-US" sz="1100" b="1" dirty="0" err="1">
                <a:solidFill>
                  <a:schemeClr val="tx1"/>
                </a:solidFill>
              </a:rPr>
              <a:t>load</a:t>
            </a:r>
            <a:r>
              <a:rPr lang="en-US" sz="1100" dirty="0" err="1">
                <a:solidFill>
                  <a:schemeClr val="tx1"/>
                </a:solidFill>
              </a:rPr>
              <a:t>_</a:t>
            </a:r>
            <a:r>
              <a:rPr lang="en-US" sz="1100" b="1" dirty="0" err="1">
                <a:solidFill>
                  <a:schemeClr val="tx1"/>
                </a:solidFill>
              </a:rPr>
              <a:t>smooth</a:t>
            </a:r>
            <a:r>
              <a:rPr lang="en-US" sz="1100" dirty="0">
                <a:solidFill>
                  <a:schemeClr val="tx1"/>
                </a:solidFill>
              </a:rPr>
              <a:t> with high and low values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F9978FBA-6746-D61C-E328-A8808E363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425" y="815350"/>
            <a:ext cx="8520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Model Explainaibility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FAF65-2BF8-39E7-D723-300DF5A3D204}"/>
              </a:ext>
            </a:extLst>
          </p:cNvPr>
          <p:cNvSpPr/>
          <p:nvPr/>
        </p:nvSpPr>
        <p:spPr>
          <a:xfrm>
            <a:off x="955379" y="1303259"/>
            <a:ext cx="1377192" cy="271559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BS -143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EE914-55A5-ED97-95CF-4853784D5833}"/>
              </a:ext>
            </a:extLst>
          </p:cNvPr>
          <p:cNvSpPr/>
          <p:nvPr/>
        </p:nvSpPr>
        <p:spPr>
          <a:xfrm>
            <a:off x="6811429" y="1303259"/>
            <a:ext cx="1377192" cy="271559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BS -1016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5CFB913-0C39-76D5-72F4-C30C334952B4}"/>
              </a:ext>
            </a:extLst>
          </p:cNvPr>
          <p:cNvSpPr/>
          <p:nvPr/>
        </p:nvSpPr>
        <p:spPr>
          <a:xfrm>
            <a:off x="4182894" y="3443590"/>
            <a:ext cx="1760706" cy="1400783"/>
          </a:xfrm>
          <a:prstGeom prst="wedgeRectCallout">
            <a:avLst>
              <a:gd name="adj1" fmla="val 85517"/>
              <a:gd name="adj2" fmla="val -140046"/>
            </a:avLst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HIGH</a:t>
            </a:r>
            <a:r>
              <a:rPr lang="en-US" sz="1100" dirty="0">
                <a:solidFill>
                  <a:schemeClr val="tx1"/>
                </a:solidFill>
              </a:rPr>
              <a:t> values of Load tend to have </a:t>
            </a:r>
            <a:r>
              <a:rPr lang="en-US" sz="1100" b="1" dirty="0">
                <a:solidFill>
                  <a:schemeClr val="tx1"/>
                </a:solidFill>
              </a:rPr>
              <a:t>LOW</a:t>
            </a:r>
            <a:r>
              <a:rPr lang="en-US" sz="1100" dirty="0">
                <a:solidFill>
                  <a:schemeClr val="tx1"/>
                </a:solidFill>
              </a:rPr>
              <a:t> impact (though good importance), but HIGH values of </a:t>
            </a:r>
            <a:r>
              <a:rPr lang="en-US" sz="1100" b="1" dirty="0">
                <a:solidFill>
                  <a:schemeClr val="tx1"/>
                </a:solidFill>
              </a:rPr>
              <a:t>load_T-2 </a:t>
            </a:r>
            <a:r>
              <a:rPr lang="en-US" sz="1100" dirty="0">
                <a:solidFill>
                  <a:schemeClr val="tx1"/>
                </a:solidFill>
              </a:rPr>
              <a:t>and </a:t>
            </a:r>
            <a:r>
              <a:rPr lang="en-US" sz="1100" b="1" dirty="0" err="1">
                <a:solidFill>
                  <a:schemeClr val="tx1"/>
                </a:solidFill>
              </a:rPr>
              <a:t>load_diff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have a very impact on model output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0FD09-BA65-31E9-10D3-6497EA81E810}"/>
              </a:ext>
            </a:extLst>
          </p:cNvPr>
          <p:cNvSpPr/>
          <p:nvPr/>
        </p:nvSpPr>
        <p:spPr>
          <a:xfrm>
            <a:off x="2386361" y="1303259"/>
            <a:ext cx="4371278" cy="27155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Understanding SHAP for NEW &amp; EXISTING Base Stations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49A71-55A3-8AF7-CDAA-50821CAFA77C}"/>
              </a:ext>
            </a:extLst>
          </p:cNvPr>
          <p:cNvSpPr/>
          <p:nvPr/>
        </p:nvSpPr>
        <p:spPr>
          <a:xfrm>
            <a:off x="386577" y="1224769"/>
            <a:ext cx="736772" cy="21745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EXISTING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B55CB3-70CE-D1B3-6EF3-B3E9679E778A}"/>
              </a:ext>
            </a:extLst>
          </p:cNvPr>
          <p:cNvSpPr/>
          <p:nvPr/>
        </p:nvSpPr>
        <p:spPr>
          <a:xfrm>
            <a:off x="7874025" y="1184650"/>
            <a:ext cx="736772" cy="21745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919142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9C9CC4E-D5C5-1826-02B8-9D21CE4B4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25" y="1693427"/>
            <a:ext cx="2743200" cy="326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028090B-482D-1824-068F-352CD9C05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5" y="1693427"/>
            <a:ext cx="2743200" cy="326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F9978FBA-6746-D61C-E328-A8808E363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425" y="815350"/>
            <a:ext cx="8520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Model Explainaibility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FAF65-2BF8-39E7-D723-300DF5A3D204}"/>
              </a:ext>
            </a:extLst>
          </p:cNvPr>
          <p:cNvSpPr/>
          <p:nvPr/>
        </p:nvSpPr>
        <p:spPr>
          <a:xfrm>
            <a:off x="955379" y="1303259"/>
            <a:ext cx="1377192" cy="271559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BS -143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EE914-55A5-ED97-95CF-4853784D5833}"/>
              </a:ext>
            </a:extLst>
          </p:cNvPr>
          <p:cNvSpPr/>
          <p:nvPr/>
        </p:nvSpPr>
        <p:spPr>
          <a:xfrm>
            <a:off x="6811429" y="1303259"/>
            <a:ext cx="1377192" cy="271559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BS -1016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886ACD4-3637-2830-DD11-8C2E6B92219E}"/>
              </a:ext>
            </a:extLst>
          </p:cNvPr>
          <p:cNvSpPr/>
          <p:nvPr/>
        </p:nvSpPr>
        <p:spPr>
          <a:xfrm>
            <a:off x="4080753" y="1871358"/>
            <a:ext cx="1760706" cy="1400783"/>
          </a:xfrm>
          <a:prstGeom prst="wedgeRectCallout">
            <a:avLst>
              <a:gd name="adj1" fmla="val 81097"/>
              <a:gd name="adj2" fmla="val -47685"/>
            </a:avLst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LOW</a:t>
            </a:r>
            <a:r>
              <a:rPr lang="en-US" sz="1100" dirty="0">
                <a:solidFill>
                  <a:schemeClr val="tx1"/>
                </a:solidFill>
              </a:rPr>
              <a:t> values of </a:t>
            </a:r>
            <a:r>
              <a:rPr lang="en-US" sz="1100" b="1" dirty="0">
                <a:solidFill>
                  <a:schemeClr val="tx1"/>
                </a:solidFill>
              </a:rPr>
              <a:t>Frequency</a:t>
            </a:r>
            <a:r>
              <a:rPr lang="en-US" sz="1100" dirty="0">
                <a:solidFill>
                  <a:schemeClr val="tx1"/>
                </a:solidFill>
              </a:rPr>
              <a:t> have high impact on the model output,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9E7B84A-3A95-44E9-A5F6-2F11EDD5126A}"/>
              </a:ext>
            </a:extLst>
          </p:cNvPr>
          <p:cNvSpPr/>
          <p:nvPr/>
        </p:nvSpPr>
        <p:spPr>
          <a:xfrm>
            <a:off x="3200400" y="3443590"/>
            <a:ext cx="1760706" cy="1400783"/>
          </a:xfrm>
          <a:prstGeom prst="wedgeRectCallout">
            <a:avLst>
              <a:gd name="adj1" fmla="val -170837"/>
              <a:gd name="adj2" fmla="val -90740"/>
            </a:avLst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hour_spline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features which are also indicating good model insights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0FD09-BA65-31E9-10D3-6497EA81E810}"/>
              </a:ext>
            </a:extLst>
          </p:cNvPr>
          <p:cNvSpPr/>
          <p:nvPr/>
        </p:nvSpPr>
        <p:spPr>
          <a:xfrm>
            <a:off x="2386361" y="1303259"/>
            <a:ext cx="4371278" cy="27155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Understanding SHAP for NEW &amp; EXISTING Base Stations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49A71-55A3-8AF7-CDAA-50821CAFA77C}"/>
              </a:ext>
            </a:extLst>
          </p:cNvPr>
          <p:cNvSpPr/>
          <p:nvPr/>
        </p:nvSpPr>
        <p:spPr>
          <a:xfrm>
            <a:off x="386577" y="1224769"/>
            <a:ext cx="736772" cy="21745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EXISTING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B55CB3-70CE-D1B3-6EF3-B3E9679E778A}"/>
              </a:ext>
            </a:extLst>
          </p:cNvPr>
          <p:cNvSpPr/>
          <p:nvPr/>
        </p:nvSpPr>
        <p:spPr>
          <a:xfrm>
            <a:off x="7874025" y="1184650"/>
            <a:ext cx="736772" cy="21745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07336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9C9CC4E-D5C5-1826-02B8-9D21CE4B4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25" y="1693427"/>
            <a:ext cx="2743200" cy="326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028090B-482D-1824-068F-352CD9C05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5" y="1693427"/>
            <a:ext cx="2743200" cy="326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F9978FBA-6746-D61C-E328-A8808E363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425" y="815350"/>
            <a:ext cx="8520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Model Explainaibility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FAF65-2BF8-39E7-D723-300DF5A3D204}"/>
              </a:ext>
            </a:extLst>
          </p:cNvPr>
          <p:cNvSpPr/>
          <p:nvPr/>
        </p:nvSpPr>
        <p:spPr>
          <a:xfrm>
            <a:off x="955379" y="1303259"/>
            <a:ext cx="1377192" cy="271559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BS -143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EE914-55A5-ED97-95CF-4853784D5833}"/>
              </a:ext>
            </a:extLst>
          </p:cNvPr>
          <p:cNvSpPr/>
          <p:nvPr/>
        </p:nvSpPr>
        <p:spPr>
          <a:xfrm>
            <a:off x="6811429" y="1303259"/>
            <a:ext cx="1377192" cy="271559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BS -1016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B942CEA3-E320-F494-9489-BFADBF15EC5D}"/>
              </a:ext>
            </a:extLst>
          </p:cNvPr>
          <p:cNvSpPr/>
          <p:nvPr/>
        </p:nvSpPr>
        <p:spPr>
          <a:xfrm>
            <a:off x="4080753" y="1906620"/>
            <a:ext cx="1760706" cy="1661947"/>
          </a:xfrm>
          <a:prstGeom prst="wedgeRectCallout">
            <a:avLst>
              <a:gd name="adj1" fmla="val 79831"/>
              <a:gd name="adj2" fmla="val 18715"/>
            </a:avLst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Energy consumption or (value=0 for Lagged Variables), </a:t>
            </a:r>
            <a:r>
              <a:rPr lang="en-US" sz="1100" dirty="0">
                <a:solidFill>
                  <a:schemeClr val="tx1"/>
                </a:solidFill>
              </a:rPr>
              <a:t>therefore we can see that the values of all </a:t>
            </a:r>
            <a:r>
              <a:rPr lang="en-US" sz="1100" b="1" dirty="0">
                <a:solidFill>
                  <a:schemeClr val="tx1"/>
                </a:solidFill>
              </a:rPr>
              <a:t>Energy Lagged values such as Energy_T-1, Energy_T-2 </a:t>
            </a:r>
            <a:r>
              <a:rPr lang="en-US" sz="1100" dirty="0">
                <a:solidFill>
                  <a:schemeClr val="tx1"/>
                </a:solidFill>
              </a:rPr>
              <a:t>and so on have very </a:t>
            </a:r>
            <a:r>
              <a:rPr lang="en-US" sz="1100" b="1" dirty="0">
                <a:solidFill>
                  <a:schemeClr val="tx1"/>
                </a:solidFill>
              </a:rPr>
              <a:t>low</a:t>
            </a:r>
            <a:r>
              <a:rPr lang="en-US" sz="1100" dirty="0">
                <a:solidFill>
                  <a:schemeClr val="tx1"/>
                </a:solidFill>
              </a:rPr>
              <a:t> Values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FAFE3C5-F4EE-51DC-2304-AD6591F95E1F}"/>
              </a:ext>
            </a:extLst>
          </p:cNvPr>
          <p:cNvSpPr/>
          <p:nvPr/>
        </p:nvSpPr>
        <p:spPr>
          <a:xfrm>
            <a:off x="3200400" y="3506079"/>
            <a:ext cx="1760706" cy="1400783"/>
          </a:xfrm>
          <a:prstGeom prst="wedgeRectCallout">
            <a:avLst>
              <a:gd name="adj1" fmla="val -173792"/>
              <a:gd name="adj2" fmla="val -135320"/>
            </a:avLst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The interesting part of this analysis is the importance of </a:t>
            </a:r>
            <a:r>
              <a:rPr lang="en-US" sz="1100" b="1" dirty="0">
                <a:solidFill>
                  <a:schemeClr val="tx1"/>
                </a:solidFill>
              </a:rPr>
              <a:t>Energy_T-1, Energy_T-2 and Energy_T-3</a:t>
            </a:r>
            <a:r>
              <a:rPr lang="en-US" sz="1100" dirty="0">
                <a:solidFill>
                  <a:schemeClr val="tx1"/>
                </a:solidFill>
              </a:rPr>
              <a:t> for which </a:t>
            </a:r>
            <a:r>
              <a:rPr lang="en-US" sz="1100" b="1" dirty="0">
                <a:solidFill>
                  <a:schemeClr val="tx1"/>
                </a:solidFill>
              </a:rPr>
              <a:t>HIGH</a:t>
            </a:r>
            <a:r>
              <a:rPr lang="en-US" sz="1100" dirty="0">
                <a:solidFill>
                  <a:schemeClr val="tx1"/>
                </a:solidFill>
              </a:rPr>
              <a:t> values for </a:t>
            </a:r>
            <a:r>
              <a:rPr lang="en-US" sz="1100" b="1" dirty="0">
                <a:solidFill>
                  <a:schemeClr val="tx1"/>
                </a:solidFill>
              </a:rPr>
              <a:t>Energy_T-1 </a:t>
            </a:r>
            <a:r>
              <a:rPr lang="en-US" sz="1100" dirty="0">
                <a:solidFill>
                  <a:schemeClr val="tx1"/>
                </a:solidFill>
              </a:rPr>
              <a:t>has a very good impact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0FD09-BA65-31E9-10D3-6497EA81E810}"/>
              </a:ext>
            </a:extLst>
          </p:cNvPr>
          <p:cNvSpPr/>
          <p:nvPr/>
        </p:nvSpPr>
        <p:spPr>
          <a:xfrm>
            <a:off x="2386361" y="1303259"/>
            <a:ext cx="4371278" cy="27155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Understanding SHAP for NEW &amp; EXISTING Base Stations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49A71-55A3-8AF7-CDAA-50821CAFA77C}"/>
              </a:ext>
            </a:extLst>
          </p:cNvPr>
          <p:cNvSpPr/>
          <p:nvPr/>
        </p:nvSpPr>
        <p:spPr>
          <a:xfrm>
            <a:off x="386577" y="1224769"/>
            <a:ext cx="736772" cy="21745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EXISTING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B55CB3-70CE-D1B3-6EF3-B3E9679E778A}"/>
              </a:ext>
            </a:extLst>
          </p:cNvPr>
          <p:cNvSpPr/>
          <p:nvPr/>
        </p:nvSpPr>
        <p:spPr>
          <a:xfrm>
            <a:off x="7874025" y="1184650"/>
            <a:ext cx="736772" cy="21745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46247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D4582A-4D17-3D6B-EC9D-E2DBE8D36EFD}"/>
              </a:ext>
            </a:extLst>
          </p:cNvPr>
          <p:cNvSpPr/>
          <p:nvPr/>
        </p:nvSpPr>
        <p:spPr>
          <a:xfrm>
            <a:off x="424203" y="1629417"/>
            <a:ext cx="2296377" cy="2230964"/>
          </a:xfrm>
          <a:prstGeom prst="ellipse">
            <a:avLst/>
          </a:prstGeom>
          <a:solidFill>
            <a:srgbClr val="F0B503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Machine </a:t>
            </a:r>
            <a:r>
              <a:rPr lang="en-IN" sz="1200" b="1">
                <a:solidFill>
                  <a:schemeClr val="tx1"/>
                </a:solidFill>
              </a:rPr>
              <a:t>Learning Advancements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AD7A55-154B-500E-2926-0D883DA0CBE6}"/>
              </a:ext>
            </a:extLst>
          </p:cNvPr>
          <p:cNvSpPr/>
          <p:nvPr/>
        </p:nvSpPr>
        <p:spPr>
          <a:xfrm>
            <a:off x="2071547" y="2525928"/>
            <a:ext cx="2412461" cy="2461121"/>
          </a:xfrm>
          <a:prstGeom prst="ellipse">
            <a:avLst/>
          </a:prstGeom>
          <a:solidFill>
            <a:srgbClr val="F0B503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Dynamic </a:t>
            </a:r>
            <a:r>
              <a:rPr lang="en-IN" sz="1200" b="1">
                <a:solidFill>
                  <a:schemeClr val="tx1"/>
                </a:solidFill>
              </a:rPr>
              <a:t>Network Configuration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0B1E0E-0CF8-10C6-F382-6DB5732F44AF}"/>
              </a:ext>
            </a:extLst>
          </p:cNvPr>
          <p:cNvSpPr/>
          <p:nvPr/>
        </p:nvSpPr>
        <p:spPr>
          <a:xfrm>
            <a:off x="4205363" y="1629417"/>
            <a:ext cx="2904346" cy="2860651"/>
          </a:xfrm>
          <a:prstGeom prst="ellipse">
            <a:avLst/>
          </a:prstGeom>
          <a:solidFill>
            <a:srgbClr val="F0B503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Resource </a:t>
            </a:r>
            <a:r>
              <a:rPr lang="en-IN" sz="1200" b="1">
                <a:solidFill>
                  <a:schemeClr val="tx1"/>
                </a:solidFill>
              </a:rPr>
              <a:t>Allocation Strategies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3661B9-F157-9BA1-1FBD-1DC419AA8252}"/>
              </a:ext>
            </a:extLst>
          </p:cNvPr>
          <p:cNvSpPr/>
          <p:nvPr/>
        </p:nvSpPr>
        <p:spPr>
          <a:xfrm>
            <a:off x="6670610" y="2207172"/>
            <a:ext cx="2268170" cy="2191381"/>
          </a:xfrm>
          <a:prstGeom prst="ellipse">
            <a:avLst/>
          </a:prstGeom>
          <a:solidFill>
            <a:srgbClr val="F0B503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Ethical and </a:t>
            </a:r>
            <a:r>
              <a:rPr lang="en-IN" sz="1200" b="1">
                <a:solidFill>
                  <a:schemeClr val="tx1"/>
                </a:solidFill>
              </a:rPr>
              <a:t>Societal Considerations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E7DD1B-F34D-7B7F-1170-B038D908DA04}"/>
              </a:ext>
            </a:extLst>
          </p:cNvPr>
          <p:cNvSpPr/>
          <p:nvPr/>
        </p:nvSpPr>
        <p:spPr>
          <a:xfrm>
            <a:off x="674064" y="3176816"/>
            <a:ext cx="1843989" cy="1842654"/>
          </a:xfrm>
          <a:prstGeom prst="ellipse">
            <a:avLst/>
          </a:prstGeom>
          <a:solidFill>
            <a:srgbClr val="F0B503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Energy </a:t>
            </a:r>
            <a:r>
              <a:rPr lang="en-IN" sz="1200" b="1">
                <a:solidFill>
                  <a:schemeClr val="tx1"/>
                </a:solidFill>
              </a:rPr>
              <a:t>Efficiency Optimization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41C89F-489D-FEAE-5C4D-B8EC6CA4D47C}"/>
              </a:ext>
            </a:extLst>
          </p:cNvPr>
          <p:cNvSpPr/>
          <p:nvPr/>
        </p:nvSpPr>
        <p:spPr>
          <a:xfrm>
            <a:off x="219611" y="3276857"/>
            <a:ext cx="807037" cy="764572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D9D1BF-E50F-6B98-9C14-08187C64FA24}"/>
              </a:ext>
            </a:extLst>
          </p:cNvPr>
          <p:cNvSpPr/>
          <p:nvPr/>
        </p:nvSpPr>
        <p:spPr>
          <a:xfrm>
            <a:off x="5528907" y="3373822"/>
            <a:ext cx="1706839" cy="1613228"/>
          </a:xfrm>
          <a:prstGeom prst="ellipse">
            <a:avLst/>
          </a:prstGeom>
          <a:solidFill>
            <a:srgbClr val="F0B503"/>
          </a:solidFill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Real-world Deployments </a:t>
            </a:r>
            <a:r>
              <a:rPr lang="en-IN" sz="1200" b="1">
                <a:solidFill>
                  <a:schemeClr val="tx1"/>
                </a:solidFill>
              </a:rPr>
              <a:t>and Testing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639AE7-88B2-8526-9F42-4506ECCBA961}"/>
              </a:ext>
            </a:extLst>
          </p:cNvPr>
          <p:cNvSpPr/>
          <p:nvPr/>
        </p:nvSpPr>
        <p:spPr>
          <a:xfrm>
            <a:off x="6622540" y="1818745"/>
            <a:ext cx="792291" cy="776854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0CC16D-67A5-7D02-B805-3DA012291F54}"/>
              </a:ext>
            </a:extLst>
          </p:cNvPr>
          <p:cNvSpPr/>
          <p:nvPr/>
        </p:nvSpPr>
        <p:spPr>
          <a:xfrm>
            <a:off x="1270414" y="1482251"/>
            <a:ext cx="558146" cy="530157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CD8520-11EF-DFCD-696C-B438CBF7A4CE}"/>
              </a:ext>
            </a:extLst>
          </p:cNvPr>
          <p:cNvSpPr/>
          <p:nvPr/>
        </p:nvSpPr>
        <p:spPr>
          <a:xfrm>
            <a:off x="3747725" y="2435017"/>
            <a:ext cx="558146" cy="530157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601DEA-CDCB-9EB7-132A-0C748105669E}"/>
              </a:ext>
            </a:extLst>
          </p:cNvPr>
          <p:cNvSpPr/>
          <p:nvPr/>
        </p:nvSpPr>
        <p:spPr>
          <a:xfrm>
            <a:off x="4168997" y="1291862"/>
            <a:ext cx="1016829" cy="996304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F74075-0A1E-2B3E-79A2-CDA9D7737CD6}"/>
              </a:ext>
            </a:extLst>
          </p:cNvPr>
          <p:cNvSpPr/>
          <p:nvPr/>
        </p:nvSpPr>
        <p:spPr>
          <a:xfrm>
            <a:off x="4135324" y="3807547"/>
            <a:ext cx="771858" cy="773431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7EE399-66A5-CB4D-6793-AB57489720AD}"/>
              </a:ext>
            </a:extLst>
          </p:cNvPr>
          <p:cNvSpPr/>
          <p:nvPr/>
        </p:nvSpPr>
        <p:spPr>
          <a:xfrm>
            <a:off x="8285002" y="2081631"/>
            <a:ext cx="546779" cy="513968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Google Shape;93;p14">
            <a:extLst>
              <a:ext uri="{FF2B5EF4-FFF2-40B4-BE49-F238E27FC236}">
                <a16:creationId xmlns:a16="http://schemas.microsoft.com/office/drawing/2014/main" id="{E01E0C9E-5F76-58EA-C3B5-27AA336170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425" y="815350"/>
            <a:ext cx="8520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Applications of Learning &amp; Future Work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EF4EBE-E648-2EF7-5289-DBF8816A6F30}"/>
              </a:ext>
            </a:extLst>
          </p:cNvPr>
          <p:cNvSpPr/>
          <p:nvPr/>
        </p:nvSpPr>
        <p:spPr>
          <a:xfrm>
            <a:off x="2428682" y="1965356"/>
            <a:ext cx="890329" cy="836041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6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311700" y="1080125"/>
            <a:ext cx="8520600" cy="215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u="non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u="non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none" dirty="0">
                <a:solidFill>
                  <a:srgbClr val="F0B503"/>
                </a:solidFill>
                <a:latin typeface="Arial"/>
                <a:ea typeface="Arial"/>
                <a:cs typeface="Arial"/>
                <a:sym typeface="Arial"/>
              </a:rPr>
              <a:t>Thank You !!</a:t>
            </a:r>
            <a:endParaRPr sz="4000" u="none" dirty="0">
              <a:solidFill>
                <a:srgbClr val="F0B50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none" dirty="0">
                <a:latin typeface="Arial"/>
                <a:ea typeface="Arial"/>
                <a:cs typeface="Arial"/>
                <a:sym typeface="Arial"/>
              </a:rPr>
              <a:t>Questions?</a:t>
            </a:r>
            <a:endParaRPr sz="3000" u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2000"/>
            <a:ext cx="448400" cy="4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DEF36A1B-9E0F-4B78-AF2F-0F332B64A2A2}"/>
              </a:ext>
            </a:extLst>
          </p:cNvPr>
          <p:cNvSpPr/>
          <p:nvPr/>
        </p:nvSpPr>
        <p:spPr>
          <a:xfrm>
            <a:off x="654205" y="1706617"/>
            <a:ext cx="2068866" cy="2097818"/>
          </a:xfrm>
          <a:prstGeom prst="ellipse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4C558A-E68E-4020-817E-97DE17262F91}"/>
              </a:ext>
            </a:extLst>
          </p:cNvPr>
          <p:cNvSpPr/>
          <p:nvPr/>
        </p:nvSpPr>
        <p:spPr>
          <a:xfrm>
            <a:off x="1676131" y="1382979"/>
            <a:ext cx="952702" cy="966035"/>
          </a:xfrm>
          <a:prstGeom prst="ellipse">
            <a:avLst/>
          </a:prstGeom>
          <a:solidFill>
            <a:schemeClr val="bg1">
              <a:lumMod val="95000"/>
              <a:alpha val="699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0002F7C-4923-47F9-B797-8CFBBD7979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801801"/>
              </p:ext>
            </p:extLst>
          </p:nvPr>
        </p:nvGraphicFramePr>
        <p:xfrm>
          <a:off x="3405573" y="1174595"/>
          <a:ext cx="5043007" cy="3371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Google Shape;63;p10">
            <a:extLst>
              <a:ext uri="{FF2B5EF4-FFF2-40B4-BE49-F238E27FC236}">
                <a16:creationId xmlns:a16="http://schemas.microsoft.com/office/drawing/2014/main" id="{3F475926-F48B-4357-B2D4-E5374E34B90C}"/>
              </a:ext>
            </a:extLst>
          </p:cNvPr>
          <p:cNvSpPr txBox="1">
            <a:spLocks/>
          </p:cNvSpPr>
          <p:nvPr/>
        </p:nvSpPr>
        <p:spPr>
          <a:xfrm>
            <a:off x="311700" y="83592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pic>
        <p:nvPicPr>
          <p:cNvPr id="4" name="Google Shape;65;p10">
            <a:extLst>
              <a:ext uri="{FF2B5EF4-FFF2-40B4-BE49-F238E27FC236}">
                <a16:creationId xmlns:a16="http://schemas.microsoft.com/office/drawing/2014/main" id="{195D8D23-7F9C-0150-50D7-08FCB1FFC29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4452000"/>
            <a:ext cx="448400" cy="44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94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11700" y="835925"/>
            <a:ext cx="8520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Problem Understanding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2000"/>
            <a:ext cx="448400" cy="4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AEE57417-E6AC-659E-0EFE-99B616D4F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657" y="1535320"/>
            <a:ext cx="3144643" cy="9139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4E583D-5C01-7F24-4B68-AB8CC847A1D3}"/>
              </a:ext>
            </a:extLst>
          </p:cNvPr>
          <p:cNvSpPr/>
          <p:nvPr/>
        </p:nvSpPr>
        <p:spPr>
          <a:xfrm>
            <a:off x="416313" y="1427356"/>
            <a:ext cx="1427356" cy="237893"/>
          </a:xfrm>
          <a:prstGeom prst="round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Challenge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34740-0D41-D09D-6E56-0D784FE738B2}"/>
              </a:ext>
            </a:extLst>
          </p:cNvPr>
          <p:cNvSpPr/>
          <p:nvPr/>
        </p:nvSpPr>
        <p:spPr>
          <a:xfrm>
            <a:off x="416313" y="2779316"/>
            <a:ext cx="1427356" cy="237893"/>
          </a:xfrm>
          <a:prstGeom prst="round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85BEC-7747-179E-D214-566FE19C50DA}"/>
              </a:ext>
            </a:extLst>
          </p:cNvPr>
          <p:cNvSpPr txBox="1"/>
          <p:nvPr/>
        </p:nvSpPr>
        <p:spPr>
          <a:xfrm>
            <a:off x="416313" y="1714451"/>
            <a:ext cx="56573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Base station energy consumption depends on multiple factors, such as specific architecture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configuration parameters (e.g., number of operated carriers, bandwidth, transmit power), </a:t>
            </a:r>
          </a:p>
          <a:p>
            <a:r>
              <a:rPr lang="en-US" sz="1000" dirty="0">
                <a:solidFill>
                  <a:schemeClr val="bg1"/>
                </a:solidFill>
              </a:rPr>
              <a:t>traffic conditions (e.g., number of allocated physical resource blocks), and the activation of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energy-saving methods. To reduce network energy consumption, it is crucial to optimize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base station parameters and energy-saving methods. This requires a deep understanding </a:t>
            </a:r>
          </a:p>
          <a:p>
            <a:r>
              <a:rPr lang="en-US" sz="1000" dirty="0">
                <a:solidFill>
                  <a:schemeClr val="bg1"/>
                </a:solidFill>
              </a:rPr>
              <a:t>of how these parameters and methods impact the energy consumption of different base stations. 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8A40A7-9B03-2A5F-7B9D-758DE356A0C9}"/>
              </a:ext>
            </a:extLst>
          </p:cNvPr>
          <p:cNvSpPr/>
          <p:nvPr/>
        </p:nvSpPr>
        <p:spPr>
          <a:xfrm>
            <a:off x="498087" y="3189249"/>
            <a:ext cx="2557347" cy="1315844"/>
          </a:xfrm>
          <a:prstGeom prst="roundRect">
            <a:avLst/>
          </a:prstGeom>
          <a:noFill/>
          <a:ln w="12700" cap="flat" cmpd="sng" algn="ctr">
            <a:solidFill>
              <a:srgbClr val="F0B50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Estimation of the energy consumed by different base station products.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900EAF-5A71-D10B-DE71-342E78A52649}"/>
              </a:ext>
            </a:extLst>
          </p:cNvPr>
          <p:cNvSpPr/>
          <p:nvPr/>
        </p:nvSpPr>
        <p:spPr>
          <a:xfrm>
            <a:off x="3129776" y="3189248"/>
            <a:ext cx="2557348" cy="1315843"/>
          </a:xfrm>
          <a:prstGeom prst="roundRect">
            <a:avLst/>
          </a:prstGeom>
          <a:noFill/>
          <a:ln w="12700" cap="flat" cmpd="sng" algn="ctr">
            <a:solidFill>
              <a:srgbClr val="F0B50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Generalization across different base station products. It must estimate the energy consumption of a new base station based on measurements collected from existing ones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998BCB-B6DA-E8F6-FF91-25EF636BE538}"/>
              </a:ext>
            </a:extLst>
          </p:cNvPr>
          <p:cNvSpPr/>
          <p:nvPr/>
        </p:nvSpPr>
        <p:spPr>
          <a:xfrm>
            <a:off x="5761466" y="3189249"/>
            <a:ext cx="2557349" cy="1315842"/>
          </a:xfrm>
          <a:prstGeom prst="roundRect">
            <a:avLst/>
          </a:prstGeom>
          <a:noFill/>
          <a:ln w="12700" cap="flat" cmpd="sng" algn="ctr">
            <a:solidFill>
              <a:srgbClr val="F0B50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bg1"/>
              </a:solidFill>
            </a:endParaRPr>
          </a:p>
          <a:p>
            <a:pPr algn="ctr"/>
            <a:r>
              <a:rPr lang="en-IN" sz="1050" dirty="0">
                <a:solidFill>
                  <a:schemeClr val="bg1"/>
                </a:solidFill>
              </a:rPr>
              <a:t>Generalization across different base station configurations It </a:t>
            </a:r>
            <a:r>
              <a:rPr lang="en-US" sz="1050" dirty="0">
                <a:solidFill>
                  <a:schemeClr val="bg1"/>
                </a:solidFill>
              </a:rPr>
              <a:t>must predict the energy consumption of newly configured parameters real network configuration parameters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64E333-010B-C8DC-2CF8-E398BD7A4873}"/>
              </a:ext>
            </a:extLst>
          </p:cNvPr>
          <p:cNvSpPr/>
          <p:nvPr/>
        </p:nvSpPr>
        <p:spPr>
          <a:xfrm>
            <a:off x="498087" y="3100040"/>
            <a:ext cx="2557347" cy="32311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Energy Consumption Estimation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533AB1-6292-40D2-D3AD-EA151117CEBF}"/>
              </a:ext>
            </a:extLst>
          </p:cNvPr>
          <p:cNvSpPr/>
          <p:nvPr/>
        </p:nvSpPr>
        <p:spPr>
          <a:xfrm>
            <a:off x="3129777" y="3100040"/>
            <a:ext cx="2557347" cy="32311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Generalization Across Product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8F3707-BE63-3382-C0F2-C6F50637F9CD}"/>
              </a:ext>
            </a:extLst>
          </p:cNvPr>
          <p:cNvSpPr/>
          <p:nvPr/>
        </p:nvSpPr>
        <p:spPr>
          <a:xfrm>
            <a:off x="5761466" y="3100040"/>
            <a:ext cx="2557347" cy="32311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Generalization Across Configs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2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D27E827B-5774-B837-06F7-3046F96F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87" y="2734177"/>
            <a:ext cx="5144985" cy="146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70;p11">
            <a:extLst>
              <a:ext uri="{FF2B5EF4-FFF2-40B4-BE49-F238E27FC236}">
                <a16:creationId xmlns:a16="http://schemas.microsoft.com/office/drawing/2014/main" id="{F3BFA96B-F1DC-CAF1-8BA6-CB8312CC3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741750"/>
            <a:ext cx="8520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Data Understanding &amp; EDA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D18AC-0C8E-72BF-ADE5-9829598F1767}"/>
              </a:ext>
            </a:extLst>
          </p:cNvPr>
          <p:cNvSpPr/>
          <p:nvPr/>
        </p:nvSpPr>
        <p:spPr>
          <a:xfrm>
            <a:off x="311700" y="1234105"/>
            <a:ext cx="1377192" cy="271559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FF9FC-51C9-0537-09B7-E275EF3E41CB}"/>
              </a:ext>
            </a:extLst>
          </p:cNvPr>
          <p:cNvSpPr/>
          <p:nvPr/>
        </p:nvSpPr>
        <p:spPr>
          <a:xfrm>
            <a:off x="311700" y="3900591"/>
            <a:ext cx="1377192" cy="271559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Variable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20F7E-1BAB-5D30-6A62-53D3E3F3B884}"/>
              </a:ext>
            </a:extLst>
          </p:cNvPr>
          <p:cNvSpPr/>
          <p:nvPr/>
        </p:nvSpPr>
        <p:spPr>
          <a:xfrm>
            <a:off x="1788571" y="1200802"/>
            <a:ext cx="1700863" cy="258292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load, Timestamp, ESMode1, ESMode2,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ESMode3, ESMode5, </a:t>
            </a:r>
            <a:r>
              <a:rPr lang="en-US" sz="1200" b="1" dirty="0" err="1">
                <a:solidFill>
                  <a:schemeClr val="tx1"/>
                </a:solidFill>
              </a:rPr>
              <a:t>RUType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Mode, Frequency, Bandwidth, Antennas, </a:t>
            </a:r>
            <a:r>
              <a:rPr lang="en-US" sz="1200" b="1" dirty="0" err="1">
                <a:solidFill>
                  <a:schemeClr val="tx1"/>
                </a:solidFill>
              </a:rPr>
              <a:t>TXpower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6FE7AD-5410-5BBD-9B35-01C8283ABD1B}"/>
              </a:ext>
            </a:extLst>
          </p:cNvPr>
          <p:cNvSpPr/>
          <p:nvPr/>
        </p:nvSpPr>
        <p:spPr>
          <a:xfrm>
            <a:off x="1788571" y="3900591"/>
            <a:ext cx="1700864" cy="27155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Energy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840EAA-2E09-CF67-D328-081880418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12" y="1200802"/>
            <a:ext cx="5144985" cy="150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0F56C7-7989-1938-D65E-148FE6FF81B8}"/>
              </a:ext>
            </a:extLst>
          </p:cNvPr>
          <p:cNvSpPr/>
          <p:nvPr/>
        </p:nvSpPr>
        <p:spPr>
          <a:xfrm>
            <a:off x="311700" y="4272869"/>
            <a:ext cx="7854838" cy="69852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It pronounced relationship between load and energy consumption, particularly concerning the hour of the day. This suggests the presence of seasonal components associated with these variables, warranting a closer examination of temporal patterns</a:t>
            </a:r>
          </a:p>
        </p:txBody>
      </p:sp>
    </p:spTree>
    <p:extLst>
      <p:ext uri="{BB962C8B-B14F-4D97-AF65-F5344CB8AC3E}">
        <p14:creationId xmlns:p14="http://schemas.microsoft.com/office/powerpoint/2010/main" val="3994289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D27E827B-5774-B837-06F7-3046F96F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87" y="2734177"/>
            <a:ext cx="5144985" cy="146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70;p11">
            <a:extLst>
              <a:ext uri="{FF2B5EF4-FFF2-40B4-BE49-F238E27FC236}">
                <a16:creationId xmlns:a16="http://schemas.microsoft.com/office/drawing/2014/main" id="{F3BFA96B-F1DC-CAF1-8BA6-CB8312CC3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741750"/>
            <a:ext cx="8520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Data Understanding &amp; EDA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D18AC-0C8E-72BF-ADE5-9829598F1767}"/>
              </a:ext>
            </a:extLst>
          </p:cNvPr>
          <p:cNvSpPr/>
          <p:nvPr/>
        </p:nvSpPr>
        <p:spPr>
          <a:xfrm>
            <a:off x="311700" y="1234105"/>
            <a:ext cx="1377192" cy="271559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FF9FC-51C9-0537-09B7-E275EF3E41CB}"/>
              </a:ext>
            </a:extLst>
          </p:cNvPr>
          <p:cNvSpPr/>
          <p:nvPr/>
        </p:nvSpPr>
        <p:spPr>
          <a:xfrm>
            <a:off x="311700" y="3900591"/>
            <a:ext cx="1377192" cy="271559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Variable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20F7E-1BAB-5D30-6A62-53D3E3F3B884}"/>
              </a:ext>
            </a:extLst>
          </p:cNvPr>
          <p:cNvSpPr/>
          <p:nvPr/>
        </p:nvSpPr>
        <p:spPr>
          <a:xfrm>
            <a:off x="1788571" y="1200802"/>
            <a:ext cx="1700863" cy="258292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load, Timestamp, ESMode1, ESMode2,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ESMode3, ESMode5, </a:t>
            </a:r>
            <a:r>
              <a:rPr lang="en-US" sz="1200" b="1" dirty="0" err="1">
                <a:solidFill>
                  <a:schemeClr val="tx1"/>
                </a:solidFill>
              </a:rPr>
              <a:t>RUType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Mode, Frequency, Bandwidth, Antennas, </a:t>
            </a:r>
            <a:r>
              <a:rPr lang="en-US" sz="1200" b="1" dirty="0" err="1">
                <a:solidFill>
                  <a:schemeClr val="tx1"/>
                </a:solidFill>
              </a:rPr>
              <a:t>TXpower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6FE7AD-5410-5BBD-9B35-01C8283ABD1B}"/>
              </a:ext>
            </a:extLst>
          </p:cNvPr>
          <p:cNvSpPr/>
          <p:nvPr/>
        </p:nvSpPr>
        <p:spPr>
          <a:xfrm>
            <a:off x="1788571" y="3900591"/>
            <a:ext cx="1700864" cy="27155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Energy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840EAA-2E09-CF67-D328-081880418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12" y="1200802"/>
            <a:ext cx="5144985" cy="150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B7B0A68-7C0F-C38C-AA5E-398CA8A74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86" y="1210001"/>
            <a:ext cx="5144985" cy="298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0F56C7-7989-1938-D65E-148FE6FF81B8}"/>
              </a:ext>
            </a:extLst>
          </p:cNvPr>
          <p:cNvSpPr/>
          <p:nvPr/>
        </p:nvSpPr>
        <p:spPr>
          <a:xfrm>
            <a:off x="311700" y="4272869"/>
            <a:ext cx="7854838" cy="69852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It pronounced relationship between load and energy consumption, particularly concerning the hour of the day. This suggests the presence of seasonal components associated with these variables, warranting a closer examination of temporal patterns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D2E561-680E-86A3-719D-99BC4626E396}"/>
              </a:ext>
            </a:extLst>
          </p:cNvPr>
          <p:cNvSpPr/>
          <p:nvPr/>
        </p:nvSpPr>
        <p:spPr>
          <a:xfrm>
            <a:off x="307530" y="4281439"/>
            <a:ext cx="7854838" cy="69852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It exhibits notable skewness in the distribution of energy values, hinting at the need for potential data transformations to enhance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959737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3" grpId="0" animBg="1"/>
      <p:bldP spid="1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D27E827B-5774-B837-06F7-3046F96F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87" y="2734177"/>
            <a:ext cx="5144985" cy="146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70;p11">
            <a:extLst>
              <a:ext uri="{FF2B5EF4-FFF2-40B4-BE49-F238E27FC236}">
                <a16:creationId xmlns:a16="http://schemas.microsoft.com/office/drawing/2014/main" id="{F3BFA96B-F1DC-CAF1-8BA6-CB8312CC3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741750"/>
            <a:ext cx="8520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Data Understanding &amp; EDA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D18AC-0C8E-72BF-ADE5-9829598F1767}"/>
              </a:ext>
            </a:extLst>
          </p:cNvPr>
          <p:cNvSpPr/>
          <p:nvPr/>
        </p:nvSpPr>
        <p:spPr>
          <a:xfrm>
            <a:off x="311700" y="1234105"/>
            <a:ext cx="1377192" cy="271559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FF9FC-51C9-0537-09B7-E275EF3E41CB}"/>
              </a:ext>
            </a:extLst>
          </p:cNvPr>
          <p:cNvSpPr/>
          <p:nvPr/>
        </p:nvSpPr>
        <p:spPr>
          <a:xfrm>
            <a:off x="311700" y="3900591"/>
            <a:ext cx="1377192" cy="271559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Target Variable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20F7E-1BAB-5D30-6A62-53D3E3F3B884}"/>
              </a:ext>
            </a:extLst>
          </p:cNvPr>
          <p:cNvSpPr/>
          <p:nvPr/>
        </p:nvSpPr>
        <p:spPr>
          <a:xfrm>
            <a:off x="1788571" y="1200802"/>
            <a:ext cx="1700863" cy="258292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load, Timestamp, ESMode1, ESMode2,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ESMode3, ESMode5, </a:t>
            </a:r>
            <a:r>
              <a:rPr lang="en-US" sz="1200" b="1" dirty="0" err="1">
                <a:solidFill>
                  <a:schemeClr val="tx1"/>
                </a:solidFill>
              </a:rPr>
              <a:t>RUType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Mode, Frequency, Bandwidth, Antennas, </a:t>
            </a:r>
            <a:r>
              <a:rPr lang="en-US" sz="1200" b="1" dirty="0" err="1">
                <a:solidFill>
                  <a:schemeClr val="tx1"/>
                </a:solidFill>
              </a:rPr>
              <a:t>TXpower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6FE7AD-5410-5BBD-9B35-01C8283ABD1B}"/>
              </a:ext>
            </a:extLst>
          </p:cNvPr>
          <p:cNvSpPr/>
          <p:nvPr/>
        </p:nvSpPr>
        <p:spPr>
          <a:xfrm>
            <a:off x="1788571" y="3900591"/>
            <a:ext cx="1700864" cy="27155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Energy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840EAA-2E09-CF67-D328-081880418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12" y="1200802"/>
            <a:ext cx="5144985" cy="150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B7B0A68-7C0F-C38C-AA5E-398CA8A74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86" y="1210001"/>
            <a:ext cx="5144985" cy="298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B654E0-4AB7-C622-6A9B-67F632654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060" y="1200802"/>
            <a:ext cx="5144985" cy="298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C0F56C7-7989-1938-D65E-148FE6FF81B8}"/>
              </a:ext>
            </a:extLst>
          </p:cNvPr>
          <p:cNvSpPr/>
          <p:nvPr/>
        </p:nvSpPr>
        <p:spPr>
          <a:xfrm>
            <a:off x="311700" y="4272869"/>
            <a:ext cx="7854838" cy="69852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It pronounced relationship between load and energy consumption, particularly concerning the hour of the day. This suggests the presence of seasonal components associated with these variables, warranting a closer examination of temporal patterns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D2E561-680E-86A3-719D-99BC4626E396}"/>
              </a:ext>
            </a:extLst>
          </p:cNvPr>
          <p:cNvSpPr/>
          <p:nvPr/>
        </p:nvSpPr>
        <p:spPr>
          <a:xfrm>
            <a:off x="307530" y="4281439"/>
            <a:ext cx="7854838" cy="69852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It exhibits notable skewness in the distribution of energy values, hinting at the need for potential data transformations to enhance model performance.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81C0D-3724-742D-8169-5612E22E582A}"/>
              </a:ext>
            </a:extLst>
          </p:cNvPr>
          <p:cNvSpPr/>
          <p:nvPr/>
        </p:nvSpPr>
        <p:spPr>
          <a:xfrm>
            <a:off x="303360" y="4281438"/>
            <a:ext cx="7854838" cy="69852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It illustrates a linear relationship between load and energy, offering further insights into the dynamics governing these crucial factors.</a:t>
            </a:r>
          </a:p>
        </p:txBody>
      </p:sp>
    </p:spTree>
    <p:extLst>
      <p:ext uri="{BB962C8B-B14F-4D97-AF65-F5344CB8AC3E}">
        <p14:creationId xmlns:p14="http://schemas.microsoft.com/office/powerpoint/2010/main" val="2294612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3" grpId="0" animBg="1"/>
      <p:bldP spid="13" grpId="1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;p11">
            <a:extLst>
              <a:ext uri="{FF2B5EF4-FFF2-40B4-BE49-F238E27FC236}">
                <a16:creationId xmlns:a16="http://schemas.microsoft.com/office/drawing/2014/main" id="{F3BFA96B-F1DC-CAF1-8BA6-CB8312CC3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741750"/>
            <a:ext cx="8520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Data Understanding &amp; EDA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D18AC-0C8E-72BF-ADE5-9829598F1767}"/>
              </a:ext>
            </a:extLst>
          </p:cNvPr>
          <p:cNvSpPr/>
          <p:nvPr/>
        </p:nvSpPr>
        <p:spPr>
          <a:xfrm>
            <a:off x="311700" y="1234105"/>
            <a:ext cx="1377192" cy="794392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Time Stamp derived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20F7E-1BAB-5D30-6A62-53D3E3F3B884}"/>
              </a:ext>
            </a:extLst>
          </p:cNvPr>
          <p:cNvSpPr/>
          <p:nvPr/>
        </p:nvSpPr>
        <p:spPr>
          <a:xfrm>
            <a:off x="1788571" y="1232332"/>
            <a:ext cx="2615263" cy="293893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day, </a:t>
            </a:r>
            <a:r>
              <a:rPr lang="en-US" sz="1200" b="1" dirty="0" err="1">
                <a:solidFill>
                  <a:schemeClr val="tx1"/>
                </a:solidFill>
              </a:rPr>
              <a:t>weekday_number</a:t>
            </a:r>
            <a:r>
              <a:rPr lang="en-US" sz="1200" b="1" dirty="0">
                <a:solidFill>
                  <a:schemeClr val="tx1"/>
                </a:solidFill>
              </a:rPr>
              <a:t>, hour, hour_spline_0, hour_spline_1, hour_spline_2, hour_spline_3, hour_spline_4, hour_spline_5, hour_spline_6, hour_spline_7, hour_spline_8, hour_spline_9, hour_spline_10, hour_spline_11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E441EE-C94F-F057-173D-5EBB729A5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2332"/>
            <a:ext cx="4141076" cy="29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B16EAD-B76C-A01E-4488-1E5D8BD20EB0}"/>
              </a:ext>
            </a:extLst>
          </p:cNvPr>
          <p:cNvSpPr/>
          <p:nvPr/>
        </p:nvSpPr>
        <p:spPr>
          <a:xfrm>
            <a:off x="303360" y="4281438"/>
            <a:ext cx="7854838" cy="69852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 utilized features like </a:t>
            </a:r>
            <a:r>
              <a:rPr lang="en-US" sz="1200" b="1" dirty="0">
                <a:solidFill>
                  <a:schemeClr val="tx1"/>
                </a:solidFill>
              </a:rPr>
              <a:t>Hour</a:t>
            </a:r>
            <a:r>
              <a:rPr lang="en-US" sz="1200" dirty="0">
                <a:solidFill>
                  <a:schemeClr val="tx1"/>
                </a:solidFill>
              </a:rPr>
              <a:t>  to generate their corresponding spline representations. This approach not only contributes to the refinement of feature encoding but also introduces periodicity into the expanded feature set</a:t>
            </a:r>
          </a:p>
        </p:txBody>
      </p:sp>
    </p:spTree>
    <p:extLst>
      <p:ext uri="{BB962C8B-B14F-4D97-AF65-F5344CB8AC3E}">
        <p14:creationId xmlns:p14="http://schemas.microsoft.com/office/powerpoint/2010/main" val="145536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;p11">
            <a:extLst>
              <a:ext uri="{FF2B5EF4-FFF2-40B4-BE49-F238E27FC236}">
                <a16:creationId xmlns:a16="http://schemas.microsoft.com/office/drawing/2014/main" id="{F3BFA96B-F1DC-CAF1-8BA6-CB8312CC3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741750"/>
            <a:ext cx="8520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Data Understanding &amp; EDA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20F7E-1BAB-5D30-6A62-53D3E3F3B884}"/>
              </a:ext>
            </a:extLst>
          </p:cNvPr>
          <p:cNvSpPr/>
          <p:nvPr/>
        </p:nvSpPr>
        <p:spPr>
          <a:xfrm>
            <a:off x="1788571" y="1232332"/>
            <a:ext cx="2615263" cy="293893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day, </a:t>
            </a:r>
            <a:r>
              <a:rPr lang="en-US" sz="1200" b="1" dirty="0" err="1">
                <a:solidFill>
                  <a:schemeClr val="tx1"/>
                </a:solidFill>
              </a:rPr>
              <a:t>weekday_number</a:t>
            </a:r>
            <a:r>
              <a:rPr lang="en-US" sz="1200" b="1" dirty="0">
                <a:solidFill>
                  <a:schemeClr val="tx1"/>
                </a:solidFill>
              </a:rPr>
              <a:t>, hour, hour_spline_0, hour_spline_1, hour_spline_2, hour_spline_3, hour_spline_4, hour_spline_5, hour_spline_6, hour_spline_7, hour_spline_8, hour_spline_9, hour_spline_10, hour_spline_11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9A231-B367-AD48-560B-7E37DE981C9E}"/>
              </a:ext>
            </a:extLst>
          </p:cNvPr>
          <p:cNvSpPr/>
          <p:nvPr/>
        </p:nvSpPr>
        <p:spPr>
          <a:xfrm>
            <a:off x="327296" y="2299048"/>
            <a:ext cx="1377192" cy="794392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Historical Lags features for each BS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892F9A-C2AB-75A4-0A7D-D5ABE897B339}"/>
              </a:ext>
            </a:extLst>
          </p:cNvPr>
          <p:cNvSpPr/>
          <p:nvPr/>
        </p:nvSpPr>
        <p:spPr>
          <a:xfrm>
            <a:off x="1780775" y="1234105"/>
            <a:ext cx="2615263" cy="292410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load_T-1, ESMode1_T-1, ESMode2_T-1, ESMode3_T-1, ESMode6_T-1, Energy_T-1,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load_T-2, ESMode1_T-2, ESMode2_T-2, ESMode3_T-2, ESMode6_T-2, Energy_T-2,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load_T-3, ESMode1_T-3, ESMode2_T-3, ESMode3_T-3, ESMode6_T-3, Energy_T-3, Time_T-1_hours_elapsed, Time_T-2_hours_elapsed, Time_T-3_hours_elapsed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E441EE-C94F-F057-173D-5EBB729A5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2332"/>
            <a:ext cx="4141076" cy="29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B16EAD-B76C-A01E-4488-1E5D8BD20EB0}"/>
              </a:ext>
            </a:extLst>
          </p:cNvPr>
          <p:cNvSpPr/>
          <p:nvPr/>
        </p:nvSpPr>
        <p:spPr>
          <a:xfrm>
            <a:off x="303360" y="4281438"/>
            <a:ext cx="7854838" cy="69852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 utilized features like </a:t>
            </a:r>
            <a:r>
              <a:rPr lang="en-US" sz="1200" b="1" dirty="0">
                <a:solidFill>
                  <a:schemeClr val="tx1"/>
                </a:solidFill>
              </a:rPr>
              <a:t>Hour</a:t>
            </a:r>
            <a:r>
              <a:rPr lang="en-US" sz="1200" dirty="0">
                <a:solidFill>
                  <a:schemeClr val="tx1"/>
                </a:solidFill>
              </a:rPr>
              <a:t>  to generate their corresponding spline representations. This approach not only contributes to the refinement of feature encoding but also introduces periodicity into the expanded feature 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1738F4-5622-C505-11FE-13DF024B539E}"/>
              </a:ext>
            </a:extLst>
          </p:cNvPr>
          <p:cNvSpPr/>
          <p:nvPr/>
        </p:nvSpPr>
        <p:spPr>
          <a:xfrm>
            <a:off x="4581413" y="1282642"/>
            <a:ext cx="4131663" cy="288862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address the challenge of </a:t>
            </a:r>
            <a:r>
              <a:rPr lang="en-US" b="1" dirty="0">
                <a:solidFill>
                  <a:schemeClr val="tx1"/>
                </a:solidFill>
              </a:rPr>
              <a:t>Target Leakage,</a:t>
            </a:r>
            <a:r>
              <a:rPr lang="en-US" dirty="0">
                <a:solidFill>
                  <a:schemeClr val="tx1"/>
                </a:solidFill>
              </a:rPr>
              <a:t> we meticulously engineered lag features that inherently exclude the use of </a:t>
            </a:r>
            <a:r>
              <a:rPr lang="en-US" b="1" dirty="0">
                <a:solidFill>
                  <a:schemeClr val="tx1"/>
                </a:solidFill>
              </a:rPr>
              <a:t>future data</a:t>
            </a:r>
            <a:r>
              <a:rPr lang="en-US" dirty="0">
                <a:solidFill>
                  <a:schemeClr val="tx1"/>
                </a:solidFill>
              </a:rPr>
              <a:t>. The </a:t>
            </a:r>
            <a:r>
              <a:rPr lang="en-US" b="1" dirty="0">
                <a:solidFill>
                  <a:schemeClr val="tx1"/>
                </a:solidFill>
              </a:rPr>
              <a:t>shift function with respect to time (T-1, T-2 and T-3), effectively mitigated the risk of leveraging future data values.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B8B059-4425-DBD4-0C81-D5199601AB59}"/>
              </a:ext>
            </a:extLst>
          </p:cNvPr>
          <p:cNvSpPr/>
          <p:nvPr/>
        </p:nvSpPr>
        <p:spPr>
          <a:xfrm>
            <a:off x="293949" y="4279496"/>
            <a:ext cx="7854838" cy="69852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time-based lagging, implemented via the shift function with respect to time (T-1, T-2 and T-3), effectively mitigated the risk of leveraging future data values. We selected till T-3 window based on ACF and PCF function</a:t>
            </a:r>
          </a:p>
        </p:txBody>
      </p:sp>
    </p:spTree>
    <p:extLst>
      <p:ext uri="{BB962C8B-B14F-4D97-AF65-F5344CB8AC3E}">
        <p14:creationId xmlns:p14="http://schemas.microsoft.com/office/powerpoint/2010/main" val="4069646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" grpId="0" animBg="1"/>
      <p:bldP spid="3" grpId="1" animBg="1"/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0;p11">
            <a:extLst>
              <a:ext uri="{FF2B5EF4-FFF2-40B4-BE49-F238E27FC236}">
                <a16:creationId xmlns:a16="http://schemas.microsoft.com/office/drawing/2014/main" id="{F3BFA96B-F1DC-CAF1-8BA6-CB8312CC3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741750"/>
            <a:ext cx="85206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Data Understanding &amp; EDA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20F7E-1BAB-5D30-6A62-53D3E3F3B884}"/>
              </a:ext>
            </a:extLst>
          </p:cNvPr>
          <p:cNvSpPr/>
          <p:nvPr/>
        </p:nvSpPr>
        <p:spPr>
          <a:xfrm>
            <a:off x="1788571" y="1232332"/>
            <a:ext cx="2615263" cy="293893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day, </a:t>
            </a:r>
            <a:r>
              <a:rPr lang="en-US" sz="1200" b="1" dirty="0" err="1">
                <a:solidFill>
                  <a:schemeClr val="tx1"/>
                </a:solidFill>
              </a:rPr>
              <a:t>weekday_number</a:t>
            </a:r>
            <a:r>
              <a:rPr lang="en-US" sz="1200" b="1" dirty="0">
                <a:solidFill>
                  <a:schemeClr val="tx1"/>
                </a:solidFill>
              </a:rPr>
              <a:t>, hour, hour_spline_0, hour_spline_1, hour_spline_2, hour_spline_3, hour_spline_4, hour_spline_5, hour_spline_6, hour_spline_7, hour_spline_8, hour_spline_9, hour_spline_10, hour_spline_11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892F9A-C2AB-75A4-0A7D-D5ABE897B339}"/>
              </a:ext>
            </a:extLst>
          </p:cNvPr>
          <p:cNvSpPr/>
          <p:nvPr/>
        </p:nvSpPr>
        <p:spPr>
          <a:xfrm>
            <a:off x="1780775" y="1234105"/>
            <a:ext cx="2615263" cy="292410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load_T-1, ESMode1_T-1, ESMode2_T-1, ESMode3_T-1, ESMode6_T-1, Energy_T-1,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load_T-2, ESMode1_T-2, ESMode2_T-2, ESMode3_T-2, ESMode6_T-2, Energy_T-2,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load_T-3, ESMode1_T-3, ESMode2_T-3, ESMode3_T-3, ESMode6_T-3, Energy_T-3, Time_T-1_hours_elapsed, Time_T-2_hours_elapsed, Time_T-3_hours_elapsed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4A993-9106-F78B-7B3B-EB52D1408DAE}"/>
              </a:ext>
            </a:extLst>
          </p:cNvPr>
          <p:cNvSpPr/>
          <p:nvPr/>
        </p:nvSpPr>
        <p:spPr>
          <a:xfrm>
            <a:off x="311700" y="3376874"/>
            <a:ext cx="1377192" cy="794392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Signal Processed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DEB0E1-41E6-1F3E-9C33-07AF95D1B45B}"/>
              </a:ext>
            </a:extLst>
          </p:cNvPr>
          <p:cNvSpPr/>
          <p:nvPr/>
        </p:nvSpPr>
        <p:spPr>
          <a:xfrm>
            <a:off x="1780774" y="1219280"/>
            <a:ext cx="2615263" cy="292410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load_smooth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tx1"/>
                </a:solidFill>
              </a:rPr>
              <a:t>load_diff</a:t>
            </a:r>
            <a:r>
              <a:rPr lang="en-US" sz="1200" b="1" dirty="0">
                <a:solidFill>
                  <a:schemeClr val="tx1"/>
                </a:solidFill>
              </a:rPr>
              <a:t>, load_diff2, load_diff3, </a:t>
            </a:r>
            <a:r>
              <a:rPr lang="en-US" sz="1200" b="1" dirty="0" err="1">
                <a:solidFill>
                  <a:schemeClr val="tx1"/>
                </a:solidFill>
              </a:rPr>
              <a:t>load_sosfiltfilt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tx1"/>
                </a:solidFill>
              </a:rPr>
              <a:t>load_sosfilt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E441EE-C94F-F057-173D-5EBB729A5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2332"/>
            <a:ext cx="4141076" cy="29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B16EAD-B76C-A01E-4488-1E5D8BD20EB0}"/>
              </a:ext>
            </a:extLst>
          </p:cNvPr>
          <p:cNvSpPr/>
          <p:nvPr/>
        </p:nvSpPr>
        <p:spPr>
          <a:xfrm>
            <a:off x="303360" y="4281438"/>
            <a:ext cx="7854838" cy="69852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We utilized features like </a:t>
            </a:r>
            <a:r>
              <a:rPr lang="en-US" sz="1200" b="1" dirty="0">
                <a:solidFill>
                  <a:schemeClr val="tx1"/>
                </a:solidFill>
              </a:rPr>
              <a:t>Hour</a:t>
            </a:r>
            <a:r>
              <a:rPr lang="en-US" sz="1200" dirty="0">
                <a:solidFill>
                  <a:schemeClr val="tx1"/>
                </a:solidFill>
              </a:rPr>
              <a:t>  to generate their corresponding spline representations. This approach not only contributes to the refinement of feature encoding but also introduces periodicity into the expanded feature 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1738F4-5622-C505-11FE-13DF024B539E}"/>
              </a:ext>
            </a:extLst>
          </p:cNvPr>
          <p:cNvSpPr/>
          <p:nvPr/>
        </p:nvSpPr>
        <p:spPr>
          <a:xfrm>
            <a:off x="4581413" y="1282642"/>
            <a:ext cx="4131663" cy="288862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address the challenge of </a:t>
            </a:r>
            <a:r>
              <a:rPr lang="en-US" b="1" dirty="0">
                <a:solidFill>
                  <a:schemeClr val="tx1"/>
                </a:solidFill>
              </a:rPr>
              <a:t>Target Leakage,</a:t>
            </a:r>
            <a:r>
              <a:rPr lang="en-US" dirty="0">
                <a:solidFill>
                  <a:schemeClr val="tx1"/>
                </a:solidFill>
              </a:rPr>
              <a:t> we meticulously engineered lag features that inherently exclude the use of </a:t>
            </a:r>
            <a:r>
              <a:rPr lang="en-US" b="1" dirty="0">
                <a:solidFill>
                  <a:schemeClr val="tx1"/>
                </a:solidFill>
              </a:rPr>
              <a:t>future data</a:t>
            </a:r>
            <a:r>
              <a:rPr lang="en-US" dirty="0">
                <a:solidFill>
                  <a:schemeClr val="tx1"/>
                </a:solidFill>
              </a:rPr>
              <a:t>. The </a:t>
            </a:r>
            <a:r>
              <a:rPr lang="en-US" b="1" dirty="0">
                <a:solidFill>
                  <a:schemeClr val="tx1"/>
                </a:solidFill>
              </a:rPr>
              <a:t>shift function with respect to time (T-1, T-2 and T-3), effectively mitigated the risk of leveraging future data values.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B8B059-4425-DBD4-0C81-D5199601AB59}"/>
              </a:ext>
            </a:extLst>
          </p:cNvPr>
          <p:cNvSpPr/>
          <p:nvPr/>
        </p:nvSpPr>
        <p:spPr>
          <a:xfrm>
            <a:off x="293949" y="4279496"/>
            <a:ext cx="7854838" cy="69852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The time-based lagging, implemented via the shift function with respect to time (T-1, T-2 and T-3), effectively mitigated the risk of leveraging future data values.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0AFC163-EE3D-AB52-EDC4-638313FC3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413" y="1232332"/>
            <a:ext cx="4141076" cy="14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3D2FDD5-1DE4-2FB1-7B4D-A7ABBF51E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825" y="2757159"/>
            <a:ext cx="4141075" cy="141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F87D06-CC56-A5B3-175A-B12611AAAC00}"/>
              </a:ext>
            </a:extLst>
          </p:cNvPr>
          <p:cNvSpPr/>
          <p:nvPr/>
        </p:nvSpPr>
        <p:spPr>
          <a:xfrm>
            <a:off x="293949" y="4284747"/>
            <a:ext cx="7854838" cy="698523"/>
          </a:xfrm>
          <a:prstGeom prst="rect">
            <a:avLst/>
          </a:prstGeom>
          <a:solidFill>
            <a:srgbClr val="F0B503"/>
          </a:solidFill>
          <a:ln w="952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Our feature engineering endeavors extended into the realm of signal processing like </a:t>
            </a:r>
            <a:r>
              <a:rPr lang="en-US" sz="1200" b="1" dirty="0" err="1">
                <a:solidFill>
                  <a:schemeClr val="tx1"/>
                </a:solidFill>
              </a:rPr>
              <a:t>Savitzky-Golay</a:t>
            </a:r>
            <a:r>
              <a:rPr lang="en-US" sz="1200" b="1" dirty="0">
                <a:solidFill>
                  <a:schemeClr val="tx1"/>
                </a:solidFill>
              </a:rPr>
              <a:t> Filtering &amp; Second-Order Section (SOS) Filtering</a:t>
            </a:r>
          </a:p>
        </p:txBody>
      </p:sp>
    </p:spTree>
    <p:extLst>
      <p:ext uri="{BB962C8B-B14F-4D97-AF65-F5344CB8AC3E}">
        <p14:creationId xmlns:p14="http://schemas.microsoft.com/office/powerpoint/2010/main" val="1636249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" grpId="0" animBg="1"/>
      <p:bldP spid="4" grpId="1" animBg="1"/>
      <p:bldP spid="5" grpId="0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1885</Words>
  <Application>Microsoft Office PowerPoint</Application>
  <PresentationFormat>On-screen Show (16:9)</PresentationFormat>
  <Paragraphs>166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Poppins</vt:lpstr>
      <vt:lpstr>Office Theme</vt:lpstr>
      <vt:lpstr>AI/ML for 5G-Energy Consumption Modelling by ITU AI/ML in 5G Challenge  Predicting energy consumption of different 5G products?</vt:lpstr>
      <vt:lpstr>PowerPoint Presentation</vt:lpstr>
      <vt:lpstr>Problem Understanding</vt:lpstr>
      <vt:lpstr>Data Understanding &amp; EDA</vt:lpstr>
      <vt:lpstr>Data Understanding &amp; EDA</vt:lpstr>
      <vt:lpstr>Data Understanding &amp; EDA</vt:lpstr>
      <vt:lpstr>Data Understanding &amp; EDA</vt:lpstr>
      <vt:lpstr>Data Understanding &amp; EDA</vt:lpstr>
      <vt:lpstr>Data Understanding &amp; EDA</vt:lpstr>
      <vt:lpstr>Data Pre Processing</vt:lpstr>
      <vt:lpstr>Data Pre Processing</vt:lpstr>
      <vt:lpstr>Model Building and Evaluation</vt:lpstr>
      <vt:lpstr>Model Explainaibility</vt:lpstr>
      <vt:lpstr>Model Explainaibility</vt:lpstr>
      <vt:lpstr>Model Explainaibility</vt:lpstr>
      <vt:lpstr>Applications of Learning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AI/ML for 5G-Energy Consumption Modelling by ITU AI/ML in 5G Challenge Towards Service-Oriented Network Operation &amp; Maintenance by ITU Predict an NE’s average data rate change when a fault occurs</dc:title>
  <dc:creator>Rajat Ranjan</dc:creator>
  <cp:lastModifiedBy>Rajat Ranjan</cp:lastModifiedBy>
  <cp:revision>15</cp:revision>
  <dcterms:modified xsi:type="dcterms:W3CDTF">2023-10-27T13:47:43Z</dcterms:modified>
</cp:coreProperties>
</file>