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7"/>
  </p:notesMasterIdLst>
  <p:sldIdLst>
    <p:sldId id="256" r:id="rId2"/>
    <p:sldId id="258" r:id="rId3"/>
    <p:sldId id="259" r:id="rId4"/>
    <p:sldId id="307" r:id="rId5"/>
    <p:sldId id="308" r:id="rId6"/>
    <p:sldId id="309" r:id="rId7"/>
    <p:sldId id="310" r:id="rId8"/>
    <p:sldId id="311" r:id="rId9"/>
    <p:sldId id="312"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Lst>
  <p:sldSz cx="9144000" cy="5143500" type="screen16x9"/>
  <p:notesSz cx="6858000" cy="9144000"/>
  <p:embeddedFontLst>
    <p:embeddedFont>
      <p:font typeface="Archiv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491797-DA45-4BBD-94BE-AD5D8FAE104A}">
  <a:tblStyle styleId="{B0491797-DA45-4BBD-94BE-AD5D8FAE10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26" autoAdjust="0"/>
  </p:normalViewPr>
  <p:slideViewPr>
    <p:cSldViewPr snapToGrid="0">
      <p:cViewPr varScale="1">
        <p:scale>
          <a:sx n="121" d="100"/>
          <a:sy n="121" d="100"/>
        </p:scale>
        <p:origin x="34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engineering played a pivotal role in enhancing our model. We created new variables, such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load_sum</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aimed at extracting underlying patterns and connections present in our datasets.</a:t>
            </a:r>
            <a:endParaRPr dirty="0"/>
          </a:p>
        </p:txBody>
      </p:sp>
    </p:spTree>
    <p:extLst>
      <p:ext uri="{BB962C8B-B14F-4D97-AF65-F5344CB8AC3E}">
        <p14:creationId xmlns:p14="http://schemas.microsoft.com/office/powerpoint/2010/main" val="3878537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2218661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268902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743836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Welcome everyone. Today, I'd like to discuss our study on 5G, the latest evolution in radio technology. While 5G brings numerous advancements, it also raises energy consumption concerns. Our research dives into leveraging machine learning to predict the energy consumption of 5G base stations.</a:t>
            </a:r>
            <a:endParaRPr dirty="0"/>
          </a:p>
        </p:txBody>
      </p:sp>
    </p:spTree>
    <p:extLst>
      <p:ext uri="{BB962C8B-B14F-4D97-AF65-F5344CB8AC3E}">
        <p14:creationId xmlns:p14="http://schemas.microsoft.com/office/powerpoint/2010/main" val="2809079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1388854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322578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355239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Welcome everyone. Today, I'd like to discuss our study on 5G, the latest evolution in radio technology. While 5G brings numerous advancements, it also raises energy consumption concerns. Our research dives into leveraging machine learning to predict the energy consumption of 5G base stations.</a:t>
            </a:r>
            <a:endParaRPr dirty="0"/>
          </a:p>
        </p:txBody>
      </p:sp>
    </p:spTree>
    <p:extLst>
      <p:ext uri="{BB962C8B-B14F-4D97-AF65-F5344CB8AC3E}">
        <p14:creationId xmlns:p14="http://schemas.microsoft.com/office/powerpoint/2010/main" val="1362220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16157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you can see from the density plot, our model's predictions closely resemble the training data's distribution, especially around peak values. However, the tails hint at possible areas for improvement."</a:t>
            </a:r>
            <a:endParaRPr dirty="0"/>
          </a:p>
        </p:txBody>
      </p:sp>
    </p:spTree>
    <p:extLst>
      <p:ext uri="{BB962C8B-B14F-4D97-AF65-F5344CB8AC3E}">
        <p14:creationId xmlns:p14="http://schemas.microsoft.com/office/powerpoint/2010/main" val="140842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Welcome everyone. Today, I'd like to discuss our study on 5G, the latest evolution in radio technology. While 5G brings numerous advancements, it also raises energy consumption concerns. Our research dives into leveraging machine learning to predict the energy consumption of 5G base stations.</a:t>
            </a:r>
            <a:endParaRPr dirty="0"/>
          </a:p>
        </p:txBody>
      </p:sp>
    </p:spTree>
    <p:extLst>
      <p:ext uri="{BB962C8B-B14F-4D97-AF65-F5344CB8AC3E}">
        <p14:creationId xmlns:p14="http://schemas.microsoft.com/office/powerpoint/2010/main" val="2197632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2136558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3707566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3812712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clustering our data based on unique 'BS' identifiers, we dove deeper into the behavior of multiple stations. This approach assists our model in making predictions for unfamiliar stations by learning from known behaviors."</a:t>
            </a:r>
            <a:endParaRPr dirty="0"/>
          </a:p>
        </p:txBody>
      </p:sp>
    </p:spTree>
    <p:extLst>
      <p:ext uri="{BB962C8B-B14F-4D97-AF65-F5344CB8AC3E}">
        <p14:creationId xmlns:p14="http://schemas.microsoft.com/office/powerpoint/2010/main" val="12357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095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541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3420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key part of our data processing was managing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CellName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values. We chose to retain data from the two dominant identifiers and combined other instances into our primary datasets."</a:t>
            </a:r>
            <a:endParaRPr lang="en-US" dirty="0"/>
          </a:p>
        </p:txBody>
      </p:sp>
    </p:spTree>
    <p:extLst>
      <p:ext uri="{BB962C8B-B14F-4D97-AF65-F5344CB8AC3E}">
        <p14:creationId xmlns:p14="http://schemas.microsoft.com/office/powerpoint/2010/main" val="329522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Welcome everyone. Today, I'd like to discuss our study on 5G, the latest evolution in radio technology. While 5G brings numerous advancements, it also raises energy consumption concerns. Our research dives into leveraging machine learning to predict the energy consumption of 5G base stations.</a:t>
            </a:r>
            <a:endParaRPr dirty="0"/>
          </a:p>
        </p:txBody>
      </p:sp>
    </p:spTree>
    <p:extLst>
      <p:ext uri="{BB962C8B-B14F-4D97-AF65-F5344CB8AC3E}">
        <p14:creationId xmlns:p14="http://schemas.microsoft.com/office/powerpoint/2010/main" val="129403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engineering played a pivotal role in enhancing our model. We created new variables, such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load_sum</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aimed at extracting underlying patterns and connections present in our datasets.</a:t>
            </a:r>
            <a:endParaRPr dirty="0"/>
          </a:p>
        </p:txBody>
      </p:sp>
    </p:spTree>
    <p:extLst>
      <p:ext uri="{BB962C8B-B14F-4D97-AF65-F5344CB8AC3E}">
        <p14:creationId xmlns:p14="http://schemas.microsoft.com/office/powerpoint/2010/main" val="230815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0"/>
          </a:blip>
          <a:srcRect/>
          <a:stretch/>
        </p:blipFill>
        <p:spPr>
          <a:xfrm>
            <a:off x="0" y="0"/>
            <a:ext cx="9144000" cy="5144818"/>
          </a:xfrm>
          <a:prstGeom prst="rect">
            <a:avLst/>
          </a:prstGeom>
          <a:noFill/>
          <a:ln>
            <a:noFill/>
          </a:ln>
        </p:spPr>
      </p:pic>
      <p:sp>
        <p:nvSpPr>
          <p:cNvPr id="10" name="Google Shape;10;p2"/>
          <p:cNvSpPr txBox="1">
            <a:spLocks noGrp="1"/>
          </p:cNvSpPr>
          <p:nvPr>
            <p:ph type="ctrTitle"/>
          </p:nvPr>
        </p:nvSpPr>
        <p:spPr>
          <a:xfrm>
            <a:off x="713225" y="864403"/>
            <a:ext cx="4777500" cy="287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803297"/>
            <a:ext cx="4777500" cy="475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cxnSp>
        <p:nvCxnSpPr>
          <p:cNvPr id="12" name="Google Shape;12;p2"/>
          <p:cNvCxnSpPr/>
          <p:nvPr/>
        </p:nvCxnSpPr>
        <p:spPr>
          <a:xfrm>
            <a:off x="8430775" y="-34800"/>
            <a:ext cx="0" cy="5213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mt="50000"/>
          </a:blip>
          <a:srcRect/>
          <a:stretch/>
        </p:blipFill>
        <p:spPr>
          <a:xfrm>
            <a:off x="0" y="0"/>
            <a:ext cx="9144000" cy="5144818"/>
          </a:xfrm>
          <a:prstGeom prst="rect">
            <a:avLst/>
          </a:prstGeom>
          <a:noFill/>
          <a:ln>
            <a:noFill/>
          </a:ln>
        </p:spPr>
      </p:pic>
      <p:sp>
        <p:nvSpPr>
          <p:cNvPr id="15" name="Google Shape;15;p3"/>
          <p:cNvSpPr txBox="1">
            <a:spLocks noGrp="1"/>
          </p:cNvSpPr>
          <p:nvPr>
            <p:ph type="title"/>
          </p:nvPr>
        </p:nvSpPr>
        <p:spPr>
          <a:xfrm>
            <a:off x="713225" y="2558413"/>
            <a:ext cx="4701900" cy="11190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464325"/>
            <a:ext cx="1352100" cy="8418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20000" y="3597519"/>
            <a:ext cx="4695000" cy="38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2">
            <a:alphaModFix amt="50000"/>
          </a:blip>
          <a:srcRect/>
          <a:stretch/>
        </p:blipFill>
        <p:spPr>
          <a:xfrm>
            <a:off x="0" y="0"/>
            <a:ext cx="9144000" cy="5144818"/>
          </a:xfrm>
          <a:prstGeom prst="rect">
            <a:avLst/>
          </a:prstGeom>
          <a:noFill/>
          <a:ln>
            <a:noFill/>
          </a:ln>
        </p:spPr>
      </p:pic>
      <p:sp>
        <p:nvSpPr>
          <p:cNvPr id="59" name="Google Shape;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0" name="Google Shape;60;p13"/>
          <p:cNvSpPr txBox="1">
            <a:spLocks noGrp="1"/>
          </p:cNvSpPr>
          <p:nvPr>
            <p:ph type="subTitle" idx="1"/>
          </p:nvPr>
        </p:nvSpPr>
        <p:spPr>
          <a:xfrm>
            <a:off x="720000" y="2225988"/>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1" name="Google Shape;61;p13"/>
          <p:cNvSpPr txBox="1">
            <a:spLocks noGrp="1"/>
          </p:cNvSpPr>
          <p:nvPr>
            <p:ph type="subTitle" idx="2"/>
          </p:nvPr>
        </p:nvSpPr>
        <p:spPr>
          <a:xfrm>
            <a:off x="4391149" y="2225988"/>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2" name="Google Shape;62;p13"/>
          <p:cNvSpPr txBox="1">
            <a:spLocks noGrp="1"/>
          </p:cNvSpPr>
          <p:nvPr>
            <p:ph type="subTitle" idx="3"/>
          </p:nvPr>
        </p:nvSpPr>
        <p:spPr>
          <a:xfrm>
            <a:off x="720000" y="3957450"/>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3" name="Google Shape;63;p13"/>
          <p:cNvSpPr txBox="1">
            <a:spLocks noGrp="1"/>
          </p:cNvSpPr>
          <p:nvPr>
            <p:ph type="subTitle" idx="4"/>
          </p:nvPr>
        </p:nvSpPr>
        <p:spPr>
          <a:xfrm>
            <a:off x="4391149" y="3957450"/>
            <a:ext cx="2919300" cy="604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4" name="Google Shape;64;p13"/>
          <p:cNvSpPr txBox="1">
            <a:spLocks noGrp="1"/>
          </p:cNvSpPr>
          <p:nvPr>
            <p:ph type="title" idx="5" hasCustomPrompt="1"/>
          </p:nvPr>
        </p:nvSpPr>
        <p:spPr>
          <a:xfrm>
            <a:off x="814938" y="1249462"/>
            <a:ext cx="640200" cy="451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6" hasCustomPrompt="1"/>
          </p:nvPr>
        </p:nvSpPr>
        <p:spPr>
          <a:xfrm>
            <a:off x="814938" y="2982575"/>
            <a:ext cx="640200" cy="451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7" hasCustomPrompt="1"/>
          </p:nvPr>
        </p:nvSpPr>
        <p:spPr>
          <a:xfrm>
            <a:off x="4486088" y="1249462"/>
            <a:ext cx="640200" cy="451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8" hasCustomPrompt="1"/>
          </p:nvPr>
        </p:nvSpPr>
        <p:spPr>
          <a:xfrm>
            <a:off x="4486088" y="2982575"/>
            <a:ext cx="640200" cy="4512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9"/>
          </p:nvPr>
        </p:nvSpPr>
        <p:spPr>
          <a:xfrm>
            <a:off x="720000" y="1878623"/>
            <a:ext cx="2919300" cy="451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69" name="Google Shape;69;p13"/>
          <p:cNvSpPr txBox="1">
            <a:spLocks noGrp="1"/>
          </p:cNvSpPr>
          <p:nvPr>
            <p:ph type="subTitle" idx="13"/>
          </p:nvPr>
        </p:nvSpPr>
        <p:spPr>
          <a:xfrm>
            <a:off x="4391151" y="1878623"/>
            <a:ext cx="2919300" cy="451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70" name="Google Shape;70;p13"/>
          <p:cNvSpPr txBox="1">
            <a:spLocks noGrp="1"/>
          </p:cNvSpPr>
          <p:nvPr>
            <p:ph type="subTitle" idx="14"/>
          </p:nvPr>
        </p:nvSpPr>
        <p:spPr>
          <a:xfrm>
            <a:off x="720000" y="3610065"/>
            <a:ext cx="2919300" cy="451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71" name="Google Shape;71;p13"/>
          <p:cNvSpPr txBox="1">
            <a:spLocks noGrp="1"/>
          </p:cNvSpPr>
          <p:nvPr>
            <p:ph type="subTitle" idx="15"/>
          </p:nvPr>
        </p:nvSpPr>
        <p:spPr>
          <a:xfrm>
            <a:off x="4391151" y="3610065"/>
            <a:ext cx="2919300" cy="451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cxnSp>
        <p:nvCxnSpPr>
          <p:cNvPr id="72" name="Google Shape;72;p13"/>
          <p:cNvCxnSpPr/>
          <p:nvPr/>
        </p:nvCxnSpPr>
        <p:spPr>
          <a:xfrm>
            <a:off x="8424000" y="-34800"/>
            <a:ext cx="0" cy="5213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86"/>
        <p:cNvGrpSpPr/>
        <p:nvPr/>
      </p:nvGrpSpPr>
      <p:grpSpPr>
        <a:xfrm>
          <a:off x="0" y="0"/>
          <a:ext cx="0" cy="0"/>
          <a:chOff x="0" y="0"/>
          <a:chExt cx="0" cy="0"/>
        </a:xfrm>
      </p:grpSpPr>
      <p:pic>
        <p:nvPicPr>
          <p:cNvPr id="87" name="Google Shape;87;p17"/>
          <p:cNvPicPr preferRelativeResize="0"/>
          <p:nvPr/>
        </p:nvPicPr>
        <p:blipFill rotWithShape="1">
          <a:blip r:embed="rId2">
            <a:alphaModFix amt="50000"/>
          </a:blip>
          <a:srcRect/>
          <a:stretch/>
        </p:blipFill>
        <p:spPr>
          <a:xfrm>
            <a:off x="0" y="0"/>
            <a:ext cx="9144000" cy="5144818"/>
          </a:xfrm>
          <a:prstGeom prst="rect">
            <a:avLst/>
          </a:prstGeom>
          <a:noFill/>
          <a:ln>
            <a:noFill/>
          </a:ln>
        </p:spPr>
      </p:pic>
      <p:sp>
        <p:nvSpPr>
          <p:cNvPr id="88" name="Google Shape;8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9" name="Google Shape;89;p17"/>
          <p:cNvSpPr txBox="1">
            <a:spLocks noGrp="1"/>
          </p:cNvSpPr>
          <p:nvPr>
            <p:ph type="subTitle" idx="1"/>
          </p:nvPr>
        </p:nvSpPr>
        <p:spPr>
          <a:xfrm>
            <a:off x="3888306" y="1630150"/>
            <a:ext cx="2885100" cy="220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0" name="Google Shape;90;p17"/>
          <p:cNvSpPr txBox="1">
            <a:spLocks noGrp="1"/>
          </p:cNvSpPr>
          <p:nvPr>
            <p:ph type="subTitle" idx="2"/>
          </p:nvPr>
        </p:nvSpPr>
        <p:spPr>
          <a:xfrm>
            <a:off x="713225" y="1630150"/>
            <a:ext cx="2885100" cy="2201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cxnSp>
        <p:nvCxnSpPr>
          <p:cNvPr id="91" name="Google Shape;91;p17"/>
          <p:cNvCxnSpPr/>
          <p:nvPr/>
        </p:nvCxnSpPr>
        <p:spPr>
          <a:xfrm>
            <a:off x="8423988" y="-34800"/>
            <a:ext cx="0" cy="521310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9"/>
        <p:cNvGrpSpPr/>
        <p:nvPr/>
      </p:nvGrpSpPr>
      <p:grpSpPr>
        <a:xfrm>
          <a:off x="0" y="0"/>
          <a:ext cx="0" cy="0"/>
          <a:chOff x="0" y="0"/>
          <a:chExt cx="0" cy="0"/>
        </a:xfrm>
      </p:grpSpPr>
      <p:pic>
        <p:nvPicPr>
          <p:cNvPr id="170" name="Google Shape;170;p27"/>
          <p:cNvPicPr preferRelativeResize="0"/>
          <p:nvPr/>
        </p:nvPicPr>
        <p:blipFill rotWithShape="1">
          <a:blip r:embed="rId2">
            <a:alphaModFix amt="50000"/>
          </a:blip>
          <a:srcRect/>
          <a:stretch/>
        </p:blipFill>
        <p:spPr>
          <a:xfrm>
            <a:off x="0" y="0"/>
            <a:ext cx="9144000" cy="5144818"/>
          </a:xfrm>
          <a:prstGeom prst="rect">
            <a:avLst/>
          </a:prstGeom>
          <a:noFill/>
          <a:ln>
            <a:noFill/>
          </a:ln>
        </p:spPr>
      </p:pic>
      <p:grpSp>
        <p:nvGrpSpPr>
          <p:cNvPr id="171" name="Google Shape;171;p27"/>
          <p:cNvGrpSpPr/>
          <p:nvPr/>
        </p:nvGrpSpPr>
        <p:grpSpPr>
          <a:xfrm>
            <a:off x="8430775" y="-34800"/>
            <a:ext cx="298450" cy="5213100"/>
            <a:chOff x="8430775" y="-34800"/>
            <a:chExt cx="298450" cy="5213100"/>
          </a:xfrm>
        </p:grpSpPr>
        <p:cxnSp>
          <p:nvCxnSpPr>
            <p:cNvPr id="172" name="Google Shape;172;p27"/>
            <p:cNvCxnSpPr/>
            <p:nvPr/>
          </p:nvCxnSpPr>
          <p:spPr>
            <a:xfrm>
              <a:off x="8430775" y="-34800"/>
              <a:ext cx="0" cy="5213100"/>
            </a:xfrm>
            <a:prstGeom prst="straightConnector1">
              <a:avLst/>
            </a:prstGeom>
            <a:noFill/>
            <a:ln w="76200" cap="flat" cmpd="sng">
              <a:solidFill>
                <a:schemeClr val="dk2"/>
              </a:solidFill>
              <a:prstDash val="solid"/>
              <a:round/>
              <a:headEnd type="none" w="med" len="med"/>
              <a:tailEnd type="none" w="med" len="med"/>
            </a:ln>
          </p:spPr>
        </p:cxnSp>
        <p:cxnSp>
          <p:nvCxnSpPr>
            <p:cNvPr id="173" name="Google Shape;173;p27"/>
            <p:cNvCxnSpPr/>
            <p:nvPr/>
          </p:nvCxnSpPr>
          <p:spPr>
            <a:xfrm>
              <a:off x="8729225" y="-34800"/>
              <a:ext cx="0" cy="5213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74"/>
        <p:cNvGrpSpPr/>
        <p:nvPr/>
      </p:nvGrpSpPr>
      <p:grpSpPr>
        <a:xfrm>
          <a:off x="0" y="0"/>
          <a:ext cx="0" cy="0"/>
          <a:chOff x="0" y="0"/>
          <a:chExt cx="0" cy="0"/>
        </a:xfrm>
      </p:grpSpPr>
      <p:pic>
        <p:nvPicPr>
          <p:cNvPr id="175" name="Google Shape;175;p28"/>
          <p:cNvPicPr preferRelativeResize="0"/>
          <p:nvPr/>
        </p:nvPicPr>
        <p:blipFill rotWithShape="1">
          <a:blip r:embed="rId2">
            <a:alphaModFix amt="50000"/>
          </a:blip>
          <a:srcRect/>
          <a:stretch/>
        </p:blipFill>
        <p:spPr>
          <a:xfrm>
            <a:off x="0" y="0"/>
            <a:ext cx="9144000" cy="5144818"/>
          </a:xfrm>
          <a:prstGeom prst="rect">
            <a:avLst/>
          </a:prstGeom>
          <a:noFill/>
          <a:ln>
            <a:noFill/>
          </a:ln>
        </p:spPr>
      </p:pic>
      <p:grpSp>
        <p:nvGrpSpPr>
          <p:cNvPr id="176" name="Google Shape;176;p28"/>
          <p:cNvGrpSpPr/>
          <p:nvPr/>
        </p:nvGrpSpPr>
        <p:grpSpPr>
          <a:xfrm>
            <a:off x="8430775" y="-34800"/>
            <a:ext cx="393375" cy="5213100"/>
            <a:chOff x="7758100" y="-34800"/>
            <a:chExt cx="393375" cy="5213100"/>
          </a:xfrm>
        </p:grpSpPr>
        <p:cxnSp>
          <p:nvCxnSpPr>
            <p:cNvPr id="177" name="Google Shape;177;p28"/>
            <p:cNvCxnSpPr/>
            <p:nvPr/>
          </p:nvCxnSpPr>
          <p:spPr>
            <a:xfrm>
              <a:off x="7758100" y="-34800"/>
              <a:ext cx="0" cy="5213100"/>
            </a:xfrm>
            <a:prstGeom prst="straightConnector1">
              <a:avLst/>
            </a:prstGeom>
            <a:noFill/>
            <a:ln w="76200" cap="flat" cmpd="sng">
              <a:solidFill>
                <a:schemeClr val="dk2"/>
              </a:solidFill>
              <a:prstDash val="solid"/>
              <a:round/>
              <a:headEnd type="none" w="med" len="med"/>
              <a:tailEnd type="none" w="med" len="med"/>
            </a:ln>
          </p:spPr>
        </p:cxnSp>
        <p:cxnSp>
          <p:nvCxnSpPr>
            <p:cNvPr id="178" name="Google Shape;178;p28"/>
            <p:cNvCxnSpPr/>
            <p:nvPr/>
          </p:nvCxnSpPr>
          <p:spPr>
            <a:xfrm>
              <a:off x="8151475" y="-34800"/>
              <a:ext cx="0" cy="5213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3"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ctrTitle"/>
          </p:nvPr>
        </p:nvSpPr>
        <p:spPr>
          <a:xfrm>
            <a:off x="713225" y="864403"/>
            <a:ext cx="4777500" cy="287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Toward Energy-Efficient 5G A Machine Learning-Based Prediction Approach</a:t>
            </a:r>
            <a:endParaRPr sz="3600" dirty="0"/>
          </a:p>
        </p:txBody>
      </p:sp>
      <p:sp>
        <p:nvSpPr>
          <p:cNvPr id="190" name="Google Shape;190;p32"/>
          <p:cNvSpPr txBox="1">
            <a:spLocks noGrp="1"/>
          </p:cNvSpPr>
          <p:nvPr>
            <p:ph type="subTitle" idx="1"/>
          </p:nvPr>
        </p:nvSpPr>
        <p:spPr>
          <a:xfrm>
            <a:off x="713225" y="3803297"/>
            <a:ext cx="4777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Hamdi Barkous 27-10-2023</a:t>
            </a:r>
            <a:endParaRPr dirty="0"/>
          </a:p>
        </p:txBody>
      </p:sp>
      <p:cxnSp>
        <p:nvCxnSpPr>
          <p:cNvPr id="191" name="Google Shape;191;p32"/>
          <p:cNvCxnSpPr/>
          <p:nvPr/>
        </p:nvCxnSpPr>
        <p:spPr>
          <a:xfrm>
            <a:off x="6960750" y="-34800"/>
            <a:ext cx="0" cy="5213100"/>
          </a:xfrm>
          <a:prstGeom prst="straightConnector1">
            <a:avLst/>
          </a:prstGeom>
          <a:noFill/>
          <a:ln w="76200" cap="flat" cmpd="sng">
            <a:solidFill>
              <a:schemeClr val="dk2"/>
            </a:solidFill>
            <a:prstDash val="solid"/>
            <a:round/>
            <a:headEnd type="none" w="med" len="med"/>
            <a:tailEnd type="none" w="med" len="med"/>
          </a:ln>
        </p:spPr>
      </p:cxnSp>
      <p:cxnSp>
        <p:nvCxnSpPr>
          <p:cNvPr id="192" name="Google Shape;192;p32"/>
          <p:cNvCxnSpPr/>
          <p:nvPr/>
        </p:nvCxnSpPr>
        <p:spPr>
          <a:xfrm>
            <a:off x="5490725"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193" name="Google Shape;193;p32"/>
          <p:cNvCxnSpPr/>
          <p:nvPr/>
        </p:nvCxnSpPr>
        <p:spPr>
          <a:xfrm>
            <a:off x="8628725" y="4881175"/>
            <a:ext cx="3561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Temporal Feature Engineering</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Time-related features: Hour,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Hour_sin</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Is_weekend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etc.</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Power utilization ratio</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Energy-saving intensity from specific modes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423369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Aggregative Feature Engineering</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Grouping data by 'BS' identifiers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Generating statistical insights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71326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Encoding Categorical Features</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Ordinal encoding of `BS`, `Mode`, and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RUType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18898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 Overview: `</a:t>
            </a:r>
            <a:r>
              <a:rPr lang="en-US" dirty="0" err="1"/>
              <a:t>predict_next_load</a:t>
            </a:r>
            <a:r>
              <a:rPr lang="en-US" dirty="0"/>
              <a:t>`</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Uses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to forecast subsequent load values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Steps: Sorting, Iteration, Data preparation, Predictions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56403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75101" y="2571749"/>
            <a:ext cx="6225700" cy="21099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Development and Validation</a:t>
            </a:r>
          </a:p>
        </p:txBody>
      </p:sp>
      <p:grpSp>
        <p:nvGrpSpPr>
          <p:cNvPr id="235" name="Google Shape;235;p35"/>
          <p:cNvGrpSpPr/>
          <p:nvPr/>
        </p:nvGrpSpPr>
        <p:grpSpPr>
          <a:xfrm>
            <a:off x="6594469" y="-34800"/>
            <a:ext cx="1561406" cy="5213100"/>
            <a:chOff x="6461544" y="-34800"/>
            <a:chExt cx="1561406" cy="5213100"/>
          </a:xfrm>
        </p:grpSpPr>
        <p:cxnSp>
          <p:nvCxnSpPr>
            <p:cNvPr id="236" name="Google Shape;236;p35"/>
            <p:cNvCxnSpPr/>
            <p:nvPr/>
          </p:nvCxnSpPr>
          <p:spPr>
            <a:xfrm>
              <a:off x="8022950"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5"/>
            <p:cNvCxnSpPr/>
            <p:nvPr/>
          </p:nvCxnSpPr>
          <p:spPr>
            <a:xfrm>
              <a:off x="6461544" y="-34800"/>
              <a:ext cx="0" cy="5213100"/>
            </a:xfrm>
            <a:prstGeom prst="straightConnector1">
              <a:avLst/>
            </a:prstGeom>
            <a:noFill/>
            <a:ln w="76200" cap="flat" cmpd="sng">
              <a:solidFill>
                <a:schemeClr val="lt1"/>
              </a:solidFill>
              <a:prstDash val="solid"/>
              <a:round/>
              <a:headEnd type="none" w="med" len="med"/>
              <a:tailEnd type="none" w="med" len="med"/>
            </a:ln>
          </p:spPr>
        </p:cxnSp>
      </p:grpSp>
      <p:sp>
        <p:nvSpPr>
          <p:cNvPr id="238" name="Google Shape;238;p35"/>
          <p:cNvSpPr/>
          <p:nvPr/>
        </p:nvSpPr>
        <p:spPr>
          <a:xfrm>
            <a:off x="720000" y="1161081"/>
            <a:ext cx="1352100" cy="135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txBox="1">
            <a:spLocks noGrp="1"/>
          </p:cNvSpPr>
          <p:nvPr>
            <p:ph type="title" idx="2"/>
          </p:nvPr>
        </p:nvSpPr>
        <p:spPr>
          <a:xfrm>
            <a:off x="720000" y="1464325"/>
            <a:ext cx="1352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240" name="Google Shape;240;p35">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41" name="Google Shape;241;p35">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04440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Development and Validation </a:t>
            </a:r>
          </a:p>
        </p:txBody>
      </p:sp>
      <p:sp>
        <p:nvSpPr>
          <p:cNvPr id="248" name="Google Shape;248;p36"/>
          <p:cNvSpPr txBox="1">
            <a:spLocks noGrp="1"/>
          </p:cNvSpPr>
          <p:nvPr>
            <p:ph type="subTitle" idx="2"/>
          </p:nvPr>
        </p:nvSpPr>
        <p:spPr>
          <a:xfrm>
            <a:off x="713224" y="1630149"/>
            <a:ext cx="7321295" cy="3068325"/>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Key steps: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Grouping by Base Station for representative validation.</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Employing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GroupKFold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cross-validation for real-world simulation.</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Utilization of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Regressor for model training.</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Evaluation using mean absolute error (MAE).</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Iterative training and validation across cross-validation folds.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84175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XGBoost</a:t>
            </a:r>
            <a:r>
              <a:rPr lang="en-US" dirty="0"/>
              <a:t> Model Details</a:t>
            </a:r>
          </a:p>
        </p:txBody>
      </p:sp>
      <p:sp>
        <p:nvSpPr>
          <p:cNvPr id="248" name="Google Shape;248;p36"/>
          <p:cNvSpPr txBox="1">
            <a:spLocks noGrp="1"/>
          </p:cNvSpPr>
          <p:nvPr>
            <p:ph type="subTitle" idx="2"/>
          </p:nvPr>
        </p:nvSpPr>
        <p:spPr>
          <a:xfrm>
            <a:off x="713224" y="1133855"/>
            <a:ext cx="7321295" cy="3564619"/>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Key Hyperparameters: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Objective: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reg:gamma</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Number of estimators: 2100</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Learning rate: 0.05</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Column sample by tree: 0.7</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Subsample: 0.8</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Maximum depth: 8</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Regularization lambda: 5</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38182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Post-Processing</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Dataset characteristics: ~90,000 records but only ~600 unique values.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Differentiating predictions for known vs. unknown base stations.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Ensuring relevance and accuracy in predictions.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786511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75100" y="1585344"/>
            <a:ext cx="6225700" cy="21099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 Overview</a:t>
            </a:r>
          </a:p>
        </p:txBody>
      </p:sp>
      <p:grpSp>
        <p:nvGrpSpPr>
          <p:cNvPr id="235" name="Google Shape;235;p35"/>
          <p:cNvGrpSpPr/>
          <p:nvPr/>
        </p:nvGrpSpPr>
        <p:grpSpPr>
          <a:xfrm>
            <a:off x="6594469" y="-34800"/>
            <a:ext cx="1561406" cy="5213100"/>
            <a:chOff x="6461544" y="-34800"/>
            <a:chExt cx="1561406" cy="5213100"/>
          </a:xfrm>
        </p:grpSpPr>
        <p:cxnSp>
          <p:nvCxnSpPr>
            <p:cNvPr id="236" name="Google Shape;236;p35"/>
            <p:cNvCxnSpPr/>
            <p:nvPr/>
          </p:nvCxnSpPr>
          <p:spPr>
            <a:xfrm>
              <a:off x="8022950"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5"/>
            <p:cNvCxnSpPr/>
            <p:nvPr/>
          </p:nvCxnSpPr>
          <p:spPr>
            <a:xfrm>
              <a:off x="6461544" y="-34800"/>
              <a:ext cx="0" cy="5213100"/>
            </a:xfrm>
            <a:prstGeom prst="straightConnector1">
              <a:avLst/>
            </a:prstGeom>
            <a:noFill/>
            <a:ln w="76200" cap="flat" cmpd="sng">
              <a:solidFill>
                <a:schemeClr val="lt1"/>
              </a:solidFill>
              <a:prstDash val="solid"/>
              <a:round/>
              <a:headEnd type="none" w="med" len="med"/>
              <a:tailEnd type="none" w="med" len="med"/>
            </a:ln>
          </p:spPr>
        </p:cxnSp>
      </p:grpSp>
      <p:sp>
        <p:nvSpPr>
          <p:cNvPr id="238" name="Google Shape;238;p35"/>
          <p:cNvSpPr/>
          <p:nvPr/>
        </p:nvSpPr>
        <p:spPr>
          <a:xfrm>
            <a:off x="720000" y="1161081"/>
            <a:ext cx="1352100" cy="135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txBox="1">
            <a:spLocks noGrp="1"/>
          </p:cNvSpPr>
          <p:nvPr>
            <p:ph type="title" idx="2"/>
          </p:nvPr>
        </p:nvSpPr>
        <p:spPr>
          <a:xfrm>
            <a:off x="720000" y="1464325"/>
            <a:ext cx="1352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240" name="Google Shape;240;p35">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41" name="Google Shape;241;p35">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02166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Quantitative Model Results</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Weighted Mean Absolute Percentage Error (WMAPE): 7.7%</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Density distribution visualization for training vs. test data comparison.</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701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p:nvPr/>
        </p:nvSpPr>
        <p:spPr>
          <a:xfrm>
            <a:off x="814938" y="1154962"/>
            <a:ext cx="640200" cy="64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4"/>
          <p:cNvSpPr/>
          <p:nvPr/>
        </p:nvSpPr>
        <p:spPr>
          <a:xfrm>
            <a:off x="4491188" y="1154962"/>
            <a:ext cx="640200" cy="64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4"/>
          <p:cNvSpPr/>
          <p:nvPr/>
        </p:nvSpPr>
        <p:spPr>
          <a:xfrm>
            <a:off x="814938" y="2338915"/>
            <a:ext cx="640200" cy="64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4"/>
          <p:cNvSpPr/>
          <p:nvPr/>
        </p:nvSpPr>
        <p:spPr>
          <a:xfrm>
            <a:off x="4479625" y="2340704"/>
            <a:ext cx="640200" cy="64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18" name="Google Shape;218;p34"/>
          <p:cNvSpPr txBox="1">
            <a:spLocks noGrp="1"/>
          </p:cNvSpPr>
          <p:nvPr>
            <p:ph type="title" idx="5"/>
          </p:nvPr>
        </p:nvSpPr>
        <p:spPr>
          <a:xfrm>
            <a:off x="814938" y="1249462"/>
            <a:ext cx="6402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9" name="Google Shape;219;p34"/>
          <p:cNvSpPr txBox="1">
            <a:spLocks noGrp="1"/>
          </p:cNvSpPr>
          <p:nvPr>
            <p:ph type="title" idx="7"/>
          </p:nvPr>
        </p:nvSpPr>
        <p:spPr>
          <a:xfrm>
            <a:off x="4486088" y="1249462"/>
            <a:ext cx="6402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0" name="Google Shape;220;p34"/>
          <p:cNvSpPr txBox="1">
            <a:spLocks noGrp="1"/>
          </p:cNvSpPr>
          <p:nvPr>
            <p:ph type="title" idx="8"/>
          </p:nvPr>
        </p:nvSpPr>
        <p:spPr>
          <a:xfrm>
            <a:off x="4474525" y="2435204"/>
            <a:ext cx="6402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21" name="Google Shape;221;p34"/>
          <p:cNvSpPr txBox="1">
            <a:spLocks noGrp="1"/>
          </p:cNvSpPr>
          <p:nvPr>
            <p:ph type="title" idx="6"/>
          </p:nvPr>
        </p:nvSpPr>
        <p:spPr>
          <a:xfrm>
            <a:off x="814938" y="2433415"/>
            <a:ext cx="6402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22" name="Google Shape;222;p34"/>
          <p:cNvSpPr txBox="1">
            <a:spLocks noGrp="1"/>
          </p:cNvSpPr>
          <p:nvPr>
            <p:ph type="subTitle" idx="9"/>
          </p:nvPr>
        </p:nvSpPr>
        <p:spPr>
          <a:xfrm>
            <a:off x="720000" y="1878623"/>
            <a:ext cx="29193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23" name="Google Shape;223;p34"/>
          <p:cNvSpPr txBox="1">
            <a:spLocks noGrp="1"/>
          </p:cNvSpPr>
          <p:nvPr>
            <p:ph type="subTitle" idx="13"/>
          </p:nvPr>
        </p:nvSpPr>
        <p:spPr>
          <a:xfrm>
            <a:off x="4391151" y="1878623"/>
            <a:ext cx="29193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Preprocessing </a:t>
            </a:r>
          </a:p>
        </p:txBody>
      </p:sp>
      <p:sp>
        <p:nvSpPr>
          <p:cNvPr id="224" name="Google Shape;224;p34"/>
          <p:cNvSpPr txBox="1">
            <a:spLocks noGrp="1"/>
          </p:cNvSpPr>
          <p:nvPr>
            <p:ph type="subTitle" idx="14"/>
          </p:nvPr>
        </p:nvSpPr>
        <p:spPr>
          <a:xfrm>
            <a:off x="746936" y="3102689"/>
            <a:ext cx="29193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 Engineering</a:t>
            </a:r>
          </a:p>
        </p:txBody>
      </p:sp>
      <p:sp>
        <p:nvSpPr>
          <p:cNvPr id="225" name="Google Shape;225;p34"/>
          <p:cNvSpPr txBox="1">
            <a:spLocks noGrp="1"/>
          </p:cNvSpPr>
          <p:nvPr>
            <p:ph type="subTitle" idx="15"/>
          </p:nvPr>
        </p:nvSpPr>
        <p:spPr>
          <a:xfrm>
            <a:off x="4391147" y="3270704"/>
            <a:ext cx="29193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Development and Validation</a:t>
            </a:r>
            <a:endParaRPr dirty="0"/>
          </a:p>
        </p:txBody>
      </p:sp>
      <p:cxnSp>
        <p:nvCxnSpPr>
          <p:cNvPr id="226" name="Google Shape;226;p34"/>
          <p:cNvCxnSpPr/>
          <p:nvPr/>
        </p:nvCxnSpPr>
        <p:spPr>
          <a:xfrm>
            <a:off x="8155875" y="-34800"/>
            <a:ext cx="0" cy="5213100"/>
          </a:xfrm>
          <a:prstGeom prst="straightConnector1">
            <a:avLst/>
          </a:prstGeom>
          <a:noFill/>
          <a:ln w="76200" cap="flat" cmpd="sng">
            <a:solidFill>
              <a:schemeClr val="dk2"/>
            </a:solidFill>
            <a:prstDash val="solid"/>
            <a:round/>
            <a:headEnd type="none" w="med" len="med"/>
            <a:tailEnd type="none" w="med" len="med"/>
          </a:ln>
        </p:spPr>
      </p:cxnSp>
      <p:cxnSp>
        <p:nvCxnSpPr>
          <p:cNvPr id="227" name="Google Shape;227;p34">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28" name="Google Shape;228;p34">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
        <p:nvSpPr>
          <p:cNvPr id="8" name="Google Shape;211;p34">
            <a:extLst>
              <a:ext uri="{FF2B5EF4-FFF2-40B4-BE49-F238E27FC236}">
                <a16:creationId xmlns:a16="http://schemas.microsoft.com/office/drawing/2014/main" id="{AB1AB0C6-DD59-90EE-DD4A-29B14782A96A}"/>
              </a:ext>
            </a:extLst>
          </p:cNvPr>
          <p:cNvSpPr/>
          <p:nvPr/>
        </p:nvSpPr>
        <p:spPr>
          <a:xfrm>
            <a:off x="814938" y="3772522"/>
            <a:ext cx="640200" cy="64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1;p34">
            <a:extLst>
              <a:ext uri="{FF2B5EF4-FFF2-40B4-BE49-F238E27FC236}">
                <a16:creationId xmlns:a16="http://schemas.microsoft.com/office/drawing/2014/main" id="{E97243A3-AB3B-0BA2-51F1-52AE8324CD62}"/>
              </a:ext>
            </a:extLst>
          </p:cNvPr>
          <p:cNvSpPr txBox="1">
            <a:spLocks/>
          </p:cNvSpPr>
          <p:nvPr/>
        </p:nvSpPr>
        <p:spPr>
          <a:xfrm>
            <a:off x="814938" y="3867022"/>
            <a:ext cx="640200" cy="45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Archivo"/>
              <a:buNone/>
              <a:defRPr sz="20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05</a:t>
            </a:r>
          </a:p>
        </p:txBody>
      </p:sp>
      <p:sp>
        <p:nvSpPr>
          <p:cNvPr id="10" name="Google Shape;212;p34">
            <a:extLst>
              <a:ext uri="{FF2B5EF4-FFF2-40B4-BE49-F238E27FC236}">
                <a16:creationId xmlns:a16="http://schemas.microsoft.com/office/drawing/2014/main" id="{97F46B6A-0DF4-C620-642B-ECBDBC89A604}"/>
              </a:ext>
            </a:extLst>
          </p:cNvPr>
          <p:cNvSpPr/>
          <p:nvPr/>
        </p:nvSpPr>
        <p:spPr>
          <a:xfrm>
            <a:off x="4493237" y="3762830"/>
            <a:ext cx="640200" cy="640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0;p34">
            <a:extLst>
              <a:ext uri="{FF2B5EF4-FFF2-40B4-BE49-F238E27FC236}">
                <a16:creationId xmlns:a16="http://schemas.microsoft.com/office/drawing/2014/main" id="{3A6225FD-22BC-4C12-631D-8FF8BA296655}"/>
              </a:ext>
            </a:extLst>
          </p:cNvPr>
          <p:cNvSpPr txBox="1">
            <a:spLocks/>
          </p:cNvSpPr>
          <p:nvPr/>
        </p:nvSpPr>
        <p:spPr>
          <a:xfrm>
            <a:off x="4493237" y="3880604"/>
            <a:ext cx="640200" cy="45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Archivo"/>
              <a:buNone/>
              <a:defRPr sz="20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dirty="0"/>
              <a:t>06</a:t>
            </a:r>
          </a:p>
        </p:txBody>
      </p:sp>
      <p:sp>
        <p:nvSpPr>
          <p:cNvPr id="12" name="Google Shape;222;p34">
            <a:extLst>
              <a:ext uri="{FF2B5EF4-FFF2-40B4-BE49-F238E27FC236}">
                <a16:creationId xmlns:a16="http://schemas.microsoft.com/office/drawing/2014/main" id="{029C5C9F-909B-75A5-18CD-A95D06B438B7}"/>
              </a:ext>
            </a:extLst>
          </p:cNvPr>
          <p:cNvSpPr txBox="1">
            <a:spLocks/>
          </p:cNvSpPr>
          <p:nvPr/>
        </p:nvSpPr>
        <p:spPr>
          <a:xfrm>
            <a:off x="581753" y="4429975"/>
            <a:ext cx="2919300" cy="45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Archivo"/>
              <a:buNone/>
              <a:defRPr sz="2000" b="1" i="0" u="none" strike="noStrike" cap="none">
                <a:solidFill>
                  <a:schemeClr val="dk1"/>
                </a:solidFill>
                <a:latin typeface="Archivo"/>
                <a:ea typeface="Archivo"/>
                <a:cs typeface="Archivo"/>
                <a:sym typeface="Archivo"/>
              </a:defRPr>
            </a:lvl1pPr>
            <a:lvl2pPr marL="914400" marR="0" lvl="1"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2pPr>
            <a:lvl3pPr marL="1371600" marR="0" lvl="2"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3pPr>
            <a:lvl4pPr marL="1828800" marR="0" lvl="3"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4pPr>
            <a:lvl5pPr marL="2286000" marR="0" lvl="4"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5pPr>
            <a:lvl6pPr marL="2743200" marR="0" lvl="5"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6pPr>
            <a:lvl7pPr marL="3200400" marR="0" lvl="6"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7pPr>
            <a:lvl8pPr marL="3657600" marR="0" lvl="7"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8pPr>
            <a:lvl9pPr marL="4114800" marR="0" lvl="8"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9pPr>
          </a:lstStyle>
          <a:p>
            <a:pPr marL="0" indent="0"/>
            <a:r>
              <a:rPr lang="en-US" dirty="0"/>
              <a:t>Results</a:t>
            </a:r>
          </a:p>
        </p:txBody>
      </p:sp>
      <p:sp>
        <p:nvSpPr>
          <p:cNvPr id="13" name="Google Shape;222;p34">
            <a:extLst>
              <a:ext uri="{FF2B5EF4-FFF2-40B4-BE49-F238E27FC236}">
                <a16:creationId xmlns:a16="http://schemas.microsoft.com/office/drawing/2014/main" id="{A1E891EF-2F94-0D82-6544-85797B96E9DA}"/>
              </a:ext>
            </a:extLst>
          </p:cNvPr>
          <p:cNvSpPr txBox="1">
            <a:spLocks/>
          </p:cNvSpPr>
          <p:nvPr/>
        </p:nvSpPr>
        <p:spPr>
          <a:xfrm>
            <a:off x="4391147" y="4429975"/>
            <a:ext cx="2919300" cy="45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Archivo"/>
              <a:buNone/>
              <a:defRPr sz="2000" b="1" i="0" u="none" strike="noStrike" cap="none">
                <a:solidFill>
                  <a:schemeClr val="dk1"/>
                </a:solidFill>
                <a:latin typeface="Archivo"/>
                <a:ea typeface="Archivo"/>
                <a:cs typeface="Archivo"/>
                <a:sym typeface="Archivo"/>
              </a:defRPr>
            </a:lvl1pPr>
            <a:lvl2pPr marL="914400" marR="0" lvl="1"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2pPr>
            <a:lvl3pPr marL="1371600" marR="0" lvl="2"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3pPr>
            <a:lvl4pPr marL="1828800" marR="0" lvl="3"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4pPr>
            <a:lvl5pPr marL="2286000" marR="0" lvl="4"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5pPr>
            <a:lvl6pPr marL="2743200" marR="0" lvl="5"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6pPr>
            <a:lvl7pPr marL="3200400" marR="0" lvl="6"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7pPr>
            <a:lvl8pPr marL="3657600" marR="0" lvl="7"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8pPr>
            <a:lvl9pPr marL="4114800" marR="0" lvl="8" indent="-317500" algn="ctr" rtl="0">
              <a:lnSpc>
                <a:spcPct val="115000"/>
              </a:lnSpc>
              <a:spcBef>
                <a:spcPts val="0"/>
              </a:spcBef>
              <a:spcAft>
                <a:spcPts val="0"/>
              </a:spcAft>
              <a:buClr>
                <a:schemeClr val="dk1"/>
              </a:buClr>
              <a:buSzPts val="2400"/>
              <a:buFont typeface="Archivo"/>
              <a:buNone/>
              <a:defRPr sz="2400" b="1" i="0" u="none" strike="noStrike" cap="none">
                <a:solidFill>
                  <a:schemeClr val="dk1"/>
                </a:solidFill>
                <a:latin typeface="Archivo"/>
                <a:ea typeface="Archivo"/>
                <a:cs typeface="Archivo"/>
                <a:sym typeface="Archivo"/>
              </a:defRPr>
            </a:lvl9pPr>
          </a:lstStyle>
          <a:p>
            <a:pPr marL="0" indent="0"/>
            <a:r>
              <a:rPr lang="en-US" dirty="0"/>
              <a:t>Discussion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Density Distribution</a:t>
            </a:r>
          </a:p>
        </p:txBody>
      </p:sp>
      <p:sp>
        <p:nvSpPr>
          <p:cNvPr id="248" name="Google Shape;248;p36"/>
          <p:cNvSpPr txBox="1">
            <a:spLocks noGrp="1"/>
          </p:cNvSpPr>
          <p:nvPr>
            <p:ph type="subTitle" idx="2"/>
          </p:nvPr>
        </p:nvSpPr>
        <p:spPr>
          <a:xfrm>
            <a:off x="531200" y="1203430"/>
            <a:ext cx="3028864" cy="2978426"/>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Close overlap around peak values.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Some deviations observed at the tails.</a:t>
            </a:r>
          </a:p>
        </p:txBody>
      </p: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pic>
        <p:nvPicPr>
          <p:cNvPr id="3" name="Picture 2" descr="A graph of energy density&#10;&#10;Description automatically generated">
            <a:extLst>
              <a:ext uri="{FF2B5EF4-FFF2-40B4-BE49-F238E27FC236}">
                <a16:creationId xmlns:a16="http://schemas.microsoft.com/office/drawing/2014/main" id="{7E5B814C-033B-9CC0-4DBB-8A760EEC939B}"/>
              </a:ext>
            </a:extLst>
          </p:cNvPr>
          <p:cNvPicPr>
            <a:picLocks noChangeAspect="1"/>
          </p:cNvPicPr>
          <p:nvPr/>
        </p:nvPicPr>
        <p:blipFill>
          <a:blip r:embed="rId3"/>
          <a:stretch>
            <a:fillRect/>
          </a:stretch>
        </p:blipFill>
        <p:spPr>
          <a:xfrm>
            <a:off x="3255092" y="1203430"/>
            <a:ext cx="5888908" cy="3495043"/>
          </a:xfrm>
          <a:prstGeom prst="rect">
            <a:avLst/>
          </a:prstGeom>
        </p:spPr>
      </p:pic>
    </p:spTree>
    <p:extLst>
      <p:ext uri="{BB962C8B-B14F-4D97-AF65-F5344CB8AC3E}">
        <p14:creationId xmlns:p14="http://schemas.microsoft.com/office/powerpoint/2010/main" val="2809477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75100" y="1585344"/>
            <a:ext cx="6225700" cy="21099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Discussion </a:t>
            </a:r>
          </a:p>
        </p:txBody>
      </p:sp>
      <p:grpSp>
        <p:nvGrpSpPr>
          <p:cNvPr id="235" name="Google Shape;235;p35"/>
          <p:cNvGrpSpPr/>
          <p:nvPr/>
        </p:nvGrpSpPr>
        <p:grpSpPr>
          <a:xfrm>
            <a:off x="6594469" y="-34800"/>
            <a:ext cx="1561406" cy="5213100"/>
            <a:chOff x="6461544" y="-34800"/>
            <a:chExt cx="1561406" cy="5213100"/>
          </a:xfrm>
        </p:grpSpPr>
        <p:cxnSp>
          <p:nvCxnSpPr>
            <p:cNvPr id="236" name="Google Shape;236;p35"/>
            <p:cNvCxnSpPr/>
            <p:nvPr/>
          </p:nvCxnSpPr>
          <p:spPr>
            <a:xfrm>
              <a:off x="8022950"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5"/>
            <p:cNvCxnSpPr/>
            <p:nvPr/>
          </p:nvCxnSpPr>
          <p:spPr>
            <a:xfrm>
              <a:off x="6461544" y="-34800"/>
              <a:ext cx="0" cy="5213100"/>
            </a:xfrm>
            <a:prstGeom prst="straightConnector1">
              <a:avLst/>
            </a:prstGeom>
            <a:noFill/>
            <a:ln w="76200" cap="flat" cmpd="sng">
              <a:solidFill>
                <a:schemeClr val="lt1"/>
              </a:solidFill>
              <a:prstDash val="solid"/>
              <a:round/>
              <a:headEnd type="none" w="med" len="med"/>
              <a:tailEnd type="none" w="med" len="med"/>
            </a:ln>
          </p:spPr>
        </p:cxnSp>
      </p:grpSp>
      <p:sp>
        <p:nvSpPr>
          <p:cNvPr id="238" name="Google Shape;238;p35"/>
          <p:cNvSpPr/>
          <p:nvPr/>
        </p:nvSpPr>
        <p:spPr>
          <a:xfrm>
            <a:off x="720000" y="1161081"/>
            <a:ext cx="1352100" cy="135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txBox="1">
            <a:spLocks noGrp="1"/>
          </p:cNvSpPr>
          <p:nvPr>
            <p:ph type="title" idx="2"/>
          </p:nvPr>
        </p:nvSpPr>
        <p:spPr>
          <a:xfrm>
            <a:off x="720000" y="1464325"/>
            <a:ext cx="1352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cxnSp>
        <p:nvCxnSpPr>
          <p:cNvPr id="240" name="Google Shape;240;p35">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41" name="Google Shape;241;p35">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414294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Limitations</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Data granularity might miss short-lived fluctuations.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Model simplifications can lead to minor discrepancies.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916041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Explore data at finer granularities.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Incorporate advanced modeling techniques for enhanced accuracy.</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63075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4"/>
            <a:ext cx="7704000" cy="149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Conclusion</a:t>
            </a:r>
            <a:endParaRPr lang="en-US" dirty="0"/>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78863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1560576"/>
            <a:ext cx="7704000" cy="31577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dirty="0"/>
              <a:t>Thank you for your attention !</a:t>
            </a:r>
            <a:endParaRPr lang="en-US" dirty="0"/>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3822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713225" y="2558413"/>
            <a:ext cx="4701900" cy="111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grpSp>
        <p:nvGrpSpPr>
          <p:cNvPr id="235" name="Google Shape;235;p35"/>
          <p:cNvGrpSpPr/>
          <p:nvPr/>
        </p:nvGrpSpPr>
        <p:grpSpPr>
          <a:xfrm>
            <a:off x="6594469" y="-34800"/>
            <a:ext cx="1561406" cy="5213100"/>
            <a:chOff x="6461544" y="-34800"/>
            <a:chExt cx="1561406" cy="5213100"/>
          </a:xfrm>
        </p:grpSpPr>
        <p:cxnSp>
          <p:nvCxnSpPr>
            <p:cNvPr id="236" name="Google Shape;236;p35"/>
            <p:cNvCxnSpPr/>
            <p:nvPr/>
          </p:nvCxnSpPr>
          <p:spPr>
            <a:xfrm>
              <a:off x="8022950"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5"/>
            <p:cNvCxnSpPr/>
            <p:nvPr/>
          </p:nvCxnSpPr>
          <p:spPr>
            <a:xfrm>
              <a:off x="6461544" y="-34800"/>
              <a:ext cx="0" cy="5213100"/>
            </a:xfrm>
            <a:prstGeom prst="straightConnector1">
              <a:avLst/>
            </a:prstGeom>
            <a:noFill/>
            <a:ln w="76200" cap="flat" cmpd="sng">
              <a:solidFill>
                <a:schemeClr val="lt1"/>
              </a:solidFill>
              <a:prstDash val="solid"/>
              <a:round/>
              <a:headEnd type="none" w="med" len="med"/>
              <a:tailEnd type="none" w="med" len="med"/>
            </a:ln>
          </p:spPr>
        </p:cxnSp>
      </p:grpSp>
      <p:sp>
        <p:nvSpPr>
          <p:cNvPr id="238" name="Google Shape;238;p35"/>
          <p:cNvSpPr/>
          <p:nvPr/>
        </p:nvSpPr>
        <p:spPr>
          <a:xfrm>
            <a:off x="720000" y="1161081"/>
            <a:ext cx="1352100" cy="135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txBox="1">
            <a:spLocks noGrp="1"/>
          </p:cNvSpPr>
          <p:nvPr>
            <p:ph type="title" idx="2"/>
          </p:nvPr>
        </p:nvSpPr>
        <p:spPr>
          <a:xfrm>
            <a:off x="720000" y="1464325"/>
            <a:ext cx="1352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40" name="Google Shape;240;p35">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41" name="Google Shape;241;p35">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 for the Study</a:t>
            </a:r>
            <a:endParaRPr dirty="0"/>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Increasing energy consumption in 5G networks</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Importance of base stations in energy consumption</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Need for adaptive and flexible modeling</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78950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353150" y="2571750"/>
            <a:ext cx="6699511" cy="111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Preprocessing </a:t>
            </a:r>
            <a:endParaRPr dirty="0"/>
          </a:p>
        </p:txBody>
      </p:sp>
      <p:grpSp>
        <p:nvGrpSpPr>
          <p:cNvPr id="235" name="Google Shape;235;p35"/>
          <p:cNvGrpSpPr/>
          <p:nvPr/>
        </p:nvGrpSpPr>
        <p:grpSpPr>
          <a:xfrm>
            <a:off x="6594469" y="-34800"/>
            <a:ext cx="1561406" cy="5213100"/>
            <a:chOff x="6461544" y="-34800"/>
            <a:chExt cx="1561406" cy="5213100"/>
          </a:xfrm>
        </p:grpSpPr>
        <p:cxnSp>
          <p:nvCxnSpPr>
            <p:cNvPr id="236" name="Google Shape;236;p35"/>
            <p:cNvCxnSpPr/>
            <p:nvPr/>
          </p:nvCxnSpPr>
          <p:spPr>
            <a:xfrm>
              <a:off x="8022950"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5"/>
            <p:cNvCxnSpPr/>
            <p:nvPr/>
          </p:nvCxnSpPr>
          <p:spPr>
            <a:xfrm>
              <a:off x="6461544" y="-34800"/>
              <a:ext cx="0" cy="5213100"/>
            </a:xfrm>
            <a:prstGeom prst="straightConnector1">
              <a:avLst/>
            </a:prstGeom>
            <a:noFill/>
            <a:ln w="76200" cap="flat" cmpd="sng">
              <a:solidFill>
                <a:schemeClr val="lt1"/>
              </a:solidFill>
              <a:prstDash val="solid"/>
              <a:round/>
              <a:headEnd type="none" w="med" len="med"/>
              <a:tailEnd type="none" w="med" len="med"/>
            </a:ln>
          </p:spPr>
        </p:cxnSp>
      </p:grpSp>
      <p:sp>
        <p:nvSpPr>
          <p:cNvPr id="238" name="Google Shape;238;p35"/>
          <p:cNvSpPr/>
          <p:nvPr/>
        </p:nvSpPr>
        <p:spPr>
          <a:xfrm>
            <a:off x="720000" y="1161081"/>
            <a:ext cx="1352100" cy="135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txBox="1">
            <a:spLocks noGrp="1"/>
          </p:cNvSpPr>
          <p:nvPr>
            <p:ph type="title" idx="2"/>
          </p:nvPr>
        </p:nvSpPr>
        <p:spPr>
          <a:xfrm>
            <a:off x="720000" y="1464325"/>
            <a:ext cx="1352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240" name="Google Shape;240;p35">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41" name="Google Shape;241;p35">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86231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Revised Data Structures</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Refinement of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cell_level_data</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base_station_info</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Introduction of new columns for primary cell</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Pruning redundant columns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19701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Handling of </a:t>
            </a:r>
            <a:r>
              <a:rPr lang="en-US" dirty="0" err="1"/>
              <a:t>CellName</a:t>
            </a:r>
            <a:r>
              <a:rPr lang="en-US" dirty="0"/>
              <a:t> Values</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Dominant unique identifiers: 'CellName0' and 'CellName1'</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Other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CellName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instances merged into train and test sets</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5735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75100" y="2571750"/>
            <a:ext cx="6699511" cy="111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 Engineering</a:t>
            </a:r>
          </a:p>
        </p:txBody>
      </p:sp>
      <p:grpSp>
        <p:nvGrpSpPr>
          <p:cNvPr id="235" name="Google Shape;235;p35"/>
          <p:cNvGrpSpPr/>
          <p:nvPr/>
        </p:nvGrpSpPr>
        <p:grpSpPr>
          <a:xfrm>
            <a:off x="6594469" y="-34800"/>
            <a:ext cx="1561406" cy="5213100"/>
            <a:chOff x="6461544" y="-34800"/>
            <a:chExt cx="1561406" cy="5213100"/>
          </a:xfrm>
        </p:grpSpPr>
        <p:cxnSp>
          <p:nvCxnSpPr>
            <p:cNvPr id="236" name="Google Shape;236;p35"/>
            <p:cNvCxnSpPr/>
            <p:nvPr/>
          </p:nvCxnSpPr>
          <p:spPr>
            <a:xfrm>
              <a:off x="8022950"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5"/>
            <p:cNvCxnSpPr/>
            <p:nvPr/>
          </p:nvCxnSpPr>
          <p:spPr>
            <a:xfrm>
              <a:off x="6461544" y="-34800"/>
              <a:ext cx="0" cy="5213100"/>
            </a:xfrm>
            <a:prstGeom prst="straightConnector1">
              <a:avLst/>
            </a:prstGeom>
            <a:noFill/>
            <a:ln w="76200" cap="flat" cmpd="sng">
              <a:solidFill>
                <a:schemeClr val="lt1"/>
              </a:solidFill>
              <a:prstDash val="solid"/>
              <a:round/>
              <a:headEnd type="none" w="med" len="med"/>
              <a:tailEnd type="none" w="med" len="med"/>
            </a:ln>
          </p:spPr>
        </p:cxnSp>
      </p:grpSp>
      <p:sp>
        <p:nvSpPr>
          <p:cNvPr id="238" name="Google Shape;238;p35"/>
          <p:cNvSpPr/>
          <p:nvPr/>
        </p:nvSpPr>
        <p:spPr>
          <a:xfrm>
            <a:off x="720000" y="1161081"/>
            <a:ext cx="1352100" cy="135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txBox="1">
            <a:spLocks noGrp="1"/>
          </p:cNvSpPr>
          <p:nvPr>
            <p:ph type="title" idx="2"/>
          </p:nvPr>
        </p:nvSpPr>
        <p:spPr>
          <a:xfrm>
            <a:off x="720000" y="1464325"/>
            <a:ext cx="1352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240" name="Google Shape;240;p35">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41" name="Google Shape;241;p35">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68057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engineering</a:t>
            </a:r>
          </a:p>
        </p:txBody>
      </p:sp>
      <p:sp>
        <p:nvSpPr>
          <p:cNvPr id="248" name="Google Shape;248;p36"/>
          <p:cNvSpPr txBox="1">
            <a:spLocks noGrp="1"/>
          </p:cNvSpPr>
          <p:nvPr>
            <p:ph type="subTitle" idx="2"/>
          </p:nvPr>
        </p:nvSpPr>
        <p:spPr>
          <a:xfrm>
            <a:off x="713224" y="1630150"/>
            <a:ext cx="7321295" cy="2201700"/>
          </a:xfrm>
          <a:prstGeom prst="rect">
            <a:avLst/>
          </a:prstGeom>
        </p:spPr>
        <p:txBody>
          <a:bodyPr spcFirstLastPara="1" wrap="square" lIns="91425" tIns="91425" rIns="91425" bIns="91425" anchor="t" anchorCtr="0">
            <a:noAutofit/>
          </a:bodyPr>
          <a:lstStyle/>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Introduction of new features: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load_sum</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load_mult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25400" marR="0" indent="-342900">
              <a:lnSpc>
                <a:spcPct val="107000"/>
              </a:lnSpc>
              <a:spcBef>
                <a:spcPts val="0"/>
              </a:spcBef>
              <a:spcAft>
                <a:spcPts val="800"/>
              </a:spcAft>
              <a:buFont typeface="Arial" panose="020B0604020202020204" pitchFamily="34" charset="0"/>
              <a:buChar char="•"/>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Deriving patterns and relationships from the data</a:t>
            </a:r>
          </a:p>
        </p:txBody>
      </p:sp>
      <p:cxnSp>
        <p:nvCxnSpPr>
          <p:cNvPr id="249" name="Google Shape;249;p36"/>
          <p:cNvCxnSpPr/>
          <p:nvPr/>
        </p:nvCxnSpPr>
        <p:spPr>
          <a:xfrm>
            <a:off x="8155863" y="-34800"/>
            <a:ext cx="0" cy="5213100"/>
          </a:xfrm>
          <a:prstGeom prst="straightConnector1">
            <a:avLst/>
          </a:prstGeom>
          <a:noFill/>
          <a:ln w="9525" cap="flat" cmpd="sng">
            <a:solidFill>
              <a:schemeClr val="dk1"/>
            </a:solidFill>
            <a:prstDash val="solid"/>
            <a:round/>
            <a:headEnd type="none" w="med" len="med"/>
            <a:tailEnd type="none" w="med" len="med"/>
          </a:ln>
        </p:spPr>
      </p:cxnSp>
      <p:cxnSp>
        <p:nvCxnSpPr>
          <p:cNvPr id="250" name="Google Shape;250;p36">
            <a:hlinkClick r:id="" action="ppaction://hlinkshowjump?jump=nextslide"/>
          </p:cNvPr>
          <p:cNvCxnSpPr/>
          <p:nvPr/>
        </p:nvCxnSpPr>
        <p:spPr>
          <a:xfrm>
            <a:off x="8612800" y="4881175"/>
            <a:ext cx="356100" cy="0"/>
          </a:xfrm>
          <a:prstGeom prst="straightConnector1">
            <a:avLst/>
          </a:prstGeom>
          <a:noFill/>
          <a:ln w="9525" cap="flat" cmpd="sng">
            <a:solidFill>
              <a:schemeClr val="dk1"/>
            </a:solidFill>
            <a:prstDash val="solid"/>
            <a:round/>
            <a:headEnd type="none" w="med" len="med"/>
            <a:tailEnd type="triangle" w="med" len="med"/>
          </a:ln>
        </p:spPr>
      </p:cxnSp>
      <p:cxnSp>
        <p:nvCxnSpPr>
          <p:cNvPr id="251" name="Google Shape;251;p36">
            <a:hlinkClick r:id="" action="ppaction://hlinkshowjump?jump=previousslide"/>
          </p:cNvPr>
          <p:cNvCxnSpPr/>
          <p:nvPr/>
        </p:nvCxnSpPr>
        <p:spPr>
          <a:xfrm rot="10800000">
            <a:off x="175100" y="4881175"/>
            <a:ext cx="3561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106275452"/>
      </p:ext>
    </p:extLst>
  </p:cSld>
  <p:clrMapOvr>
    <a:masterClrMapping/>
  </p:clrMapOvr>
</p:sld>
</file>

<file path=ppt/theme/theme1.xml><?xml version="1.0" encoding="utf-8"?>
<a:theme xmlns:a="http://schemas.openxmlformats.org/drawingml/2006/main" name="Research Project Workshop by Slidesgo">
  <a:themeElements>
    <a:clrScheme name="Simple Light">
      <a:dk1>
        <a:srgbClr val="333333"/>
      </a:dk1>
      <a:lt1>
        <a:srgbClr val="F8F8F8"/>
      </a:lt1>
      <a:dk2>
        <a:srgbClr val="C9DAF8"/>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1197</Words>
  <Application>Microsoft Office PowerPoint</Application>
  <PresentationFormat>On-screen Show (16:9)</PresentationFormat>
  <Paragraphs>106</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Archivo</vt:lpstr>
      <vt:lpstr>Calibri</vt:lpstr>
      <vt:lpstr>Arial</vt:lpstr>
      <vt:lpstr>Research Project Workshop by Slidesgo</vt:lpstr>
      <vt:lpstr>Toward Energy-Efficient 5G A Machine Learning-Based Prediction Approach</vt:lpstr>
      <vt:lpstr>Table of contents</vt:lpstr>
      <vt:lpstr>Introduction</vt:lpstr>
      <vt:lpstr>Motivation for the Study</vt:lpstr>
      <vt:lpstr>Data Preprocessing </vt:lpstr>
      <vt:lpstr>Revised Data Structures</vt:lpstr>
      <vt:lpstr>Handling of CellName Values</vt:lpstr>
      <vt:lpstr>Feature Engineering</vt:lpstr>
      <vt:lpstr>Feature engineering</vt:lpstr>
      <vt:lpstr>Temporal Feature Engineering</vt:lpstr>
      <vt:lpstr>Aggregative Feature Engineering</vt:lpstr>
      <vt:lpstr>Encoding Categorical Features</vt:lpstr>
      <vt:lpstr>Function Overview: `predict_next_load`</vt:lpstr>
      <vt:lpstr>Model Development and Validation</vt:lpstr>
      <vt:lpstr>Model Development and Validation </vt:lpstr>
      <vt:lpstr>XGBoost Model Details</vt:lpstr>
      <vt:lpstr>Post-Processing</vt:lpstr>
      <vt:lpstr>Results Overview</vt:lpstr>
      <vt:lpstr>Quantitative Model Results</vt:lpstr>
      <vt:lpstr>Density Distribution</vt:lpstr>
      <vt:lpstr>Discussion </vt:lpstr>
      <vt:lpstr>Model Limitations</vt:lpstr>
      <vt:lpstr>Future Work</vt:lpstr>
      <vt:lpstr>Conclusion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Energy-Efficient 5G A Machine Learning-Based Prediction Approach</dc:title>
  <dc:creator>hamdi barkous</dc:creator>
  <cp:lastModifiedBy>hamdi.barkous</cp:lastModifiedBy>
  <cp:revision>1</cp:revision>
  <dcterms:modified xsi:type="dcterms:W3CDTF">2023-10-27T21:23:36Z</dcterms:modified>
</cp:coreProperties>
</file>