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diagrams/drawing7.xml" ContentType="application/vnd.ms-office.drawingml.diagramDrawing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drawing5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8.xml" ContentType="application/vnd.ms-office.drawingml.diagramDrawing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6.xml" ContentType="application/vnd.ms-office.drawingml.diagramDrawing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80" r:id="rId3"/>
    <p:sldId id="318" r:id="rId4"/>
    <p:sldId id="387" r:id="rId5"/>
    <p:sldId id="388" r:id="rId6"/>
    <p:sldId id="395" r:id="rId7"/>
    <p:sldId id="396" r:id="rId8"/>
    <p:sldId id="381" r:id="rId9"/>
    <p:sldId id="403" r:id="rId10"/>
    <p:sldId id="401" r:id="rId11"/>
    <p:sldId id="384" r:id="rId12"/>
    <p:sldId id="385" r:id="rId13"/>
    <p:sldId id="386" r:id="rId14"/>
    <p:sldId id="284" r:id="rId15"/>
    <p:sldId id="342" r:id="rId16"/>
    <p:sldId id="322" r:id="rId17"/>
    <p:sldId id="389" r:id="rId18"/>
    <p:sldId id="365" r:id="rId19"/>
    <p:sldId id="355" r:id="rId20"/>
    <p:sldId id="366" r:id="rId21"/>
    <p:sldId id="399" r:id="rId22"/>
    <p:sldId id="390" r:id="rId23"/>
    <p:sldId id="391" r:id="rId24"/>
    <p:sldId id="392" r:id="rId25"/>
    <p:sldId id="393" r:id="rId26"/>
    <p:sldId id="371" r:id="rId27"/>
    <p:sldId id="404" r:id="rId28"/>
    <p:sldId id="373" r:id="rId29"/>
    <p:sldId id="379" r:id="rId30"/>
    <p:sldId id="375" r:id="rId31"/>
    <p:sldId id="377" r:id="rId32"/>
    <p:sldId id="394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B9BD5"/>
    <a:srgbClr val="1A2E73"/>
    <a:srgbClr val="FF0066"/>
    <a:srgbClr val="ED7D31"/>
    <a:srgbClr val="FFFFFF"/>
    <a:srgbClr val="A5A5A5"/>
    <a:srgbClr val="70AD47"/>
    <a:srgbClr val="FFC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325" autoAdjust="0"/>
    <p:restoredTop sz="94265" autoAdjust="0"/>
  </p:normalViewPr>
  <p:slideViewPr>
    <p:cSldViewPr snapToGrid="0">
      <p:cViewPr varScale="1">
        <p:scale>
          <a:sx n="65" d="100"/>
          <a:sy n="65" d="100"/>
        </p:scale>
        <p:origin x="-360" y="-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1440"/>
    </p:cViewPr>
  </p:sorterViewPr>
  <p:notesViewPr>
    <p:cSldViewPr snapToGrid="0" showGuides="1">
      <p:cViewPr varScale="1">
        <p:scale>
          <a:sx n="52" d="100"/>
          <a:sy n="52" d="100"/>
        </p:scale>
        <p:origin x="-22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4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3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68DAF-72EC-467B-8993-54CB1D242E8B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70334FB3-BA3A-4432-8C33-89606B951140}">
      <dgm:prSet custT="1"/>
      <dgm:spPr/>
      <dgm:t>
        <a:bodyPr/>
        <a:lstStyle/>
        <a:p>
          <a:pPr algn="ctr"/>
          <a:r>
            <a:rPr lang="it-IT" sz="2400" b="1" i="0" strike="noStrike" kern="1200" cap="none" dirty="0">
              <a:latin typeface="Calibri"/>
              <a:ea typeface="Comfortaa"/>
              <a:cs typeface="Comfortaa"/>
              <a:sym typeface="Comfortaa"/>
            </a:rPr>
            <a:t>ITU AI/ML in 5G Challenge – </a:t>
          </a:r>
          <a:r>
            <a:rPr lang="en-IN" sz="2400" b="1" i="0" strike="noStrike" kern="1200" cap="none" dirty="0">
              <a:latin typeface="Calibri"/>
              <a:ea typeface="Comfortaa"/>
              <a:cs typeface="Comfortaa"/>
            </a:rPr>
            <a:t>Grand Finale 02/12/2021</a:t>
          </a:r>
        </a:p>
      </dgm:t>
    </dgm:pt>
    <dgm:pt modelId="{D9C34013-0960-4CC3-9464-9B1123D3BBA8}" type="parTrans" cxnId="{764A0E4B-34A0-4390-8DD6-BC36FF070D7D}">
      <dgm:prSet/>
      <dgm:spPr/>
      <dgm:t>
        <a:bodyPr/>
        <a:lstStyle/>
        <a:p>
          <a:pPr algn="ctr"/>
          <a:endParaRPr lang="en-IN"/>
        </a:p>
      </dgm:t>
    </dgm:pt>
    <dgm:pt modelId="{31E46EC5-E245-4540-B2AE-FE90D95D2CFB}" type="sibTrans" cxnId="{764A0E4B-34A0-4390-8DD6-BC36FF070D7D}">
      <dgm:prSet/>
      <dgm:spPr/>
      <dgm:t>
        <a:bodyPr/>
        <a:lstStyle/>
        <a:p>
          <a:pPr algn="ctr"/>
          <a:endParaRPr lang="en-IN"/>
        </a:p>
      </dgm:t>
    </dgm:pt>
    <dgm:pt modelId="{65677700-092E-4B6C-A590-753F62076F9B}">
      <dgm:prSet custT="1"/>
      <dgm:spPr/>
      <dgm:t>
        <a:bodyPr/>
        <a:lstStyle/>
        <a:p>
          <a:pPr algn="ctr"/>
          <a:r>
            <a:rPr lang="en-US" sz="2000" b="0" dirty="0">
              <a:latin typeface="+mn-lt"/>
              <a:ea typeface="Comfortaa"/>
              <a:cs typeface="Comfortaa"/>
              <a:sym typeface="Comfortaa"/>
            </a:rPr>
            <a:t>ITU-ML5G-PS-016 : </a:t>
          </a:r>
          <a:r>
            <a:rPr lang="en-US" sz="2000" b="0" dirty="0">
              <a:latin typeface="+mn-lt"/>
              <a:ea typeface="Lora"/>
              <a:cs typeface="Lora"/>
              <a:sym typeface="Lora"/>
            </a:rPr>
            <a:t>LOCATION ESTIMATION USING RSSI OF WIRELESS LAN</a:t>
          </a:r>
          <a:endParaRPr lang="en-IN" sz="2000" b="0" dirty="0">
            <a:latin typeface="+mn-lt"/>
          </a:endParaRPr>
        </a:p>
      </dgm:t>
    </dgm:pt>
    <dgm:pt modelId="{4C17F6E3-3580-47D7-8B36-B662337F659F}" type="parTrans" cxnId="{10E017BB-26AC-498F-934E-A44FC94309AE}">
      <dgm:prSet/>
      <dgm:spPr/>
      <dgm:t>
        <a:bodyPr/>
        <a:lstStyle/>
        <a:p>
          <a:endParaRPr lang="en-IN"/>
        </a:p>
      </dgm:t>
    </dgm:pt>
    <dgm:pt modelId="{863E7B99-A40E-46F6-96EA-683038F50A89}" type="sibTrans" cxnId="{10E017BB-26AC-498F-934E-A44FC94309AE}">
      <dgm:prSet/>
      <dgm:spPr/>
      <dgm:t>
        <a:bodyPr/>
        <a:lstStyle/>
        <a:p>
          <a:endParaRPr lang="en-IN"/>
        </a:p>
      </dgm:t>
    </dgm:pt>
    <dgm:pt modelId="{2614F289-DC6C-4A10-8EB2-DEBC66DD1ECC}">
      <dgm:prSet custT="1"/>
      <dgm:spPr/>
      <dgm:t>
        <a:bodyPr/>
        <a:lstStyle/>
        <a:p>
          <a:pPr algn="ctr">
            <a:buNone/>
          </a:pPr>
          <a:r>
            <a:rPr lang="en-US" sz="2400" b="1" dirty="0">
              <a:latin typeface="+mn-lt"/>
              <a:sym typeface="Comfortaa"/>
            </a:rPr>
            <a:t>TEAM C-LAMP (CDAC Localization using AI ML Platform)</a:t>
          </a:r>
          <a:endParaRPr lang="en-IN" sz="2400" dirty="0">
            <a:latin typeface="+mn-lt"/>
          </a:endParaRPr>
        </a:p>
      </dgm:t>
    </dgm:pt>
    <dgm:pt modelId="{67EF3298-35E4-4349-A0C3-48C8C5F5277F}" type="parTrans" cxnId="{6030B102-8CCD-4E1F-A130-F041B7302DD2}">
      <dgm:prSet/>
      <dgm:spPr/>
      <dgm:t>
        <a:bodyPr/>
        <a:lstStyle/>
        <a:p>
          <a:endParaRPr lang="en-IN"/>
        </a:p>
      </dgm:t>
    </dgm:pt>
    <dgm:pt modelId="{964D7702-979C-49A9-B05E-E4FB129181AE}" type="sibTrans" cxnId="{6030B102-8CCD-4E1F-A130-F041B7302DD2}">
      <dgm:prSet/>
      <dgm:spPr/>
      <dgm:t>
        <a:bodyPr/>
        <a:lstStyle/>
        <a:p>
          <a:endParaRPr lang="en-IN"/>
        </a:p>
      </dgm:t>
    </dgm:pt>
    <dgm:pt modelId="{91EF0BF6-9DE4-4A88-BE8B-4029AFB32801}">
      <dgm:prSet custT="1"/>
      <dgm:spPr/>
      <dgm:t>
        <a:bodyPr/>
        <a:lstStyle/>
        <a:p>
          <a:pPr algn="ctr"/>
          <a:r>
            <a:rPr lang="en-IN" sz="2400" b="1" dirty="0"/>
            <a:t>Centre for Development of Advanced Computing </a:t>
          </a:r>
        </a:p>
        <a:p>
          <a:pPr algn="ctr"/>
          <a:r>
            <a:rPr lang="en-IN" sz="1400" b="0" dirty="0"/>
            <a:t>(A Scientific Society of Ministry of Communications and Information Technology</a:t>
          </a:r>
          <a:r>
            <a:rPr lang="en-US" sz="1400" b="0" dirty="0">
              <a:latin typeface="+mn-lt"/>
              <a:sym typeface="Comfortaa"/>
            </a:rPr>
            <a:t>)</a:t>
          </a:r>
          <a:endParaRPr lang="en-IN" sz="1400" b="0" dirty="0">
            <a:latin typeface="+mn-lt"/>
          </a:endParaRPr>
        </a:p>
      </dgm:t>
    </dgm:pt>
    <dgm:pt modelId="{45E89851-1EE0-4657-A825-9BEBA661D9F4}" type="parTrans" cxnId="{71535795-E15E-4BEA-A72F-4E8824C94359}">
      <dgm:prSet/>
      <dgm:spPr/>
      <dgm:t>
        <a:bodyPr/>
        <a:lstStyle/>
        <a:p>
          <a:endParaRPr lang="en-IN"/>
        </a:p>
      </dgm:t>
    </dgm:pt>
    <dgm:pt modelId="{8818A675-1B97-4257-8DDB-5C7F0C9DEC94}" type="sibTrans" cxnId="{71535795-E15E-4BEA-A72F-4E8824C94359}">
      <dgm:prSet/>
      <dgm:spPr/>
      <dgm:t>
        <a:bodyPr/>
        <a:lstStyle/>
        <a:p>
          <a:endParaRPr lang="en-IN"/>
        </a:p>
      </dgm:t>
    </dgm:pt>
    <dgm:pt modelId="{7FB8A56B-7C49-4633-964C-983CEA84841D}" type="pres">
      <dgm:prSet presAssocID="{9BD68DAF-72EC-467B-8993-54CB1D242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DBEAFB-8D1A-43F2-B352-0B0D5A3085C9}" type="pres">
      <dgm:prSet presAssocID="{70334FB3-BA3A-4432-8C33-89606B95114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47C6D-7439-40FF-870E-F25EF9CCD5A8}" type="pres">
      <dgm:prSet presAssocID="{31E46EC5-E245-4540-B2AE-FE90D95D2CFB}" presName="spacer" presStyleCnt="0"/>
      <dgm:spPr/>
    </dgm:pt>
    <dgm:pt modelId="{A7E5DD72-1D30-424E-8D4F-9A1DBC329447}" type="pres">
      <dgm:prSet presAssocID="{65677700-092E-4B6C-A590-753F62076F9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E85B5-0014-496E-B31A-68F57B81B115}" type="pres">
      <dgm:prSet presAssocID="{863E7B99-A40E-46F6-96EA-683038F50A89}" presName="spacer" presStyleCnt="0"/>
      <dgm:spPr/>
    </dgm:pt>
    <dgm:pt modelId="{C53FE848-F26D-4647-84DB-A03E84D4ABB5}" type="pres">
      <dgm:prSet presAssocID="{2614F289-DC6C-4A10-8EB2-DEBC66DD1EC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A4826-9C94-4BCF-AD5D-599C599ED306}" type="pres">
      <dgm:prSet presAssocID="{964D7702-979C-49A9-B05E-E4FB129181AE}" presName="spacer" presStyleCnt="0"/>
      <dgm:spPr/>
    </dgm:pt>
    <dgm:pt modelId="{AF05F5BE-8333-4757-9F62-3BB254575598}" type="pres">
      <dgm:prSet presAssocID="{91EF0BF6-9DE4-4A88-BE8B-4029AFB3280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F3C036-4FB9-4F61-BD24-6D940792D3BA}" type="presOf" srcId="{9BD68DAF-72EC-467B-8993-54CB1D242E8B}" destId="{7FB8A56B-7C49-4633-964C-983CEA84841D}" srcOrd="0" destOrd="0" presId="urn:microsoft.com/office/officeart/2005/8/layout/vList2"/>
    <dgm:cxn modelId="{F590B5B1-94D4-436D-8719-1C7ABB9634DD}" type="presOf" srcId="{65677700-092E-4B6C-A590-753F62076F9B}" destId="{A7E5DD72-1D30-424E-8D4F-9A1DBC329447}" srcOrd="0" destOrd="0" presId="urn:microsoft.com/office/officeart/2005/8/layout/vList2"/>
    <dgm:cxn modelId="{2E8C9C4B-24FA-49EF-A515-9C841C44B5F3}" type="presOf" srcId="{2614F289-DC6C-4A10-8EB2-DEBC66DD1ECC}" destId="{C53FE848-F26D-4647-84DB-A03E84D4ABB5}" srcOrd="0" destOrd="0" presId="urn:microsoft.com/office/officeart/2005/8/layout/vList2"/>
    <dgm:cxn modelId="{61293FD8-EBA4-4175-A68D-D37DA99F7FFC}" type="presOf" srcId="{91EF0BF6-9DE4-4A88-BE8B-4029AFB32801}" destId="{AF05F5BE-8333-4757-9F62-3BB254575598}" srcOrd="0" destOrd="0" presId="urn:microsoft.com/office/officeart/2005/8/layout/vList2"/>
    <dgm:cxn modelId="{764A0E4B-34A0-4390-8DD6-BC36FF070D7D}" srcId="{9BD68DAF-72EC-467B-8993-54CB1D242E8B}" destId="{70334FB3-BA3A-4432-8C33-89606B951140}" srcOrd="0" destOrd="0" parTransId="{D9C34013-0960-4CC3-9464-9B1123D3BBA8}" sibTransId="{31E46EC5-E245-4540-B2AE-FE90D95D2CFB}"/>
    <dgm:cxn modelId="{10E017BB-26AC-498F-934E-A44FC94309AE}" srcId="{9BD68DAF-72EC-467B-8993-54CB1D242E8B}" destId="{65677700-092E-4B6C-A590-753F62076F9B}" srcOrd="1" destOrd="0" parTransId="{4C17F6E3-3580-47D7-8B36-B662337F659F}" sibTransId="{863E7B99-A40E-46F6-96EA-683038F50A89}"/>
    <dgm:cxn modelId="{6030B102-8CCD-4E1F-A130-F041B7302DD2}" srcId="{9BD68DAF-72EC-467B-8993-54CB1D242E8B}" destId="{2614F289-DC6C-4A10-8EB2-DEBC66DD1ECC}" srcOrd="2" destOrd="0" parTransId="{67EF3298-35E4-4349-A0C3-48C8C5F5277F}" sibTransId="{964D7702-979C-49A9-B05E-E4FB129181AE}"/>
    <dgm:cxn modelId="{F1745D7B-4793-42EF-A75A-3078A08D3AB2}" type="presOf" srcId="{70334FB3-BA3A-4432-8C33-89606B951140}" destId="{42DBEAFB-8D1A-43F2-B352-0B0D5A3085C9}" srcOrd="0" destOrd="0" presId="urn:microsoft.com/office/officeart/2005/8/layout/vList2"/>
    <dgm:cxn modelId="{71535795-E15E-4BEA-A72F-4E8824C94359}" srcId="{9BD68DAF-72EC-467B-8993-54CB1D242E8B}" destId="{91EF0BF6-9DE4-4A88-BE8B-4029AFB32801}" srcOrd="3" destOrd="0" parTransId="{45E89851-1EE0-4657-A825-9BEBA661D9F4}" sibTransId="{8818A675-1B97-4257-8DDB-5C7F0C9DEC94}"/>
    <dgm:cxn modelId="{6068A1D1-1131-4EBA-9589-4BE632AE5A4A}" type="presParOf" srcId="{7FB8A56B-7C49-4633-964C-983CEA84841D}" destId="{42DBEAFB-8D1A-43F2-B352-0B0D5A3085C9}" srcOrd="0" destOrd="0" presId="urn:microsoft.com/office/officeart/2005/8/layout/vList2"/>
    <dgm:cxn modelId="{FBEA9BE6-7D47-40B6-BA0E-70B99B9FC2D0}" type="presParOf" srcId="{7FB8A56B-7C49-4633-964C-983CEA84841D}" destId="{34B47C6D-7439-40FF-870E-F25EF9CCD5A8}" srcOrd="1" destOrd="0" presId="urn:microsoft.com/office/officeart/2005/8/layout/vList2"/>
    <dgm:cxn modelId="{557429B9-10A9-45AC-B7AF-115B415FFBA0}" type="presParOf" srcId="{7FB8A56B-7C49-4633-964C-983CEA84841D}" destId="{A7E5DD72-1D30-424E-8D4F-9A1DBC329447}" srcOrd="2" destOrd="0" presId="urn:microsoft.com/office/officeart/2005/8/layout/vList2"/>
    <dgm:cxn modelId="{C52E0F68-44B1-4B8B-AEAB-B493A967DD9C}" type="presParOf" srcId="{7FB8A56B-7C49-4633-964C-983CEA84841D}" destId="{53DE85B5-0014-496E-B31A-68F57B81B115}" srcOrd="3" destOrd="0" presId="urn:microsoft.com/office/officeart/2005/8/layout/vList2"/>
    <dgm:cxn modelId="{00D78E99-64DB-42F9-9E06-4E4BB0573D14}" type="presParOf" srcId="{7FB8A56B-7C49-4633-964C-983CEA84841D}" destId="{C53FE848-F26D-4647-84DB-A03E84D4ABB5}" srcOrd="4" destOrd="0" presId="urn:microsoft.com/office/officeart/2005/8/layout/vList2"/>
    <dgm:cxn modelId="{B90071A7-EE34-46AA-89ED-6CB87FF1A6E3}" type="presParOf" srcId="{7FB8A56B-7C49-4633-964C-983CEA84841D}" destId="{F4EA4826-9C94-4BCF-AD5D-599C599ED306}" srcOrd="5" destOrd="0" presId="urn:microsoft.com/office/officeart/2005/8/layout/vList2"/>
    <dgm:cxn modelId="{9FC59018-CC23-498E-94E3-0D736200EEF8}" type="presParOf" srcId="{7FB8A56B-7C49-4633-964C-983CEA84841D}" destId="{AF05F5BE-8333-4757-9F62-3BB25457559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  <a:ext uri="{C62137D5-CB1D-491B-B009-E17868A290BF}">
      <dgm14:recolorImg xmlns:dgm14="http://schemas.microsoft.com/office/drawing/2010/diagram" xmlns="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1E4AF6-5D95-4579-9C47-EEAE550C4164}" type="doc">
      <dgm:prSet loTypeId="urn:microsoft.com/office/officeart/2005/8/layout/vList3#2" loCatId="list" qsTypeId="urn:microsoft.com/office/officeart/2005/8/quickstyle/3d1" qsCatId="3D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DB7FD196-1B09-4C4C-BC7A-6A18A3FB5616}">
      <dgm:prSet/>
      <dgm:spPr/>
      <dgm:t>
        <a:bodyPr/>
        <a:lstStyle/>
        <a:p>
          <a:r>
            <a:rPr lang="en-IN" dirty="0"/>
            <a:t> Evaluation &amp; Results</a:t>
          </a:r>
        </a:p>
      </dgm:t>
    </dgm:pt>
    <dgm:pt modelId="{B83C594C-949B-40FC-A60E-CED66ED33A09}" type="parTrans" cxnId="{AA2FD27E-68E6-4950-8B1D-F1D332294CC0}">
      <dgm:prSet/>
      <dgm:spPr/>
      <dgm:t>
        <a:bodyPr/>
        <a:lstStyle/>
        <a:p>
          <a:endParaRPr lang="en-IN"/>
        </a:p>
      </dgm:t>
    </dgm:pt>
    <dgm:pt modelId="{FB5FB147-D492-456F-BA1A-1CEB9EBC1B17}" type="sibTrans" cxnId="{AA2FD27E-68E6-4950-8B1D-F1D332294CC0}">
      <dgm:prSet/>
      <dgm:spPr/>
      <dgm:t>
        <a:bodyPr/>
        <a:lstStyle/>
        <a:p>
          <a:endParaRPr lang="en-IN"/>
        </a:p>
      </dgm:t>
    </dgm:pt>
    <dgm:pt modelId="{9CBD4E76-8914-4B0C-86FD-DBCFC5E7AD81}" type="pres">
      <dgm:prSet presAssocID="{2B1E4AF6-5D95-4579-9C47-EEAE550C41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83A759-FBF6-4683-AE0F-4DCA4232CAF1}" type="pres">
      <dgm:prSet presAssocID="{DB7FD196-1B09-4C4C-BC7A-6A18A3FB5616}" presName="composite" presStyleCnt="0"/>
      <dgm:spPr/>
    </dgm:pt>
    <dgm:pt modelId="{9C940267-FA0E-4322-AF46-4303BD5C4443}" type="pres">
      <dgm:prSet presAssocID="{DB7FD196-1B09-4C4C-BC7A-6A18A3FB5616}" presName="imgShp" presStyleLbl="fgImgPlace1" presStyleIdx="0" presStyleCnt="1" custLinFactNeighborX="-44174" custLinFactNeighborY="-30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4000" r="-34000"/>
          </a:stretch>
        </a:blipFill>
      </dgm:spPr>
    </dgm:pt>
    <dgm:pt modelId="{A39C8EA5-1ABA-4085-9BA1-222B3C356DF5}" type="pres">
      <dgm:prSet presAssocID="{DB7FD196-1B09-4C4C-BC7A-6A18A3FB5616}" presName="txShp" presStyleLbl="node1" presStyleIdx="0" presStyleCnt="1" custScaleX="1492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7F3B3E-FF1B-4E2B-A461-821F088239B1}" type="presOf" srcId="{2B1E4AF6-5D95-4579-9C47-EEAE550C4164}" destId="{9CBD4E76-8914-4B0C-86FD-DBCFC5E7AD81}" srcOrd="0" destOrd="0" presId="urn:microsoft.com/office/officeart/2005/8/layout/vList3#2"/>
    <dgm:cxn modelId="{A8A3ED32-5088-48D6-8055-0193C5DFA580}" type="presOf" srcId="{DB7FD196-1B09-4C4C-BC7A-6A18A3FB5616}" destId="{A39C8EA5-1ABA-4085-9BA1-222B3C356DF5}" srcOrd="0" destOrd="0" presId="urn:microsoft.com/office/officeart/2005/8/layout/vList3#2"/>
    <dgm:cxn modelId="{AA2FD27E-68E6-4950-8B1D-F1D332294CC0}" srcId="{2B1E4AF6-5D95-4579-9C47-EEAE550C4164}" destId="{DB7FD196-1B09-4C4C-BC7A-6A18A3FB5616}" srcOrd="0" destOrd="0" parTransId="{B83C594C-949B-40FC-A60E-CED66ED33A09}" sibTransId="{FB5FB147-D492-456F-BA1A-1CEB9EBC1B17}"/>
    <dgm:cxn modelId="{692AFFC1-E3EA-4716-BF2D-1B2D428E2154}" type="presParOf" srcId="{9CBD4E76-8914-4B0C-86FD-DBCFC5E7AD81}" destId="{B883A759-FBF6-4683-AE0F-4DCA4232CAF1}" srcOrd="0" destOrd="0" presId="urn:microsoft.com/office/officeart/2005/8/layout/vList3#2"/>
    <dgm:cxn modelId="{13881BDE-AB77-4CFE-B281-40E0C5E38056}" type="presParOf" srcId="{B883A759-FBF6-4683-AE0F-4DCA4232CAF1}" destId="{9C940267-FA0E-4322-AF46-4303BD5C4443}" srcOrd="0" destOrd="0" presId="urn:microsoft.com/office/officeart/2005/8/layout/vList3#2"/>
    <dgm:cxn modelId="{1DBBC6F0-8D00-4B85-A750-3A4C8E108873}" type="presParOf" srcId="{B883A759-FBF6-4683-AE0F-4DCA4232CAF1}" destId="{A39C8EA5-1ABA-4085-9BA1-222B3C356DF5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87F7F0-14F1-4559-BBA5-F705130E612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7F1BED6-F63D-41C1-AECB-48D668B814CC}">
      <dgm:prSet/>
      <dgm:spPr/>
      <dgm:t>
        <a:bodyPr/>
        <a:lstStyle/>
        <a:p>
          <a:pPr algn="ctr"/>
          <a:r>
            <a:rPr lang="en-IN" b="1" dirty="0"/>
            <a:t>Closing Remarks</a:t>
          </a:r>
          <a:endParaRPr lang="en-IN" dirty="0"/>
        </a:p>
      </dgm:t>
    </dgm:pt>
    <dgm:pt modelId="{9124D097-5DD7-4FBA-AFD4-870C46620A5F}" type="parTrans" cxnId="{E54A6467-1232-42F1-8799-3C4D9E358BC5}">
      <dgm:prSet/>
      <dgm:spPr/>
      <dgm:t>
        <a:bodyPr/>
        <a:lstStyle/>
        <a:p>
          <a:endParaRPr lang="en-IN"/>
        </a:p>
      </dgm:t>
    </dgm:pt>
    <dgm:pt modelId="{73D64652-9848-4E9D-A78A-D1C980C38DE8}" type="sibTrans" cxnId="{E54A6467-1232-42F1-8799-3C4D9E358BC5}">
      <dgm:prSet/>
      <dgm:spPr/>
      <dgm:t>
        <a:bodyPr/>
        <a:lstStyle/>
        <a:p>
          <a:endParaRPr lang="en-IN"/>
        </a:p>
      </dgm:t>
    </dgm:pt>
    <dgm:pt modelId="{C9884D3A-75DA-475B-8C0C-C8CDD897731F}" type="pres">
      <dgm:prSet presAssocID="{5587F7F0-14F1-4559-BBA5-F705130E61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493F5B-1529-4862-895D-DE169056A13B}" type="pres">
      <dgm:prSet presAssocID="{77F1BED6-F63D-41C1-AECB-48D668B814CC}" presName="parentText" presStyleLbl="node1" presStyleIdx="0" presStyleCnt="1" custLinFactNeighborY="-36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3A8AC2-9BF1-4A49-99BF-9EE70B6BA770}" type="presOf" srcId="{77F1BED6-F63D-41C1-AECB-48D668B814CC}" destId="{BE493F5B-1529-4862-895D-DE169056A13B}" srcOrd="0" destOrd="0" presId="urn:microsoft.com/office/officeart/2005/8/layout/vList2"/>
    <dgm:cxn modelId="{3E7D5F49-E769-4B70-A281-4F82E0E57422}" type="presOf" srcId="{5587F7F0-14F1-4559-BBA5-F705130E612F}" destId="{C9884D3A-75DA-475B-8C0C-C8CDD897731F}" srcOrd="0" destOrd="0" presId="urn:microsoft.com/office/officeart/2005/8/layout/vList2"/>
    <dgm:cxn modelId="{E54A6467-1232-42F1-8799-3C4D9E358BC5}" srcId="{5587F7F0-14F1-4559-BBA5-F705130E612F}" destId="{77F1BED6-F63D-41C1-AECB-48D668B814CC}" srcOrd="0" destOrd="0" parTransId="{9124D097-5DD7-4FBA-AFD4-870C46620A5F}" sibTransId="{73D64652-9848-4E9D-A78A-D1C980C38DE8}"/>
    <dgm:cxn modelId="{5C491845-C2D6-400E-98F1-BAD397169CF7}" type="presParOf" srcId="{C9884D3A-75DA-475B-8C0C-C8CDD897731F}" destId="{BE493F5B-1529-4862-895D-DE169056A1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8E64ACB-7B93-4019-B2F6-577B6853F957}" type="doc">
      <dgm:prSet loTypeId="urn:microsoft.com/office/officeart/2005/8/layout/vList2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9F76C78-DECA-4EC5-999F-313B9431DA53}">
      <dgm:prSet custT="1"/>
      <dgm:spPr/>
      <dgm:t>
        <a:bodyPr/>
        <a:lstStyle/>
        <a:p>
          <a:r>
            <a:rPr lang="en-US" sz="2200" b="0" i="0" u="none" dirty="0"/>
            <a:t>Various ML approaches have been applied to estimate distance from RSSI values</a:t>
          </a:r>
          <a:endParaRPr lang="en-IN" sz="2200" dirty="0">
            <a:latin typeface="+mn-lt"/>
          </a:endParaRPr>
        </a:p>
      </dgm:t>
    </dgm:pt>
    <dgm:pt modelId="{5114F49A-C704-45D2-9CB6-99959A6ABD71}" type="parTrans" cxnId="{B2AA25FD-BCC1-4207-87E2-9D7F38527567}">
      <dgm:prSet/>
      <dgm:spPr/>
      <dgm:t>
        <a:bodyPr/>
        <a:lstStyle/>
        <a:p>
          <a:endParaRPr lang="en-IN" sz="2200">
            <a:latin typeface="+mn-lt"/>
          </a:endParaRPr>
        </a:p>
      </dgm:t>
    </dgm:pt>
    <dgm:pt modelId="{D74BCDAE-1BAC-4711-99C0-131F3C66DCFA}" type="sibTrans" cxnId="{B2AA25FD-BCC1-4207-87E2-9D7F38527567}">
      <dgm:prSet/>
      <dgm:spPr/>
      <dgm:t>
        <a:bodyPr/>
        <a:lstStyle/>
        <a:p>
          <a:endParaRPr lang="en-IN" sz="2200">
            <a:latin typeface="+mn-lt"/>
          </a:endParaRPr>
        </a:p>
      </dgm:t>
    </dgm:pt>
    <dgm:pt modelId="{36851261-FEC6-46A1-A01D-A3DF70A079C1}">
      <dgm:prSet custT="1"/>
      <dgm:spPr/>
      <dgm:t>
        <a:bodyPr/>
        <a:lstStyle/>
        <a:p>
          <a:pPr rtl="0"/>
          <a:r>
            <a:rPr lang="en-US" sz="2200" b="0" i="0" u="none" dirty="0"/>
            <a:t>ML models could be able to map the relationship between RSSI values and distance from RP to AP.</a:t>
          </a:r>
        </a:p>
      </dgm:t>
    </dgm:pt>
    <dgm:pt modelId="{6DE8C730-A0E3-41CE-BA9D-17E799ED9216}" type="parTrans" cxnId="{D5221B8F-E2D5-4C5C-A7AB-2AEEC7DC6A1D}">
      <dgm:prSet/>
      <dgm:spPr/>
      <dgm:t>
        <a:bodyPr/>
        <a:lstStyle/>
        <a:p>
          <a:endParaRPr lang="en-US"/>
        </a:p>
      </dgm:t>
    </dgm:pt>
    <dgm:pt modelId="{112234AA-767B-44C7-9B34-92A474A47204}" type="sibTrans" cxnId="{D5221B8F-E2D5-4C5C-A7AB-2AEEC7DC6A1D}">
      <dgm:prSet/>
      <dgm:spPr/>
      <dgm:t>
        <a:bodyPr/>
        <a:lstStyle/>
        <a:p>
          <a:endParaRPr lang="en-US"/>
        </a:p>
      </dgm:t>
    </dgm:pt>
    <dgm:pt modelId="{E1C8F801-0A0A-4C8E-981F-6C66BC8E8D2C}">
      <dgm:prSet custT="1"/>
      <dgm:spPr/>
      <dgm:t>
        <a:bodyPr/>
        <a:lstStyle/>
        <a:p>
          <a:pPr rtl="0"/>
          <a:r>
            <a:rPr lang="en-US" sz="2200" b="0" i="0" u="none" dirty="0"/>
            <a:t>The best result was achieved using AdaBoost Regressor</a:t>
          </a:r>
          <a:r>
            <a:rPr lang="en-US" sz="3200" b="0" i="0" u="none" dirty="0"/>
            <a:t> </a:t>
          </a:r>
        </a:p>
      </dgm:t>
    </dgm:pt>
    <dgm:pt modelId="{C6DBF76B-E4C4-43BB-AC1C-8EB073F08E6B}" type="parTrans" cxnId="{D4B0659D-E85A-494A-A39A-CFE6CD5E6E06}">
      <dgm:prSet/>
      <dgm:spPr/>
      <dgm:t>
        <a:bodyPr/>
        <a:lstStyle/>
        <a:p>
          <a:endParaRPr lang="en-US"/>
        </a:p>
      </dgm:t>
    </dgm:pt>
    <dgm:pt modelId="{1D0B0F81-72C1-4B7D-A1C5-807FD97A407C}" type="sibTrans" cxnId="{D4B0659D-E85A-494A-A39A-CFE6CD5E6E06}">
      <dgm:prSet/>
      <dgm:spPr/>
      <dgm:t>
        <a:bodyPr/>
        <a:lstStyle/>
        <a:p>
          <a:endParaRPr lang="en-US"/>
        </a:p>
      </dgm:t>
    </dgm:pt>
    <dgm:pt modelId="{BF7392A2-B29D-4E7C-9762-1B6C03735E89}" type="pres">
      <dgm:prSet presAssocID="{88E64ACB-7B93-4019-B2F6-577B6853F9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59903-8610-4FB5-92DD-8823038037BF}" type="pres">
      <dgm:prSet presAssocID="{89F76C78-DECA-4EC5-999F-313B9431DA5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7941E-8D25-4DD6-8F72-3FF1EC848E6D}" type="pres">
      <dgm:prSet presAssocID="{D74BCDAE-1BAC-4711-99C0-131F3C66DCFA}" presName="spacer" presStyleCnt="0"/>
      <dgm:spPr/>
    </dgm:pt>
    <dgm:pt modelId="{201D8DD2-2EDA-46B6-8866-3306E7009513}" type="pres">
      <dgm:prSet presAssocID="{36851261-FEC6-46A1-A01D-A3DF70A079C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B13CB-3094-4E69-8368-7E1F19BB50A2}" type="pres">
      <dgm:prSet presAssocID="{112234AA-767B-44C7-9B34-92A474A47204}" presName="spacer" presStyleCnt="0"/>
      <dgm:spPr/>
    </dgm:pt>
    <dgm:pt modelId="{9C5D334C-8688-4E04-913C-A06CB5025B1B}" type="pres">
      <dgm:prSet presAssocID="{E1C8F801-0A0A-4C8E-981F-6C66BC8E8D2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A87482-BC4E-47A8-9850-133FEFB795A3}" type="presOf" srcId="{36851261-FEC6-46A1-A01D-A3DF70A079C1}" destId="{201D8DD2-2EDA-46B6-8866-3306E7009513}" srcOrd="0" destOrd="0" presId="urn:microsoft.com/office/officeart/2005/8/layout/vList2"/>
    <dgm:cxn modelId="{D5221B8F-E2D5-4C5C-A7AB-2AEEC7DC6A1D}" srcId="{88E64ACB-7B93-4019-B2F6-577B6853F957}" destId="{36851261-FEC6-46A1-A01D-A3DF70A079C1}" srcOrd="1" destOrd="0" parTransId="{6DE8C730-A0E3-41CE-BA9D-17E799ED9216}" sibTransId="{112234AA-767B-44C7-9B34-92A474A47204}"/>
    <dgm:cxn modelId="{B1435A4F-D003-4AB4-A560-72E1E029A32E}" type="presOf" srcId="{89F76C78-DECA-4EC5-999F-313B9431DA53}" destId="{D0C59903-8610-4FB5-92DD-8823038037BF}" srcOrd="0" destOrd="0" presId="urn:microsoft.com/office/officeart/2005/8/layout/vList2"/>
    <dgm:cxn modelId="{289288DA-D7C5-4B7B-BC97-FC109F42CD73}" type="presOf" srcId="{88E64ACB-7B93-4019-B2F6-577B6853F957}" destId="{BF7392A2-B29D-4E7C-9762-1B6C03735E89}" srcOrd="0" destOrd="0" presId="urn:microsoft.com/office/officeart/2005/8/layout/vList2"/>
    <dgm:cxn modelId="{B2AA25FD-BCC1-4207-87E2-9D7F38527567}" srcId="{88E64ACB-7B93-4019-B2F6-577B6853F957}" destId="{89F76C78-DECA-4EC5-999F-313B9431DA53}" srcOrd="0" destOrd="0" parTransId="{5114F49A-C704-45D2-9CB6-99959A6ABD71}" sibTransId="{D74BCDAE-1BAC-4711-99C0-131F3C66DCFA}"/>
    <dgm:cxn modelId="{F30A2525-A800-47E9-88C1-30826968E151}" type="presOf" srcId="{E1C8F801-0A0A-4C8E-981F-6C66BC8E8D2C}" destId="{9C5D334C-8688-4E04-913C-A06CB5025B1B}" srcOrd="0" destOrd="0" presId="urn:microsoft.com/office/officeart/2005/8/layout/vList2"/>
    <dgm:cxn modelId="{D4B0659D-E85A-494A-A39A-CFE6CD5E6E06}" srcId="{88E64ACB-7B93-4019-B2F6-577B6853F957}" destId="{E1C8F801-0A0A-4C8E-981F-6C66BC8E8D2C}" srcOrd="2" destOrd="0" parTransId="{C6DBF76B-E4C4-43BB-AC1C-8EB073F08E6B}" sibTransId="{1D0B0F81-72C1-4B7D-A1C5-807FD97A407C}"/>
    <dgm:cxn modelId="{5A1F2A7B-A728-4B5D-9C84-DBA664903B56}" type="presParOf" srcId="{BF7392A2-B29D-4E7C-9762-1B6C03735E89}" destId="{D0C59903-8610-4FB5-92DD-8823038037BF}" srcOrd="0" destOrd="0" presId="urn:microsoft.com/office/officeart/2005/8/layout/vList2"/>
    <dgm:cxn modelId="{145721C0-70C6-4CBD-A265-CA705C20C811}" type="presParOf" srcId="{BF7392A2-B29D-4E7C-9762-1B6C03735E89}" destId="{0827941E-8D25-4DD6-8F72-3FF1EC848E6D}" srcOrd="1" destOrd="0" presId="urn:microsoft.com/office/officeart/2005/8/layout/vList2"/>
    <dgm:cxn modelId="{1F82D6F8-4BFE-4C58-92BF-3980F217C986}" type="presParOf" srcId="{BF7392A2-B29D-4E7C-9762-1B6C03735E89}" destId="{201D8DD2-2EDA-46B6-8866-3306E7009513}" srcOrd="2" destOrd="0" presId="urn:microsoft.com/office/officeart/2005/8/layout/vList2"/>
    <dgm:cxn modelId="{EA0F4174-9BA4-43A9-BCE8-BED04AE7E0F8}" type="presParOf" srcId="{BF7392A2-B29D-4E7C-9762-1B6C03735E89}" destId="{0D1B13CB-3094-4E69-8368-7E1F19BB50A2}" srcOrd="3" destOrd="0" presId="urn:microsoft.com/office/officeart/2005/8/layout/vList2"/>
    <dgm:cxn modelId="{73E52DC5-63DE-4459-9095-436AAEEEE211}" type="presParOf" srcId="{BF7392A2-B29D-4E7C-9762-1B6C03735E89}" destId="{9C5D334C-8688-4E04-913C-A06CB5025B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8E64ACB-7B93-4019-B2F6-577B6853F957}" type="doc">
      <dgm:prSet loTypeId="urn:microsoft.com/office/officeart/2008/layout/Lin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9F76C78-DECA-4EC5-999F-313B9431DA53}">
      <dgm:prSet custT="1"/>
      <dgm:spPr/>
      <dgm:t>
        <a:bodyPr/>
        <a:lstStyle/>
        <a:p>
          <a:pPr algn="l"/>
          <a:r>
            <a:rPr lang="en-US" sz="2200" b="0" i="0" u="none" dirty="0"/>
            <a:t>Increased datasets in terms of RP &amp; RSSI values, will improve the model performance</a:t>
          </a:r>
          <a:endParaRPr lang="en-IN" sz="2200" dirty="0">
            <a:latin typeface="+mn-lt"/>
          </a:endParaRPr>
        </a:p>
      </dgm:t>
    </dgm:pt>
    <dgm:pt modelId="{5114F49A-C704-45D2-9CB6-99959A6ABD71}" type="parTrans" cxnId="{B2AA25FD-BCC1-4207-87E2-9D7F38527567}">
      <dgm:prSet/>
      <dgm:spPr/>
      <dgm:t>
        <a:bodyPr/>
        <a:lstStyle/>
        <a:p>
          <a:pPr algn="just"/>
          <a:endParaRPr lang="en-IN" sz="2200">
            <a:latin typeface="+mn-lt"/>
          </a:endParaRPr>
        </a:p>
      </dgm:t>
    </dgm:pt>
    <dgm:pt modelId="{D74BCDAE-1BAC-4711-99C0-131F3C66DCFA}" type="sibTrans" cxnId="{B2AA25FD-BCC1-4207-87E2-9D7F38527567}">
      <dgm:prSet/>
      <dgm:spPr/>
      <dgm:t>
        <a:bodyPr/>
        <a:lstStyle/>
        <a:p>
          <a:pPr algn="just"/>
          <a:endParaRPr lang="en-IN" sz="2200">
            <a:latin typeface="+mn-lt"/>
          </a:endParaRPr>
        </a:p>
      </dgm:t>
    </dgm:pt>
    <dgm:pt modelId="{88AE5444-313B-4386-8027-83B249B05DB9}">
      <dgm:prSet custT="1"/>
      <dgm:spPr/>
      <dgm:t>
        <a:bodyPr/>
        <a:lstStyle/>
        <a:p>
          <a:pPr algn="l" rtl="0"/>
          <a:r>
            <a:rPr lang="en-US" sz="2200" b="0" i="0" u="none" dirty="0"/>
            <a:t>Filters such as Kalman &amp; Gaussian can be leveraged to handle the fluctuations in the RSSI values</a:t>
          </a:r>
        </a:p>
      </dgm:t>
    </dgm:pt>
    <dgm:pt modelId="{215209C3-0F50-40B7-A136-FFE845312AF9}" type="parTrans" cxnId="{1A430DC1-3550-460C-9723-39654E72A31A}">
      <dgm:prSet/>
      <dgm:spPr/>
      <dgm:t>
        <a:bodyPr/>
        <a:lstStyle/>
        <a:p>
          <a:pPr algn="just"/>
          <a:endParaRPr lang="en-US" sz="2200"/>
        </a:p>
      </dgm:t>
    </dgm:pt>
    <dgm:pt modelId="{2AFFEB7D-68E3-4241-A35A-6B2CFDA8DE5A}" type="sibTrans" cxnId="{1A430DC1-3550-460C-9723-39654E72A31A}">
      <dgm:prSet/>
      <dgm:spPr/>
      <dgm:t>
        <a:bodyPr/>
        <a:lstStyle/>
        <a:p>
          <a:pPr algn="just"/>
          <a:endParaRPr lang="en-US" sz="2200"/>
        </a:p>
      </dgm:t>
    </dgm:pt>
    <dgm:pt modelId="{1E21F9A7-812C-4E25-8CC1-D4941F924ED6}">
      <dgm:prSet custT="1"/>
      <dgm:spPr/>
      <dgm:t>
        <a:bodyPr/>
        <a:lstStyle/>
        <a:p>
          <a:pPr algn="l"/>
          <a:r>
            <a:rPr lang="en-US" sz="2200" b="0" i="0" u="none" dirty="0"/>
            <a:t>Augmenting Link Quality Index (LQI), Time of Arrival (ToA)  and Angle of Arrival (AoA) along with RSSI values will fetch more robust results</a:t>
          </a:r>
        </a:p>
      </dgm:t>
    </dgm:pt>
    <dgm:pt modelId="{C256D43B-F61B-4858-96CB-8D6986FA444B}" type="parTrans" cxnId="{33CD18B9-070D-43F7-A843-0553838C2BD8}">
      <dgm:prSet/>
      <dgm:spPr/>
      <dgm:t>
        <a:bodyPr/>
        <a:lstStyle/>
        <a:p>
          <a:pPr algn="just"/>
          <a:endParaRPr lang="en-IN" sz="2200"/>
        </a:p>
      </dgm:t>
    </dgm:pt>
    <dgm:pt modelId="{56CDA687-CD42-4966-93F4-D47D0FBA3C0B}" type="sibTrans" cxnId="{33CD18B9-070D-43F7-A843-0553838C2BD8}">
      <dgm:prSet/>
      <dgm:spPr/>
      <dgm:t>
        <a:bodyPr/>
        <a:lstStyle/>
        <a:p>
          <a:pPr algn="just"/>
          <a:endParaRPr lang="en-IN" sz="2200"/>
        </a:p>
      </dgm:t>
    </dgm:pt>
    <dgm:pt modelId="{32568637-F666-4214-A934-81D07BFBF4A3}" type="pres">
      <dgm:prSet presAssocID="{88E64ACB-7B93-4019-B2F6-577B6853F95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6FA1D51-0F92-48F2-81F3-64B76DA04A2C}" type="pres">
      <dgm:prSet presAssocID="{89F76C78-DECA-4EC5-999F-313B9431DA53}" presName="thickLine" presStyleLbl="alignNode1" presStyleIdx="0" presStyleCnt="3"/>
      <dgm:spPr/>
    </dgm:pt>
    <dgm:pt modelId="{10EAFB94-8015-45E6-BEA9-28F28ADA15CB}" type="pres">
      <dgm:prSet presAssocID="{89F76C78-DECA-4EC5-999F-313B9431DA53}" presName="horz1" presStyleCnt="0"/>
      <dgm:spPr/>
    </dgm:pt>
    <dgm:pt modelId="{7126B607-D71E-4004-B543-7A4A3A0EDF6C}" type="pres">
      <dgm:prSet presAssocID="{89F76C78-DECA-4EC5-999F-313B9431DA53}" presName="tx1" presStyleLbl="revTx" presStyleIdx="0" presStyleCnt="3"/>
      <dgm:spPr/>
      <dgm:t>
        <a:bodyPr/>
        <a:lstStyle/>
        <a:p>
          <a:endParaRPr lang="en-US"/>
        </a:p>
      </dgm:t>
    </dgm:pt>
    <dgm:pt modelId="{3935D7F6-6763-4EEB-9892-4EE03F91FFC5}" type="pres">
      <dgm:prSet presAssocID="{89F76C78-DECA-4EC5-999F-313B9431DA53}" presName="vert1" presStyleCnt="0"/>
      <dgm:spPr/>
    </dgm:pt>
    <dgm:pt modelId="{D2CB361E-6589-4009-97B5-F2C8AD365BEF}" type="pres">
      <dgm:prSet presAssocID="{88AE5444-313B-4386-8027-83B249B05DB9}" presName="thickLine" presStyleLbl="alignNode1" presStyleIdx="1" presStyleCnt="3"/>
      <dgm:spPr/>
    </dgm:pt>
    <dgm:pt modelId="{7761D7A7-4006-4CD5-82B6-77ACAEC65289}" type="pres">
      <dgm:prSet presAssocID="{88AE5444-313B-4386-8027-83B249B05DB9}" presName="horz1" presStyleCnt="0"/>
      <dgm:spPr/>
    </dgm:pt>
    <dgm:pt modelId="{AC48222C-3A8D-46BD-8AAF-7D30C3577A26}" type="pres">
      <dgm:prSet presAssocID="{88AE5444-313B-4386-8027-83B249B05DB9}" presName="tx1" presStyleLbl="revTx" presStyleIdx="1" presStyleCnt="3"/>
      <dgm:spPr/>
      <dgm:t>
        <a:bodyPr/>
        <a:lstStyle/>
        <a:p>
          <a:endParaRPr lang="en-US"/>
        </a:p>
      </dgm:t>
    </dgm:pt>
    <dgm:pt modelId="{F9AFF902-C4EE-46B9-9B1D-6B957D8F8B2E}" type="pres">
      <dgm:prSet presAssocID="{88AE5444-313B-4386-8027-83B249B05DB9}" presName="vert1" presStyleCnt="0"/>
      <dgm:spPr/>
    </dgm:pt>
    <dgm:pt modelId="{39C8179B-0FCF-4B9F-8EB6-7C1F975523CC}" type="pres">
      <dgm:prSet presAssocID="{1E21F9A7-812C-4E25-8CC1-D4941F924ED6}" presName="thickLine" presStyleLbl="alignNode1" presStyleIdx="2" presStyleCnt="3"/>
      <dgm:spPr/>
    </dgm:pt>
    <dgm:pt modelId="{D0098095-59B1-4718-A638-20F31096A255}" type="pres">
      <dgm:prSet presAssocID="{1E21F9A7-812C-4E25-8CC1-D4941F924ED6}" presName="horz1" presStyleCnt="0"/>
      <dgm:spPr/>
    </dgm:pt>
    <dgm:pt modelId="{3C63357E-050F-4C3F-AC7B-9719E7648963}" type="pres">
      <dgm:prSet presAssocID="{1E21F9A7-812C-4E25-8CC1-D4941F924ED6}" presName="tx1" presStyleLbl="revTx" presStyleIdx="2" presStyleCnt="3" custScaleY="131365"/>
      <dgm:spPr/>
      <dgm:t>
        <a:bodyPr/>
        <a:lstStyle/>
        <a:p>
          <a:endParaRPr lang="en-US"/>
        </a:p>
      </dgm:t>
    </dgm:pt>
    <dgm:pt modelId="{0E467A92-828E-46BF-BB75-FE852C6E4C3B}" type="pres">
      <dgm:prSet presAssocID="{1E21F9A7-812C-4E25-8CC1-D4941F924ED6}" presName="vert1" presStyleCnt="0"/>
      <dgm:spPr/>
    </dgm:pt>
  </dgm:ptLst>
  <dgm:cxnLst>
    <dgm:cxn modelId="{33CD18B9-070D-43F7-A843-0553838C2BD8}" srcId="{88E64ACB-7B93-4019-B2F6-577B6853F957}" destId="{1E21F9A7-812C-4E25-8CC1-D4941F924ED6}" srcOrd="2" destOrd="0" parTransId="{C256D43B-F61B-4858-96CB-8D6986FA444B}" sibTransId="{56CDA687-CD42-4966-93F4-D47D0FBA3C0B}"/>
    <dgm:cxn modelId="{B2AA25FD-BCC1-4207-87E2-9D7F38527567}" srcId="{88E64ACB-7B93-4019-B2F6-577B6853F957}" destId="{89F76C78-DECA-4EC5-999F-313B9431DA53}" srcOrd="0" destOrd="0" parTransId="{5114F49A-C704-45D2-9CB6-99959A6ABD71}" sibTransId="{D74BCDAE-1BAC-4711-99C0-131F3C66DCFA}"/>
    <dgm:cxn modelId="{6C973BB6-FD54-429F-883A-E803DD250FEC}" type="presOf" srcId="{88E64ACB-7B93-4019-B2F6-577B6853F957}" destId="{32568637-F666-4214-A934-81D07BFBF4A3}" srcOrd="0" destOrd="0" presId="urn:microsoft.com/office/officeart/2008/layout/LinedList"/>
    <dgm:cxn modelId="{D74A6CD1-6D95-455B-B2F2-A0742AF27409}" type="presOf" srcId="{88AE5444-313B-4386-8027-83B249B05DB9}" destId="{AC48222C-3A8D-46BD-8AAF-7D30C3577A26}" srcOrd="0" destOrd="0" presId="urn:microsoft.com/office/officeart/2008/layout/LinedList"/>
    <dgm:cxn modelId="{134EF2E9-38AA-482B-96CE-479D24069C9A}" type="presOf" srcId="{89F76C78-DECA-4EC5-999F-313B9431DA53}" destId="{7126B607-D71E-4004-B543-7A4A3A0EDF6C}" srcOrd="0" destOrd="0" presId="urn:microsoft.com/office/officeart/2008/layout/LinedList"/>
    <dgm:cxn modelId="{D354F86D-3DF5-474A-B1E7-B805EBE5BBD2}" type="presOf" srcId="{1E21F9A7-812C-4E25-8CC1-D4941F924ED6}" destId="{3C63357E-050F-4C3F-AC7B-9719E7648963}" srcOrd="0" destOrd="0" presId="urn:microsoft.com/office/officeart/2008/layout/LinedList"/>
    <dgm:cxn modelId="{1A430DC1-3550-460C-9723-39654E72A31A}" srcId="{88E64ACB-7B93-4019-B2F6-577B6853F957}" destId="{88AE5444-313B-4386-8027-83B249B05DB9}" srcOrd="1" destOrd="0" parTransId="{215209C3-0F50-40B7-A136-FFE845312AF9}" sibTransId="{2AFFEB7D-68E3-4241-A35A-6B2CFDA8DE5A}"/>
    <dgm:cxn modelId="{4C8882C8-CAF1-43FC-AC85-E729EAB4A0EC}" type="presParOf" srcId="{32568637-F666-4214-A934-81D07BFBF4A3}" destId="{86FA1D51-0F92-48F2-81F3-64B76DA04A2C}" srcOrd="0" destOrd="0" presId="urn:microsoft.com/office/officeart/2008/layout/LinedList"/>
    <dgm:cxn modelId="{F8BEB4E4-ECBA-42FF-9C71-56D691149577}" type="presParOf" srcId="{32568637-F666-4214-A934-81D07BFBF4A3}" destId="{10EAFB94-8015-45E6-BEA9-28F28ADA15CB}" srcOrd="1" destOrd="0" presId="urn:microsoft.com/office/officeart/2008/layout/LinedList"/>
    <dgm:cxn modelId="{6B626467-4E49-4B63-869B-2119EC755015}" type="presParOf" srcId="{10EAFB94-8015-45E6-BEA9-28F28ADA15CB}" destId="{7126B607-D71E-4004-B543-7A4A3A0EDF6C}" srcOrd="0" destOrd="0" presId="urn:microsoft.com/office/officeart/2008/layout/LinedList"/>
    <dgm:cxn modelId="{4CAB06E4-FA20-4A55-B4E6-7959A1923017}" type="presParOf" srcId="{10EAFB94-8015-45E6-BEA9-28F28ADA15CB}" destId="{3935D7F6-6763-4EEB-9892-4EE03F91FFC5}" srcOrd="1" destOrd="0" presId="urn:microsoft.com/office/officeart/2008/layout/LinedList"/>
    <dgm:cxn modelId="{CD3EAEEC-3F69-4953-B91B-49E45E3D7D29}" type="presParOf" srcId="{32568637-F666-4214-A934-81D07BFBF4A3}" destId="{D2CB361E-6589-4009-97B5-F2C8AD365BEF}" srcOrd="2" destOrd="0" presId="urn:microsoft.com/office/officeart/2008/layout/LinedList"/>
    <dgm:cxn modelId="{9DDB1809-BED2-4A87-8FE7-62E9609A99DA}" type="presParOf" srcId="{32568637-F666-4214-A934-81D07BFBF4A3}" destId="{7761D7A7-4006-4CD5-82B6-77ACAEC65289}" srcOrd="3" destOrd="0" presId="urn:microsoft.com/office/officeart/2008/layout/LinedList"/>
    <dgm:cxn modelId="{AC3A4CFA-6B31-424F-A810-5F485C4EF196}" type="presParOf" srcId="{7761D7A7-4006-4CD5-82B6-77ACAEC65289}" destId="{AC48222C-3A8D-46BD-8AAF-7D30C3577A26}" srcOrd="0" destOrd="0" presId="urn:microsoft.com/office/officeart/2008/layout/LinedList"/>
    <dgm:cxn modelId="{9B9B9E9F-8ED1-482B-9DB9-BEB827CE7172}" type="presParOf" srcId="{7761D7A7-4006-4CD5-82B6-77ACAEC65289}" destId="{F9AFF902-C4EE-46B9-9B1D-6B957D8F8B2E}" srcOrd="1" destOrd="0" presId="urn:microsoft.com/office/officeart/2008/layout/LinedList"/>
    <dgm:cxn modelId="{A26CCEB0-26EC-4E70-B16E-F9A95A46C30E}" type="presParOf" srcId="{32568637-F666-4214-A934-81D07BFBF4A3}" destId="{39C8179B-0FCF-4B9F-8EB6-7C1F975523CC}" srcOrd="4" destOrd="0" presId="urn:microsoft.com/office/officeart/2008/layout/LinedList"/>
    <dgm:cxn modelId="{8AEE4EA5-FE5D-4851-A630-3A4701E9205C}" type="presParOf" srcId="{32568637-F666-4214-A934-81D07BFBF4A3}" destId="{D0098095-59B1-4718-A638-20F31096A255}" srcOrd="5" destOrd="0" presId="urn:microsoft.com/office/officeart/2008/layout/LinedList"/>
    <dgm:cxn modelId="{94B81D8B-58AB-4570-9201-B638E0F1A0C6}" type="presParOf" srcId="{D0098095-59B1-4718-A638-20F31096A255}" destId="{3C63357E-050F-4C3F-AC7B-9719E7648963}" srcOrd="0" destOrd="0" presId="urn:microsoft.com/office/officeart/2008/layout/LinedList"/>
    <dgm:cxn modelId="{772CDE48-E618-4AAA-82DD-6DF0B2E9F93F}" type="presParOf" srcId="{D0098095-59B1-4718-A638-20F31096A255}" destId="{0E467A92-828E-46BF-BB75-FE852C6E4C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B895B-2B3D-4D55-B6D7-AB8FB47B42D9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EFC7427-B44E-47B3-8390-26E1727F161A}">
      <dgm:prSet custT="1"/>
      <dgm:spPr/>
      <dgm:t>
        <a:bodyPr/>
        <a:lstStyle/>
        <a:p>
          <a:pPr algn="l">
            <a:buSzPts val="1080"/>
            <a:buFont typeface="Comfortaa"/>
            <a:buNone/>
          </a:pPr>
          <a:r>
            <a:rPr lang="en-US" sz="1600" b="1" dirty="0">
              <a:latin typeface="+mn-lt"/>
              <a:ea typeface="Comfortaa"/>
              <a:cs typeface="Comfortaa"/>
              <a:sym typeface="Comfortaa"/>
            </a:rPr>
            <a:t>Location Estimation</a:t>
          </a:r>
        </a:p>
      </dgm:t>
    </dgm:pt>
    <dgm:pt modelId="{A3ABB19A-E32B-4AB2-A396-EE7DC6179753}" type="parTrans" cxnId="{BDA0FC1E-8BCC-47E0-80CF-A71B6E8BCC6B}">
      <dgm:prSet/>
      <dgm:spPr/>
      <dgm:t>
        <a:bodyPr/>
        <a:lstStyle/>
        <a:p>
          <a:endParaRPr lang="en-IN" sz="1600">
            <a:latin typeface="+mn-lt"/>
          </a:endParaRPr>
        </a:p>
      </dgm:t>
    </dgm:pt>
    <dgm:pt modelId="{17F1AA31-4558-4AEB-A3D4-7CC789DFEF99}" type="sibTrans" cxnId="{BDA0FC1E-8BCC-47E0-80CF-A71B6E8BCC6B}">
      <dgm:prSet/>
      <dgm:spPr/>
      <dgm:t>
        <a:bodyPr/>
        <a:lstStyle/>
        <a:p>
          <a:endParaRPr lang="en-IN" sz="1600">
            <a:latin typeface="+mn-lt"/>
          </a:endParaRPr>
        </a:p>
      </dgm:t>
    </dgm:pt>
    <dgm:pt modelId="{AF934F92-A9BB-49C1-B706-A71E6E96B411}">
      <dgm:prSet custT="1"/>
      <dgm:spPr/>
      <dgm:t>
        <a:bodyPr/>
        <a:lstStyle/>
        <a:p>
          <a:pPr>
            <a:buSzPts val="1080"/>
            <a:buFont typeface="Comfortaa"/>
            <a:buNone/>
          </a:pPr>
          <a:r>
            <a:rPr lang="en-US" sz="1600" b="1" dirty="0">
              <a:latin typeface="+mn-lt"/>
            </a:rPr>
            <a:t>CDAC Localization using AI ML Platform (C-LAMP)</a:t>
          </a:r>
        </a:p>
      </dgm:t>
    </dgm:pt>
    <dgm:pt modelId="{2E5942B2-4551-4FAF-8C17-A8CDB82D48D1}" type="parTrans" cxnId="{F99B5E79-8C37-47C4-81C8-7677EFF1657B}">
      <dgm:prSet/>
      <dgm:spPr/>
      <dgm:t>
        <a:bodyPr/>
        <a:lstStyle/>
        <a:p>
          <a:endParaRPr lang="en-IN" sz="1600">
            <a:latin typeface="+mn-lt"/>
          </a:endParaRPr>
        </a:p>
      </dgm:t>
    </dgm:pt>
    <dgm:pt modelId="{BC308728-AF38-481E-AC10-F0E673BF95B2}" type="sibTrans" cxnId="{F99B5E79-8C37-47C4-81C8-7677EFF1657B}">
      <dgm:prSet/>
      <dgm:spPr/>
      <dgm:t>
        <a:bodyPr/>
        <a:lstStyle/>
        <a:p>
          <a:endParaRPr lang="en-IN" sz="1600">
            <a:latin typeface="+mn-lt"/>
          </a:endParaRPr>
        </a:p>
      </dgm:t>
    </dgm:pt>
    <dgm:pt modelId="{E12FFE1A-E40E-46AF-97A3-6971FFDFC43F}">
      <dgm:prSet custT="1"/>
      <dgm:spPr/>
      <dgm:t>
        <a:bodyPr/>
        <a:lstStyle/>
        <a:p>
          <a:r>
            <a:rPr lang="en-US" sz="1600" dirty="0">
              <a:latin typeface="+mn-lt"/>
              <a:ea typeface="Comfortaa"/>
              <a:cs typeface="Comfortaa"/>
            </a:rPr>
            <a:t>To explore AI/ML models for accurate location estimation so as to empower ground-breaking solutions for 5G.</a:t>
          </a:r>
          <a:endParaRPr lang="en-IN" sz="1600" dirty="0">
            <a:latin typeface="+mn-lt"/>
          </a:endParaRPr>
        </a:p>
      </dgm:t>
    </dgm:pt>
    <dgm:pt modelId="{A3044668-BF57-4B6A-B501-D8CDB2886BDF}" type="parTrans" cxnId="{9C0B96C0-DE2D-4C43-8F4C-95998298C71B}">
      <dgm:prSet/>
      <dgm:spPr/>
      <dgm:t>
        <a:bodyPr/>
        <a:lstStyle/>
        <a:p>
          <a:endParaRPr lang="en-IN"/>
        </a:p>
      </dgm:t>
    </dgm:pt>
    <dgm:pt modelId="{A11780BA-DCE8-4D0F-81FA-5D0DCD6C8F9C}" type="sibTrans" cxnId="{9C0B96C0-DE2D-4C43-8F4C-95998298C71B}">
      <dgm:prSet/>
      <dgm:spPr/>
      <dgm:t>
        <a:bodyPr/>
        <a:lstStyle/>
        <a:p>
          <a:endParaRPr lang="en-IN"/>
        </a:p>
      </dgm:t>
    </dgm:pt>
    <dgm:pt modelId="{D41E09EB-3A16-4115-880A-3FAB5C37A1F1}">
      <dgm:prSet custT="1"/>
      <dgm:spPr/>
      <dgm:t>
        <a:bodyPr/>
        <a:lstStyle/>
        <a:p>
          <a:r>
            <a:rPr lang="en-US" sz="1600" b="1" dirty="0">
              <a:latin typeface="+mn-lt"/>
              <a:ea typeface="Comfortaa"/>
              <a:cs typeface="Comfortaa"/>
              <a:sym typeface="Comfortaa"/>
            </a:rPr>
            <a:t>Known Challenges</a:t>
          </a:r>
          <a:endParaRPr lang="en-IN" sz="1600" dirty="0">
            <a:latin typeface="+mn-lt"/>
          </a:endParaRPr>
        </a:p>
      </dgm:t>
    </dgm:pt>
    <dgm:pt modelId="{ACC61EA1-8C62-4E78-BAC2-1EB5D76C3F65}" type="parTrans" cxnId="{AA1D6842-4B8A-4955-B589-84F68B4E8996}">
      <dgm:prSet/>
      <dgm:spPr/>
      <dgm:t>
        <a:bodyPr/>
        <a:lstStyle/>
        <a:p>
          <a:endParaRPr lang="en-IN"/>
        </a:p>
      </dgm:t>
    </dgm:pt>
    <dgm:pt modelId="{0BA9D839-B482-4D14-8B8F-FC3E0F68ECC7}" type="sibTrans" cxnId="{AA1D6842-4B8A-4955-B589-84F68B4E8996}">
      <dgm:prSet/>
      <dgm:spPr/>
      <dgm:t>
        <a:bodyPr/>
        <a:lstStyle/>
        <a:p>
          <a:endParaRPr lang="en-IN"/>
        </a:p>
      </dgm:t>
    </dgm:pt>
    <dgm:pt modelId="{7E6E5C3A-AC29-4279-8801-78365A42DAF5}">
      <dgm:prSet custT="1"/>
      <dgm:spPr/>
      <dgm:t>
        <a:bodyPr/>
        <a:lstStyle/>
        <a:p>
          <a:r>
            <a:rPr lang="en-US" sz="1600" b="0" i="0" u="none" dirty="0"/>
            <a:t>To build a machine learning model that predicts the location of any object based on the Wi-Fi RSSI readings.</a:t>
          </a:r>
          <a:endParaRPr lang="en-IN" sz="1600" dirty="0">
            <a:latin typeface="+mn-lt"/>
          </a:endParaRPr>
        </a:p>
      </dgm:t>
    </dgm:pt>
    <dgm:pt modelId="{D16F2171-71BA-46CE-A5A9-C6D3D8572D9A}" type="parTrans" cxnId="{4C85EC07-9C80-4BA8-B8B0-45EF1A3101D4}">
      <dgm:prSet/>
      <dgm:spPr/>
      <dgm:t>
        <a:bodyPr/>
        <a:lstStyle/>
        <a:p>
          <a:endParaRPr lang="en-IN"/>
        </a:p>
      </dgm:t>
    </dgm:pt>
    <dgm:pt modelId="{83B31221-C222-40A9-9479-68CE59A610B3}" type="sibTrans" cxnId="{4C85EC07-9C80-4BA8-B8B0-45EF1A3101D4}">
      <dgm:prSet/>
      <dgm:spPr/>
      <dgm:t>
        <a:bodyPr/>
        <a:lstStyle/>
        <a:p>
          <a:endParaRPr lang="en-IN"/>
        </a:p>
      </dgm:t>
    </dgm:pt>
    <dgm:pt modelId="{4A70ABE8-D433-4AB8-AA55-897C073E1D80}">
      <dgm:prSet custT="1"/>
      <dgm:spPr/>
      <dgm:t>
        <a:bodyPr/>
        <a:lstStyle/>
        <a:p>
          <a:r>
            <a:rPr lang="en-US" sz="1600" b="0" i="0" u="none" dirty="0"/>
            <a:t>Problems like multipath fading and shadowing affects the RSSI value and hence makes the problem of localization a challenging one.</a:t>
          </a:r>
          <a:endParaRPr lang="en-IN" sz="1600" dirty="0">
            <a:latin typeface="+mn-lt"/>
          </a:endParaRPr>
        </a:p>
      </dgm:t>
    </dgm:pt>
    <dgm:pt modelId="{E8F9A58C-1768-421E-BF91-DAE11C7BD6AC}" type="parTrans" cxnId="{59DE441F-A74A-4382-986A-8B9A91F6A716}">
      <dgm:prSet/>
      <dgm:spPr/>
      <dgm:t>
        <a:bodyPr/>
        <a:lstStyle/>
        <a:p>
          <a:endParaRPr lang="en-IN"/>
        </a:p>
      </dgm:t>
    </dgm:pt>
    <dgm:pt modelId="{2A7F90CC-9E0A-4287-8473-9DCFE3DC1AF7}" type="sibTrans" cxnId="{59DE441F-A74A-4382-986A-8B9A91F6A716}">
      <dgm:prSet/>
      <dgm:spPr/>
      <dgm:t>
        <a:bodyPr/>
        <a:lstStyle/>
        <a:p>
          <a:endParaRPr lang="en-IN"/>
        </a:p>
      </dgm:t>
    </dgm:pt>
    <dgm:pt modelId="{2628332A-4B1B-40D4-A7D7-EE46EB766EFD}" type="pres">
      <dgm:prSet presAssocID="{BAFB895B-2B3D-4D55-B6D7-AB8FB47B42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2CBD3F-54F0-48C4-8857-D93263976C39}" type="pres">
      <dgm:prSet presAssocID="{AF934F92-A9BB-49C1-B706-A71E6E96B411}" presName="parentLin" presStyleCnt="0"/>
      <dgm:spPr/>
    </dgm:pt>
    <dgm:pt modelId="{D974340D-41AA-4FDB-8AAC-928491432E47}" type="pres">
      <dgm:prSet presAssocID="{AF934F92-A9BB-49C1-B706-A71E6E96B41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556E1FB-0AA7-45B1-A709-9299283118CE}" type="pres">
      <dgm:prSet presAssocID="{AF934F92-A9BB-49C1-B706-A71E6E96B41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0FB72-55DA-448B-82FF-C52254C8413B}" type="pres">
      <dgm:prSet presAssocID="{AF934F92-A9BB-49C1-B706-A71E6E96B411}" presName="negativeSpace" presStyleCnt="0"/>
      <dgm:spPr/>
    </dgm:pt>
    <dgm:pt modelId="{FF90D612-A236-47EE-BCA1-A304EAAE939B}" type="pres">
      <dgm:prSet presAssocID="{AF934F92-A9BB-49C1-B706-A71E6E96B411}" presName="childText" presStyleLbl="conFgAcc1" presStyleIdx="0" presStyleCnt="3">
        <dgm:presLayoutVars>
          <dgm:bulletEnabled val="1"/>
        </dgm:presLayoutVars>
      </dgm:prSet>
      <dgm:spPr/>
    </dgm:pt>
    <dgm:pt modelId="{151B623B-2F0C-4534-AA5A-42E4BD9E6EAD}" type="pres">
      <dgm:prSet presAssocID="{BC308728-AF38-481E-AC10-F0E673BF95B2}" presName="spaceBetweenRectangles" presStyleCnt="0"/>
      <dgm:spPr/>
    </dgm:pt>
    <dgm:pt modelId="{ABE9C372-C0F0-4659-9564-9206DAD1D89D}" type="pres">
      <dgm:prSet presAssocID="{1EFC7427-B44E-47B3-8390-26E1727F161A}" presName="parentLin" presStyleCnt="0"/>
      <dgm:spPr/>
    </dgm:pt>
    <dgm:pt modelId="{06813DA1-7FAD-4248-83D2-0D5CCEB5432C}" type="pres">
      <dgm:prSet presAssocID="{1EFC7427-B44E-47B3-8390-26E1727F161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934BEE7-0E5A-48BC-BEC4-6BEF41B7BBE7}" type="pres">
      <dgm:prSet presAssocID="{1EFC7427-B44E-47B3-8390-26E1727F161A}" presName="parentText" presStyleLbl="node1" presStyleIdx="1" presStyleCnt="3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73F5-61E9-473C-8A32-10612904978B}" type="pres">
      <dgm:prSet presAssocID="{1EFC7427-B44E-47B3-8390-26E1727F161A}" presName="negativeSpace" presStyleCnt="0"/>
      <dgm:spPr/>
    </dgm:pt>
    <dgm:pt modelId="{14309FF8-368B-4E21-BC1B-2BC42A7DCEB4}" type="pres">
      <dgm:prSet presAssocID="{1EFC7427-B44E-47B3-8390-26E1727F161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33C55-01E2-4DFD-9F87-D19FC44D4876}" type="pres">
      <dgm:prSet presAssocID="{17F1AA31-4558-4AEB-A3D4-7CC789DFEF99}" presName="spaceBetweenRectangles" presStyleCnt="0"/>
      <dgm:spPr/>
    </dgm:pt>
    <dgm:pt modelId="{B8762805-40ED-45DD-9195-C0D0F2998778}" type="pres">
      <dgm:prSet presAssocID="{D41E09EB-3A16-4115-880A-3FAB5C37A1F1}" presName="parentLin" presStyleCnt="0"/>
      <dgm:spPr/>
    </dgm:pt>
    <dgm:pt modelId="{5E3BFD1B-659B-4D55-B7A0-D27C1170372A}" type="pres">
      <dgm:prSet presAssocID="{D41E09EB-3A16-4115-880A-3FAB5C37A1F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C4271F2-9F8B-4FB8-9015-61A06EE55F93}" type="pres">
      <dgm:prSet presAssocID="{D41E09EB-3A16-4115-880A-3FAB5C37A1F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25A0E-E013-400F-B00E-2F9C12E9D40B}" type="pres">
      <dgm:prSet presAssocID="{D41E09EB-3A16-4115-880A-3FAB5C37A1F1}" presName="negativeSpace" presStyleCnt="0"/>
      <dgm:spPr/>
    </dgm:pt>
    <dgm:pt modelId="{00EA6E07-8277-40F8-9845-29E0F84D7DA5}" type="pres">
      <dgm:prSet presAssocID="{D41E09EB-3A16-4115-880A-3FAB5C37A1F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1D6842-4B8A-4955-B589-84F68B4E8996}" srcId="{BAFB895B-2B3D-4D55-B6D7-AB8FB47B42D9}" destId="{D41E09EB-3A16-4115-880A-3FAB5C37A1F1}" srcOrd="2" destOrd="0" parTransId="{ACC61EA1-8C62-4E78-BAC2-1EB5D76C3F65}" sibTransId="{0BA9D839-B482-4D14-8B8F-FC3E0F68ECC7}"/>
    <dgm:cxn modelId="{F99B5E79-8C37-47C4-81C8-7677EFF1657B}" srcId="{BAFB895B-2B3D-4D55-B6D7-AB8FB47B42D9}" destId="{AF934F92-A9BB-49C1-B706-A71E6E96B411}" srcOrd="0" destOrd="0" parTransId="{2E5942B2-4551-4FAF-8C17-A8CDB82D48D1}" sibTransId="{BC308728-AF38-481E-AC10-F0E673BF95B2}"/>
    <dgm:cxn modelId="{BDA0FC1E-8BCC-47E0-80CF-A71B6E8BCC6B}" srcId="{BAFB895B-2B3D-4D55-B6D7-AB8FB47B42D9}" destId="{1EFC7427-B44E-47B3-8390-26E1727F161A}" srcOrd="1" destOrd="0" parTransId="{A3ABB19A-E32B-4AB2-A396-EE7DC6179753}" sibTransId="{17F1AA31-4558-4AEB-A3D4-7CC789DFEF99}"/>
    <dgm:cxn modelId="{5DD46AF8-C124-400D-A541-5C5FAEBF593F}" type="presOf" srcId="{E12FFE1A-E40E-46AF-97A3-6971FFDFC43F}" destId="{14309FF8-368B-4E21-BC1B-2BC42A7DCEB4}" srcOrd="0" destOrd="0" presId="urn:microsoft.com/office/officeart/2005/8/layout/list1"/>
    <dgm:cxn modelId="{142E7360-48C2-4FC1-A976-0B3416EE9241}" type="presOf" srcId="{BAFB895B-2B3D-4D55-B6D7-AB8FB47B42D9}" destId="{2628332A-4B1B-40D4-A7D7-EE46EB766EFD}" srcOrd="0" destOrd="0" presId="urn:microsoft.com/office/officeart/2005/8/layout/list1"/>
    <dgm:cxn modelId="{59DE441F-A74A-4382-986A-8B9A91F6A716}" srcId="{D41E09EB-3A16-4115-880A-3FAB5C37A1F1}" destId="{4A70ABE8-D433-4AB8-AA55-897C073E1D80}" srcOrd="0" destOrd="0" parTransId="{E8F9A58C-1768-421E-BF91-DAE11C7BD6AC}" sibTransId="{2A7F90CC-9E0A-4287-8473-9DCFE3DC1AF7}"/>
    <dgm:cxn modelId="{4246B482-7EB5-4B2B-9685-4605C27D184F}" type="presOf" srcId="{1EFC7427-B44E-47B3-8390-26E1727F161A}" destId="{8934BEE7-0E5A-48BC-BEC4-6BEF41B7BBE7}" srcOrd="1" destOrd="0" presId="urn:microsoft.com/office/officeart/2005/8/layout/list1"/>
    <dgm:cxn modelId="{2A00157D-3DE4-49FD-9C24-5F75B0F5F96C}" type="presOf" srcId="{AF934F92-A9BB-49C1-B706-A71E6E96B411}" destId="{6556E1FB-0AA7-45B1-A709-9299283118CE}" srcOrd="1" destOrd="0" presId="urn:microsoft.com/office/officeart/2005/8/layout/list1"/>
    <dgm:cxn modelId="{1C324E97-0EA8-4D74-A22E-9E25C8DF3ACD}" type="presOf" srcId="{AF934F92-A9BB-49C1-B706-A71E6E96B411}" destId="{D974340D-41AA-4FDB-8AAC-928491432E47}" srcOrd="0" destOrd="0" presId="urn:microsoft.com/office/officeart/2005/8/layout/list1"/>
    <dgm:cxn modelId="{B88BC669-CD39-4CB6-AC24-966EF72A3195}" type="presOf" srcId="{1EFC7427-B44E-47B3-8390-26E1727F161A}" destId="{06813DA1-7FAD-4248-83D2-0D5CCEB5432C}" srcOrd="0" destOrd="0" presId="urn:microsoft.com/office/officeart/2005/8/layout/list1"/>
    <dgm:cxn modelId="{3BD91FC9-53DC-4637-B803-78D34E4D112A}" type="presOf" srcId="{7E6E5C3A-AC29-4279-8801-78365A42DAF5}" destId="{14309FF8-368B-4E21-BC1B-2BC42A7DCEB4}" srcOrd="0" destOrd="1" presId="urn:microsoft.com/office/officeart/2005/8/layout/list1"/>
    <dgm:cxn modelId="{4C85EC07-9C80-4BA8-B8B0-45EF1A3101D4}" srcId="{1EFC7427-B44E-47B3-8390-26E1727F161A}" destId="{7E6E5C3A-AC29-4279-8801-78365A42DAF5}" srcOrd="1" destOrd="0" parTransId="{D16F2171-71BA-46CE-A5A9-C6D3D8572D9A}" sibTransId="{83B31221-C222-40A9-9479-68CE59A610B3}"/>
    <dgm:cxn modelId="{765E3354-2C4E-484B-BAA3-39F7635F9F21}" type="presOf" srcId="{D41E09EB-3A16-4115-880A-3FAB5C37A1F1}" destId="{5E3BFD1B-659B-4D55-B7A0-D27C1170372A}" srcOrd="0" destOrd="0" presId="urn:microsoft.com/office/officeart/2005/8/layout/list1"/>
    <dgm:cxn modelId="{7E6CD844-9AEC-4D59-B463-33EBB68CF9FB}" type="presOf" srcId="{D41E09EB-3A16-4115-880A-3FAB5C37A1F1}" destId="{BC4271F2-9F8B-4FB8-9015-61A06EE55F93}" srcOrd="1" destOrd="0" presId="urn:microsoft.com/office/officeart/2005/8/layout/list1"/>
    <dgm:cxn modelId="{9C0B96C0-DE2D-4C43-8F4C-95998298C71B}" srcId="{1EFC7427-B44E-47B3-8390-26E1727F161A}" destId="{E12FFE1A-E40E-46AF-97A3-6971FFDFC43F}" srcOrd="0" destOrd="0" parTransId="{A3044668-BF57-4B6A-B501-D8CDB2886BDF}" sibTransId="{A11780BA-DCE8-4D0F-81FA-5D0DCD6C8F9C}"/>
    <dgm:cxn modelId="{F04B62B8-BE4F-483B-97A0-C71E4493207A}" type="presOf" srcId="{4A70ABE8-D433-4AB8-AA55-897C073E1D80}" destId="{00EA6E07-8277-40F8-9845-29E0F84D7DA5}" srcOrd="0" destOrd="0" presId="urn:microsoft.com/office/officeart/2005/8/layout/list1"/>
    <dgm:cxn modelId="{10B18E61-DEDB-40FE-A7AB-E6A9A5C0C233}" type="presParOf" srcId="{2628332A-4B1B-40D4-A7D7-EE46EB766EFD}" destId="{E22CBD3F-54F0-48C4-8857-D93263976C39}" srcOrd="0" destOrd="0" presId="urn:microsoft.com/office/officeart/2005/8/layout/list1"/>
    <dgm:cxn modelId="{76DA79DA-720E-45FD-896E-F5C4D38ECA7D}" type="presParOf" srcId="{E22CBD3F-54F0-48C4-8857-D93263976C39}" destId="{D974340D-41AA-4FDB-8AAC-928491432E47}" srcOrd="0" destOrd="0" presId="urn:microsoft.com/office/officeart/2005/8/layout/list1"/>
    <dgm:cxn modelId="{457D3A8F-F001-4EFD-B003-0F02450390A4}" type="presParOf" srcId="{E22CBD3F-54F0-48C4-8857-D93263976C39}" destId="{6556E1FB-0AA7-45B1-A709-9299283118CE}" srcOrd="1" destOrd="0" presId="urn:microsoft.com/office/officeart/2005/8/layout/list1"/>
    <dgm:cxn modelId="{68EBF6C2-2167-4A51-B3BA-2A343BCB05A2}" type="presParOf" srcId="{2628332A-4B1B-40D4-A7D7-EE46EB766EFD}" destId="{3280FB72-55DA-448B-82FF-C52254C8413B}" srcOrd="1" destOrd="0" presId="urn:microsoft.com/office/officeart/2005/8/layout/list1"/>
    <dgm:cxn modelId="{3EFA80C3-8B91-4FEC-85C8-D318F55616B7}" type="presParOf" srcId="{2628332A-4B1B-40D4-A7D7-EE46EB766EFD}" destId="{FF90D612-A236-47EE-BCA1-A304EAAE939B}" srcOrd="2" destOrd="0" presId="urn:microsoft.com/office/officeart/2005/8/layout/list1"/>
    <dgm:cxn modelId="{98C0373C-0775-4BA2-9E14-1ACB028CC9AB}" type="presParOf" srcId="{2628332A-4B1B-40D4-A7D7-EE46EB766EFD}" destId="{151B623B-2F0C-4534-AA5A-42E4BD9E6EAD}" srcOrd="3" destOrd="0" presId="urn:microsoft.com/office/officeart/2005/8/layout/list1"/>
    <dgm:cxn modelId="{E5410576-4D00-40CA-A0D2-D34760E07987}" type="presParOf" srcId="{2628332A-4B1B-40D4-A7D7-EE46EB766EFD}" destId="{ABE9C372-C0F0-4659-9564-9206DAD1D89D}" srcOrd="4" destOrd="0" presId="urn:microsoft.com/office/officeart/2005/8/layout/list1"/>
    <dgm:cxn modelId="{7DCF4E0F-4D20-4C40-AFE4-075E96EA903B}" type="presParOf" srcId="{ABE9C372-C0F0-4659-9564-9206DAD1D89D}" destId="{06813DA1-7FAD-4248-83D2-0D5CCEB5432C}" srcOrd="0" destOrd="0" presId="urn:microsoft.com/office/officeart/2005/8/layout/list1"/>
    <dgm:cxn modelId="{893F41C0-105B-4E02-BD11-246556846D91}" type="presParOf" srcId="{ABE9C372-C0F0-4659-9564-9206DAD1D89D}" destId="{8934BEE7-0E5A-48BC-BEC4-6BEF41B7BBE7}" srcOrd="1" destOrd="0" presId="urn:microsoft.com/office/officeart/2005/8/layout/list1"/>
    <dgm:cxn modelId="{E522F5F6-484F-468F-9013-6656AE7A1D5E}" type="presParOf" srcId="{2628332A-4B1B-40D4-A7D7-EE46EB766EFD}" destId="{2EF273F5-61E9-473C-8A32-10612904978B}" srcOrd="5" destOrd="0" presId="urn:microsoft.com/office/officeart/2005/8/layout/list1"/>
    <dgm:cxn modelId="{1FF5E10A-6ED9-486A-B0C6-BB5EDA697EC5}" type="presParOf" srcId="{2628332A-4B1B-40D4-A7D7-EE46EB766EFD}" destId="{14309FF8-368B-4E21-BC1B-2BC42A7DCEB4}" srcOrd="6" destOrd="0" presId="urn:microsoft.com/office/officeart/2005/8/layout/list1"/>
    <dgm:cxn modelId="{15C11FF0-CE10-4C9C-B95C-DC972AF86B2B}" type="presParOf" srcId="{2628332A-4B1B-40D4-A7D7-EE46EB766EFD}" destId="{80533C55-01E2-4DFD-9F87-D19FC44D4876}" srcOrd="7" destOrd="0" presId="urn:microsoft.com/office/officeart/2005/8/layout/list1"/>
    <dgm:cxn modelId="{5B7DEB08-8468-4EB6-93C2-3E20D340D391}" type="presParOf" srcId="{2628332A-4B1B-40D4-A7D7-EE46EB766EFD}" destId="{B8762805-40ED-45DD-9195-C0D0F2998778}" srcOrd="8" destOrd="0" presId="urn:microsoft.com/office/officeart/2005/8/layout/list1"/>
    <dgm:cxn modelId="{DB515D9B-6B2C-413D-9A80-109D1453EF7F}" type="presParOf" srcId="{B8762805-40ED-45DD-9195-C0D0F2998778}" destId="{5E3BFD1B-659B-4D55-B7A0-D27C1170372A}" srcOrd="0" destOrd="0" presId="urn:microsoft.com/office/officeart/2005/8/layout/list1"/>
    <dgm:cxn modelId="{4FC93E9F-20F6-4F87-B579-1228151DBCF2}" type="presParOf" srcId="{B8762805-40ED-45DD-9195-C0D0F2998778}" destId="{BC4271F2-9F8B-4FB8-9015-61A06EE55F93}" srcOrd="1" destOrd="0" presId="urn:microsoft.com/office/officeart/2005/8/layout/list1"/>
    <dgm:cxn modelId="{C0E7458B-6BEB-41B9-8828-0AEECACA8E2D}" type="presParOf" srcId="{2628332A-4B1B-40D4-A7D7-EE46EB766EFD}" destId="{F2925A0E-E013-400F-B00E-2F9C12E9D40B}" srcOrd="9" destOrd="0" presId="urn:microsoft.com/office/officeart/2005/8/layout/list1"/>
    <dgm:cxn modelId="{A3CC1658-F8E2-47E6-AE4B-B5711FD52A39}" type="presParOf" srcId="{2628332A-4B1B-40D4-A7D7-EE46EB766EFD}" destId="{00EA6E07-8277-40F8-9845-29E0F84D7D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DD7742-8908-4431-8EC3-0FD01322E34C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7BCF6D9-876F-47C5-9292-CFB28BC720D8}">
      <dgm:prSet phldrT="[Text]"/>
      <dgm:spPr/>
      <dgm:t>
        <a:bodyPr/>
        <a:lstStyle/>
        <a:p>
          <a:r>
            <a:rPr lang="en-IN" dirty="0"/>
            <a:t>Known Parameters</a:t>
          </a:r>
        </a:p>
      </dgm:t>
    </dgm:pt>
    <dgm:pt modelId="{F8FCC18F-E35B-494D-AA7C-BB7EDBB73784}" type="parTrans" cxnId="{0B3AD9AD-E579-43E5-8493-D0C00AB6CE0E}">
      <dgm:prSet/>
      <dgm:spPr/>
      <dgm:t>
        <a:bodyPr/>
        <a:lstStyle/>
        <a:p>
          <a:endParaRPr lang="en-IN"/>
        </a:p>
      </dgm:t>
    </dgm:pt>
    <dgm:pt modelId="{0DB14469-6B81-4C9A-ADB1-4B3AB0E65EEE}" type="sibTrans" cxnId="{0B3AD9AD-E579-43E5-8493-D0C00AB6CE0E}">
      <dgm:prSet/>
      <dgm:spPr/>
      <dgm:t>
        <a:bodyPr/>
        <a:lstStyle/>
        <a:p>
          <a:endParaRPr lang="en-IN"/>
        </a:p>
      </dgm:t>
    </dgm:pt>
    <dgm:pt modelId="{8AB72313-750E-4B69-A1C8-AAE2C46C3F6D}">
      <dgm:prSet phldrT="[Text]" custT="1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sz="2400" dirty="0">
              <a:latin typeface="Comfortaa"/>
            </a:rPr>
            <a:t>Location of the 4 APs</a:t>
          </a:r>
          <a:r>
            <a:rPr lang="en-US" sz="1800" dirty="0">
              <a:latin typeface="Comfortaa"/>
            </a:rPr>
            <a:t>(x</a:t>
          </a:r>
          <a:r>
            <a:rPr lang="en-US" sz="1800" baseline="-25000" dirty="0">
              <a:latin typeface="Comfortaa"/>
            </a:rPr>
            <a:t>i </a:t>
          </a:r>
          <a:r>
            <a:rPr lang="en-US" sz="1800" dirty="0">
              <a:latin typeface="Comfortaa"/>
            </a:rPr>
            <a:t>,y</a:t>
          </a:r>
          <a:r>
            <a:rPr lang="en-US" sz="1800" baseline="-25000" dirty="0">
              <a:latin typeface="Comfortaa"/>
            </a:rPr>
            <a:t>i</a:t>
          </a:r>
          <a:r>
            <a:rPr lang="en-US" sz="1800" dirty="0">
              <a:latin typeface="Comfortaa"/>
            </a:rPr>
            <a:t>)</a:t>
          </a:r>
          <a:endParaRPr lang="en-US" sz="2400" dirty="0">
            <a:latin typeface="Comfortaa"/>
          </a:endParaRPr>
        </a:p>
      </dgm:t>
    </dgm:pt>
    <dgm:pt modelId="{2D08590D-1F15-49AF-AE8F-4A23E3FF60F1}" type="parTrans" cxnId="{C4F931CC-7203-49E5-AC5B-A48C2DC46705}">
      <dgm:prSet/>
      <dgm:spPr/>
      <dgm:t>
        <a:bodyPr/>
        <a:lstStyle/>
        <a:p>
          <a:endParaRPr lang="en-IN"/>
        </a:p>
      </dgm:t>
    </dgm:pt>
    <dgm:pt modelId="{D4379469-A2C3-439E-8868-2A0E51A4ADD2}" type="sibTrans" cxnId="{C4F931CC-7203-49E5-AC5B-A48C2DC46705}">
      <dgm:prSet/>
      <dgm:spPr/>
      <dgm:t>
        <a:bodyPr/>
        <a:lstStyle/>
        <a:p>
          <a:endParaRPr lang="en-IN"/>
        </a:p>
      </dgm:t>
    </dgm:pt>
    <dgm:pt modelId="{1703C55E-3D85-4FC9-9CFD-EC32FD15A741}">
      <dgm:prSet phldrT="[Text]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dirty="0">
              <a:latin typeface="Comfortaa"/>
            </a:rPr>
            <a:t>RSSI values of the AP</a:t>
          </a:r>
          <a:endParaRPr lang="en-IN" dirty="0"/>
        </a:p>
      </dgm:t>
    </dgm:pt>
    <dgm:pt modelId="{D51E2A5D-061B-4E88-894C-72134A99BB21}" type="parTrans" cxnId="{7389D390-2916-4A2C-8127-B00906B15AE8}">
      <dgm:prSet/>
      <dgm:spPr/>
      <dgm:t>
        <a:bodyPr/>
        <a:lstStyle/>
        <a:p>
          <a:endParaRPr lang="en-IN"/>
        </a:p>
      </dgm:t>
    </dgm:pt>
    <dgm:pt modelId="{B9B4B18A-79E2-4B48-97B3-25E069B54D60}" type="sibTrans" cxnId="{7389D390-2916-4A2C-8127-B00906B15AE8}">
      <dgm:prSet/>
      <dgm:spPr/>
      <dgm:t>
        <a:bodyPr/>
        <a:lstStyle/>
        <a:p>
          <a:endParaRPr lang="en-IN"/>
        </a:p>
      </dgm:t>
    </dgm:pt>
    <dgm:pt modelId="{9766DD2A-46C4-4C86-8DCE-A3A966280C73}">
      <dgm:prSet phldrT="[Text]"/>
      <dgm:spPr/>
      <dgm:t>
        <a:bodyPr/>
        <a:lstStyle/>
        <a:p>
          <a:r>
            <a:rPr lang="en-IN" dirty="0"/>
            <a:t>Unknown Parameters</a:t>
          </a:r>
        </a:p>
      </dgm:t>
    </dgm:pt>
    <dgm:pt modelId="{D9F858BE-C9F6-4E86-BBCF-2DC99E20E67D}" type="parTrans" cxnId="{CBBAB67B-5899-4850-B26F-0B99BE237F4A}">
      <dgm:prSet/>
      <dgm:spPr/>
      <dgm:t>
        <a:bodyPr/>
        <a:lstStyle/>
        <a:p>
          <a:endParaRPr lang="en-IN"/>
        </a:p>
      </dgm:t>
    </dgm:pt>
    <dgm:pt modelId="{7EABB57D-CECD-4B0C-A7AB-1296BDA409D9}" type="sibTrans" cxnId="{CBBAB67B-5899-4850-B26F-0B99BE237F4A}">
      <dgm:prSet/>
      <dgm:spPr/>
      <dgm:t>
        <a:bodyPr/>
        <a:lstStyle/>
        <a:p>
          <a:endParaRPr lang="en-IN"/>
        </a:p>
      </dgm:t>
    </dgm:pt>
    <dgm:pt modelId="{74A70086-4DE1-4DF9-B9D5-4B210D24EC7E}">
      <dgm:prSet phldrT="[Text]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dirty="0">
              <a:latin typeface="Comfortaa"/>
            </a:rPr>
            <a:t>Distance of the RP from each AP (d</a:t>
          </a:r>
          <a:r>
            <a:rPr lang="en-US" baseline="-25000" dirty="0">
              <a:latin typeface="Comfortaa"/>
            </a:rPr>
            <a:t>i</a:t>
          </a:r>
          <a:r>
            <a:rPr lang="en-US" dirty="0">
              <a:latin typeface="Comfortaa"/>
            </a:rPr>
            <a:t>)</a:t>
          </a:r>
          <a:endParaRPr lang="en-IN" dirty="0"/>
        </a:p>
      </dgm:t>
    </dgm:pt>
    <dgm:pt modelId="{28F04F0E-FAAB-4BD0-A010-7FDF47322DB1}" type="parTrans" cxnId="{369B0806-0B58-48FF-A392-8A970BD2DF54}">
      <dgm:prSet/>
      <dgm:spPr/>
      <dgm:t>
        <a:bodyPr/>
        <a:lstStyle/>
        <a:p>
          <a:endParaRPr lang="en-IN"/>
        </a:p>
      </dgm:t>
    </dgm:pt>
    <dgm:pt modelId="{6F2ECAAA-8934-4D64-8DE3-2317C1CA8171}" type="sibTrans" cxnId="{369B0806-0B58-48FF-A392-8A970BD2DF54}">
      <dgm:prSet/>
      <dgm:spPr/>
      <dgm:t>
        <a:bodyPr/>
        <a:lstStyle/>
        <a:p>
          <a:endParaRPr lang="en-IN"/>
        </a:p>
      </dgm:t>
    </dgm:pt>
    <dgm:pt modelId="{AF5415ED-C0F8-4781-B342-8506B241E966}">
      <dgm:prSet phldrT="[Text]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dirty="0">
              <a:latin typeface="Comfortaa"/>
            </a:rPr>
            <a:t>Location of the RP (x,y)</a:t>
          </a:r>
          <a:endParaRPr lang="en-IN" dirty="0"/>
        </a:p>
      </dgm:t>
    </dgm:pt>
    <dgm:pt modelId="{88FD2648-8CF6-4279-A587-49CDFA4FCA0D}" type="parTrans" cxnId="{7A9463E6-D4EC-44CF-A209-70A62DEC4CFF}">
      <dgm:prSet/>
      <dgm:spPr/>
      <dgm:t>
        <a:bodyPr/>
        <a:lstStyle/>
        <a:p>
          <a:endParaRPr lang="en-IN"/>
        </a:p>
      </dgm:t>
    </dgm:pt>
    <dgm:pt modelId="{D672A80F-6772-4D56-9A3C-1239BBAE30BE}" type="sibTrans" cxnId="{7A9463E6-D4EC-44CF-A209-70A62DEC4CFF}">
      <dgm:prSet/>
      <dgm:spPr/>
      <dgm:t>
        <a:bodyPr/>
        <a:lstStyle/>
        <a:p>
          <a:endParaRPr lang="en-IN"/>
        </a:p>
      </dgm:t>
    </dgm:pt>
    <dgm:pt modelId="{39CAAE88-857D-4F1B-887E-B325FC352895}" type="pres">
      <dgm:prSet presAssocID="{49DD7742-8908-4431-8EC3-0FD01322E34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B13043-65D7-4AD0-8832-5D11A42A5FC8}" type="pres">
      <dgm:prSet presAssocID="{77BCF6D9-876F-47C5-9292-CFB28BC720D8}" presName="root" presStyleCnt="0"/>
      <dgm:spPr/>
    </dgm:pt>
    <dgm:pt modelId="{4658A932-4D9F-4931-964C-BDAAEEA59123}" type="pres">
      <dgm:prSet presAssocID="{77BCF6D9-876F-47C5-9292-CFB28BC720D8}" presName="rootComposite" presStyleCnt="0"/>
      <dgm:spPr/>
    </dgm:pt>
    <dgm:pt modelId="{F9163ADC-372B-465C-87E6-3AB7C5122BCD}" type="pres">
      <dgm:prSet presAssocID="{77BCF6D9-876F-47C5-9292-CFB28BC720D8}" presName="rootText" presStyleLbl="node1" presStyleIdx="0" presStyleCnt="2"/>
      <dgm:spPr/>
      <dgm:t>
        <a:bodyPr/>
        <a:lstStyle/>
        <a:p>
          <a:endParaRPr lang="en-US"/>
        </a:p>
      </dgm:t>
    </dgm:pt>
    <dgm:pt modelId="{93735100-6BCE-4F8B-AB27-F1D8639C95FF}" type="pres">
      <dgm:prSet presAssocID="{77BCF6D9-876F-47C5-9292-CFB28BC720D8}" presName="rootConnector" presStyleLbl="node1" presStyleIdx="0" presStyleCnt="2"/>
      <dgm:spPr/>
      <dgm:t>
        <a:bodyPr/>
        <a:lstStyle/>
        <a:p>
          <a:endParaRPr lang="en-US"/>
        </a:p>
      </dgm:t>
    </dgm:pt>
    <dgm:pt modelId="{F5819CDF-7745-4903-A3A4-D087851B5800}" type="pres">
      <dgm:prSet presAssocID="{77BCF6D9-876F-47C5-9292-CFB28BC720D8}" presName="childShape" presStyleCnt="0"/>
      <dgm:spPr/>
    </dgm:pt>
    <dgm:pt modelId="{513F86C9-33B1-416C-B746-BDC29C2DA841}" type="pres">
      <dgm:prSet presAssocID="{2D08590D-1F15-49AF-AE8F-4A23E3FF60F1}" presName="Name13" presStyleLbl="parChTrans1D2" presStyleIdx="0" presStyleCnt="4"/>
      <dgm:spPr/>
      <dgm:t>
        <a:bodyPr/>
        <a:lstStyle/>
        <a:p>
          <a:endParaRPr lang="en-US"/>
        </a:p>
      </dgm:t>
    </dgm:pt>
    <dgm:pt modelId="{6C5B0225-43EC-4047-AA8A-FF2EE18B8908}" type="pres">
      <dgm:prSet presAssocID="{8AB72313-750E-4B69-A1C8-AAE2C46C3F6D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B6DD1-2A51-43E9-A4CE-6A461AE5640D}" type="pres">
      <dgm:prSet presAssocID="{D51E2A5D-061B-4E88-894C-72134A99BB21}" presName="Name13" presStyleLbl="parChTrans1D2" presStyleIdx="1" presStyleCnt="4"/>
      <dgm:spPr/>
      <dgm:t>
        <a:bodyPr/>
        <a:lstStyle/>
        <a:p>
          <a:endParaRPr lang="en-US"/>
        </a:p>
      </dgm:t>
    </dgm:pt>
    <dgm:pt modelId="{7EA29DC5-9887-4F3E-986F-8424A2B65793}" type="pres">
      <dgm:prSet presAssocID="{1703C55E-3D85-4FC9-9CFD-EC32FD15A741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988FB-836D-4078-A856-AB51A4BFAEB3}" type="pres">
      <dgm:prSet presAssocID="{9766DD2A-46C4-4C86-8DCE-A3A966280C73}" presName="root" presStyleCnt="0"/>
      <dgm:spPr/>
    </dgm:pt>
    <dgm:pt modelId="{5C5B18B9-A128-43D6-970C-E202E253C9C6}" type="pres">
      <dgm:prSet presAssocID="{9766DD2A-46C4-4C86-8DCE-A3A966280C73}" presName="rootComposite" presStyleCnt="0"/>
      <dgm:spPr/>
    </dgm:pt>
    <dgm:pt modelId="{A0256A52-F817-4DD6-B506-D4D43BC9B8C6}" type="pres">
      <dgm:prSet presAssocID="{9766DD2A-46C4-4C86-8DCE-A3A966280C73}" presName="rootText" presStyleLbl="node1" presStyleIdx="1" presStyleCnt="2"/>
      <dgm:spPr/>
      <dgm:t>
        <a:bodyPr/>
        <a:lstStyle/>
        <a:p>
          <a:endParaRPr lang="en-US"/>
        </a:p>
      </dgm:t>
    </dgm:pt>
    <dgm:pt modelId="{C03F4212-8BFA-4B22-9246-5F48E019CEB9}" type="pres">
      <dgm:prSet presAssocID="{9766DD2A-46C4-4C86-8DCE-A3A966280C73}" presName="rootConnector" presStyleLbl="node1" presStyleIdx="1" presStyleCnt="2"/>
      <dgm:spPr/>
      <dgm:t>
        <a:bodyPr/>
        <a:lstStyle/>
        <a:p>
          <a:endParaRPr lang="en-US"/>
        </a:p>
      </dgm:t>
    </dgm:pt>
    <dgm:pt modelId="{B0C83AF9-9FB2-463F-BB35-48F704A6C17E}" type="pres">
      <dgm:prSet presAssocID="{9766DD2A-46C4-4C86-8DCE-A3A966280C73}" presName="childShape" presStyleCnt="0"/>
      <dgm:spPr/>
    </dgm:pt>
    <dgm:pt modelId="{01E0B950-58E0-4ED6-AF0D-546B0076A679}" type="pres">
      <dgm:prSet presAssocID="{28F04F0E-FAAB-4BD0-A010-7FDF47322DB1}" presName="Name13" presStyleLbl="parChTrans1D2" presStyleIdx="2" presStyleCnt="4"/>
      <dgm:spPr/>
      <dgm:t>
        <a:bodyPr/>
        <a:lstStyle/>
        <a:p>
          <a:endParaRPr lang="en-US"/>
        </a:p>
      </dgm:t>
    </dgm:pt>
    <dgm:pt modelId="{1A145BA5-2739-4CE4-9AD2-E64C25F81B43}" type="pres">
      <dgm:prSet presAssocID="{74A70086-4DE1-4DF9-B9D5-4B210D24EC7E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733057-EB70-49C1-B24E-95E28D7B3888}" type="pres">
      <dgm:prSet presAssocID="{88FD2648-8CF6-4279-A587-49CDFA4FCA0D}" presName="Name13" presStyleLbl="parChTrans1D2" presStyleIdx="3" presStyleCnt="4"/>
      <dgm:spPr/>
      <dgm:t>
        <a:bodyPr/>
        <a:lstStyle/>
        <a:p>
          <a:endParaRPr lang="en-US"/>
        </a:p>
      </dgm:t>
    </dgm:pt>
    <dgm:pt modelId="{4782126D-86B4-4C95-B2EF-8A038DF7D6DA}" type="pres">
      <dgm:prSet presAssocID="{AF5415ED-C0F8-4781-B342-8506B241E966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89D390-2916-4A2C-8127-B00906B15AE8}" srcId="{77BCF6D9-876F-47C5-9292-CFB28BC720D8}" destId="{1703C55E-3D85-4FC9-9CFD-EC32FD15A741}" srcOrd="1" destOrd="0" parTransId="{D51E2A5D-061B-4E88-894C-72134A99BB21}" sibTransId="{B9B4B18A-79E2-4B48-97B3-25E069B54D60}"/>
    <dgm:cxn modelId="{BFD4E6DC-A1EB-4758-9AC9-EB1F0F96E47E}" type="presOf" srcId="{2D08590D-1F15-49AF-AE8F-4A23E3FF60F1}" destId="{513F86C9-33B1-416C-B746-BDC29C2DA841}" srcOrd="0" destOrd="0" presId="urn:microsoft.com/office/officeart/2005/8/layout/hierarchy3"/>
    <dgm:cxn modelId="{F0EF924E-AAA1-4E7A-9DAE-29A090C8437B}" type="presOf" srcId="{28F04F0E-FAAB-4BD0-A010-7FDF47322DB1}" destId="{01E0B950-58E0-4ED6-AF0D-546B0076A679}" srcOrd="0" destOrd="0" presId="urn:microsoft.com/office/officeart/2005/8/layout/hierarchy3"/>
    <dgm:cxn modelId="{58FA455D-DAE7-4071-A24E-FB20B7EB6C4F}" type="presOf" srcId="{77BCF6D9-876F-47C5-9292-CFB28BC720D8}" destId="{F9163ADC-372B-465C-87E6-3AB7C5122BCD}" srcOrd="0" destOrd="0" presId="urn:microsoft.com/office/officeart/2005/8/layout/hierarchy3"/>
    <dgm:cxn modelId="{369B0806-0B58-48FF-A392-8A970BD2DF54}" srcId="{9766DD2A-46C4-4C86-8DCE-A3A966280C73}" destId="{74A70086-4DE1-4DF9-B9D5-4B210D24EC7E}" srcOrd="0" destOrd="0" parTransId="{28F04F0E-FAAB-4BD0-A010-7FDF47322DB1}" sibTransId="{6F2ECAAA-8934-4D64-8DE3-2317C1CA8171}"/>
    <dgm:cxn modelId="{80FC1CC7-B0CE-401A-A4D3-7DB3D64F4D1E}" type="presOf" srcId="{9766DD2A-46C4-4C86-8DCE-A3A966280C73}" destId="{A0256A52-F817-4DD6-B506-D4D43BC9B8C6}" srcOrd="0" destOrd="0" presId="urn:microsoft.com/office/officeart/2005/8/layout/hierarchy3"/>
    <dgm:cxn modelId="{CBBAB67B-5899-4850-B26F-0B99BE237F4A}" srcId="{49DD7742-8908-4431-8EC3-0FD01322E34C}" destId="{9766DD2A-46C4-4C86-8DCE-A3A966280C73}" srcOrd="1" destOrd="0" parTransId="{D9F858BE-C9F6-4E86-BBCF-2DC99E20E67D}" sibTransId="{7EABB57D-CECD-4B0C-A7AB-1296BDA409D9}"/>
    <dgm:cxn modelId="{4079A126-D78F-4726-AAF0-FA74F9BE2680}" type="presOf" srcId="{AF5415ED-C0F8-4781-B342-8506B241E966}" destId="{4782126D-86B4-4C95-B2EF-8A038DF7D6DA}" srcOrd="0" destOrd="0" presId="urn:microsoft.com/office/officeart/2005/8/layout/hierarchy3"/>
    <dgm:cxn modelId="{7A9463E6-D4EC-44CF-A209-70A62DEC4CFF}" srcId="{9766DD2A-46C4-4C86-8DCE-A3A966280C73}" destId="{AF5415ED-C0F8-4781-B342-8506B241E966}" srcOrd="1" destOrd="0" parTransId="{88FD2648-8CF6-4279-A587-49CDFA4FCA0D}" sibTransId="{D672A80F-6772-4D56-9A3C-1239BBAE30BE}"/>
    <dgm:cxn modelId="{C8F0221D-5319-4AC9-8400-55653E3B3DB4}" type="presOf" srcId="{9766DD2A-46C4-4C86-8DCE-A3A966280C73}" destId="{C03F4212-8BFA-4B22-9246-5F48E019CEB9}" srcOrd="1" destOrd="0" presId="urn:microsoft.com/office/officeart/2005/8/layout/hierarchy3"/>
    <dgm:cxn modelId="{2EC77212-AD46-4B07-9912-9624C956EA16}" type="presOf" srcId="{49DD7742-8908-4431-8EC3-0FD01322E34C}" destId="{39CAAE88-857D-4F1B-887E-B325FC352895}" srcOrd="0" destOrd="0" presId="urn:microsoft.com/office/officeart/2005/8/layout/hierarchy3"/>
    <dgm:cxn modelId="{CF712F98-30A1-400D-B2DC-D4FAA4C51F25}" type="presOf" srcId="{88FD2648-8CF6-4279-A587-49CDFA4FCA0D}" destId="{9E733057-EB70-49C1-B24E-95E28D7B3888}" srcOrd="0" destOrd="0" presId="urn:microsoft.com/office/officeart/2005/8/layout/hierarchy3"/>
    <dgm:cxn modelId="{2883BDDD-5D1B-4D91-A4D7-C0F594644C13}" type="presOf" srcId="{D51E2A5D-061B-4E88-894C-72134A99BB21}" destId="{31FB6DD1-2A51-43E9-A4CE-6A461AE5640D}" srcOrd="0" destOrd="0" presId="urn:microsoft.com/office/officeart/2005/8/layout/hierarchy3"/>
    <dgm:cxn modelId="{CFC45391-0C0E-4E4F-8897-BCEC238B181D}" type="presOf" srcId="{74A70086-4DE1-4DF9-B9D5-4B210D24EC7E}" destId="{1A145BA5-2739-4CE4-9AD2-E64C25F81B43}" srcOrd="0" destOrd="0" presId="urn:microsoft.com/office/officeart/2005/8/layout/hierarchy3"/>
    <dgm:cxn modelId="{8F68CACC-F5D2-4E0A-A7EA-894B69613B76}" type="presOf" srcId="{8AB72313-750E-4B69-A1C8-AAE2C46C3F6D}" destId="{6C5B0225-43EC-4047-AA8A-FF2EE18B8908}" srcOrd="0" destOrd="0" presId="urn:microsoft.com/office/officeart/2005/8/layout/hierarchy3"/>
    <dgm:cxn modelId="{D3505B7E-105F-497B-A3B0-451A3DD10393}" type="presOf" srcId="{77BCF6D9-876F-47C5-9292-CFB28BC720D8}" destId="{93735100-6BCE-4F8B-AB27-F1D8639C95FF}" srcOrd="1" destOrd="0" presId="urn:microsoft.com/office/officeart/2005/8/layout/hierarchy3"/>
    <dgm:cxn modelId="{C4F931CC-7203-49E5-AC5B-A48C2DC46705}" srcId="{77BCF6D9-876F-47C5-9292-CFB28BC720D8}" destId="{8AB72313-750E-4B69-A1C8-AAE2C46C3F6D}" srcOrd="0" destOrd="0" parTransId="{2D08590D-1F15-49AF-AE8F-4A23E3FF60F1}" sibTransId="{D4379469-A2C3-439E-8868-2A0E51A4ADD2}"/>
    <dgm:cxn modelId="{0B34442D-50AD-48E2-83A7-66301CDCED13}" type="presOf" srcId="{1703C55E-3D85-4FC9-9CFD-EC32FD15A741}" destId="{7EA29DC5-9887-4F3E-986F-8424A2B65793}" srcOrd="0" destOrd="0" presId="urn:microsoft.com/office/officeart/2005/8/layout/hierarchy3"/>
    <dgm:cxn modelId="{0B3AD9AD-E579-43E5-8493-D0C00AB6CE0E}" srcId="{49DD7742-8908-4431-8EC3-0FD01322E34C}" destId="{77BCF6D9-876F-47C5-9292-CFB28BC720D8}" srcOrd="0" destOrd="0" parTransId="{F8FCC18F-E35B-494D-AA7C-BB7EDBB73784}" sibTransId="{0DB14469-6B81-4C9A-ADB1-4B3AB0E65EEE}"/>
    <dgm:cxn modelId="{5A047804-0E23-4350-A3F2-3D6DBF3F6B33}" type="presParOf" srcId="{39CAAE88-857D-4F1B-887E-B325FC352895}" destId="{7EB13043-65D7-4AD0-8832-5D11A42A5FC8}" srcOrd="0" destOrd="0" presId="urn:microsoft.com/office/officeart/2005/8/layout/hierarchy3"/>
    <dgm:cxn modelId="{20008A03-2F1C-4746-9357-FCED11578F79}" type="presParOf" srcId="{7EB13043-65D7-4AD0-8832-5D11A42A5FC8}" destId="{4658A932-4D9F-4931-964C-BDAAEEA59123}" srcOrd="0" destOrd="0" presId="urn:microsoft.com/office/officeart/2005/8/layout/hierarchy3"/>
    <dgm:cxn modelId="{166B6EC9-06E1-4A82-8BB5-66178DA333E2}" type="presParOf" srcId="{4658A932-4D9F-4931-964C-BDAAEEA59123}" destId="{F9163ADC-372B-465C-87E6-3AB7C5122BCD}" srcOrd="0" destOrd="0" presId="urn:microsoft.com/office/officeart/2005/8/layout/hierarchy3"/>
    <dgm:cxn modelId="{99AFD75C-ACB4-4CB4-9727-9786A3744753}" type="presParOf" srcId="{4658A932-4D9F-4931-964C-BDAAEEA59123}" destId="{93735100-6BCE-4F8B-AB27-F1D8639C95FF}" srcOrd="1" destOrd="0" presId="urn:microsoft.com/office/officeart/2005/8/layout/hierarchy3"/>
    <dgm:cxn modelId="{DB8F93FC-FE4F-47AD-B2EA-E76F16252469}" type="presParOf" srcId="{7EB13043-65D7-4AD0-8832-5D11A42A5FC8}" destId="{F5819CDF-7745-4903-A3A4-D087851B5800}" srcOrd="1" destOrd="0" presId="urn:microsoft.com/office/officeart/2005/8/layout/hierarchy3"/>
    <dgm:cxn modelId="{F6A19FEF-EE0B-4A4A-86D4-98BFDBD7DFF5}" type="presParOf" srcId="{F5819CDF-7745-4903-A3A4-D087851B5800}" destId="{513F86C9-33B1-416C-B746-BDC29C2DA841}" srcOrd="0" destOrd="0" presId="urn:microsoft.com/office/officeart/2005/8/layout/hierarchy3"/>
    <dgm:cxn modelId="{8D6D238B-7D0F-473F-82B5-17BC0A3409D7}" type="presParOf" srcId="{F5819CDF-7745-4903-A3A4-D087851B5800}" destId="{6C5B0225-43EC-4047-AA8A-FF2EE18B8908}" srcOrd="1" destOrd="0" presId="urn:microsoft.com/office/officeart/2005/8/layout/hierarchy3"/>
    <dgm:cxn modelId="{2B57A1C6-A6D0-4FF2-8E59-636D5AFBF37C}" type="presParOf" srcId="{F5819CDF-7745-4903-A3A4-D087851B5800}" destId="{31FB6DD1-2A51-43E9-A4CE-6A461AE5640D}" srcOrd="2" destOrd="0" presId="urn:microsoft.com/office/officeart/2005/8/layout/hierarchy3"/>
    <dgm:cxn modelId="{44BA0A80-788C-4063-9D52-9E6F434C6D60}" type="presParOf" srcId="{F5819CDF-7745-4903-A3A4-D087851B5800}" destId="{7EA29DC5-9887-4F3E-986F-8424A2B65793}" srcOrd="3" destOrd="0" presId="urn:microsoft.com/office/officeart/2005/8/layout/hierarchy3"/>
    <dgm:cxn modelId="{2236ADF3-63CD-4396-A970-A35B1EB97A3C}" type="presParOf" srcId="{39CAAE88-857D-4F1B-887E-B325FC352895}" destId="{655988FB-836D-4078-A856-AB51A4BFAEB3}" srcOrd="1" destOrd="0" presId="urn:microsoft.com/office/officeart/2005/8/layout/hierarchy3"/>
    <dgm:cxn modelId="{55A03C8B-2A18-4D56-AC60-010941336F2E}" type="presParOf" srcId="{655988FB-836D-4078-A856-AB51A4BFAEB3}" destId="{5C5B18B9-A128-43D6-970C-E202E253C9C6}" srcOrd="0" destOrd="0" presId="urn:microsoft.com/office/officeart/2005/8/layout/hierarchy3"/>
    <dgm:cxn modelId="{F109D364-46D3-4EC4-8BE8-0DD3C848839F}" type="presParOf" srcId="{5C5B18B9-A128-43D6-970C-E202E253C9C6}" destId="{A0256A52-F817-4DD6-B506-D4D43BC9B8C6}" srcOrd="0" destOrd="0" presId="urn:microsoft.com/office/officeart/2005/8/layout/hierarchy3"/>
    <dgm:cxn modelId="{8D7A30AB-5CF7-469A-9C15-11FB9CF07653}" type="presParOf" srcId="{5C5B18B9-A128-43D6-970C-E202E253C9C6}" destId="{C03F4212-8BFA-4B22-9246-5F48E019CEB9}" srcOrd="1" destOrd="0" presId="urn:microsoft.com/office/officeart/2005/8/layout/hierarchy3"/>
    <dgm:cxn modelId="{0D7158E5-B4E2-4A2B-84E6-642F291658C8}" type="presParOf" srcId="{655988FB-836D-4078-A856-AB51A4BFAEB3}" destId="{B0C83AF9-9FB2-463F-BB35-48F704A6C17E}" srcOrd="1" destOrd="0" presId="urn:microsoft.com/office/officeart/2005/8/layout/hierarchy3"/>
    <dgm:cxn modelId="{1A79E535-502E-4947-A823-52132F6016E9}" type="presParOf" srcId="{B0C83AF9-9FB2-463F-BB35-48F704A6C17E}" destId="{01E0B950-58E0-4ED6-AF0D-546B0076A679}" srcOrd="0" destOrd="0" presId="urn:microsoft.com/office/officeart/2005/8/layout/hierarchy3"/>
    <dgm:cxn modelId="{56666621-228A-4872-B444-099D2DD2B237}" type="presParOf" srcId="{B0C83AF9-9FB2-463F-BB35-48F704A6C17E}" destId="{1A145BA5-2739-4CE4-9AD2-E64C25F81B43}" srcOrd="1" destOrd="0" presId="urn:microsoft.com/office/officeart/2005/8/layout/hierarchy3"/>
    <dgm:cxn modelId="{378D5C87-B137-40AB-AD6E-22ADB695DD1C}" type="presParOf" srcId="{B0C83AF9-9FB2-463F-BB35-48F704A6C17E}" destId="{9E733057-EB70-49C1-B24E-95E28D7B3888}" srcOrd="2" destOrd="0" presId="urn:microsoft.com/office/officeart/2005/8/layout/hierarchy3"/>
    <dgm:cxn modelId="{ABB55BAF-53CD-41B0-8B0E-09E9002E8A59}" type="presParOf" srcId="{B0C83AF9-9FB2-463F-BB35-48F704A6C17E}" destId="{4782126D-86B4-4C95-B2EF-8A038DF7D6D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C5B592-2357-46EA-B0DC-CE02BB5DA58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801E3FF-DFD2-4B65-82F4-CEEED27D4661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algn="ctr"/>
          <a:r>
            <a:rPr lang="en-US" sz="2400" b="1" u="none" dirty="0"/>
            <a:t>Determining the U</a:t>
          </a:r>
          <a:r>
            <a:rPr lang="en-US" sz="2400" b="1" i="0" u="none" baseline="0" dirty="0"/>
            <a:t>nknown</a:t>
          </a:r>
          <a:r>
            <a:rPr lang="en-US" sz="2400" b="1" i="0" u="none" dirty="0"/>
            <a:t> Parameters</a:t>
          </a:r>
          <a:endParaRPr lang="en-IN" sz="2400" u="none" dirty="0"/>
        </a:p>
      </dgm:t>
    </dgm:pt>
    <dgm:pt modelId="{BED50E1C-4BE2-4F15-91FE-6D30AE823333}" type="parTrans" cxnId="{B0BE0D43-D4E2-480B-BF1B-E77EEFAC5B25}">
      <dgm:prSet/>
      <dgm:spPr/>
      <dgm:t>
        <a:bodyPr/>
        <a:lstStyle/>
        <a:p>
          <a:endParaRPr lang="en-IN"/>
        </a:p>
      </dgm:t>
    </dgm:pt>
    <dgm:pt modelId="{E4639C51-B865-4613-AD40-5779456FD3EA}" type="sibTrans" cxnId="{B0BE0D43-D4E2-480B-BF1B-E77EEFAC5B25}">
      <dgm:prSet/>
      <dgm:spPr/>
      <dgm:t>
        <a:bodyPr/>
        <a:lstStyle/>
        <a:p>
          <a:endParaRPr lang="en-IN"/>
        </a:p>
      </dgm:t>
    </dgm:pt>
    <dgm:pt modelId="{373A4856-4E0D-4E8D-9A24-D358F5CC00ED}" type="pres">
      <dgm:prSet presAssocID="{39C5B592-2357-46EA-B0DC-CE02BB5DA5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DCAED4-16AF-4723-971B-FB8231511201}" type="pres">
      <dgm:prSet presAssocID="{9801E3FF-DFD2-4B65-82F4-CEEED27D4661}" presName="parentText" presStyleLbl="node1" presStyleIdx="0" presStyleCnt="1" custLinFactNeighborX="0" custLinFactNeighborY="208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3E880F-6D6B-42DA-8522-BB05619C5A51}" type="presOf" srcId="{9801E3FF-DFD2-4B65-82F4-CEEED27D4661}" destId="{ECDCAED4-16AF-4723-971B-FB8231511201}" srcOrd="0" destOrd="0" presId="urn:microsoft.com/office/officeart/2005/8/layout/vList2"/>
    <dgm:cxn modelId="{B0BE0D43-D4E2-480B-BF1B-E77EEFAC5B25}" srcId="{39C5B592-2357-46EA-B0DC-CE02BB5DA589}" destId="{9801E3FF-DFD2-4B65-82F4-CEEED27D4661}" srcOrd="0" destOrd="0" parTransId="{BED50E1C-4BE2-4F15-91FE-6D30AE823333}" sibTransId="{E4639C51-B865-4613-AD40-5779456FD3EA}"/>
    <dgm:cxn modelId="{B0B41F2C-E1AD-43CC-9A5F-B6B0CAC0EF82}" type="presOf" srcId="{39C5B592-2357-46EA-B0DC-CE02BB5DA589}" destId="{373A4856-4E0D-4E8D-9A24-D358F5CC00ED}" srcOrd="0" destOrd="0" presId="urn:microsoft.com/office/officeart/2005/8/layout/vList2"/>
    <dgm:cxn modelId="{91082287-352E-4355-A2D3-EC6B42FC038C}" type="presParOf" srcId="{373A4856-4E0D-4E8D-9A24-D358F5CC00ED}" destId="{ECDCAED4-16AF-4723-971B-FB82315112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1E4AF6-5D95-4579-9C47-EEAE550C4164}" type="doc">
      <dgm:prSet loTypeId="urn:microsoft.com/office/officeart/2005/8/layout/vList3#1" loCatId="pictur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B7FD196-1B09-4C4C-BC7A-6A18A3FB5616}">
      <dgm:prSet/>
      <dgm:spPr>
        <a:solidFill>
          <a:srgbClr val="002060"/>
        </a:solidFill>
      </dgm:spPr>
      <dgm:t>
        <a:bodyPr/>
        <a:lstStyle/>
        <a:p>
          <a:r>
            <a:rPr lang="en-IN" dirty="0"/>
            <a:t>Dataset</a:t>
          </a:r>
        </a:p>
      </dgm:t>
    </dgm:pt>
    <dgm:pt modelId="{B83C594C-949B-40FC-A60E-CED66ED33A09}" type="parTrans" cxnId="{AA2FD27E-68E6-4950-8B1D-F1D332294CC0}">
      <dgm:prSet/>
      <dgm:spPr/>
      <dgm:t>
        <a:bodyPr/>
        <a:lstStyle/>
        <a:p>
          <a:endParaRPr lang="en-IN"/>
        </a:p>
      </dgm:t>
    </dgm:pt>
    <dgm:pt modelId="{FB5FB147-D492-456F-BA1A-1CEB9EBC1B17}" type="sibTrans" cxnId="{AA2FD27E-68E6-4950-8B1D-F1D332294CC0}">
      <dgm:prSet/>
      <dgm:spPr/>
      <dgm:t>
        <a:bodyPr/>
        <a:lstStyle/>
        <a:p>
          <a:endParaRPr lang="en-IN"/>
        </a:p>
      </dgm:t>
    </dgm:pt>
    <dgm:pt modelId="{6F06BCF9-4DF5-4692-B41D-86A9E1E9F771}" type="pres">
      <dgm:prSet presAssocID="{2B1E4AF6-5D95-4579-9C47-EEAE550C41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CC09E0-D5FA-4F31-945B-531331FEB443}" type="pres">
      <dgm:prSet presAssocID="{DB7FD196-1B09-4C4C-BC7A-6A18A3FB5616}" presName="composite" presStyleCnt="0"/>
      <dgm:spPr/>
    </dgm:pt>
    <dgm:pt modelId="{90A07491-85BA-4E7A-A653-6BA277F5C866}" type="pres">
      <dgm:prSet presAssocID="{DB7FD196-1B09-4C4C-BC7A-6A18A3FB5616}" presName="imgShp" presStyleLbl="fgImgPlace1" presStyleIdx="0" presStyleCnt="1" custLinFactNeighborX="-18333" custLinFactNeighborY="17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Map with pin outline"/>
        </a:ext>
      </dgm:extLst>
    </dgm:pt>
    <dgm:pt modelId="{DB93EC73-9DC7-47B1-9264-D02EF13478CA}" type="pres">
      <dgm:prSet presAssocID="{DB7FD196-1B09-4C4C-BC7A-6A18A3FB5616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B462FD-887B-4D6D-9741-041EA556A412}" type="presOf" srcId="{2B1E4AF6-5D95-4579-9C47-EEAE550C4164}" destId="{6F06BCF9-4DF5-4692-B41D-86A9E1E9F771}" srcOrd="0" destOrd="0" presId="urn:microsoft.com/office/officeart/2005/8/layout/vList3#1"/>
    <dgm:cxn modelId="{AA2FD27E-68E6-4950-8B1D-F1D332294CC0}" srcId="{2B1E4AF6-5D95-4579-9C47-EEAE550C4164}" destId="{DB7FD196-1B09-4C4C-BC7A-6A18A3FB5616}" srcOrd="0" destOrd="0" parTransId="{B83C594C-949B-40FC-A60E-CED66ED33A09}" sibTransId="{FB5FB147-D492-456F-BA1A-1CEB9EBC1B17}"/>
    <dgm:cxn modelId="{9538E9B1-BB5F-4521-92A2-CFE4A7B0CE17}" type="presOf" srcId="{DB7FD196-1B09-4C4C-BC7A-6A18A3FB5616}" destId="{DB93EC73-9DC7-47B1-9264-D02EF13478CA}" srcOrd="0" destOrd="0" presId="urn:microsoft.com/office/officeart/2005/8/layout/vList3#1"/>
    <dgm:cxn modelId="{89FE3908-9BE9-451A-96C1-654434F7EB7C}" type="presParOf" srcId="{6F06BCF9-4DF5-4692-B41D-86A9E1E9F771}" destId="{07CC09E0-D5FA-4F31-945B-531331FEB443}" srcOrd="0" destOrd="0" presId="urn:microsoft.com/office/officeart/2005/8/layout/vList3#1"/>
    <dgm:cxn modelId="{9FEE0A4A-8973-4EC0-9639-B0BA79FC6342}" type="presParOf" srcId="{07CC09E0-D5FA-4F31-945B-531331FEB443}" destId="{90A07491-85BA-4E7A-A653-6BA277F5C866}" srcOrd="0" destOrd="0" presId="urn:microsoft.com/office/officeart/2005/8/layout/vList3#1"/>
    <dgm:cxn modelId="{5F9625F6-4499-4F19-B344-C3C3B008E3A3}" type="presParOf" srcId="{07CC09E0-D5FA-4F31-945B-531331FEB443}" destId="{DB93EC73-9DC7-47B1-9264-D02EF13478CA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A911E6-5D47-4D8A-AA42-0894608CC4EE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833620-F670-4AB7-92DB-93CE99A48DD8}">
      <dgm:prSet custT="1"/>
      <dgm:spPr/>
      <dgm:t>
        <a:bodyPr/>
        <a:lstStyle/>
        <a:p>
          <a:r>
            <a:rPr lang="en-US" sz="2200" b="0" i="0" u="none" dirty="0"/>
            <a:t>The Latitude &amp; Longitude of the 4 Access Points (AP) with its environmental specification</a:t>
          </a:r>
          <a:endParaRPr lang="en-IN" sz="2200" dirty="0"/>
        </a:p>
      </dgm:t>
    </dgm:pt>
    <dgm:pt modelId="{67F3AC7F-D876-42CB-B0DA-68C069E4C8C3}" type="sibTrans" cxnId="{BD74E96B-4643-4209-9C6E-1CA1BB3D115C}">
      <dgm:prSet/>
      <dgm:spPr/>
      <dgm:t>
        <a:bodyPr/>
        <a:lstStyle/>
        <a:p>
          <a:endParaRPr lang="en-IN" sz="2200"/>
        </a:p>
      </dgm:t>
    </dgm:pt>
    <dgm:pt modelId="{C0A07C77-DCA0-454A-B86B-AD9365931EB8}" type="parTrans" cxnId="{BD74E96B-4643-4209-9C6E-1CA1BB3D115C}">
      <dgm:prSet/>
      <dgm:spPr/>
      <dgm:t>
        <a:bodyPr/>
        <a:lstStyle/>
        <a:p>
          <a:endParaRPr lang="en-IN" sz="2200"/>
        </a:p>
      </dgm:t>
    </dgm:pt>
    <dgm:pt modelId="{38F37864-B802-4A57-807A-6D1C20723E94}">
      <dgm:prSet custT="1"/>
      <dgm:spPr/>
      <dgm:t>
        <a:bodyPr/>
        <a:lstStyle/>
        <a:p>
          <a:r>
            <a:rPr lang="en-US" sz="2200" b="0" i="0" u="none" dirty="0"/>
            <a:t>The Latitude &amp; Longitude of the 13 Reference Points (RP) for training and validation each.</a:t>
          </a:r>
        </a:p>
      </dgm:t>
    </dgm:pt>
    <dgm:pt modelId="{5A9B0BF0-4D99-4499-9C45-499F1EEA5D96}" type="parTrans" cxnId="{71C594C4-4C21-4AC0-80C5-6572E15CA5FF}">
      <dgm:prSet/>
      <dgm:spPr/>
      <dgm:t>
        <a:bodyPr/>
        <a:lstStyle/>
        <a:p>
          <a:endParaRPr lang="en-IN" sz="2200"/>
        </a:p>
      </dgm:t>
    </dgm:pt>
    <dgm:pt modelId="{4E029192-FF09-46C1-9E6C-89DC2016E702}" type="sibTrans" cxnId="{71C594C4-4C21-4AC0-80C5-6572E15CA5FF}">
      <dgm:prSet/>
      <dgm:spPr/>
      <dgm:t>
        <a:bodyPr/>
        <a:lstStyle/>
        <a:p>
          <a:endParaRPr lang="en-IN" sz="2200"/>
        </a:p>
      </dgm:t>
    </dgm:pt>
    <dgm:pt modelId="{94A4716A-FD2B-4581-9B16-66FC3344E45E}">
      <dgm:prSet custT="1"/>
      <dgm:spPr/>
      <dgm:t>
        <a:bodyPr/>
        <a:lstStyle/>
        <a:p>
          <a:pPr rtl="0"/>
          <a:r>
            <a:rPr lang="en-US" sz="2200" b="0" i="0" u="none" dirty="0"/>
            <a:t>Each Reference Point has its RSSI value (dBm) with corresponding timestamp, SSID of AP and the channel number</a:t>
          </a:r>
        </a:p>
      </dgm:t>
    </dgm:pt>
    <dgm:pt modelId="{CF64EDF1-D18C-4380-B252-0FD4247F5EFD}" type="parTrans" cxnId="{A16DA80C-9B63-48BA-A3F7-266D9A5B8A24}">
      <dgm:prSet/>
      <dgm:spPr/>
      <dgm:t>
        <a:bodyPr/>
        <a:lstStyle/>
        <a:p>
          <a:endParaRPr lang="en-US"/>
        </a:p>
      </dgm:t>
    </dgm:pt>
    <dgm:pt modelId="{FCA44E0F-0373-4774-B266-61115452BEED}" type="sibTrans" cxnId="{A16DA80C-9B63-48BA-A3F7-266D9A5B8A24}">
      <dgm:prSet/>
      <dgm:spPr/>
      <dgm:t>
        <a:bodyPr/>
        <a:lstStyle/>
        <a:p>
          <a:endParaRPr lang="en-US"/>
        </a:p>
      </dgm:t>
    </dgm:pt>
    <dgm:pt modelId="{035E2343-A022-4DE2-9A5B-09AEB92D3F9C}">
      <dgm:prSet custT="1"/>
      <dgm:spPr/>
      <dgm:t>
        <a:bodyPr/>
        <a:lstStyle/>
        <a:p>
          <a:pPr rtl="0"/>
          <a:r>
            <a:rPr lang="en-US" sz="2200" dirty="0"/>
            <a:t>5200 observations for training and validation data</a:t>
          </a:r>
        </a:p>
        <a:p>
          <a:pPr rtl="0"/>
          <a:r>
            <a:rPr lang="en-US" sz="2200" b="0" i="0" u="none" dirty="0"/>
            <a:t>	- 100 observations per RP wrt each AP</a:t>
          </a:r>
        </a:p>
        <a:p>
          <a:pPr rtl="0"/>
          <a:r>
            <a:rPr lang="en-US" sz="2200" b="0" i="0" u="none" dirty="0"/>
            <a:t>	- 13 RP x 4 AP x 100 Observations = 5200 Data Points</a:t>
          </a:r>
        </a:p>
      </dgm:t>
    </dgm:pt>
    <dgm:pt modelId="{776CB844-E6FB-4905-AA31-D432437ACD62}" type="parTrans" cxnId="{E4F0E699-FAD7-49C5-BEFA-5A095CF0C94E}">
      <dgm:prSet/>
      <dgm:spPr/>
      <dgm:t>
        <a:bodyPr/>
        <a:lstStyle/>
        <a:p>
          <a:endParaRPr lang="en-US"/>
        </a:p>
      </dgm:t>
    </dgm:pt>
    <dgm:pt modelId="{309BFCC8-E50B-4BAE-9E29-D66B6566B8BC}" type="sibTrans" cxnId="{E4F0E699-FAD7-49C5-BEFA-5A095CF0C94E}">
      <dgm:prSet/>
      <dgm:spPr/>
      <dgm:t>
        <a:bodyPr/>
        <a:lstStyle/>
        <a:p>
          <a:endParaRPr lang="en-US"/>
        </a:p>
      </dgm:t>
    </dgm:pt>
    <dgm:pt modelId="{2451DD42-AE07-4ACC-877A-10A8D7558EDB}" type="pres">
      <dgm:prSet presAssocID="{57A911E6-5D47-4D8A-AA42-0894608CC4E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CABBE0-6458-4536-ACC5-F97195C87514}" type="pres">
      <dgm:prSet presAssocID="{A4833620-F670-4AB7-92DB-93CE99A48DD8}" presName="thickLine" presStyleLbl="alignNode1" presStyleIdx="0" presStyleCnt="4"/>
      <dgm:spPr/>
    </dgm:pt>
    <dgm:pt modelId="{3907BFA6-FA38-4487-A2EB-50337372DFA5}" type="pres">
      <dgm:prSet presAssocID="{A4833620-F670-4AB7-92DB-93CE99A48DD8}" presName="horz1" presStyleCnt="0"/>
      <dgm:spPr/>
    </dgm:pt>
    <dgm:pt modelId="{8380665D-7C0F-40EF-B9EF-CC3417DCCB34}" type="pres">
      <dgm:prSet presAssocID="{A4833620-F670-4AB7-92DB-93CE99A48DD8}" presName="tx1" presStyleLbl="revTx" presStyleIdx="0" presStyleCnt="4" custScaleY="85637"/>
      <dgm:spPr/>
      <dgm:t>
        <a:bodyPr/>
        <a:lstStyle/>
        <a:p>
          <a:endParaRPr lang="en-US"/>
        </a:p>
      </dgm:t>
    </dgm:pt>
    <dgm:pt modelId="{7AD9AA9A-4243-44FE-A8A7-68FFE37A3038}" type="pres">
      <dgm:prSet presAssocID="{A4833620-F670-4AB7-92DB-93CE99A48DD8}" presName="vert1" presStyleCnt="0"/>
      <dgm:spPr/>
    </dgm:pt>
    <dgm:pt modelId="{FCB6E564-AB10-4773-BF91-77D6AD67D405}" type="pres">
      <dgm:prSet presAssocID="{38F37864-B802-4A57-807A-6D1C20723E94}" presName="thickLine" presStyleLbl="alignNode1" presStyleIdx="1" presStyleCnt="4"/>
      <dgm:spPr/>
    </dgm:pt>
    <dgm:pt modelId="{052128FE-3FF9-42F3-B75C-DB6A9A19E685}" type="pres">
      <dgm:prSet presAssocID="{38F37864-B802-4A57-807A-6D1C20723E94}" presName="horz1" presStyleCnt="0"/>
      <dgm:spPr/>
    </dgm:pt>
    <dgm:pt modelId="{CDCD93D0-7678-4FFE-9AC7-3B540797F173}" type="pres">
      <dgm:prSet presAssocID="{38F37864-B802-4A57-807A-6D1C20723E94}" presName="tx1" presStyleLbl="revTx" presStyleIdx="1" presStyleCnt="4"/>
      <dgm:spPr/>
      <dgm:t>
        <a:bodyPr/>
        <a:lstStyle/>
        <a:p>
          <a:endParaRPr lang="en-US"/>
        </a:p>
      </dgm:t>
    </dgm:pt>
    <dgm:pt modelId="{FC6B5F9A-894D-44A7-AA60-4D9A182F9634}" type="pres">
      <dgm:prSet presAssocID="{38F37864-B802-4A57-807A-6D1C20723E94}" presName="vert1" presStyleCnt="0"/>
      <dgm:spPr/>
    </dgm:pt>
    <dgm:pt modelId="{F24CBC42-AE2A-4393-A705-D5BA2CACB6DD}" type="pres">
      <dgm:prSet presAssocID="{94A4716A-FD2B-4581-9B16-66FC3344E45E}" presName="thickLine" presStyleLbl="alignNode1" presStyleIdx="2" presStyleCnt="4"/>
      <dgm:spPr/>
    </dgm:pt>
    <dgm:pt modelId="{664D4A1C-4A1E-46BD-BE8F-70C204C9145D}" type="pres">
      <dgm:prSet presAssocID="{94A4716A-FD2B-4581-9B16-66FC3344E45E}" presName="horz1" presStyleCnt="0"/>
      <dgm:spPr/>
    </dgm:pt>
    <dgm:pt modelId="{5570B7B9-699F-40D8-A41C-753336FA4C6A}" type="pres">
      <dgm:prSet presAssocID="{94A4716A-FD2B-4581-9B16-66FC3344E45E}" presName="tx1" presStyleLbl="revTx" presStyleIdx="2" presStyleCnt="4"/>
      <dgm:spPr/>
      <dgm:t>
        <a:bodyPr/>
        <a:lstStyle/>
        <a:p>
          <a:endParaRPr lang="en-US"/>
        </a:p>
      </dgm:t>
    </dgm:pt>
    <dgm:pt modelId="{943C25C5-4694-4727-9E19-67B2F484CAD6}" type="pres">
      <dgm:prSet presAssocID="{94A4716A-FD2B-4581-9B16-66FC3344E45E}" presName="vert1" presStyleCnt="0"/>
      <dgm:spPr/>
    </dgm:pt>
    <dgm:pt modelId="{E46A8476-5A98-461D-A330-3F860E5BFAC0}" type="pres">
      <dgm:prSet presAssocID="{035E2343-A022-4DE2-9A5B-09AEB92D3F9C}" presName="thickLine" presStyleLbl="alignNode1" presStyleIdx="3" presStyleCnt="4"/>
      <dgm:spPr/>
    </dgm:pt>
    <dgm:pt modelId="{007E32D2-C9BB-4F4A-843F-F4D21ED85252}" type="pres">
      <dgm:prSet presAssocID="{035E2343-A022-4DE2-9A5B-09AEB92D3F9C}" presName="horz1" presStyleCnt="0"/>
      <dgm:spPr/>
    </dgm:pt>
    <dgm:pt modelId="{0E823F02-752D-4001-8F82-AB15E1A949CD}" type="pres">
      <dgm:prSet presAssocID="{035E2343-A022-4DE2-9A5B-09AEB92D3F9C}" presName="tx1" presStyleLbl="revTx" presStyleIdx="3" presStyleCnt="4"/>
      <dgm:spPr/>
      <dgm:t>
        <a:bodyPr/>
        <a:lstStyle/>
        <a:p>
          <a:endParaRPr lang="en-US"/>
        </a:p>
      </dgm:t>
    </dgm:pt>
    <dgm:pt modelId="{6D330364-6F79-4AE2-9364-E48B1958F8B6}" type="pres">
      <dgm:prSet presAssocID="{035E2343-A022-4DE2-9A5B-09AEB92D3F9C}" presName="vert1" presStyleCnt="0"/>
      <dgm:spPr/>
    </dgm:pt>
  </dgm:ptLst>
  <dgm:cxnLst>
    <dgm:cxn modelId="{BD74E96B-4643-4209-9C6E-1CA1BB3D115C}" srcId="{57A911E6-5D47-4D8A-AA42-0894608CC4EE}" destId="{A4833620-F670-4AB7-92DB-93CE99A48DD8}" srcOrd="0" destOrd="0" parTransId="{C0A07C77-DCA0-454A-B86B-AD9365931EB8}" sibTransId="{67F3AC7F-D876-42CB-B0DA-68C069E4C8C3}"/>
    <dgm:cxn modelId="{E4F0E699-FAD7-49C5-BEFA-5A095CF0C94E}" srcId="{57A911E6-5D47-4D8A-AA42-0894608CC4EE}" destId="{035E2343-A022-4DE2-9A5B-09AEB92D3F9C}" srcOrd="3" destOrd="0" parTransId="{776CB844-E6FB-4905-AA31-D432437ACD62}" sibTransId="{309BFCC8-E50B-4BAE-9E29-D66B6566B8BC}"/>
    <dgm:cxn modelId="{71C594C4-4C21-4AC0-80C5-6572E15CA5FF}" srcId="{57A911E6-5D47-4D8A-AA42-0894608CC4EE}" destId="{38F37864-B802-4A57-807A-6D1C20723E94}" srcOrd="1" destOrd="0" parTransId="{5A9B0BF0-4D99-4499-9C45-499F1EEA5D96}" sibTransId="{4E029192-FF09-46C1-9E6C-89DC2016E702}"/>
    <dgm:cxn modelId="{858A8FFB-D090-4E1C-93A4-E92DBA65391D}" type="presOf" srcId="{035E2343-A022-4DE2-9A5B-09AEB92D3F9C}" destId="{0E823F02-752D-4001-8F82-AB15E1A949CD}" srcOrd="0" destOrd="0" presId="urn:microsoft.com/office/officeart/2008/layout/LinedList"/>
    <dgm:cxn modelId="{3AA6BA1B-8DB4-4943-A1A1-4B22347461C0}" type="presOf" srcId="{94A4716A-FD2B-4581-9B16-66FC3344E45E}" destId="{5570B7B9-699F-40D8-A41C-753336FA4C6A}" srcOrd="0" destOrd="0" presId="urn:microsoft.com/office/officeart/2008/layout/LinedList"/>
    <dgm:cxn modelId="{427A1EFF-02AC-4956-B910-CD69705FB688}" type="presOf" srcId="{A4833620-F670-4AB7-92DB-93CE99A48DD8}" destId="{8380665D-7C0F-40EF-B9EF-CC3417DCCB34}" srcOrd="0" destOrd="0" presId="urn:microsoft.com/office/officeart/2008/layout/LinedList"/>
    <dgm:cxn modelId="{ADF66DF0-4E02-40BA-87BA-BB4C20FCD62F}" type="presOf" srcId="{57A911E6-5D47-4D8A-AA42-0894608CC4EE}" destId="{2451DD42-AE07-4ACC-877A-10A8D7558EDB}" srcOrd="0" destOrd="0" presId="urn:microsoft.com/office/officeart/2008/layout/LinedList"/>
    <dgm:cxn modelId="{A16DA80C-9B63-48BA-A3F7-266D9A5B8A24}" srcId="{57A911E6-5D47-4D8A-AA42-0894608CC4EE}" destId="{94A4716A-FD2B-4581-9B16-66FC3344E45E}" srcOrd="2" destOrd="0" parTransId="{CF64EDF1-D18C-4380-B252-0FD4247F5EFD}" sibTransId="{FCA44E0F-0373-4774-B266-61115452BEED}"/>
    <dgm:cxn modelId="{291DEFA2-4D83-400E-BBFF-2617216A4C5C}" type="presOf" srcId="{38F37864-B802-4A57-807A-6D1C20723E94}" destId="{CDCD93D0-7678-4FFE-9AC7-3B540797F173}" srcOrd="0" destOrd="0" presId="urn:microsoft.com/office/officeart/2008/layout/LinedList"/>
    <dgm:cxn modelId="{AAD758A4-CB8A-4EB2-8BBD-5F0AB6E65107}" type="presParOf" srcId="{2451DD42-AE07-4ACC-877A-10A8D7558EDB}" destId="{D8CABBE0-6458-4536-ACC5-F97195C87514}" srcOrd="0" destOrd="0" presId="urn:microsoft.com/office/officeart/2008/layout/LinedList"/>
    <dgm:cxn modelId="{F0CDF8D0-3ECE-4BD4-809C-5F3A55991678}" type="presParOf" srcId="{2451DD42-AE07-4ACC-877A-10A8D7558EDB}" destId="{3907BFA6-FA38-4487-A2EB-50337372DFA5}" srcOrd="1" destOrd="0" presId="urn:microsoft.com/office/officeart/2008/layout/LinedList"/>
    <dgm:cxn modelId="{432FE893-2586-429F-8689-C1BCE34EDCFB}" type="presParOf" srcId="{3907BFA6-FA38-4487-A2EB-50337372DFA5}" destId="{8380665D-7C0F-40EF-B9EF-CC3417DCCB34}" srcOrd="0" destOrd="0" presId="urn:microsoft.com/office/officeart/2008/layout/LinedList"/>
    <dgm:cxn modelId="{D9C34ABA-08D1-434A-A9CA-02D0F95A97B5}" type="presParOf" srcId="{3907BFA6-FA38-4487-A2EB-50337372DFA5}" destId="{7AD9AA9A-4243-44FE-A8A7-68FFE37A3038}" srcOrd="1" destOrd="0" presId="urn:microsoft.com/office/officeart/2008/layout/LinedList"/>
    <dgm:cxn modelId="{AA09DA18-174F-46B8-BC7F-CA587CC5002B}" type="presParOf" srcId="{2451DD42-AE07-4ACC-877A-10A8D7558EDB}" destId="{FCB6E564-AB10-4773-BF91-77D6AD67D405}" srcOrd="2" destOrd="0" presId="urn:microsoft.com/office/officeart/2008/layout/LinedList"/>
    <dgm:cxn modelId="{962097A5-ADAB-4ADF-91A3-F4B4654517A9}" type="presParOf" srcId="{2451DD42-AE07-4ACC-877A-10A8D7558EDB}" destId="{052128FE-3FF9-42F3-B75C-DB6A9A19E685}" srcOrd="3" destOrd="0" presId="urn:microsoft.com/office/officeart/2008/layout/LinedList"/>
    <dgm:cxn modelId="{EA4CE6F5-0606-4C0F-B14B-0E42C13D7E59}" type="presParOf" srcId="{052128FE-3FF9-42F3-B75C-DB6A9A19E685}" destId="{CDCD93D0-7678-4FFE-9AC7-3B540797F173}" srcOrd="0" destOrd="0" presId="urn:microsoft.com/office/officeart/2008/layout/LinedList"/>
    <dgm:cxn modelId="{0D05C54E-28F5-4CD5-A206-D8C61DA9E144}" type="presParOf" srcId="{052128FE-3FF9-42F3-B75C-DB6A9A19E685}" destId="{FC6B5F9A-894D-44A7-AA60-4D9A182F9634}" srcOrd="1" destOrd="0" presId="urn:microsoft.com/office/officeart/2008/layout/LinedList"/>
    <dgm:cxn modelId="{5AA6207A-7675-486D-9F5D-631CB8AC6BCC}" type="presParOf" srcId="{2451DD42-AE07-4ACC-877A-10A8D7558EDB}" destId="{F24CBC42-AE2A-4393-A705-D5BA2CACB6DD}" srcOrd="4" destOrd="0" presId="urn:microsoft.com/office/officeart/2008/layout/LinedList"/>
    <dgm:cxn modelId="{BE81D140-3444-44C0-97D0-597D743323B0}" type="presParOf" srcId="{2451DD42-AE07-4ACC-877A-10A8D7558EDB}" destId="{664D4A1C-4A1E-46BD-BE8F-70C204C9145D}" srcOrd="5" destOrd="0" presId="urn:microsoft.com/office/officeart/2008/layout/LinedList"/>
    <dgm:cxn modelId="{1C70DDA4-B305-437C-887A-15C590C22FC6}" type="presParOf" srcId="{664D4A1C-4A1E-46BD-BE8F-70C204C9145D}" destId="{5570B7B9-699F-40D8-A41C-753336FA4C6A}" srcOrd="0" destOrd="0" presId="urn:microsoft.com/office/officeart/2008/layout/LinedList"/>
    <dgm:cxn modelId="{81517F4C-0361-4234-8163-CEEFDC8C0797}" type="presParOf" srcId="{664D4A1C-4A1E-46BD-BE8F-70C204C9145D}" destId="{943C25C5-4694-4727-9E19-67B2F484CAD6}" srcOrd="1" destOrd="0" presId="urn:microsoft.com/office/officeart/2008/layout/LinedList"/>
    <dgm:cxn modelId="{5D089AB4-BF58-48DC-A5EB-BBABAE2C1352}" type="presParOf" srcId="{2451DD42-AE07-4ACC-877A-10A8D7558EDB}" destId="{E46A8476-5A98-461D-A330-3F860E5BFAC0}" srcOrd="6" destOrd="0" presId="urn:microsoft.com/office/officeart/2008/layout/LinedList"/>
    <dgm:cxn modelId="{A453D89C-FBD0-4786-A048-D3E1DD08949E}" type="presParOf" srcId="{2451DD42-AE07-4ACC-877A-10A8D7558EDB}" destId="{007E32D2-C9BB-4F4A-843F-F4D21ED85252}" srcOrd="7" destOrd="0" presId="urn:microsoft.com/office/officeart/2008/layout/LinedList"/>
    <dgm:cxn modelId="{BEB4DE13-A984-458B-B013-6AF2E17F7ECE}" type="presParOf" srcId="{007E32D2-C9BB-4F4A-843F-F4D21ED85252}" destId="{0E823F02-752D-4001-8F82-AB15E1A949CD}" srcOrd="0" destOrd="0" presId="urn:microsoft.com/office/officeart/2008/layout/LinedList"/>
    <dgm:cxn modelId="{DD0F7D34-580E-4E0C-98F8-A71717EF3569}" type="presParOf" srcId="{007E32D2-C9BB-4F4A-843F-F4D21ED85252}" destId="{6D330364-6F79-4AE2-9364-E48B1958F8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E64ACB-7B93-4019-B2F6-577B6853F957}" type="doc">
      <dgm:prSet loTypeId="urn:microsoft.com/office/officeart/2005/8/layout/vList2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89F76C78-DECA-4EC5-999F-313B9431DA53}">
      <dgm:prSet custT="1"/>
      <dgm:spPr/>
      <dgm:t>
        <a:bodyPr/>
        <a:lstStyle/>
        <a:p>
          <a:pPr algn="l"/>
          <a:r>
            <a:rPr lang="en-US" sz="2400" b="0" i="0" u="none" dirty="0"/>
            <a:t>RSSI values have been recorded for 100 seconds at the rate of 1 Sample/Second at every RP wrt each AP</a:t>
          </a:r>
          <a:endParaRPr lang="en-IN" sz="2400" dirty="0">
            <a:latin typeface="+mn-lt"/>
          </a:endParaRPr>
        </a:p>
      </dgm:t>
    </dgm:pt>
    <dgm:pt modelId="{5114F49A-C704-45D2-9CB6-99959A6ABD71}" type="parTrans" cxnId="{B2AA25FD-BCC1-4207-87E2-9D7F38527567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D74BCDAE-1BAC-4711-99C0-131F3C66DCFA}" type="sibTrans" cxnId="{B2AA25FD-BCC1-4207-87E2-9D7F38527567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86BC2098-A3FE-4D86-8B6E-2D5BF9D536EF}">
      <dgm:prSet custT="1"/>
      <dgm:spPr/>
      <dgm:t>
        <a:bodyPr/>
        <a:lstStyle/>
        <a:p>
          <a:pPr algn="l"/>
          <a:r>
            <a:rPr lang="en-US" sz="2400" b="0" i="0" u="none" dirty="0"/>
            <a:t>The RSSI values of the signals from an RP to all the APs are mostly synchronized</a:t>
          </a:r>
          <a:endParaRPr lang="en-US" sz="2400" dirty="0">
            <a:latin typeface="+mn-lt"/>
            <a:ea typeface="Comfortaa"/>
            <a:cs typeface="Comfortaa"/>
            <a:sym typeface="Comfortaa"/>
          </a:endParaRPr>
        </a:p>
      </dgm:t>
    </dgm:pt>
    <dgm:pt modelId="{655FE3C8-5817-4477-A15A-3DACE578C760}" type="parTrans" cxnId="{1977DCAE-D7F4-46A0-8B25-938F549D2868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4C517EDE-E2FB-4A05-AA6A-8993E1B7B675}" type="sibTrans" cxnId="{1977DCAE-D7F4-46A0-8B25-938F549D2868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E6E1EFBA-9343-4460-ABD9-A2B5E2EED7B2}">
      <dgm:prSet custT="1"/>
      <dgm:spPr/>
      <dgm:t>
        <a:bodyPr/>
        <a:lstStyle/>
        <a:p>
          <a:pPr algn="l"/>
          <a:r>
            <a:rPr lang="en-US" sz="2400" b="0" i="0" u="none" dirty="0"/>
            <a:t>The number of RPs in the dataset is sparse considering the complexity of the problem (only 13)</a:t>
          </a:r>
          <a:endParaRPr lang="en-US" sz="2400" dirty="0">
            <a:latin typeface="+mn-lt"/>
            <a:ea typeface="Comfortaa"/>
            <a:cs typeface="Comfortaa"/>
            <a:sym typeface="Comfortaa"/>
          </a:endParaRPr>
        </a:p>
      </dgm:t>
    </dgm:pt>
    <dgm:pt modelId="{DD127A37-1414-459C-BE41-D405E6DA8BA9}" type="parTrans" cxnId="{EBC6514F-CBDD-41F8-A719-ABFAB21B219D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B5FFB1DE-5CB2-43C1-BD08-46FCEB6DDB46}" type="sibTrans" cxnId="{EBC6514F-CBDD-41F8-A719-ABFAB21B219D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BF7392A2-B29D-4E7C-9762-1B6C03735E89}" type="pres">
      <dgm:prSet presAssocID="{88E64ACB-7B93-4019-B2F6-577B6853F9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59903-8610-4FB5-92DD-8823038037BF}" type="pres">
      <dgm:prSet presAssocID="{89F76C78-DECA-4EC5-999F-313B9431DA53}" presName="parentText" presStyleLbl="node1" presStyleIdx="0" presStyleCnt="3" custLinFactNeighborX="-3252" custLinFactNeighborY="-230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7941E-8D25-4DD6-8F72-3FF1EC848E6D}" type="pres">
      <dgm:prSet presAssocID="{D74BCDAE-1BAC-4711-99C0-131F3C66DCFA}" presName="spacer" presStyleCnt="0"/>
      <dgm:spPr/>
    </dgm:pt>
    <dgm:pt modelId="{D8BD8330-155B-4711-A2E5-99126A30439D}" type="pres">
      <dgm:prSet presAssocID="{86BC2098-A3FE-4D86-8B6E-2D5BF9D536E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B60F9-B62D-4F10-9222-87E1F161FE87}" type="pres">
      <dgm:prSet presAssocID="{4C517EDE-E2FB-4A05-AA6A-8993E1B7B675}" presName="spacer" presStyleCnt="0"/>
      <dgm:spPr/>
    </dgm:pt>
    <dgm:pt modelId="{5FD665DE-F11F-4DE4-A6F6-01B9D934D3DE}" type="pres">
      <dgm:prSet presAssocID="{E6E1EFBA-9343-4460-ABD9-A2B5E2EED7B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435A4F-D003-4AB4-A560-72E1E029A32E}" type="presOf" srcId="{89F76C78-DECA-4EC5-999F-313B9431DA53}" destId="{D0C59903-8610-4FB5-92DD-8823038037BF}" srcOrd="0" destOrd="0" presId="urn:microsoft.com/office/officeart/2005/8/layout/vList2"/>
    <dgm:cxn modelId="{1977DCAE-D7F4-46A0-8B25-938F549D2868}" srcId="{88E64ACB-7B93-4019-B2F6-577B6853F957}" destId="{86BC2098-A3FE-4D86-8B6E-2D5BF9D536EF}" srcOrd="1" destOrd="0" parTransId="{655FE3C8-5817-4477-A15A-3DACE578C760}" sibTransId="{4C517EDE-E2FB-4A05-AA6A-8993E1B7B675}"/>
    <dgm:cxn modelId="{289288DA-D7C5-4B7B-BC97-FC109F42CD73}" type="presOf" srcId="{88E64ACB-7B93-4019-B2F6-577B6853F957}" destId="{BF7392A2-B29D-4E7C-9762-1B6C03735E89}" srcOrd="0" destOrd="0" presId="urn:microsoft.com/office/officeart/2005/8/layout/vList2"/>
    <dgm:cxn modelId="{B2AA25FD-BCC1-4207-87E2-9D7F38527567}" srcId="{88E64ACB-7B93-4019-B2F6-577B6853F957}" destId="{89F76C78-DECA-4EC5-999F-313B9431DA53}" srcOrd="0" destOrd="0" parTransId="{5114F49A-C704-45D2-9CB6-99959A6ABD71}" sibTransId="{D74BCDAE-1BAC-4711-99C0-131F3C66DCFA}"/>
    <dgm:cxn modelId="{EBC6514F-CBDD-41F8-A719-ABFAB21B219D}" srcId="{88E64ACB-7B93-4019-B2F6-577B6853F957}" destId="{E6E1EFBA-9343-4460-ABD9-A2B5E2EED7B2}" srcOrd="2" destOrd="0" parTransId="{DD127A37-1414-459C-BE41-D405E6DA8BA9}" sibTransId="{B5FFB1DE-5CB2-43C1-BD08-46FCEB6DDB46}"/>
    <dgm:cxn modelId="{2826FA17-1A1F-444D-A42D-9BC239C253A6}" type="presOf" srcId="{86BC2098-A3FE-4D86-8B6E-2D5BF9D536EF}" destId="{D8BD8330-155B-4711-A2E5-99126A30439D}" srcOrd="0" destOrd="0" presId="urn:microsoft.com/office/officeart/2005/8/layout/vList2"/>
    <dgm:cxn modelId="{7A236216-51DB-4293-9327-5F250D3EC2F3}" type="presOf" srcId="{E6E1EFBA-9343-4460-ABD9-A2B5E2EED7B2}" destId="{5FD665DE-F11F-4DE4-A6F6-01B9D934D3DE}" srcOrd="0" destOrd="0" presId="urn:microsoft.com/office/officeart/2005/8/layout/vList2"/>
    <dgm:cxn modelId="{5A1F2A7B-A728-4B5D-9C84-DBA664903B56}" type="presParOf" srcId="{BF7392A2-B29D-4E7C-9762-1B6C03735E89}" destId="{D0C59903-8610-4FB5-92DD-8823038037BF}" srcOrd="0" destOrd="0" presId="urn:microsoft.com/office/officeart/2005/8/layout/vList2"/>
    <dgm:cxn modelId="{145721C0-70C6-4CBD-A265-CA705C20C811}" type="presParOf" srcId="{BF7392A2-B29D-4E7C-9762-1B6C03735E89}" destId="{0827941E-8D25-4DD6-8F72-3FF1EC848E6D}" srcOrd="1" destOrd="0" presId="urn:microsoft.com/office/officeart/2005/8/layout/vList2"/>
    <dgm:cxn modelId="{DC5CE63F-8772-455C-8835-CE18E0896BCB}" type="presParOf" srcId="{BF7392A2-B29D-4E7C-9762-1B6C03735E89}" destId="{D8BD8330-155B-4711-A2E5-99126A30439D}" srcOrd="2" destOrd="0" presId="urn:microsoft.com/office/officeart/2005/8/layout/vList2"/>
    <dgm:cxn modelId="{BB18718A-AA4A-43A3-919E-7C683AA502CE}" type="presParOf" srcId="{BF7392A2-B29D-4E7C-9762-1B6C03735E89}" destId="{4B9B60F9-B62D-4F10-9222-87E1F161FE87}" srcOrd="3" destOrd="0" presId="urn:microsoft.com/office/officeart/2005/8/layout/vList2"/>
    <dgm:cxn modelId="{809D0480-0055-4B69-A94B-DC46A6D397E7}" type="presParOf" srcId="{BF7392A2-B29D-4E7C-9762-1B6C03735E89}" destId="{5FD665DE-F11F-4DE4-A6F6-01B9D934D3D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E64ACB-7B93-4019-B2F6-577B6853F957}" type="doc">
      <dgm:prSet loTypeId="urn:microsoft.com/office/officeart/2005/8/layout/vList2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89F76C78-DECA-4EC5-999F-313B9431DA53}">
      <dgm:prSet/>
      <dgm:spPr/>
      <dgm:t>
        <a:bodyPr/>
        <a:lstStyle/>
        <a:p>
          <a:r>
            <a:rPr lang="en-IN" dirty="0"/>
            <a:t>Data Restructuring – Using combination of AP and RP features, to suit model training</a:t>
          </a:r>
          <a:endParaRPr lang="en-IN" dirty="0">
            <a:solidFill>
              <a:schemeClr val="tx1"/>
            </a:solidFill>
          </a:endParaRPr>
        </a:p>
      </dgm:t>
    </dgm:pt>
    <dgm:pt modelId="{5114F49A-C704-45D2-9CB6-99959A6ABD71}" type="parTrans" cxnId="{B2AA25FD-BCC1-4207-87E2-9D7F38527567}">
      <dgm:prSet/>
      <dgm:spPr/>
      <dgm:t>
        <a:bodyPr/>
        <a:lstStyle/>
        <a:p>
          <a:endParaRPr lang="en-IN"/>
        </a:p>
      </dgm:t>
    </dgm:pt>
    <dgm:pt modelId="{D74BCDAE-1BAC-4711-99C0-131F3C66DCFA}" type="sibTrans" cxnId="{B2AA25FD-BCC1-4207-87E2-9D7F38527567}">
      <dgm:prSet/>
      <dgm:spPr/>
      <dgm:t>
        <a:bodyPr/>
        <a:lstStyle/>
        <a:p>
          <a:endParaRPr lang="en-IN"/>
        </a:p>
      </dgm:t>
    </dgm:pt>
    <dgm:pt modelId="{D86FA6C5-C62A-4C98-A2D4-9B00DD113135}">
      <dgm:prSet/>
      <dgm:spPr/>
      <dgm:t>
        <a:bodyPr/>
        <a:lstStyle/>
        <a:p>
          <a:r>
            <a:rPr lang="en-IN" dirty="0"/>
            <a:t>Data Smoothening – Moving average of RSSI values to smoothen the sudden variations in data</a:t>
          </a:r>
        </a:p>
      </dgm:t>
    </dgm:pt>
    <dgm:pt modelId="{F2F0B57D-AC70-4FF3-8C04-A43B070A38B5}" type="parTrans" cxnId="{1C34BE6C-C036-4E0F-9678-769331F22AC0}">
      <dgm:prSet/>
      <dgm:spPr/>
      <dgm:t>
        <a:bodyPr/>
        <a:lstStyle/>
        <a:p>
          <a:endParaRPr lang="en-IN"/>
        </a:p>
      </dgm:t>
    </dgm:pt>
    <dgm:pt modelId="{A6B8A423-BB9F-4121-A890-1D74B2BB1C3F}" type="sibTrans" cxnId="{1C34BE6C-C036-4E0F-9678-769331F22AC0}">
      <dgm:prSet/>
      <dgm:spPr/>
      <dgm:t>
        <a:bodyPr/>
        <a:lstStyle/>
        <a:p>
          <a:endParaRPr lang="en-IN"/>
        </a:p>
      </dgm:t>
    </dgm:pt>
    <dgm:pt modelId="{56F6AE83-457A-498B-90E0-A93DC60F1727}">
      <dgm:prSet/>
      <dgm:spPr/>
      <dgm:t>
        <a:bodyPr/>
        <a:lstStyle/>
        <a:p>
          <a:r>
            <a:rPr lang="en-IN" dirty="0"/>
            <a:t>Removed the outlying values</a:t>
          </a:r>
        </a:p>
      </dgm:t>
    </dgm:pt>
    <dgm:pt modelId="{803E327E-CC31-4781-BA34-15DF962F0C4C}" type="sibTrans" cxnId="{C43C25D3-5A33-4BBA-8E5A-EB671E5A647C}">
      <dgm:prSet/>
      <dgm:spPr/>
      <dgm:t>
        <a:bodyPr/>
        <a:lstStyle/>
        <a:p>
          <a:endParaRPr lang="en-IN"/>
        </a:p>
      </dgm:t>
    </dgm:pt>
    <dgm:pt modelId="{03CC6482-127A-4A7F-8DAD-07CEE9E82739}" type="parTrans" cxnId="{C43C25D3-5A33-4BBA-8E5A-EB671E5A647C}">
      <dgm:prSet/>
      <dgm:spPr/>
      <dgm:t>
        <a:bodyPr/>
        <a:lstStyle/>
        <a:p>
          <a:endParaRPr lang="en-IN"/>
        </a:p>
      </dgm:t>
    </dgm:pt>
    <dgm:pt modelId="{BF7392A2-B29D-4E7C-9762-1B6C03735E89}" type="pres">
      <dgm:prSet presAssocID="{88E64ACB-7B93-4019-B2F6-577B6853F9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59903-8610-4FB5-92DD-8823038037BF}" type="pres">
      <dgm:prSet presAssocID="{89F76C78-DECA-4EC5-999F-313B9431DA53}" presName="parentText" presStyleLbl="node1" presStyleIdx="0" presStyleCnt="3" custLinFactNeighborX="-2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7941E-8D25-4DD6-8F72-3FF1EC848E6D}" type="pres">
      <dgm:prSet presAssocID="{D74BCDAE-1BAC-4711-99C0-131F3C66DCFA}" presName="spacer" presStyleCnt="0"/>
      <dgm:spPr/>
    </dgm:pt>
    <dgm:pt modelId="{860020D5-1D1D-4106-B24D-3E0B84CCE368}" type="pres">
      <dgm:prSet presAssocID="{D86FA6C5-C62A-4C98-A2D4-9B00DD11313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A7D44-5CB0-4514-8AED-A84A42CF5368}" type="pres">
      <dgm:prSet presAssocID="{A6B8A423-BB9F-4121-A890-1D74B2BB1C3F}" presName="spacer" presStyleCnt="0"/>
      <dgm:spPr/>
    </dgm:pt>
    <dgm:pt modelId="{B872A56F-7AF1-4DB9-AE02-9AF4675DA5B3}" type="pres">
      <dgm:prSet presAssocID="{56F6AE83-457A-498B-90E0-A93DC60F172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7635C4-8968-4F70-9CB8-4F411D610BA3}" type="presOf" srcId="{D86FA6C5-C62A-4C98-A2D4-9B00DD113135}" destId="{860020D5-1D1D-4106-B24D-3E0B84CCE368}" srcOrd="0" destOrd="0" presId="urn:microsoft.com/office/officeart/2005/8/layout/vList2"/>
    <dgm:cxn modelId="{B1435A4F-D003-4AB4-A560-72E1E029A32E}" type="presOf" srcId="{89F76C78-DECA-4EC5-999F-313B9431DA53}" destId="{D0C59903-8610-4FB5-92DD-8823038037BF}" srcOrd="0" destOrd="0" presId="urn:microsoft.com/office/officeart/2005/8/layout/vList2"/>
    <dgm:cxn modelId="{B2AA25FD-BCC1-4207-87E2-9D7F38527567}" srcId="{88E64ACB-7B93-4019-B2F6-577B6853F957}" destId="{89F76C78-DECA-4EC5-999F-313B9431DA53}" srcOrd="0" destOrd="0" parTransId="{5114F49A-C704-45D2-9CB6-99959A6ABD71}" sibTransId="{D74BCDAE-1BAC-4711-99C0-131F3C66DCFA}"/>
    <dgm:cxn modelId="{289288DA-D7C5-4B7B-BC97-FC109F42CD73}" type="presOf" srcId="{88E64ACB-7B93-4019-B2F6-577B6853F957}" destId="{BF7392A2-B29D-4E7C-9762-1B6C03735E89}" srcOrd="0" destOrd="0" presId="urn:microsoft.com/office/officeart/2005/8/layout/vList2"/>
    <dgm:cxn modelId="{C43C25D3-5A33-4BBA-8E5A-EB671E5A647C}" srcId="{88E64ACB-7B93-4019-B2F6-577B6853F957}" destId="{56F6AE83-457A-498B-90E0-A93DC60F1727}" srcOrd="2" destOrd="0" parTransId="{03CC6482-127A-4A7F-8DAD-07CEE9E82739}" sibTransId="{803E327E-CC31-4781-BA34-15DF962F0C4C}"/>
    <dgm:cxn modelId="{44FB0D88-3DA3-47B3-BA9F-E93D9B33C9CC}" type="presOf" srcId="{56F6AE83-457A-498B-90E0-A93DC60F1727}" destId="{B872A56F-7AF1-4DB9-AE02-9AF4675DA5B3}" srcOrd="0" destOrd="0" presId="urn:microsoft.com/office/officeart/2005/8/layout/vList2"/>
    <dgm:cxn modelId="{1C34BE6C-C036-4E0F-9678-769331F22AC0}" srcId="{88E64ACB-7B93-4019-B2F6-577B6853F957}" destId="{D86FA6C5-C62A-4C98-A2D4-9B00DD113135}" srcOrd="1" destOrd="0" parTransId="{F2F0B57D-AC70-4FF3-8C04-A43B070A38B5}" sibTransId="{A6B8A423-BB9F-4121-A890-1D74B2BB1C3F}"/>
    <dgm:cxn modelId="{5A1F2A7B-A728-4B5D-9C84-DBA664903B56}" type="presParOf" srcId="{BF7392A2-B29D-4E7C-9762-1B6C03735E89}" destId="{D0C59903-8610-4FB5-92DD-8823038037BF}" srcOrd="0" destOrd="0" presId="urn:microsoft.com/office/officeart/2005/8/layout/vList2"/>
    <dgm:cxn modelId="{145721C0-70C6-4CBD-A265-CA705C20C811}" type="presParOf" srcId="{BF7392A2-B29D-4E7C-9762-1B6C03735E89}" destId="{0827941E-8D25-4DD6-8F72-3FF1EC848E6D}" srcOrd="1" destOrd="0" presId="urn:microsoft.com/office/officeart/2005/8/layout/vList2"/>
    <dgm:cxn modelId="{EFD169D7-130F-4A3A-910E-D3DB2F00BDF6}" type="presParOf" srcId="{BF7392A2-B29D-4E7C-9762-1B6C03735E89}" destId="{860020D5-1D1D-4106-B24D-3E0B84CCE368}" srcOrd="2" destOrd="0" presId="urn:microsoft.com/office/officeart/2005/8/layout/vList2"/>
    <dgm:cxn modelId="{C07942D3-1CFD-4905-AEC3-F27C84843114}" type="presParOf" srcId="{BF7392A2-B29D-4E7C-9762-1B6C03735E89}" destId="{086A7D44-5CB0-4514-8AED-A84A42CF5368}" srcOrd="3" destOrd="0" presId="urn:microsoft.com/office/officeart/2005/8/layout/vList2"/>
    <dgm:cxn modelId="{314B69F0-6947-405B-BE7F-4AB9B473248F}" type="presParOf" srcId="{BF7392A2-B29D-4E7C-9762-1B6C03735E89}" destId="{B872A56F-7AF1-4DB9-AE02-9AF4675DA5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E64ACB-7B93-4019-B2F6-577B6853F957}" type="doc">
      <dgm:prSet loTypeId="urn:microsoft.com/office/officeart/2005/8/layout/list1" loCatId="list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88F89D04-9354-4E8F-8DB1-8406B22EC2F2}">
      <dgm:prSet custT="1"/>
      <dgm:spPr/>
      <dgm:t>
        <a:bodyPr/>
        <a:lstStyle/>
        <a:p>
          <a:pPr>
            <a:buSzPts val="1080"/>
            <a:buFont typeface="Comfortaa"/>
            <a:buNone/>
          </a:pPr>
          <a:r>
            <a:rPr lang="en-IN" sz="2400" dirty="0">
              <a:latin typeface="+mn-lt"/>
            </a:rPr>
            <a:t>Methods</a:t>
          </a:r>
        </a:p>
      </dgm:t>
    </dgm:pt>
    <dgm:pt modelId="{79AD5AE4-CDE8-40B1-BA2E-B5B50A8FE65C}" type="parTrans" cxnId="{0A18D8AC-6BC4-4E2F-8CDD-AB2FA3E05963}">
      <dgm:prSet/>
      <dgm:spPr/>
      <dgm:t>
        <a:bodyPr/>
        <a:lstStyle/>
        <a:p>
          <a:endParaRPr lang="en-IN" sz="2400">
            <a:latin typeface="+mn-lt"/>
          </a:endParaRPr>
        </a:p>
      </dgm:t>
    </dgm:pt>
    <dgm:pt modelId="{6BCFB785-E83C-4622-B751-A1F51A161DA6}" type="sibTrans" cxnId="{0A18D8AC-6BC4-4E2F-8CDD-AB2FA3E05963}">
      <dgm:prSet/>
      <dgm:spPr/>
      <dgm:t>
        <a:bodyPr/>
        <a:lstStyle/>
        <a:p>
          <a:endParaRPr lang="en-IN" sz="2400">
            <a:latin typeface="+mn-lt"/>
          </a:endParaRPr>
        </a:p>
      </dgm:t>
    </dgm:pt>
    <dgm:pt modelId="{1BC739DE-4105-41DE-985D-26C36FB6AA1A}">
      <dgm:prSet/>
      <dgm:spPr/>
      <dgm:t>
        <a:bodyPr/>
        <a:lstStyle/>
        <a:p>
          <a:pPr rtl="0"/>
          <a:r>
            <a:rPr lang="en-US" sz="2200" b="1" i="1" u="none" dirty="0">
              <a:solidFill>
                <a:srgbClr val="FF0000"/>
              </a:solidFill>
            </a:rPr>
            <a:t>Method 1:</a:t>
          </a:r>
          <a:endParaRPr lang="en-US" sz="2200" b="0" i="1" u="none" dirty="0"/>
        </a:p>
      </dgm:t>
    </dgm:pt>
    <dgm:pt modelId="{E77793BA-1254-43FD-B34E-670A49B047A1}" type="parTrans" cxnId="{43F3F62B-B0E7-4745-8E45-D11236F703BC}">
      <dgm:prSet/>
      <dgm:spPr/>
      <dgm:t>
        <a:bodyPr/>
        <a:lstStyle/>
        <a:p>
          <a:endParaRPr lang="en-US"/>
        </a:p>
      </dgm:t>
    </dgm:pt>
    <dgm:pt modelId="{FE16E073-7DDA-4C6B-87E5-CE0A01E23A65}" type="sibTrans" cxnId="{43F3F62B-B0E7-4745-8E45-D11236F703BC}">
      <dgm:prSet/>
      <dgm:spPr/>
      <dgm:t>
        <a:bodyPr/>
        <a:lstStyle/>
        <a:p>
          <a:endParaRPr lang="en-US"/>
        </a:p>
      </dgm:t>
    </dgm:pt>
    <dgm:pt modelId="{B26F2ED2-B4B9-43FE-8843-670C080943CC}">
      <dgm:prSet custT="1"/>
      <dgm:spPr/>
      <dgm:t>
        <a:bodyPr/>
        <a:lstStyle/>
        <a:p>
          <a:pPr rtl="0"/>
          <a:r>
            <a:rPr lang="en-US" sz="2400" b="0" i="0" u="none" dirty="0"/>
            <a:t>ML algorithms used</a:t>
          </a:r>
        </a:p>
      </dgm:t>
    </dgm:pt>
    <dgm:pt modelId="{E4637D90-52F6-48E0-9A1F-D1A3EBA49D86}" type="parTrans" cxnId="{8F62804A-BE29-4185-AEE6-D7C99569D753}">
      <dgm:prSet/>
      <dgm:spPr/>
      <dgm:t>
        <a:bodyPr/>
        <a:lstStyle/>
        <a:p>
          <a:endParaRPr lang="en-US"/>
        </a:p>
      </dgm:t>
    </dgm:pt>
    <dgm:pt modelId="{606A2965-2CD0-43E4-9FC9-75F44DA18D04}" type="sibTrans" cxnId="{8F62804A-BE29-4185-AEE6-D7C99569D753}">
      <dgm:prSet/>
      <dgm:spPr/>
      <dgm:t>
        <a:bodyPr/>
        <a:lstStyle/>
        <a:p>
          <a:endParaRPr lang="en-US"/>
        </a:p>
      </dgm:t>
    </dgm:pt>
    <dgm:pt modelId="{846BFD07-C8C0-4B52-8F5D-C3A6F6F8D832}">
      <dgm:prSet custT="1"/>
      <dgm:spPr/>
      <dgm:t>
        <a:bodyPr/>
        <a:lstStyle/>
        <a:p>
          <a:pPr rtl="0"/>
          <a:r>
            <a:rPr lang="en-US" sz="2000" b="0" i="0" u="none" dirty="0"/>
            <a:t>Linear Regression</a:t>
          </a:r>
        </a:p>
      </dgm:t>
    </dgm:pt>
    <dgm:pt modelId="{B801D4B1-137C-4703-A05A-247A419561BD}" type="parTrans" cxnId="{A18F9D82-8E53-431A-9DC9-421BA370F009}">
      <dgm:prSet/>
      <dgm:spPr/>
      <dgm:t>
        <a:bodyPr/>
        <a:lstStyle/>
        <a:p>
          <a:endParaRPr lang="en-US"/>
        </a:p>
      </dgm:t>
    </dgm:pt>
    <dgm:pt modelId="{1CD9A946-71E5-4FEB-BCAA-64EC1E65D535}" type="sibTrans" cxnId="{A18F9D82-8E53-431A-9DC9-421BA370F009}">
      <dgm:prSet/>
      <dgm:spPr/>
      <dgm:t>
        <a:bodyPr/>
        <a:lstStyle/>
        <a:p>
          <a:endParaRPr lang="en-US"/>
        </a:p>
      </dgm:t>
    </dgm:pt>
    <dgm:pt modelId="{BB2CF220-2509-48DE-8940-2AD826DC30ED}">
      <dgm:prSet custT="1"/>
      <dgm:spPr/>
      <dgm:t>
        <a:bodyPr/>
        <a:lstStyle/>
        <a:p>
          <a:pPr rtl="0"/>
          <a:r>
            <a:rPr lang="en-US" sz="2000" b="0" i="0" u="none" dirty="0"/>
            <a:t>AdaBoost</a:t>
          </a:r>
        </a:p>
      </dgm:t>
    </dgm:pt>
    <dgm:pt modelId="{3560E885-6028-4987-9D1B-33D18F6891A4}" type="parTrans" cxnId="{E149BC52-113D-40A9-B13A-F49C81132DBD}">
      <dgm:prSet/>
      <dgm:spPr/>
      <dgm:t>
        <a:bodyPr/>
        <a:lstStyle/>
        <a:p>
          <a:endParaRPr lang="en-US"/>
        </a:p>
      </dgm:t>
    </dgm:pt>
    <dgm:pt modelId="{57255843-37B3-4E5C-97C2-D23DE76E9808}" type="sibTrans" cxnId="{E149BC52-113D-40A9-B13A-F49C81132DBD}">
      <dgm:prSet/>
      <dgm:spPr/>
      <dgm:t>
        <a:bodyPr/>
        <a:lstStyle/>
        <a:p>
          <a:endParaRPr lang="en-US"/>
        </a:p>
      </dgm:t>
    </dgm:pt>
    <dgm:pt modelId="{AFF61EDD-5C4A-4BAE-8B49-64C36BD7D9CB}">
      <dgm:prSet custT="1"/>
      <dgm:spPr/>
      <dgm:t>
        <a:bodyPr/>
        <a:lstStyle/>
        <a:p>
          <a:pPr rtl="0"/>
          <a:r>
            <a:rPr lang="en-US" sz="2000" b="0" i="0" u="none" dirty="0"/>
            <a:t>K-Nearest Neighbour Regression</a:t>
          </a:r>
        </a:p>
      </dgm:t>
    </dgm:pt>
    <dgm:pt modelId="{6EEE989A-63AF-4F90-B0B8-9D9EA4B38A7C}" type="parTrans" cxnId="{86AE93FA-5D50-483B-B64C-115E795EE383}">
      <dgm:prSet/>
      <dgm:spPr/>
      <dgm:t>
        <a:bodyPr/>
        <a:lstStyle/>
        <a:p>
          <a:endParaRPr lang="en-US"/>
        </a:p>
      </dgm:t>
    </dgm:pt>
    <dgm:pt modelId="{D9680058-97EA-4909-8FF1-749CA2AFD177}" type="sibTrans" cxnId="{86AE93FA-5D50-483B-B64C-115E795EE383}">
      <dgm:prSet/>
      <dgm:spPr/>
      <dgm:t>
        <a:bodyPr/>
        <a:lstStyle/>
        <a:p>
          <a:endParaRPr lang="en-US"/>
        </a:p>
      </dgm:t>
    </dgm:pt>
    <dgm:pt modelId="{24C8185F-9F3E-48A8-B8F1-932F2CC5FBE4}">
      <dgm:prSet custT="1"/>
      <dgm:spPr/>
      <dgm:t>
        <a:bodyPr/>
        <a:lstStyle/>
        <a:p>
          <a:pPr rtl="0"/>
          <a:r>
            <a:rPr lang="en-US" sz="2000" b="0" i="0" u="none" dirty="0"/>
            <a:t>Estimate distance from RSSI values using machine learning (ML) methods.</a:t>
          </a:r>
        </a:p>
      </dgm:t>
    </dgm:pt>
    <dgm:pt modelId="{63629F89-5B8F-4C7B-B85A-D4E4E4122318}" type="parTrans" cxnId="{FAC42DB5-8FFA-4539-A98C-A3AC4EC764A9}">
      <dgm:prSet/>
      <dgm:spPr/>
      <dgm:t>
        <a:bodyPr/>
        <a:lstStyle/>
        <a:p>
          <a:endParaRPr lang="en-US"/>
        </a:p>
      </dgm:t>
    </dgm:pt>
    <dgm:pt modelId="{8B21D5FA-8FC8-4011-9232-D9135C485900}" type="sibTrans" cxnId="{FAC42DB5-8FFA-4539-A98C-A3AC4EC764A9}">
      <dgm:prSet/>
      <dgm:spPr/>
      <dgm:t>
        <a:bodyPr/>
        <a:lstStyle/>
        <a:p>
          <a:endParaRPr lang="en-US"/>
        </a:p>
      </dgm:t>
    </dgm:pt>
    <dgm:pt modelId="{A131797A-209B-4775-BFF7-1AB1E8EA5D91}">
      <dgm:prSet custT="1"/>
      <dgm:spPr/>
      <dgm:t>
        <a:bodyPr/>
        <a:lstStyle/>
        <a:p>
          <a:pPr rtl="0"/>
          <a:r>
            <a:rPr lang="en-US" sz="2200" b="1" i="1" u="none" dirty="0">
              <a:solidFill>
                <a:srgbClr val="FF0000"/>
              </a:solidFill>
            </a:rPr>
            <a:t>Method 2:</a:t>
          </a:r>
        </a:p>
      </dgm:t>
    </dgm:pt>
    <dgm:pt modelId="{25C3427C-5A0B-4057-9AA7-DEAFF2E319AD}" type="parTrans" cxnId="{E5976D1E-978C-43DE-AAA8-9D539AB57ED5}">
      <dgm:prSet/>
      <dgm:spPr/>
      <dgm:t>
        <a:bodyPr/>
        <a:lstStyle/>
        <a:p>
          <a:endParaRPr lang="en-US"/>
        </a:p>
      </dgm:t>
    </dgm:pt>
    <dgm:pt modelId="{678BEE67-9579-427A-824C-82D5D828880E}" type="sibTrans" cxnId="{E5976D1E-978C-43DE-AAA8-9D539AB57ED5}">
      <dgm:prSet/>
      <dgm:spPr/>
      <dgm:t>
        <a:bodyPr/>
        <a:lstStyle/>
        <a:p>
          <a:endParaRPr lang="en-US"/>
        </a:p>
      </dgm:t>
    </dgm:pt>
    <dgm:pt modelId="{86A0C7B4-03F5-4926-8FC3-56495E14A025}">
      <dgm:prSet custT="1"/>
      <dgm:spPr/>
      <dgm:t>
        <a:bodyPr/>
        <a:lstStyle/>
        <a:p>
          <a:pPr rtl="0"/>
          <a:r>
            <a:rPr lang="en-US" sz="2000" b="0" i="0" u="none" dirty="0"/>
            <a:t>From the distance of more than three APs, apply triangulation method to get the location of the RP</a:t>
          </a:r>
          <a:r>
            <a:rPr lang="en-US" sz="2200" b="0" i="0" u="none" dirty="0"/>
            <a:t>.</a:t>
          </a:r>
          <a:endParaRPr lang="en-US" sz="2000" b="0" i="0" u="none" dirty="0"/>
        </a:p>
      </dgm:t>
    </dgm:pt>
    <dgm:pt modelId="{1B67DA61-B67B-4184-8923-245CECF5981E}" type="parTrans" cxnId="{1823FF86-BBCB-4228-B807-70733A20E61C}">
      <dgm:prSet/>
      <dgm:spPr/>
      <dgm:t>
        <a:bodyPr/>
        <a:lstStyle/>
        <a:p>
          <a:endParaRPr lang="en-US"/>
        </a:p>
      </dgm:t>
    </dgm:pt>
    <dgm:pt modelId="{836636BD-B08B-4992-A32F-BEC941B3A8F8}" type="sibTrans" cxnId="{1823FF86-BBCB-4228-B807-70733A20E61C}">
      <dgm:prSet/>
      <dgm:spPr/>
      <dgm:t>
        <a:bodyPr/>
        <a:lstStyle/>
        <a:p>
          <a:endParaRPr lang="en-US"/>
        </a:p>
      </dgm:t>
    </dgm:pt>
    <dgm:pt modelId="{62560DDA-776F-4317-BF56-E0DA97B949E7}">
      <dgm:prSet custT="1"/>
      <dgm:spPr/>
      <dgm:t>
        <a:bodyPr/>
        <a:lstStyle/>
        <a:p>
          <a:pPr rtl="0"/>
          <a:r>
            <a:rPr lang="en-US" sz="2000" b="0" i="0" u="none" dirty="0"/>
            <a:t>RSSI Fingerprinting – Direct estimation of location without calculating distance</a:t>
          </a:r>
        </a:p>
      </dgm:t>
    </dgm:pt>
    <dgm:pt modelId="{430F8553-DF74-4FEA-978C-CB94159F183A}" type="parTrans" cxnId="{AC142999-B366-49B8-9E4E-47A77DC1DA93}">
      <dgm:prSet/>
      <dgm:spPr/>
      <dgm:t>
        <a:bodyPr/>
        <a:lstStyle/>
        <a:p>
          <a:endParaRPr lang="en-US"/>
        </a:p>
      </dgm:t>
    </dgm:pt>
    <dgm:pt modelId="{077B2938-B19A-4651-AA1D-7F4B2501CF21}" type="sibTrans" cxnId="{AC142999-B366-49B8-9E4E-47A77DC1DA93}">
      <dgm:prSet/>
      <dgm:spPr/>
      <dgm:t>
        <a:bodyPr/>
        <a:lstStyle/>
        <a:p>
          <a:endParaRPr lang="en-US"/>
        </a:p>
      </dgm:t>
    </dgm:pt>
    <dgm:pt modelId="{E6B8EBCF-34B2-488A-B7E6-464A8433E85A}" type="pres">
      <dgm:prSet presAssocID="{88E64ACB-7B93-4019-B2F6-577B6853F95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2F6E23-1681-4FCF-A478-0E1821C705FE}" type="pres">
      <dgm:prSet presAssocID="{88F89D04-9354-4E8F-8DB1-8406B22EC2F2}" presName="parentLin" presStyleCnt="0"/>
      <dgm:spPr/>
    </dgm:pt>
    <dgm:pt modelId="{02587B5D-C1B1-4C53-93CF-48D2C1D3B8E9}" type="pres">
      <dgm:prSet presAssocID="{88F89D04-9354-4E8F-8DB1-8406B22EC2F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03D6BB5-25E8-4C10-9955-B5A9D00C2527}" type="pres">
      <dgm:prSet presAssocID="{88F89D04-9354-4E8F-8DB1-8406B22EC2F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6BA68-6750-400B-8AA2-026E9A8C853F}" type="pres">
      <dgm:prSet presAssocID="{88F89D04-9354-4E8F-8DB1-8406B22EC2F2}" presName="negativeSpace" presStyleCnt="0"/>
      <dgm:spPr/>
    </dgm:pt>
    <dgm:pt modelId="{F3AFCEF4-887B-485E-A2E0-AA094B5522E2}" type="pres">
      <dgm:prSet presAssocID="{88F89D04-9354-4E8F-8DB1-8406B22EC2F2}" presName="childText" presStyleLbl="conFgAcc1" presStyleIdx="0" presStyleCnt="2" custScaleY="99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1CE2F-105B-41E8-9517-B4B8C0BAF838}" type="pres">
      <dgm:prSet presAssocID="{6BCFB785-E83C-4622-B751-A1F51A161DA6}" presName="spaceBetweenRectangles" presStyleCnt="0"/>
      <dgm:spPr/>
    </dgm:pt>
    <dgm:pt modelId="{4B683200-1EF3-4E75-9707-29419E116A4B}" type="pres">
      <dgm:prSet presAssocID="{B26F2ED2-B4B9-43FE-8843-670C080943CC}" presName="parentLin" presStyleCnt="0"/>
      <dgm:spPr/>
    </dgm:pt>
    <dgm:pt modelId="{3ADBD8C6-B23E-40CB-960B-F63DD8C9CB95}" type="pres">
      <dgm:prSet presAssocID="{B26F2ED2-B4B9-43FE-8843-670C080943C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03BC53B-5B55-4249-AF12-5A5AF703AB0A}" type="pres">
      <dgm:prSet presAssocID="{B26F2ED2-B4B9-43FE-8843-670C080943C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CA263-CFEC-479B-A028-6C73E970A8A5}" type="pres">
      <dgm:prSet presAssocID="{B26F2ED2-B4B9-43FE-8843-670C080943CC}" presName="negativeSpace" presStyleCnt="0"/>
      <dgm:spPr/>
    </dgm:pt>
    <dgm:pt modelId="{C4D47F31-5A7B-4C04-BE96-34639F2FAEAD}" type="pres">
      <dgm:prSet presAssocID="{B26F2ED2-B4B9-43FE-8843-670C080943C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C42DB5-8FFA-4539-A98C-A3AC4EC764A9}" srcId="{1BC739DE-4105-41DE-985D-26C36FB6AA1A}" destId="{24C8185F-9F3E-48A8-B8F1-932F2CC5FBE4}" srcOrd="0" destOrd="0" parTransId="{63629F89-5B8F-4C7B-B85A-D4E4E4122318}" sibTransId="{8B21D5FA-8FC8-4011-9232-D9135C485900}"/>
    <dgm:cxn modelId="{17AE2EB6-6B98-4838-BEE7-8E67F9EA05F9}" type="presOf" srcId="{846BFD07-C8C0-4B52-8F5D-C3A6F6F8D832}" destId="{C4D47F31-5A7B-4C04-BE96-34639F2FAEAD}" srcOrd="0" destOrd="0" presId="urn:microsoft.com/office/officeart/2005/8/layout/list1"/>
    <dgm:cxn modelId="{A18F9D82-8E53-431A-9DC9-421BA370F009}" srcId="{B26F2ED2-B4B9-43FE-8843-670C080943CC}" destId="{846BFD07-C8C0-4B52-8F5D-C3A6F6F8D832}" srcOrd="0" destOrd="0" parTransId="{B801D4B1-137C-4703-A05A-247A419561BD}" sibTransId="{1CD9A946-71E5-4FEB-BCAA-64EC1E65D535}"/>
    <dgm:cxn modelId="{C7BA7EF8-B5D3-452D-9950-C55FCDF091DC}" type="presOf" srcId="{88E64ACB-7B93-4019-B2F6-577B6853F957}" destId="{E6B8EBCF-34B2-488A-B7E6-464A8433E85A}" srcOrd="0" destOrd="0" presId="urn:microsoft.com/office/officeart/2005/8/layout/list1"/>
    <dgm:cxn modelId="{30625331-7B0E-4DB3-852C-09A2B29C4F28}" type="presOf" srcId="{B26F2ED2-B4B9-43FE-8843-670C080943CC}" destId="{3ADBD8C6-B23E-40CB-960B-F63DD8C9CB95}" srcOrd="0" destOrd="0" presId="urn:microsoft.com/office/officeart/2005/8/layout/list1"/>
    <dgm:cxn modelId="{1823FF86-BBCB-4228-B807-70733A20E61C}" srcId="{1BC739DE-4105-41DE-985D-26C36FB6AA1A}" destId="{86A0C7B4-03F5-4926-8FC3-56495E14A025}" srcOrd="1" destOrd="0" parTransId="{1B67DA61-B67B-4184-8923-245CECF5981E}" sibTransId="{836636BD-B08B-4992-A32F-BEC941B3A8F8}"/>
    <dgm:cxn modelId="{FCB989D8-AFDC-40C6-B220-57389B333E30}" type="presOf" srcId="{86A0C7B4-03F5-4926-8FC3-56495E14A025}" destId="{F3AFCEF4-887B-485E-A2E0-AA094B5522E2}" srcOrd="0" destOrd="2" presId="urn:microsoft.com/office/officeart/2005/8/layout/list1"/>
    <dgm:cxn modelId="{BF550F48-E84F-4CF0-A6EE-243AE051B57F}" type="presOf" srcId="{BB2CF220-2509-48DE-8940-2AD826DC30ED}" destId="{C4D47F31-5A7B-4C04-BE96-34639F2FAEAD}" srcOrd="0" destOrd="1" presId="urn:microsoft.com/office/officeart/2005/8/layout/list1"/>
    <dgm:cxn modelId="{8303524B-5BF1-49FA-8B2F-FA1578548F28}" type="presOf" srcId="{B26F2ED2-B4B9-43FE-8843-670C080943CC}" destId="{003BC53B-5B55-4249-AF12-5A5AF703AB0A}" srcOrd="1" destOrd="0" presId="urn:microsoft.com/office/officeart/2005/8/layout/list1"/>
    <dgm:cxn modelId="{9A44493E-AB51-4E96-9E2F-A444777A2A00}" type="presOf" srcId="{62560DDA-776F-4317-BF56-E0DA97B949E7}" destId="{F3AFCEF4-887B-485E-A2E0-AA094B5522E2}" srcOrd="0" destOrd="4" presId="urn:microsoft.com/office/officeart/2005/8/layout/list1"/>
    <dgm:cxn modelId="{0A18D8AC-6BC4-4E2F-8CDD-AB2FA3E05963}" srcId="{88E64ACB-7B93-4019-B2F6-577B6853F957}" destId="{88F89D04-9354-4E8F-8DB1-8406B22EC2F2}" srcOrd="0" destOrd="0" parTransId="{79AD5AE4-CDE8-40B1-BA2E-B5B50A8FE65C}" sibTransId="{6BCFB785-E83C-4622-B751-A1F51A161DA6}"/>
    <dgm:cxn modelId="{A8F4EC83-749A-47B9-BF46-2A4CF9FF8E0A}" type="presOf" srcId="{88F89D04-9354-4E8F-8DB1-8406B22EC2F2}" destId="{02587B5D-C1B1-4C53-93CF-48D2C1D3B8E9}" srcOrd="0" destOrd="0" presId="urn:microsoft.com/office/officeart/2005/8/layout/list1"/>
    <dgm:cxn modelId="{DC8FE45D-C960-4FD5-BAA5-2208E59D5A97}" type="presOf" srcId="{AFF61EDD-5C4A-4BAE-8B49-64C36BD7D9CB}" destId="{C4D47F31-5A7B-4C04-BE96-34639F2FAEAD}" srcOrd="0" destOrd="2" presId="urn:microsoft.com/office/officeart/2005/8/layout/list1"/>
    <dgm:cxn modelId="{ADD517F4-B9D6-4BD5-9AD1-B19F87C9ED92}" type="presOf" srcId="{88F89D04-9354-4E8F-8DB1-8406B22EC2F2}" destId="{E03D6BB5-25E8-4C10-9955-B5A9D00C2527}" srcOrd="1" destOrd="0" presId="urn:microsoft.com/office/officeart/2005/8/layout/list1"/>
    <dgm:cxn modelId="{86AE93FA-5D50-483B-B64C-115E795EE383}" srcId="{B26F2ED2-B4B9-43FE-8843-670C080943CC}" destId="{AFF61EDD-5C4A-4BAE-8B49-64C36BD7D9CB}" srcOrd="2" destOrd="0" parTransId="{6EEE989A-63AF-4F90-B0B8-9D9EA4B38A7C}" sibTransId="{D9680058-97EA-4909-8FF1-749CA2AFD177}"/>
    <dgm:cxn modelId="{AC142999-B366-49B8-9E4E-47A77DC1DA93}" srcId="{A131797A-209B-4775-BFF7-1AB1E8EA5D91}" destId="{62560DDA-776F-4317-BF56-E0DA97B949E7}" srcOrd="0" destOrd="0" parTransId="{430F8553-DF74-4FEA-978C-CB94159F183A}" sibTransId="{077B2938-B19A-4651-AA1D-7F4B2501CF21}"/>
    <dgm:cxn modelId="{A9A1CA21-A0A6-445C-9533-2F1523A5AB2D}" type="presOf" srcId="{24C8185F-9F3E-48A8-B8F1-932F2CC5FBE4}" destId="{F3AFCEF4-887B-485E-A2E0-AA094B5522E2}" srcOrd="0" destOrd="1" presId="urn:microsoft.com/office/officeart/2005/8/layout/list1"/>
    <dgm:cxn modelId="{E149BC52-113D-40A9-B13A-F49C81132DBD}" srcId="{B26F2ED2-B4B9-43FE-8843-670C080943CC}" destId="{BB2CF220-2509-48DE-8940-2AD826DC30ED}" srcOrd="1" destOrd="0" parTransId="{3560E885-6028-4987-9D1B-33D18F6891A4}" sibTransId="{57255843-37B3-4E5C-97C2-D23DE76E9808}"/>
    <dgm:cxn modelId="{8F62804A-BE29-4185-AEE6-D7C99569D753}" srcId="{88E64ACB-7B93-4019-B2F6-577B6853F957}" destId="{B26F2ED2-B4B9-43FE-8843-670C080943CC}" srcOrd="1" destOrd="0" parTransId="{E4637D90-52F6-48E0-9A1F-D1A3EBA49D86}" sibTransId="{606A2965-2CD0-43E4-9FC9-75F44DA18D04}"/>
    <dgm:cxn modelId="{D9CAAA7C-6B8F-4E5F-8C12-558A1E7FCF5B}" type="presOf" srcId="{1BC739DE-4105-41DE-985D-26C36FB6AA1A}" destId="{F3AFCEF4-887B-485E-A2E0-AA094B5522E2}" srcOrd="0" destOrd="0" presId="urn:microsoft.com/office/officeart/2005/8/layout/list1"/>
    <dgm:cxn modelId="{43F3F62B-B0E7-4745-8E45-D11236F703BC}" srcId="{88F89D04-9354-4E8F-8DB1-8406B22EC2F2}" destId="{1BC739DE-4105-41DE-985D-26C36FB6AA1A}" srcOrd="0" destOrd="0" parTransId="{E77793BA-1254-43FD-B34E-670A49B047A1}" sibTransId="{FE16E073-7DDA-4C6B-87E5-CE0A01E23A65}"/>
    <dgm:cxn modelId="{E5976D1E-978C-43DE-AAA8-9D539AB57ED5}" srcId="{88F89D04-9354-4E8F-8DB1-8406B22EC2F2}" destId="{A131797A-209B-4775-BFF7-1AB1E8EA5D91}" srcOrd="1" destOrd="0" parTransId="{25C3427C-5A0B-4057-9AA7-DEAFF2E319AD}" sibTransId="{678BEE67-9579-427A-824C-82D5D828880E}"/>
    <dgm:cxn modelId="{87593468-094A-49A5-AC21-90D08785F031}" type="presOf" srcId="{A131797A-209B-4775-BFF7-1AB1E8EA5D91}" destId="{F3AFCEF4-887B-485E-A2E0-AA094B5522E2}" srcOrd="0" destOrd="3" presId="urn:microsoft.com/office/officeart/2005/8/layout/list1"/>
    <dgm:cxn modelId="{51184999-B6BB-4655-A506-89F51EEB0D30}" type="presParOf" srcId="{E6B8EBCF-34B2-488A-B7E6-464A8433E85A}" destId="{832F6E23-1681-4FCF-A478-0E1821C705FE}" srcOrd="0" destOrd="0" presId="urn:microsoft.com/office/officeart/2005/8/layout/list1"/>
    <dgm:cxn modelId="{A7B457D3-13A2-4243-A22E-6FCF095EB9AE}" type="presParOf" srcId="{832F6E23-1681-4FCF-A478-0E1821C705FE}" destId="{02587B5D-C1B1-4C53-93CF-48D2C1D3B8E9}" srcOrd="0" destOrd="0" presId="urn:microsoft.com/office/officeart/2005/8/layout/list1"/>
    <dgm:cxn modelId="{324E16EC-B2DF-4FF6-9580-7639B9EA3B1B}" type="presParOf" srcId="{832F6E23-1681-4FCF-A478-0E1821C705FE}" destId="{E03D6BB5-25E8-4C10-9955-B5A9D00C2527}" srcOrd="1" destOrd="0" presId="urn:microsoft.com/office/officeart/2005/8/layout/list1"/>
    <dgm:cxn modelId="{49E16278-D386-42A9-A6FF-4D031FE630B9}" type="presParOf" srcId="{E6B8EBCF-34B2-488A-B7E6-464A8433E85A}" destId="{2536BA68-6750-400B-8AA2-026E9A8C853F}" srcOrd="1" destOrd="0" presId="urn:microsoft.com/office/officeart/2005/8/layout/list1"/>
    <dgm:cxn modelId="{8467395A-DEB0-4F00-A4EF-30C3055CDEEE}" type="presParOf" srcId="{E6B8EBCF-34B2-488A-B7E6-464A8433E85A}" destId="{F3AFCEF4-887B-485E-A2E0-AA094B5522E2}" srcOrd="2" destOrd="0" presId="urn:microsoft.com/office/officeart/2005/8/layout/list1"/>
    <dgm:cxn modelId="{9C6600C2-6412-4AC4-93BF-F7140E9AA24C}" type="presParOf" srcId="{E6B8EBCF-34B2-488A-B7E6-464A8433E85A}" destId="{8571CE2F-105B-41E8-9517-B4B8C0BAF838}" srcOrd="3" destOrd="0" presId="urn:microsoft.com/office/officeart/2005/8/layout/list1"/>
    <dgm:cxn modelId="{EC55D85E-1566-4C03-B886-F8B0E5E4FCAD}" type="presParOf" srcId="{E6B8EBCF-34B2-488A-B7E6-464A8433E85A}" destId="{4B683200-1EF3-4E75-9707-29419E116A4B}" srcOrd="4" destOrd="0" presId="urn:microsoft.com/office/officeart/2005/8/layout/list1"/>
    <dgm:cxn modelId="{581E3833-42E0-4246-8DE3-7716EA6084A9}" type="presParOf" srcId="{4B683200-1EF3-4E75-9707-29419E116A4B}" destId="{3ADBD8C6-B23E-40CB-960B-F63DD8C9CB95}" srcOrd="0" destOrd="0" presId="urn:microsoft.com/office/officeart/2005/8/layout/list1"/>
    <dgm:cxn modelId="{8F73B2FC-6216-414B-BEE2-9E7BCA004275}" type="presParOf" srcId="{4B683200-1EF3-4E75-9707-29419E116A4B}" destId="{003BC53B-5B55-4249-AF12-5A5AF703AB0A}" srcOrd="1" destOrd="0" presId="urn:microsoft.com/office/officeart/2005/8/layout/list1"/>
    <dgm:cxn modelId="{6FECA73A-55EC-4E9D-B2A1-3A9C6AE7E347}" type="presParOf" srcId="{E6B8EBCF-34B2-488A-B7E6-464A8433E85A}" destId="{116CA263-CFEC-479B-A028-6C73E970A8A5}" srcOrd="5" destOrd="0" presId="urn:microsoft.com/office/officeart/2005/8/layout/list1"/>
    <dgm:cxn modelId="{2775B996-DE1E-402A-90D0-E7CE0CDFA609}" type="presParOf" srcId="{E6B8EBCF-34B2-488A-B7E6-464A8433E85A}" destId="{C4D47F31-5A7B-4C04-BE96-34639F2FAEA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BEAFB-8D1A-43F2-B352-0B0D5A3085C9}">
      <dsp:nvSpPr>
        <dsp:cNvPr id="0" name=""/>
        <dsp:cNvSpPr/>
      </dsp:nvSpPr>
      <dsp:spPr>
        <a:xfrm>
          <a:off x="0" y="25877"/>
          <a:ext cx="8463516" cy="1048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0" strike="noStrike" kern="1200" cap="none" dirty="0">
              <a:latin typeface="Calibri"/>
              <a:ea typeface="Comfortaa"/>
              <a:cs typeface="Comfortaa"/>
              <a:sym typeface="Comfortaa"/>
            </a:rPr>
            <a:t>ITU AI/ML in 5G Challenge – </a:t>
          </a:r>
          <a:r>
            <a:rPr lang="en-IN" sz="2400" b="1" i="0" strike="noStrike" kern="1200" cap="none" dirty="0">
              <a:latin typeface="Calibri"/>
              <a:ea typeface="Comfortaa"/>
              <a:cs typeface="Comfortaa"/>
            </a:rPr>
            <a:t>Grand Finale 02/12/2021</a:t>
          </a:r>
        </a:p>
      </dsp:txBody>
      <dsp:txXfrm>
        <a:off x="51175" y="77052"/>
        <a:ext cx="8361166" cy="945970"/>
      </dsp:txXfrm>
    </dsp:sp>
    <dsp:sp modelId="{A7E5DD72-1D30-424E-8D4F-9A1DBC329447}">
      <dsp:nvSpPr>
        <dsp:cNvPr id="0" name=""/>
        <dsp:cNvSpPr/>
      </dsp:nvSpPr>
      <dsp:spPr>
        <a:xfrm>
          <a:off x="0" y="1235477"/>
          <a:ext cx="8463516" cy="1048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n-lt"/>
              <a:ea typeface="Comfortaa"/>
              <a:cs typeface="Comfortaa"/>
              <a:sym typeface="Comfortaa"/>
            </a:rPr>
            <a:t>ITU-ML5G-PS-016 : </a:t>
          </a:r>
          <a:r>
            <a:rPr lang="en-US" sz="2000" b="0" kern="1200" dirty="0">
              <a:latin typeface="+mn-lt"/>
              <a:ea typeface="Lora"/>
              <a:cs typeface="Lora"/>
              <a:sym typeface="Lora"/>
            </a:rPr>
            <a:t>LOCATION ESTIMATION USING RSSI OF WIRELESS LAN</a:t>
          </a:r>
          <a:endParaRPr lang="en-IN" sz="2000" b="0" kern="1200" dirty="0">
            <a:latin typeface="+mn-lt"/>
          </a:endParaRPr>
        </a:p>
      </dsp:txBody>
      <dsp:txXfrm>
        <a:off x="51175" y="1286652"/>
        <a:ext cx="8361166" cy="945970"/>
      </dsp:txXfrm>
    </dsp:sp>
    <dsp:sp modelId="{C53FE848-F26D-4647-84DB-A03E84D4ABB5}">
      <dsp:nvSpPr>
        <dsp:cNvPr id="0" name=""/>
        <dsp:cNvSpPr/>
      </dsp:nvSpPr>
      <dsp:spPr>
        <a:xfrm>
          <a:off x="0" y="2445077"/>
          <a:ext cx="8463516" cy="1048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n-lt"/>
              <a:sym typeface="Comfortaa"/>
            </a:rPr>
            <a:t>TEAM C-LAMP (CDAC Localization using AI ML Platform)</a:t>
          </a:r>
          <a:endParaRPr lang="en-IN" sz="2400" kern="1200" dirty="0">
            <a:latin typeface="+mn-lt"/>
          </a:endParaRPr>
        </a:p>
      </dsp:txBody>
      <dsp:txXfrm>
        <a:off x="51175" y="2496252"/>
        <a:ext cx="8361166" cy="945970"/>
      </dsp:txXfrm>
    </dsp:sp>
    <dsp:sp modelId="{AF05F5BE-8333-4757-9F62-3BB254575598}">
      <dsp:nvSpPr>
        <dsp:cNvPr id="0" name=""/>
        <dsp:cNvSpPr/>
      </dsp:nvSpPr>
      <dsp:spPr>
        <a:xfrm>
          <a:off x="0" y="3654677"/>
          <a:ext cx="8463516" cy="1048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Centre for Development of Advanced Computing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(A Scientific Society of Ministry of Communications and Information Technology</a:t>
          </a:r>
          <a:r>
            <a:rPr lang="en-US" sz="1400" b="0" kern="1200" dirty="0">
              <a:latin typeface="+mn-lt"/>
              <a:sym typeface="Comfortaa"/>
            </a:rPr>
            <a:t>)</a:t>
          </a:r>
          <a:endParaRPr lang="en-IN" sz="1400" b="0" kern="1200" dirty="0">
            <a:latin typeface="+mn-lt"/>
          </a:endParaRPr>
        </a:p>
      </dsp:txBody>
      <dsp:txXfrm>
        <a:off x="51175" y="3705852"/>
        <a:ext cx="8361166" cy="9459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C8EA5-1ABA-4085-9BA1-222B3C356DF5}">
      <dsp:nvSpPr>
        <dsp:cNvPr id="0" name=""/>
        <dsp:cNvSpPr/>
      </dsp:nvSpPr>
      <dsp:spPr>
        <a:xfrm rot="10800000">
          <a:off x="38596" y="0"/>
          <a:ext cx="9819282" cy="1755459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109" tIns="243840" rIns="455168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400" kern="1200" dirty="0"/>
            <a:t> Evaluation &amp; Results</a:t>
          </a:r>
        </a:p>
      </dsp:txBody>
      <dsp:txXfrm rot="10800000">
        <a:off x="477461" y="0"/>
        <a:ext cx="9380417" cy="1755459"/>
      </dsp:txXfrm>
    </dsp:sp>
    <dsp:sp modelId="{9C940267-FA0E-4322-AF46-4303BD5C4443}">
      <dsp:nvSpPr>
        <dsp:cNvPr id="0" name=""/>
        <dsp:cNvSpPr/>
      </dsp:nvSpPr>
      <dsp:spPr>
        <a:xfrm>
          <a:off x="4473" y="0"/>
          <a:ext cx="1755459" cy="17554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93F5B-1529-4862-895D-DE169056A13B}">
      <dsp:nvSpPr>
        <dsp:cNvPr id="0" name=""/>
        <dsp:cNvSpPr/>
      </dsp:nvSpPr>
      <dsp:spPr>
        <a:xfrm>
          <a:off x="0" y="0"/>
          <a:ext cx="5157787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Closing Remarks</a:t>
          </a:r>
          <a:endParaRPr lang="en-IN" sz="2800" kern="1200" dirty="0"/>
        </a:p>
      </dsp:txBody>
      <dsp:txXfrm>
        <a:off x="32784" y="32784"/>
        <a:ext cx="5092219" cy="6060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59903-8610-4FB5-92DD-8823038037BF}">
      <dsp:nvSpPr>
        <dsp:cNvPr id="0" name=""/>
        <dsp:cNvSpPr/>
      </dsp:nvSpPr>
      <dsp:spPr>
        <a:xfrm>
          <a:off x="0" y="291243"/>
          <a:ext cx="5375406" cy="102813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Various ML approaches have been applied to estimate distance from RSSI values</a:t>
          </a:r>
          <a:endParaRPr lang="en-IN" sz="2200" kern="1200" dirty="0">
            <a:latin typeface="+mn-lt"/>
          </a:endParaRPr>
        </a:p>
      </dsp:txBody>
      <dsp:txXfrm>
        <a:off x="50190" y="341433"/>
        <a:ext cx="5275026" cy="927757"/>
      </dsp:txXfrm>
    </dsp:sp>
    <dsp:sp modelId="{201D8DD2-2EDA-46B6-8866-3306E7009513}">
      <dsp:nvSpPr>
        <dsp:cNvPr id="0" name=""/>
        <dsp:cNvSpPr/>
      </dsp:nvSpPr>
      <dsp:spPr>
        <a:xfrm>
          <a:off x="0" y="1333781"/>
          <a:ext cx="5375406" cy="1028137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ML models could be able to map the relationship between RSSI values and distance from RP to AP.</a:t>
          </a:r>
        </a:p>
      </dsp:txBody>
      <dsp:txXfrm>
        <a:off x="50190" y="1383971"/>
        <a:ext cx="5275026" cy="927757"/>
      </dsp:txXfrm>
    </dsp:sp>
    <dsp:sp modelId="{9C5D334C-8688-4E04-913C-A06CB5025B1B}">
      <dsp:nvSpPr>
        <dsp:cNvPr id="0" name=""/>
        <dsp:cNvSpPr/>
      </dsp:nvSpPr>
      <dsp:spPr>
        <a:xfrm>
          <a:off x="0" y="2376318"/>
          <a:ext cx="5375406" cy="1028137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The best result was achieved using AdaBoost Regressor</a:t>
          </a:r>
          <a:r>
            <a:rPr lang="en-US" sz="3200" b="0" i="0" u="none" kern="1200" dirty="0"/>
            <a:t> </a:t>
          </a:r>
        </a:p>
      </dsp:txBody>
      <dsp:txXfrm>
        <a:off x="50190" y="2426508"/>
        <a:ext cx="5275026" cy="9277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A1D51-0F92-48F2-81F3-64B76DA04A2C}">
      <dsp:nvSpPr>
        <dsp:cNvPr id="0" name=""/>
        <dsp:cNvSpPr/>
      </dsp:nvSpPr>
      <dsp:spPr>
        <a:xfrm>
          <a:off x="0" y="148"/>
          <a:ext cx="581948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26B607-D71E-4004-B543-7A4A3A0EDF6C}">
      <dsp:nvSpPr>
        <dsp:cNvPr id="0" name=""/>
        <dsp:cNvSpPr/>
      </dsp:nvSpPr>
      <dsp:spPr>
        <a:xfrm>
          <a:off x="0" y="148"/>
          <a:ext cx="5819480" cy="1115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Increased datasets in terms of RP &amp; RSSI values, will improve the model performance</a:t>
          </a:r>
          <a:endParaRPr lang="en-IN" sz="2200" kern="1200" dirty="0">
            <a:latin typeface="+mn-lt"/>
          </a:endParaRPr>
        </a:p>
      </dsp:txBody>
      <dsp:txXfrm>
        <a:off x="0" y="148"/>
        <a:ext cx="5819480" cy="1115206"/>
      </dsp:txXfrm>
    </dsp:sp>
    <dsp:sp modelId="{D2CB361E-6589-4009-97B5-F2C8AD365BEF}">
      <dsp:nvSpPr>
        <dsp:cNvPr id="0" name=""/>
        <dsp:cNvSpPr/>
      </dsp:nvSpPr>
      <dsp:spPr>
        <a:xfrm>
          <a:off x="0" y="1115354"/>
          <a:ext cx="5819480" cy="0"/>
        </a:xfrm>
        <a:prstGeom prst="line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48222C-3A8D-46BD-8AAF-7D30C3577A26}">
      <dsp:nvSpPr>
        <dsp:cNvPr id="0" name=""/>
        <dsp:cNvSpPr/>
      </dsp:nvSpPr>
      <dsp:spPr>
        <a:xfrm>
          <a:off x="0" y="1115354"/>
          <a:ext cx="5819480" cy="1115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Filters such as Kalman &amp; Gaussian can be leveraged to handle the fluctuations in the RSSI values</a:t>
          </a:r>
        </a:p>
      </dsp:txBody>
      <dsp:txXfrm>
        <a:off x="0" y="1115354"/>
        <a:ext cx="5819480" cy="1115206"/>
      </dsp:txXfrm>
    </dsp:sp>
    <dsp:sp modelId="{39C8179B-0FCF-4B9F-8EB6-7C1F975523CC}">
      <dsp:nvSpPr>
        <dsp:cNvPr id="0" name=""/>
        <dsp:cNvSpPr/>
      </dsp:nvSpPr>
      <dsp:spPr>
        <a:xfrm>
          <a:off x="0" y="2230560"/>
          <a:ext cx="5819480" cy="0"/>
        </a:xfrm>
        <a:prstGeom prst="lin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63357E-050F-4C3F-AC7B-9719E7648963}">
      <dsp:nvSpPr>
        <dsp:cNvPr id="0" name=""/>
        <dsp:cNvSpPr/>
      </dsp:nvSpPr>
      <dsp:spPr>
        <a:xfrm>
          <a:off x="0" y="2230560"/>
          <a:ext cx="5813796" cy="1464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Augmenting Link Quality Index (LQI), Time of Arrival (ToA)  and Angle of Arrival (AoA) along with RSSI values will fetch more robust results</a:t>
          </a:r>
        </a:p>
      </dsp:txBody>
      <dsp:txXfrm>
        <a:off x="0" y="2230560"/>
        <a:ext cx="5813796" cy="1464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0D612-A236-47EE-BCA1-A304EAAE939B}">
      <dsp:nvSpPr>
        <dsp:cNvPr id="0" name=""/>
        <dsp:cNvSpPr/>
      </dsp:nvSpPr>
      <dsp:spPr>
        <a:xfrm>
          <a:off x="0" y="391649"/>
          <a:ext cx="7036981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56E1FB-0AA7-45B1-A709-9299283118CE}">
      <dsp:nvSpPr>
        <dsp:cNvPr id="0" name=""/>
        <dsp:cNvSpPr/>
      </dsp:nvSpPr>
      <dsp:spPr>
        <a:xfrm>
          <a:off x="351849" y="22649"/>
          <a:ext cx="4925886" cy="73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187" tIns="0" rIns="186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80"/>
            <a:buFont typeface="Comfortaa"/>
            <a:buNone/>
          </a:pPr>
          <a:r>
            <a:rPr lang="en-US" sz="1600" b="1" kern="1200" dirty="0">
              <a:latin typeface="+mn-lt"/>
            </a:rPr>
            <a:t>CDAC Localization using AI ML Platform (C-LAMP)</a:t>
          </a:r>
        </a:p>
      </dsp:txBody>
      <dsp:txXfrm>
        <a:off x="387875" y="58675"/>
        <a:ext cx="4853834" cy="665948"/>
      </dsp:txXfrm>
    </dsp:sp>
    <dsp:sp modelId="{14309FF8-368B-4E21-BC1B-2BC42A7DCEB4}">
      <dsp:nvSpPr>
        <dsp:cNvPr id="0" name=""/>
        <dsp:cNvSpPr/>
      </dsp:nvSpPr>
      <dsp:spPr>
        <a:xfrm>
          <a:off x="0" y="1525649"/>
          <a:ext cx="7036981" cy="1575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6148" tIns="520700" rIns="5461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ea typeface="Comfortaa"/>
              <a:cs typeface="Comfortaa"/>
            </a:rPr>
            <a:t>To explore AI/ML models for accurate location estimation so as to empower ground-breaking solutions for 5G.</a:t>
          </a:r>
          <a:endParaRPr lang="en-IN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/>
            <a:t>To build a machine learning model that predicts the location of any object based on the Wi-Fi RSSI readings.</a:t>
          </a:r>
          <a:endParaRPr lang="en-IN" sz="1600" kern="1200" dirty="0">
            <a:latin typeface="+mn-lt"/>
          </a:endParaRPr>
        </a:p>
      </dsp:txBody>
      <dsp:txXfrm>
        <a:off x="0" y="1525649"/>
        <a:ext cx="7036981" cy="1575000"/>
      </dsp:txXfrm>
    </dsp:sp>
    <dsp:sp modelId="{8934BEE7-0E5A-48BC-BEC4-6BEF41B7BBE7}">
      <dsp:nvSpPr>
        <dsp:cNvPr id="0" name=""/>
        <dsp:cNvSpPr/>
      </dsp:nvSpPr>
      <dsp:spPr>
        <a:xfrm>
          <a:off x="351849" y="1156649"/>
          <a:ext cx="4925886" cy="73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187" tIns="0" rIns="186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80"/>
            <a:buFont typeface="Comfortaa"/>
            <a:buNone/>
          </a:pPr>
          <a:r>
            <a:rPr lang="en-US" sz="1600" b="1" kern="1200" dirty="0">
              <a:latin typeface="+mn-lt"/>
              <a:ea typeface="Comfortaa"/>
              <a:cs typeface="Comfortaa"/>
              <a:sym typeface="Comfortaa"/>
            </a:rPr>
            <a:t>Location Estimation</a:t>
          </a:r>
        </a:p>
      </dsp:txBody>
      <dsp:txXfrm>
        <a:off x="387875" y="1192675"/>
        <a:ext cx="4853834" cy="665948"/>
      </dsp:txXfrm>
    </dsp:sp>
    <dsp:sp modelId="{00EA6E07-8277-40F8-9845-29E0F84D7DA5}">
      <dsp:nvSpPr>
        <dsp:cNvPr id="0" name=""/>
        <dsp:cNvSpPr/>
      </dsp:nvSpPr>
      <dsp:spPr>
        <a:xfrm>
          <a:off x="0" y="3604649"/>
          <a:ext cx="7036981" cy="108281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6148" tIns="520700" rIns="5461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/>
            <a:t>Problems like multipath fading and shadowing affects the RSSI value and hence makes the problem of localization a challenging one.</a:t>
          </a:r>
          <a:endParaRPr lang="en-IN" sz="1600" kern="1200" dirty="0">
            <a:latin typeface="+mn-lt"/>
          </a:endParaRPr>
        </a:p>
      </dsp:txBody>
      <dsp:txXfrm>
        <a:off x="0" y="3604649"/>
        <a:ext cx="7036981" cy="1082812"/>
      </dsp:txXfrm>
    </dsp:sp>
    <dsp:sp modelId="{BC4271F2-9F8B-4FB8-9015-61A06EE55F93}">
      <dsp:nvSpPr>
        <dsp:cNvPr id="0" name=""/>
        <dsp:cNvSpPr/>
      </dsp:nvSpPr>
      <dsp:spPr>
        <a:xfrm>
          <a:off x="351849" y="3235649"/>
          <a:ext cx="4925886" cy="73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187" tIns="0" rIns="186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  <a:ea typeface="Comfortaa"/>
              <a:cs typeface="Comfortaa"/>
              <a:sym typeface="Comfortaa"/>
            </a:rPr>
            <a:t>Known Challenges</a:t>
          </a:r>
          <a:endParaRPr lang="en-IN" sz="1600" kern="1200" dirty="0">
            <a:latin typeface="+mn-lt"/>
          </a:endParaRPr>
        </a:p>
      </dsp:txBody>
      <dsp:txXfrm>
        <a:off x="387875" y="3271675"/>
        <a:ext cx="4853834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63ADC-372B-465C-87E6-3AB7C5122BCD}">
      <dsp:nvSpPr>
        <dsp:cNvPr id="0" name=""/>
        <dsp:cNvSpPr/>
      </dsp:nvSpPr>
      <dsp:spPr>
        <a:xfrm>
          <a:off x="632" y="53143"/>
          <a:ext cx="2302371" cy="11511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Known Parameters</a:t>
          </a:r>
        </a:p>
      </dsp:txBody>
      <dsp:txXfrm>
        <a:off x="34349" y="86860"/>
        <a:ext cx="2234937" cy="1083751"/>
      </dsp:txXfrm>
    </dsp:sp>
    <dsp:sp modelId="{513F86C9-33B1-416C-B746-BDC29C2DA841}">
      <dsp:nvSpPr>
        <dsp:cNvPr id="0" name=""/>
        <dsp:cNvSpPr/>
      </dsp:nvSpPr>
      <dsp:spPr>
        <a:xfrm>
          <a:off x="230869" y="1204329"/>
          <a:ext cx="230237" cy="863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389"/>
              </a:lnTo>
              <a:lnTo>
                <a:pt x="230237" y="86338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B0225-43EC-4047-AA8A-FF2EE18B8908}">
      <dsp:nvSpPr>
        <dsp:cNvPr id="0" name=""/>
        <dsp:cNvSpPr/>
      </dsp:nvSpPr>
      <dsp:spPr>
        <a:xfrm>
          <a:off x="461106" y="1492125"/>
          <a:ext cx="1841896" cy="11511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2400" kern="1200" dirty="0">
              <a:latin typeface="Comfortaa"/>
            </a:rPr>
            <a:t>Location of the 4 APs</a:t>
          </a:r>
          <a:r>
            <a:rPr lang="en-US" sz="1800" kern="1200" dirty="0">
              <a:latin typeface="Comfortaa"/>
            </a:rPr>
            <a:t>(x</a:t>
          </a:r>
          <a:r>
            <a:rPr lang="en-US" sz="1800" kern="1200" baseline="-25000" dirty="0">
              <a:latin typeface="Comfortaa"/>
            </a:rPr>
            <a:t>i </a:t>
          </a:r>
          <a:r>
            <a:rPr lang="en-US" sz="1800" kern="1200" dirty="0">
              <a:latin typeface="Comfortaa"/>
            </a:rPr>
            <a:t>,y</a:t>
          </a:r>
          <a:r>
            <a:rPr lang="en-US" sz="1800" kern="1200" baseline="-25000" dirty="0">
              <a:latin typeface="Comfortaa"/>
            </a:rPr>
            <a:t>i</a:t>
          </a:r>
          <a:r>
            <a:rPr lang="en-US" sz="1800" kern="1200" dirty="0">
              <a:latin typeface="Comfortaa"/>
            </a:rPr>
            <a:t>)</a:t>
          </a:r>
          <a:endParaRPr lang="en-US" sz="2400" kern="1200" dirty="0">
            <a:latin typeface="Comfortaa"/>
          </a:endParaRPr>
        </a:p>
      </dsp:txBody>
      <dsp:txXfrm>
        <a:off x="494823" y="1525842"/>
        <a:ext cx="1774462" cy="1083751"/>
      </dsp:txXfrm>
    </dsp:sp>
    <dsp:sp modelId="{31FB6DD1-2A51-43E9-A4CE-6A461AE5640D}">
      <dsp:nvSpPr>
        <dsp:cNvPr id="0" name=""/>
        <dsp:cNvSpPr/>
      </dsp:nvSpPr>
      <dsp:spPr>
        <a:xfrm>
          <a:off x="230869" y="1204329"/>
          <a:ext cx="230237" cy="2302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2371"/>
              </a:lnTo>
              <a:lnTo>
                <a:pt x="230237" y="23023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29DC5-9887-4F3E-986F-8424A2B65793}">
      <dsp:nvSpPr>
        <dsp:cNvPr id="0" name=""/>
        <dsp:cNvSpPr/>
      </dsp:nvSpPr>
      <dsp:spPr>
        <a:xfrm>
          <a:off x="461106" y="2931107"/>
          <a:ext cx="1841896" cy="11511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2400" kern="1200" dirty="0">
              <a:latin typeface="Comfortaa"/>
            </a:rPr>
            <a:t>RSSI values of the AP</a:t>
          </a:r>
          <a:endParaRPr lang="en-IN" sz="2400" kern="1200" dirty="0"/>
        </a:p>
      </dsp:txBody>
      <dsp:txXfrm>
        <a:off x="494823" y="2964824"/>
        <a:ext cx="1774462" cy="1083751"/>
      </dsp:txXfrm>
    </dsp:sp>
    <dsp:sp modelId="{A0256A52-F817-4DD6-B506-D4D43BC9B8C6}">
      <dsp:nvSpPr>
        <dsp:cNvPr id="0" name=""/>
        <dsp:cNvSpPr/>
      </dsp:nvSpPr>
      <dsp:spPr>
        <a:xfrm>
          <a:off x="2878596" y="53143"/>
          <a:ext cx="2302371" cy="11511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Unknown Parameters</a:t>
          </a:r>
        </a:p>
      </dsp:txBody>
      <dsp:txXfrm>
        <a:off x="2912313" y="86860"/>
        <a:ext cx="2234937" cy="1083751"/>
      </dsp:txXfrm>
    </dsp:sp>
    <dsp:sp modelId="{01E0B950-58E0-4ED6-AF0D-546B0076A679}">
      <dsp:nvSpPr>
        <dsp:cNvPr id="0" name=""/>
        <dsp:cNvSpPr/>
      </dsp:nvSpPr>
      <dsp:spPr>
        <a:xfrm>
          <a:off x="3108833" y="1204329"/>
          <a:ext cx="230237" cy="863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389"/>
              </a:lnTo>
              <a:lnTo>
                <a:pt x="230237" y="86338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45BA5-2739-4CE4-9AD2-E64C25F81B43}">
      <dsp:nvSpPr>
        <dsp:cNvPr id="0" name=""/>
        <dsp:cNvSpPr/>
      </dsp:nvSpPr>
      <dsp:spPr>
        <a:xfrm>
          <a:off x="3339070" y="1492125"/>
          <a:ext cx="1841896" cy="11511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2400" kern="1200" dirty="0">
              <a:latin typeface="Comfortaa"/>
            </a:rPr>
            <a:t>Distance of the RP from each AP (d</a:t>
          </a:r>
          <a:r>
            <a:rPr lang="en-US" sz="2400" kern="1200" baseline="-25000" dirty="0">
              <a:latin typeface="Comfortaa"/>
            </a:rPr>
            <a:t>i</a:t>
          </a:r>
          <a:r>
            <a:rPr lang="en-US" sz="2400" kern="1200" dirty="0">
              <a:latin typeface="Comfortaa"/>
            </a:rPr>
            <a:t>)</a:t>
          </a:r>
          <a:endParaRPr lang="en-IN" sz="2400" kern="1200" dirty="0"/>
        </a:p>
      </dsp:txBody>
      <dsp:txXfrm>
        <a:off x="3372787" y="1525842"/>
        <a:ext cx="1774462" cy="1083751"/>
      </dsp:txXfrm>
    </dsp:sp>
    <dsp:sp modelId="{9E733057-EB70-49C1-B24E-95E28D7B3888}">
      <dsp:nvSpPr>
        <dsp:cNvPr id="0" name=""/>
        <dsp:cNvSpPr/>
      </dsp:nvSpPr>
      <dsp:spPr>
        <a:xfrm>
          <a:off x="3108833" y="1204329"/>
          <a:ext cx="230237" cy="2302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2371"/>
              </a:lnTo>
              <a:lnTo>
                <a:pt x="230237" y="23023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2126D-86B4-4C95-B2EF-8A038DF7D6DA}">
      <dsp:nvSpPr>
        <dsp:cNvPr id="0" name=""/>
        <dsp:cNvSpPr/>
      </dsp:nvSpPr>
      <dsp:spPr>
        <a:xfrm>
          <a:off x="3339070" y="2931107"/>
          <a:ext cx="1841896" cy="11511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2400" kern="1200" dirty="0">
              <a:latin typeface="Comfortaa"/>
            </a:rPr>
            <a:t>Location of the RP (x,y)</a:t>
          </a:r>
          <a:endParaRPr lang="en-IN" sz="2400" kern="1200" dirty="0"/>
        </a:p>
      </dsp:txBody>
      <dsp:txXfrm>
        <a:off x="3372787" y="2964824"/>
        <a:ext cx="1774462" cy="10837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CAED4-16AF-4723-971B-FB8231511201}">
      <dsp:nvSpPr>
        <dsp:cNvPr id="0" name=""/>
        <dsp:cNvSpPr/>
      </dsp:nvSpPr>
      <dsp:spPr>
        <a:xfrm>
          <a:off x="0" y="414"/>
          <a:ext cx="5181600" cy="599040"/>
        </a:xfrm>
        <a:prstGeom prst="roundRect">
          <a:avLst/>
        </a:prstGeom>
        <a:solidFill>
          <a:schemeClr val="accent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/>
            <a:t>Determining the U</a:t>
          </a:r>
          <a:r>
            <a:rPr lang="en-US" sz="2400" b="1" i="0" u="none" kern="1200" baseline="0" dirty="0"/>
            <a:t>nknown</a:t>
          </a:r>
          <a:r>
            <a:rPr lang="en-US" sz="2400" b="1" i="0" u="none" kern="1200" dirty="0"/>
            <a:t> Parameters</a:t>
          </a:r>
          <a:endParaRPr lang="en-IN" sz="2400" u="none" kern="1200" dirty="0"/>
        </a:p>
      </dsp:txBody>
      <dsp:txXfrm>
        <a:off x="29243" y="29657"/>
        <a:ext cx="5123114" cy="5405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3EC73-9DC7-47B1-9264-D02EF13478CA}">
      <dsp:nvSpPr>
        <dsp:cNvPr id="0" name=""/>
        <dsp:cNvSpPr/>
      </dsp:nvSpPr>
      <dsp:spPr>
        <a:xfrm rot="10800000">
          <a:off x="1695653" y="0"/>
          <a:ext cx="5465613" cy="1275907"/>
        </a:xfrm>
        <a:prstGeom prst="homePlate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2640" tIns="224790" rIns="419608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 dirty="0"/>
            <a:t>Dataset</a:t>
          </a:r>
        </a:p>
      </dsp:txBody>
      <dsp:txXfrm rot="10800000">
        <a:off x="2014630" y="0"/>
        <a:ext cx="5146636" cy="1275907"/>
      </dsp:txXfrm>
    </dsp:sp>
    <dsp:sp modelId="{90A07491-85BA-4E7A-A653-6BA277F5C866}">
      <dsp:nvSpPr>
        <dsp:cNvPr id="0" name=""/>
        <dsp:cNvSpPr/>
      </dsp:nvSpPr>
      <dsp:spPr>
        <a:xfrm>
          <a:off x="823788" y="0"/>
          <a:ext cx="1275907" cy="12759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ABBE0-6458-4536-ACC5-F97195C87514}">
      <dsp:nvSpPr>
        <dsp:cNvPr id="0" name=""/>
        <dsp:cNvSpPr/>
      </dsp:nvSpPr>
      <dsp:spPr>
        <a:xfrm>
          <a:off x="0" y="314"/>
          <a:ext cx="1040456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80665D-7C0F-40EF-B9EF-CC3417DCCB34}">
      <dsp:nvSpPr>
        <dsp:cNvPr id="0" name=""/>
        <dsp:cNvSpPr/>
      </dsp:nvSpPr>
      <dsp:spPr>
        <a:xfrm>
          <a:off x="0" y="314"/>
          <a:ext cx="10404566" cy="1070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The Latitude &amp; Longitude of the 4 Access Points (AP) with its environmental specification</a:t>
          </a:r>
          <a:endParaRPr lang="en-IN" sz="2200" kern="1200" dirty="0"/>
        </a:p>
      </dsp:txBody>
      <dsp:txXfrm>
        <a:off x="0" y="314"/>
        <a:ext cx="10404566" cy="1070342"/>
      </dsp:txXfrm>
    </dsp:sp>
    <dsp:sp modelId="{FCB6E564-AB10-4773-BF91-77D6AD67D405}">
      <dsp:nvSpPr>
        <dsp:cNvPr id="0" name=""/>
        <dsp:cNvSpPr/>
      </dsp:nvSpPr>
      <dsp:spPr>
        <a:xfrm>
          <a:off x="0" y="1070656"/>
          <a:ext cx="1040456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CD93D0-7678-4FFE-9AC7-3B540797F173}">
      <dsp:nvSpPr>
        <dsp:cNvPr id="0" name=""/>
        <dsp:cNvSpPr/>
      </dsp:nvSpPr>
      <dsp:spPr>
        <a:xfrm>
          <a:off x="0" y="1070656"/>
          <a:ext cx="10404566" cy="124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The Latitude &amp; Longitude of the 13 Reference Points (RP) for training and validation each.</a:t>
          </a:r>
        </a:p>
      </dsp:txBody>
      <dsp:txXfrm>
        <a:off x="0" y="1070656"/>
        <a:ext cx="10404566" cy="1249859"/>
      </dsp:txXfrm>
    </dsp:sp>
    <dsp:sp modelId="{F24CBC42-AE2A-4393-A705-D5BA2CACB6DD}">
      <dsp:nvSpPr>
        <dsp:cNvPr id="0" name=""/>
        <dsp:cNvSpPr/>
      </dsp:nvSpPr>
      <dsp:spPr>
        <a:xfrm>
          <a:off x="0" y="2320516"/>
          <a:ext cx="1040456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70B7B9-699F-40D8-A41C-753336FA4C6A}">
      <dsp:nvSpPr>
        <dsp:cNvPr id="0" name=""/>
        <dsp:cNvSpPr/>
      </dsp:nvSpPr>
      <dsp:spPr>
        <a:xfrm>
          <a:off x="0" y="2320516"/>
          <a:ext cx="10404566" cy="124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Each Reference Point has its RSSI value (dBm) with corresponding timestamp, SSID of AP and the channel number</a:t>
          </a:r>
        </a:p>
      </dsp:txBody>
      <dsp:txXfrm>
        <a:off x="0" y="2320516"/>
        <a:ext cx="10404566" cy="1249859"/>
      </dsp:txXfrm>
    </dsp:sp>
    <dsp:sp modelId="{E46A8476-5A98-461D-A330-3F860E5BFAC0}">
      <dsp:nvSpPr>
        <dsp:cNvPr id="0" name=""/>
        <dsp:cNvSpPr/>
      </dsp:nvSpPr>
      <dsp:spPr>
        <a:xfrm>
          <a:off x="0" y="3570375"/>
          <a:ext cx="1040456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823F02-752D-4001-8F82-AB15E1A949CD}">
      <dsp:nvSpPr>
        <dsp:cNvPr id="0" name=""/>
        <dsp:cNvSpPr/>
      </dsp:nvSpPr>
      <dsp:spPr>
        <a:xfrm>
          <a:off x="0" y="3570375"/>
          <a:ext cx="10404566" cy="124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5200 observations for training and validation data</a:t>
          </a:r>
        </a:p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	- 100 observations per RP wrt each AP</a:t>
          </a:r>
        </a:p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	- 13 RP x 4 AP x 100 Observations = 5200 Data Points</a:t>
          </a:r>
        </a:p>
      </dsp:txBody>
      <dsp:txXfrm>
        <a:off x="0" y="3570375"/>
        <a:ext cx="10404566" cy="12498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59903-8610-4FB5-92DD-8823038037BF}">
      <dsp:nvSpPr>
        <dsp:cNvPr id="0" name=""/>
        <dsp:cNvSpPr/>
      </dsp:nvSpPr>
      <dsp:spPr>
        <a:xfrm>
          <a:off x="0" y="12077"/>
          <a:ext cx="8117265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/>
            <a:t>RSSI values have been recorded for 100 seconds at the rate of 1 Sample/Second at every RP wrt each AP</a:t>
          </a:r>
          <a:endParaRPr lang="en-IN" sz="2400" kern="1200" dirty="0">
            <a:latin typeface="+mn-lt"/>
          </a:endParaRPr>
        </a:p>
      </dsp:txBody>
      <dsp:txXfrm>
        <a:off x="59399" y="71476"/>
        <a:ext cx="7998467" cy="1098002"/>
      </dsp:txXfrm>
    </dsp:sp>
    <dsp:sp modelId="{D8BD8330-155B-4711-A2E5-99126A30439D}">
      <dsp:nvSpPr>
        <dsp:cNvPr id="0" name=""/>
        <dsp:cNvSpPr/>
      </dsp:nvSpPr>
      <dsp:spPr>
        <a:xfrm>
          <a:off x="0" y="1459318"/>
          <a:ext cx="8117265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/>
            <a:t>The RSSI values of the signals from an RP to all the APs are mostly synchronized</a:t>
          </a:r>
          <a:endParaRPr lang="en-US" sz="2400" kern="1200" dirty="0">
            <a:latin typeface="+mn-lt"/>
            <a:ea typeface="Comfortaa"/>
            <a:cs typeface="Comfortaa"/>
            <a:sym typeface="Comfortaa"/>
          </a:endParaRPr>
        </a:p>
      </dsp:txBody>
      <dsp:txXfrm>
        <a:off x="59399" y="1518717"/>
        <a:ext cx="7998467" cy="1098002"/>
      </dsp:txXfrm>
    </dsp:sp>
    <dsp:sp modelId="{5FD665DE-F11F-4DE4-A6F6-01B9D934D3DE}">
      <dsp:nvSpPr>
        <dsp:cNvPr id="0" name=""/>
        <dsp:cNvSpPr/>
      </dsp:nvSpPr>
      <dsp:spPr>
        <a:xfrm>
          <a:off x="0" y="2863318"/>
          <a:ext cx="8117265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/>
            <a:t>The number of RPs in the dataset is sparse considering the complexity of the problem (only 13)</a:t>
          </a:r>
          <a:endParaRPr lang="en-US" sz="2400" kern="1200" dirty="0">
            <a:latin typeface="+mn-lt"/>
            <a:ea typeface="Comfortaa"/>
            <a:cs typeface="Comfortaa"/>
            <a:sym typeface="Comfortaa"/>
          </a:endParaRPr>
        </a:p>
      </dsp:txBody>
      <dsp:txXfrm>
        <a:off x="59399" y="2922717"/>
        <a:ext cx="7998467" cy="1098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59903-8610-4FB5-92DD-8823038037BF}">
      <dsp:nvSpPr>
        <dsp:cNvPr id="0" name=""/>
        <dsp:cNvSpPr/>
      </dsp:nvSpPr>
      <dsp:spPr>
        <a:xfrm>
          <a:off x="0" y="459098"/>
          <a:ext cx="6823856" cy="9945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Data Restructuring – Using combination of AP and RP features, to suit model training</a:t>
          </a:r>
          <a:endParaRPr lang="en-IN" sz="2500" kern="1200" dirty="0">
            <a:solidFill>
              <a:schemeClr val="tx1"/>
            </a:solidFill>
          </a:endParaRPr>
        </a:p>
      </dsp:txBody>
      <dsp:txXfrm>
        <a:off x="48547" y="507645"/>
        <a:ext cx="6726762" cy="897406"/>
      </dsp:txXfrm>
    </dsp:sp>
    <dsp:sp modelId="{860020D5-1D1D-4106-B24D-3E0B84CCE368}">
      <dsp:nvSpPr>
        <dsp:cNvPr id="0" name=""/>
        <dsp:cNvSpPr/>
      </dsp:nvSpPr>
      <dsp:spPr>
        <a:xfrm>
          <a:off x="0" y="1525598"/>
          <a:ext cx="6823856" cy="9945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Data Smoothening – Moving average of RSSI values to smoothen the sudden variations in data</a:t>
          </a:r>
        </a:p>
      </dsp:txBody>
      <dsp:txXfrm>
        <a:off x="48547" y="1574145"/>
        <a:ext cx="6726762" cy="897406"/>
      </dsp:txXfrm>
    </dsp:sp>
    <dsp:sp modelId="{B872A56F-7AF1-4DB9-AE02-9AF4675DA5B3}">
      <dsp:nvSpPr>
        <dsp:cNvPr id="0" name=""/>
        <dsp:cNvSpPr/>
      </dsp:nvSpPr>
      <dsp:spPr>
        <a:xfrm>
          <a:off x="0" y="2592098"/>
          <a:ext cx="6823856" cy="9945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Removed the outlying values</a:t>
          </a:r>
        </a:p>
      </dsp:txBody>
      <dsp:txXfrm>
        <a:off x="48547" y="2640645"/>
        <a:ext cx="6726762" cy="897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FCEF4-887B-485E-A2E0-AA094B5522E2}">
      <dsp:nvSpPr>
        <dsp:cNvPr id="0" name=""/>
        <dsp:cNvSpPr/>
      </dsp:nvSpPr>
      <dsp:spPr>
        <a:xfrm>
          <a:off x="0" y="328444"/>
          <a:ext cx="10294882" cy="25527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8997" tIns="437388" rIns="798997" bIns="14224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1" u="none" kern="1200" dirty="0">
              <a:solidFill>
                <a:srgbClr val="FF0000"/>
              </a:solidFill>
            </a:rPr>
            <a:t>Method 1:</a:t>
          </a:r>
          <a:endParaRPr lang="en-US" sz="2200" b="0" i="1" u="none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Estimate distance from RSSI values using machine learning (ML) methods.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From the distance of more than three APs, apply triangulation method to get the location of the RP</a:t>
          </a:r>
          <a:r>
            <a:rPr lang="en-US" sz="2200" b="0" i="0" u="none" kern="1200" dirty="0"/>
            <a:t>.</a:t>
          </a:r>
          <a:endParaRPr lang="en-US" sz="2000" b="0" i="0" u="none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1" u="none" kern="1200" dirty="0">
              <a:solidFill>
                <a:srgbClr val="FF0000"/>
              </a:solidFill>
            </a:rPr>
            <a:t>Method 2: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RSSI Fingerprinting – Direct estimation of location without calculating distance</a:t>
          </a:r>
        </a:p>
      </dsp:txBody>
      <dsp:txXfrm>
        <a:off x="0" y="328444"/>
        <a:ext cx="10294882" cy="2552715"/>
      </dsp:txXfrm>
    </dsp:sp>
    <dsp:sp modelId="{E03D6BB5-25E8-4C10-9955-B5A9D00C2527}">
      <dsp:nvSpPr>
        <dsp:cNvPr id="0" name=""/>
        <dsp:cNvSpPr/>
      </dsp:nvSpPr>
      <dsp:spPr>
        <a:xfrm>
          <a:off x="514744" y="3724"/>
          <a:ext cx="7206417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385" tIns="0" rIns="2723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80"/>
            <a:buFont typeface="Comfortaa"/>
            <a:buNone/>
          </a:pPr>
          <a:r>
            <a:rPr lang="en-IN" sz="2400" kern="1200" dirty="0">
              <a:latin typeface="+mn-lt"/>
            </a:rPr>
            <a:t>Methods</a:t>
          </a:r>
        </a:p>
      </dsp:txBody>
      <dsp:txXfrm>
        <a:off x="546447" y="35427"/>
        <a:ext cx="7143011" cy="586034"/>
      </dsp:txXfrm>
    </dsp:sp>
    <dsp:sp modelId="{C4D47F31-5A7B-4C04-BE96-34639F2FAEAD}">
      <dsp:nvSpPr>
        <dsp:cNvPr id="0" name=""/>
        <dsp:cNvSpPr/>
      </dsp:nvSpPr>
      <dsp:spPr>
        <a:xfrm>
          <a:off x="0" y="3324679"/>
          <a:ext cx="10294882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8997" tIns="437388" rIns="798997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Linear Regression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AdaBoost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K-Nearest Neighbour Regression</a:t>
          </a:r>
        </a:p>
      </dsp:txBody>
      <dsp:txXfrm>
        <a:off x="0" y="3324679"/>
        <a:ext cx="10294882" cy="1559250"/>
      </dsp:txXfrm>
    </dsp:sp>
    <dsp:sp modelId="{003BC53B-5B55-4249-AF12-5A5AF703AB0A}">
      <dsp:nvSpPr>
        <dsp:cNvPr id="0" name=""/>
        <dsp:cNvSpPr/>
      </dsp:nvSpPr>
      <dsp:spPr>
        <a:xfrm>
          <a:off x="514744" y="2999959"/>
          <a:ext cx="7206417" cy="649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385" tIns="0" rIns="27238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/>
            <a:t>ML algorithms used</a:t>
          </a:r>
        </a:p>
      </dsp:txBody>
      <dsp:txXfrm>
        <a:off x="546447" y="3031662"/>
        <a:ext cx="7143011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1896F18-3E7D-455B-99BC-295674F53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A3CC32F-A6E0-4920-B1BB-1C8E5914A6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85FB1-2993-4314-8F2A-AE8736B4872C}" type="datetimeFigureOut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0776837-8ED3-4A56-8730-54D0C287FE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EC91F2-C473-4507-BFB5-B06CC2148E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B6E30-6909-49F4-80EA-EEF0093481D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72059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02D77-5329-4571-A628-AFB16D8A0685}" type="datetimeFigureOut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BAAB-27D4-40CF-ADFE-93B82823E6C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9458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BAAB-27D4-40CF-ADFE-93B82823E6C7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BAAB-27D4-40CF-ADFE-93B82823E6C7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BAAB-27D4-40CF-ADFE-93B82823E6C7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52D8C-10EC-4BF7-A276-A5EFD147A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7845"/>
            <a:ext cx="9144000" cy="216263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68A67CC-5537-49CB-AA8C-40DED282D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752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D5F7B8-75EC-4C96-A0FA-81D4459C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EAC74887-C08B-4558-B69E-FEA11BF3BE30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325F62-63E3-4FA0-8EF6-89786FDC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649115-8BBD-44FF-99A9-3EBDE83D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471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FEB414-DF7E-4858-821A-86ABCE6F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7469"/>
            <a:ext cx="10515600" cy="7573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6C987A-495C-4C41-9D45-867661272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5BF7F2-804D-4CA8-92B2-9B47B4D8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B9AF3E-F784-48F5-B086-8E802528CC8F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7D056D-A058-41D2-87E4-BA1B7F6B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4FE876-065F-40C6-88E5-BEA26716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3019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D9A1552-85E8-4ED8-A9A9-143AF1C32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371599"/>
            <a:ext cx="2628900" cy="480536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DD06E8-A35E-413F-8830-869F937A1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71599"/>
            <a:ext cx="7734300" cy="480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925565-2ECF-45FE-A894-7769B483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CA1336-20E0-4BE0-AD5B-C9A2DD8A1EAA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8BDF89-D4E5-40F3-A03E-E28F9524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ED0DE3-619E-43DC-B412-70B2159D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7223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863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86D92D-448E-4F4D-B933-8C824B60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3184"/>
            <a:ext cx="10515600" cy="62901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CC5AE3-38C0-4D33-B350-B04219783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618"/>
            <a:ext cx="10515600" cy="39660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C817AC-61C3-4B8B-B89A-26AD2D42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045" cy="365125"/>
          </a:xfrm>
          <a:prstGeom prst="rect">
            <a:avLst/>
          </a:prstGeom>
        </p:spPr>
        <p:txBody>
          <a:bodyPr/>
          <a:lstStyle/>
          <a:p>
            <a:fld id="{F8ED5AB6-7317-46A1-866E-1F19BB98A240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1AFECC-4715-4707-B22B-0CE23AE3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9427" y="6356350"/>
            <a:ext cx="7233313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471F0D-F3E2-48C0-AF58-2C3DF152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9218" y="6356350"/>
            <a:ext cx="1404582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5367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5702D2-7F1A-4102-B1A1-9CC279D2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05425"/>
            <a:ext cx="10515600" cy="2613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7E2A1A-5AAA-4C98-BE4E-C5874E030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8515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2C02F3-2E2C-49AE-BB76-1A0D466D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13430" cy="365125"/>
          </a:xfrm>
          <a:prstGeom prst="rect">
            <a:avLst/>
          </a:prstGeom>
        </p:spPr>
        <p:txBody>
          <a:bodyPr/>
          <a:lstStyle/>
          <a:p>
            <a:fld id="{5E66B28C-191A-4724-9DAB-B2962DD5F6C9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D02083-5C64-4344-8BD9-271682D7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3641" y="6356350"/>
            <a:ext cx="7942997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450173-6553-4C6C-9B17-5B2D1F62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5002" y="6356350"/>
            <a:ext cx="1008797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3511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FD778-F6D7-408B-BB66-1F2A466C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13"/>
            <a:ext cx="10515600" cy="5994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6F652E-D8F7-4C2B-B8F0-F2F8B0421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5656"/>
            <a:ext cx="5181600" cy="41355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E0DC8D-FF23-4203-81C2-75276BB78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45656"/>
            <a:ext cx="5181600" cy="41355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059571-2D24-41FB-A31D-B55841B8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08964" cy="365125"/>
          </a:xfrm>
          <a:prstGeom prst="rect">
            <a:avLst/>
          </a:prstGeom>
        </p:spPr>
        <p:txBody>
          <a:bodyPr/>
          <a:lstStyle/>
          <a:p>
            <a:fld id="{0604CA04-B171-44F5-AC06-64CF133097D4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5B8F3C-E82F-4557-AE3C-BC0FDCFD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7289" y="6356350"/>
            <a:ext cx="7792871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40EE1A-D25F-46F7-96FA-F0E04394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582" y="6356350"/>
            <a:ext cx="1186218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009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C8FAD-44E0-449A-B1B1-FA295289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25266"/>
            <a:ext cx="10515600" cy="69316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78C9A-7563-4691-848E-45C9C0377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0786"/>
            <a:ext cx="5157787" cy="693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D4CFC0-A553-4D32-B031-FF46C2928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0938"/>
            <a:ext cx="5157787" cy="31056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BDB16D5-B2C3-44C7-8561-7834A35B6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0785"/>
            <a:ext cx="5183188" cy="685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183D173-E439-4088-97F4-E364B4A4B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0938"/>
            <a:ext cx="5183188" cy="31056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21BD99A-D341-428A-BF37-A963205F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BB6C9-39ED-476A-AF19-CD0BB28F23D3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E84019D-308B-407A-B7A5-02238FEB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7BC6911-B4AF-41D3-9A8D-DC811395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4157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02B0E5-B578-4847-B66E-C94A6812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937"/>
            <a:ext cx="10515600" cy="7573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3C9BAB-C64B-4B7A-8C5F-BD7D739E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C9405-877C-447B-ADED-419D8D6FD72E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8059B2-F718-4F85-A869-05698DAA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00AD4B-92CE-4A7B-90BF-797A5028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3171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43B494C-930E-46DB-949F-FCB95AAA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6FD200-2936-47AA-847E-700E744E0A88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0B80AC-17C6-454D-A820-1C980CC2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CAD303-4D42-4E3D-B571-5188C0C1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3379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47835-D418-4ED6-B761-6F0381A5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85366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D224BB-39DF-4DFB-AECE-14CBB9DA5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13410"/>
            <a:ext cx="6172200" cy="47911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C525EA-B86F-4852-BD21-96EB4F669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297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AE1CA6-76E8-43AE-B3E0-9392C449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2605EE-3C17-4DF2-9BD1-CC2D1F1B870A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A76F55-B9B0-402E-88BC-604AE8EB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62A9ED-B133-4AEB-8A40-4F9DF38C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4134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37BE4A-FF4F-4F9B-AAFC-6EFF4364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00584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ADCF5D-A809-488E-A183-021625C67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13410"/>
            <a:ext cx="6172200" cy="45476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A8540F-F6D9-4CB7-8972-7C35A260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19251"/>
            <a:ext cx="3932237" cy="35497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923836-488D-44B1-B950-219E1532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893D9F-609C-4CF3-AE35-DCDDC69ED780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63D18E-E5F2-4BF9-A99C-C2B49418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C1A70C-569D-48B3-B2FE-BC7E47B6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253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BAA3D93-5BDA-437D-8B19-AF792D82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2827"/>
            <a:ext cx="10515600" cy="554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E66D11-FF45-4B89-BCE2-7D725879C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1364"/>
            <a:ext cx="10515600" cy="458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60123D-51C2-4453-B475-9887FA313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99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68C6-7CDE-4F23-8C12-AB580781D276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85743B-1211-41C3-9AFF-B37B0514B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2699" y="6356350"/>
            <a:ext cx="7888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976B6D-DEC4-4BCE-A7D7-F8E1563F9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08524" y="6356350"/>
            <a:ext cx="1145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7B006E5-8727-463F-80A4-7AAA362B9696}"/>
              </a:ext>
            </a:extLst>
          </p:cNvPr>
          <p:cNvCxnSpPr>
            <a:cxnSpLocks/>
          </p:cNvCxnSpPr>
          <p:nvPr/>
        </p:nvCxnSpPr>
        <p:spPr>
          <a:xfrm>
            <a:off x="0" y="753395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57B4836-0250-48BA-8533-82CC078C989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27894" y="42898"/>
            <a:ext cx="814387" cy="8143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932AC7E-364B-4AD8-90D9-BECD6B2A5674}"/>
              </a:ext>
            </a:extLst>
          </p:cNvPr>
          <p:cNvSpPr txBox="1"/>
          <p:nvPr/>
        </p:nvSpPr>
        <p:spPr>
          <a:xfrm>
            <a:off x="608100" y="231213"/>
            <a:ext cx="814387" cy="307777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IN" sz="1400" b="1" i="0" dirty="0">
                <a:solidFill>
                  <a:srgbClr val="002060"/>
                </a:solidFill>
              </a:rPr>
              <a:t>C-LAMP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DCDFBFA-650C-4FEF-BADF-0DE987F64E3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19" y="127919"/>
            <a:ext cx="749449" cy="500609"/>
          </a:xfrm>
          <a:prstGeom prst="rect">
            <a:avLst/>
          </a:prstGeom>
          <a:effectLst>
            <a:glow>
              <a:schemeClr val="accent1"/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xmlns="" val="36480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9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microsoft.com/office/2007/relationships/diagramDrawing" Target="../diagrams/drawing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3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71602&amp;picture=team-buildin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hecklist-planning-clipboard-1614702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2.xml"/><Relationship Id="rId12" Type="http://schemas.openxmlformats.org/officeDocument/2006/relationships/image" Target="../media/image12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13" Type="http://schemas.openxmlformats.org/officeDocument/2006/relationships/diagramColors" Target="../diagrams/colors13.xml"/><Relationship Id="rId18" Type="http://schemas.microsoft.com/office/2007/relationships/diagramDrawing" Target="../diagrams/drawing12.xml"/><Relationship Id="rId3" Type="http://schemas.openxmlformats.org/officeDocument/2006/relationships/diagramLayout" Target="../diagrams/layout11.xml"/><Relationship Id="rId7" Type="http://schemas.openxmlformats.org/officeDocument/2006/relationships/diagramLayout" Target="../diagrams/layout12.xml"/><Relationship Id="rId12" Type="http://schemas.openxmlformats.org/officeDocument/2006/relationships/diagramQuickStyle" Target="../diagrams/quickStyle13.xml"/><Relationship Id="rId17" Type="http://schemas.microsoft.com/office/2007/relationships/diagramDrawing" Target="../diagrams/drawing11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12.xml"/><Relationship Id="rId11" Type="http://schemas.openxmlformats.org/officeDocument/2006/relationships/diagramLayout" Target="../diagrams/layout13.xml"/><Relationship Id="rId5" Type="http://schemas.openxmlformats.org/officeDocument/2006/relationships/diagramColors" Target="../diagrams/colors11.xml"/><Relationship Id="rId10" Type="http://schemas.openxmlformats.org/officeDocument/2006/relationships/diagramData" Target="../diagrams/data13.xml"/><Relationship Id="rId4" Type="http://schemas.openxmlformats.org/officeDocument/2006/relationships/diagramQuickStyle" Target="../diagrams/quickStyle11.xml"/><Relationship Id="rId9" Type="http://schemas.openxmlformats.org/officeDocument/2006/relationships/diagramColors" Target="../diagrams/colors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xhere.com/en/photo/1451825" TargetMode="Externa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87D1F321-7163-41CA-98BB-2B644ACFE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56516427"/>
              </p:ext>
            </p:extLst>
          </p:nvPr>
        </p:nvGraphicFramePr>
        <p:xfrm>
          <a:off x="3061446" y="1343381"/>
          <a:ext cx="8463516" cy="472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8650F67-829C-41AC-B2F5-6DE876BFC9EF}"/>
              </a:ext>
            </a:extLst>
          </p:cNvPr>
          <p:cNvSpPr txBox="1"/>
          <p:nvPr/>
        </p:nvSpPr>
        <p:spPr>
          <a:xfrm>
            <a:off x="384045" y="6453893"/>
            <a:ext cx="11993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dirty="0"/>
              <a:t>image source: itu.int; 3GPP;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2FC97C1-689D-4D70-B758-775C9A5202AE}"/>
              </a:ext>
            </a:extLst>
          </p:cNvPr>
          <p:cNvGrpSpPr/>
          <p:nvPr/>
        </p:nvGrpSpPr>
        <p:grpSpPr>
          <a:xfrm>
            <a:off x="173167" y="1343381"/>
            <a:ext cx="2697355" cy="4389877"/>
            <a:chOff x="173167" y="1343381"/>
            <a:chExt cx="2888279" cy="4389877"/>
          </a:xfrm>
          <a:effectLst>
            <a:glow>
              <a:schemeClr val="accent1"/>
            </a:glow>
            <a:reflection endPos="0" dist="50800" dir="5400000" sy="-100000" algn="bl" rotWithShape="0"/>
          </a:effectLst>
        </p:grpSpPr>
        <p:pic>
          <p:nvPicPr>
            <p:cNvPr id="1026" name="Picture 2" descr="ITU">
              <a:extLst>
                <a:ext uri="{FF2B5EF4-FFF2-40B4-BE49-F238E27FC236}">
                  <a16:creationId xmlns:a16="http://schemas.microsoft.com/office/drawing/2014/main" xmlns="" id="{38D4680E-49DF-4E64-A5BD-D89B9475E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167" y="1343381"/>
              <a:ext cx="765058" cy="886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5g">
              <a:extLst>
                <a:ext uri="{FF2B5EF4-FFF2-40B4-BE49-F238E27FC236}">
                  <a16:creationId xmlns:a16="http://schemas.microsoft.com/office/drawing/2014/main" xmlns="" id="{0DFFE0C6-8F5A-4AB2-B714-CF081C125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918" y="4493573"/>
              <a:ext cx="1859528" cy="1239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E:\C-DAC\Localisation using RSSI\Publication\Manuscipts\Images\Image 1.png">
              <a:extLst>
                <a:ext uri="{FF2B5EF4-FFF2-40B4-BE49-F238E27FC236}">
                  <a16:creationId xmlns:a16="http://schemas.microsoft.com/office/drawing/2014/main" xmlns="" id="{3646F19E-AD78-47A1-B188-D8249B2B6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4045" y="2332283"/>
              <a:ext cx="2473152" cy="233713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413269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3EE42A-F346-4487-AEBD-C06618A1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Multilateration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5B4CDD-46B7-4A10-8C44-97E6371B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134409"/>
            <a:ext cx="5181600" cy="40916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Distance of the RP from each AP (d</a:t>
            </a:r>
            <a:r>
              <a:rPr lang="en-US" sz="3100" b="1" baseline="-25000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i</a:t>
            </a: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)</a:t>
            </a:r>
          </a:p>
          <a:p>
            <a:r>
              <a:rPr lang="en-US" sz="2800" dirty="0">
                <a:latin typeface="Comfortaa"/>
              </a:rPr>
              <a:t>As RSSI conveys information about strength of received signal, a relationship exists between RSSI and distance.</a:t>
            </a:r>
          </a:p>
          <a:p>
            <a:pPr marL="0" indent="0"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  <a:latin typeface="Comfortaa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omfortaa"/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mfortaa"/>
              </a:rPr>
              <a:t>Where, n is the path loss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fortaa"/>
              </a:rPr>
              <a:t>i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mfortaa"/>
              </a:rPr>
              <a:t>ndex (depends on transmission environment)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mfortaa"/>
              </a:rPr>
              <a:t>and A is the average measured RSSI when the AP is 1 meter away from RP</a:t>
            </a:r>
          </a:p>
          <a:p>
            <a:r>
              <a:rPr lang="en-US" sz="2800" dirty="0">
                <a:latin typeface="Comfortaa"/>
              </a:rPr>
              <a:t>n, A to be found by proper experimentation in the environment.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AC626E-6502-4715-8EEB-9D927513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50C551-1520-4490-8B82-F3D01E31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FA22D3E-8D30-4381-919A-40FA2F5D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802" y="3238412"/>
            <a:ext cx="2926053" cy="896199"/>
          </a:xfrm>
          <a:prstGeom prst="rect">
            <a:avLst/>
          </a:prstGeom>
          <a:effectLst>
            <a:softEdge rad="215900"/>
          </a:effectLst>
        </p:spPr>
      </p:pic>
      <p:pic>
        <p:nvPicPr>
          <p:cNvPr id="9" name="Picture 12" descr="Expected relationship between RSSI and distance (K = 25, P r1 = −55dBm) |  Download Scientific Diagram">
            <a:extLst>
              <a:ext uri="{FF2B5EF4-FFF2-40B4-BE49-F238E27FC236}">
                <a16:creationId xmlns:a16="http://schemas.microsoft.com/office/drawing/2014/main" xmlns="" id="{09198664-FA64-4224-809E-4ABA2A5367C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3738" y="1960287"/>
            <a:ext cx="5181600" cy="3639312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024507-F4BD-4D55-8E46-31B5647E6856}"/>
              </a:ext>
            </a:extLst>
          </p:cNvPr>
          <p:cNvSpPr txBox="1"/>
          <p:nvPr/>
        </p:nvSpPr>
        <p:spPr>
          <a:xfrm>
            <a:off x="838200" y="5737271"/>
            <a:ext cx="471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Source: Parameswaran, A.T., Husain, M.I. and Upadhyaya, S., 2009, September. Is rssi a reliable parameter in sensor localization algorithms: An experimental study. In Field failure data analysis workshop (F2DA09) (Vol. 5). IEEE.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xmlns="" id="{70B85CD8-5243-4A4D-A581-218D20F05B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722894111"/>
              </p:ext>
            </p:extLst>
          </p:nvPr>
        </p:nvGraphicFramePr>
        <p:xfrm>
          <a:off x="6172199" y="1217428"/>
          <a:ext cx="5181600" cy="599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56590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E:\C-DAC\Localisation using RSSI\Publication\Manuscipts\Images\Image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079" y="1542197"/>
            <a:ext cx="5591915" cy="528437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Multilateration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356555" y="1973392"/>
            <a:ext cx="5584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Location of the RP (x,y)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/>
              </a:rPr>
              <a:t>Location of the RP can be determined from the distance of RP from AP calculated from RSSI value</a:t>
            </a:r>
            <a:endParaRPr lang="en-US" sz="2200" dirty="0">
              <a:latin typeface="Comfortaa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086A419-2AC0-4864-8869-E1B557D5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446" y="3216097"/>
            <a:ext cx="4781354" cy="2945037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7F46024E-03CE-4E50-833A-BB1746EA48C8}"/>
              </a:ext>
            </a:extLst>
          </p:cNvPr>
          <p:cNvGrpSpPr/>
          <p:nvPr/>
        </p:nvGrpSpPr>
        <p:grpSpPr>
          <a:xfrm>
            <a:off x="6372323" y="1253522"/>
            <a:ext cx="5181600" cy="599040"/>
            <a:chOff x="0" y="414"/>
            <a:chExt cx="5181600" cy="599040"/>
          </a:xfrm>
          <a:scene3d>
            <a:camera prst="orthographicFront"/>
            <a:lightRig rig="flat" dir="t"/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284B2B7E-8D67-4672-A90A-EB09BA096570}"/>
                </a:ext>
              </a:extLst>
            </p:cNvPr>
            <p:cNvSpPr/>
            <p:nvPr/>
          </p:nvSpPr>
          <p:spPr>
            <a:xfrm>
              <a:off x="0" y="414"/>
              <a:ext cx="5181600" cy="59904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xmlns="" id="{5C980113-77AD-40BA-B1E0-0F730E0B09D7}"/>
                </a:ext>
              </a:extLst>
            </p:cNvPr>
            <p:cNvSpPr txBox="1"/>
            <p:nvPr/>
          </p:nvSpPr>
          <p:spPr>
            <a:xfrm>
              <a:off x="29243" y="29657"/>
              <a:ext cx="5123114" cy="5405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u="none" kern="1200" dirty="0"/>
                <a:t>Determining the U</a:t>
              </a:r>
              <a:r>
                <a:rPr lang="en-US" sz="2400" b="1" i="0" u="none" kern="1200" baseline="0" dirty="0"/>
                <a:t>nknown</a:t>
              </a:r>
              <a:r>
                <a:rPr lang="en-US" sz="2400" b="1" i="0" u="none" kern="1200" dirty="0"/>
                <a:t> Parameters</a:t>
              </a:r>
              <a:endParaRPr lang="en-IN" sz="2400" u="none" kern="120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E:\C-DAC\Localisation using RSSI\Publication\Manuscipts\Images\Image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076" y="1923394"/>
            <a:ext cx="5131722" cy="449317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5" y="852299"/>
            <a:ext cx="10515600" cy="599456"/>
          </a:xfrm>
        </p:spPr>
        <p:txBody>
          <a:bodyPr/>
          <a:lstStyle/>
          <a:p>
            <a:r>
              <a:rPr lang="en-US" dirty="0"/>
              <a:t>Localization Procedures using RSSI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12</a:t>
            </a:fld>
            <a:endParaRPr lang="en-IN" dirty="0"/>
          </a:p>
        </p:txBody>
      </p:sp>
      <p:grpSp>
        <p:nvGrpSpPr>
          <p:cNvPr id="3" name="Group 9"/>
          <p:cNvGrpSpPr/>
          <p:nvPr/>
        </p:nvGrpSpPr>
        <p:grpSpPr>
          <a:xfrm>
            <a:off x="5087062" y="3120831"/>
            <a:ext cx="6430380" cy="1275907"/>
            <a:chOff x="1695653" y="0"/>
            <a:chExt cx="5465613" cy="1275907"/>
          </a:xfrm>
          <a:scene3d>
            <a:camera prst="orthographicFront"/>
            <a:lightRig rig="flat" dir="t"/>
          </a:scene3d>
        </p:grpSpPr>
        <p:sp>
          <p:nvSpPr>
            <p:cNvPr id="11" name="Pentagon 10"/>
            <p:cNvSpPr/>
            <p:nvPr/>
          </p:nvSpPr>
          <p:spPr>
            <a:xfrm rot="10800000">
              <a:off x="1695653" y="0"/>
              <a:ext cx="5465613" cy="1275907"/>
            </a:xfrm>
            <a:prstGeom prst="homePlate">
              <a:avLst/>
            </a:prstGeom>
            <a:solidFill>
              <a:srgbClr val="002060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entagon 4"/>
            <p:cNvSpPr/>
            <p:nvPr/>
          </p:nvSpPr>
          <p:spPr>
            <a:xfrm>
              <a:off x="2014632" y="0"/>
              <a:ext cx="5146634" cy="12759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2640" tIns="224790" rIns="419608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4800" kern="1200" dirty="0"/>
                <a:t>RSSI Fingerprinting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8" y="1873056"/>
            <a:ext cx="6154536" cy="399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RSSI Fingerprinting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020380" y="1935591"/>
            <a:ext cx="634821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Precondition:</a:t>
            </a:r>
          </a:p>
          <a:p>
            <a:r>
              <a:rPr lang="en-US" sz="2000" dirty="0">
                <a:latin typeface="Comfortaa"/>
              </a:rPr>
              <a:t>Presence of large number of Reference Points in the </a:t>
            </a:r>
          </a:p>
          <a:p>
            <a:r>
              <a:rPr lang="en-US" sz="2000" dirty="0">
                <a:latin typeface="Comfortaa"/>
              </a:rPr>
              <a:t>training dataset, uniformly spread throughout the area.</a:t>
            </a:r>
          </a:p>
          <a:p>
            <a:endParaRPr lang="en-US" sz="2000" dirty="0">
              <a:latin typeface="Comfortaa"/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Algorithms used for fingerprinting: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omfortaa"/>
              </a:rPr>
              <a:t>  k-Nearest Neighbour.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mfortaa"/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Advantage: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omfortaa"/>
              </a:rPr>
              <a:t>High Accuracy in localization.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mfortaa"/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Disadvantage: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omfortaa"/>
              </a:rPr>
              <a:t>Thorough Training phase required.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omfortaa"/>
              </a:rPr>
              <a:t>Sensitive to changes in Environment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84E3DAA7-332B-4927-8EA8-DBDC6E4F2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74444609"/>
              </p:ext>
            </p:extLst>
          </p:nvPr>
        </p:nvGraphicFramePr>
        <p:xfrm>
          <a:off x="2636874" y="2732567"/>
          <a:ext cx="8218968" cy="1275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75657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Training and Validation </a:t>
            </a:r>
            <a:r>
              <a:rPr lang="en-US" dirty="0"/>
              <a:t>D</a:t>
            </a:r>
            <a:r>
              <a:rPr lang="en-US" sz="4000" dirty="0"/>
              <a:t>ata</a:t>
            </a:r>
            <a:endParaRPr lang="en-I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21B05C09-7575-45D4-9F93-A2530962C2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339945728"/>
              </p:ext>
            </p:extLst>
          </p:nvPr>
        </p:nvGraphicFramePr>
        <p:xfrm>
          <a:off x="838200" y="1646238"/>
          <a:ext cx="10404566" cy="482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1E7285-309F-4195-B7EB-7F3E46E2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4C7D58-DAC3-4567-AB7C-D22487DC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5792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Final M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1929" y="1291766"/>
            <a:ext cx="8550071" cy="5225142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xmlns="" id="{ACB7F4F0-6B6D-4586-AB4A-47DC49A9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8" y="840613"/>
            <a:ext cx="10515600" cy="629013"/>
          </a:xfrm>
        </p:spPr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2631EC-0996-4D5D-B5CD-7CA7C198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5884" y="6492875"/>
            <a:ext cx="7233313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1192A3-8DA0-43C7-9857-3A5BD11D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9218" y="6385378"/>
            <a:ext cx="1404582" cy="365125"/>
          </a:xfrm>
        </p:spPr>
        <p:txBody>
          <a:bodyPr/>
          <a:lstStyle/>
          <a:p>
            <a:fld id="{2C977E3A-CEF1-4FA0-80EC-C96380F9FA3E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19457" name="Picture 1" descr="E:\C-DAC\Localisation using RSSI\Publication\Manuscipts\Images\Visualizing the complete Datas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714" y="2962955"/>
            <a:ext cx="5221287" cy="3532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8122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Visualising the Data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1026" name="AutoShape 2" descr="data:image/png;base64,iVBORw0KGgoAAAANSUhEUgAAAZsAAAEWCAYAAACwtjr+AAAABHNCSVQICAgIfAhkiAAAAAlwSFlzAAALEgAACxIB0t1+/AAAADh0RVh0U29mdHdhcmUAbWF0cGxvdGxpYiB2ZXJzaW9uMy4yLjIsIGh0dHA6Ly9tYXRwbG90bGliLm9yZy+WH4yJAAAgAElEQVR4nO3deZwV1Z338c8XcAE3XDrGjcVdNhFblCQuxChoEplEHHFIFKOSRU2iUaNjJhojT/RhRo1GozzBvQdEooZJMDpukcSNBsEdgwgoagKICKLI8nv+qNNwaW/fvkBXb3zfr9d99b2nTp06VRfur+qcU6cUEZiZmeWpTVNXwMzMWj8HGzMzy52DjZmZ5c7BxszMcudgY2ZmuXOwMTOz3DnYWKOS9LKko3LeRkjaO72/WdJ/NId6rS9Jl0u6O73vJGmppLb15d3AbTW7/bfWxcHGGoykP0u6okj6IEnvSWoXEd0j4onGqlNEfC8ifllGvgavl6TDJH0kaesiy56XdE65ZUXE3IjYOiJWNUC9bpd0Za3yc/leJD0h6RNJSyR9KGmKpIslbbEeZaw5echTY21nU+VgYw3pDuBbklQr/dtAVUSsbII6NZmIeAZ4GxhcmC6pB9ANGNMU9WoC50TENsAuwE+AIcDEIv9OrBVzsLGG9ACwI3B4TYKk7YGvAXemz7MlfSW97yupOp3x/kPSNSn9KElvFxZcZL2nJX0g6V1Jv5G0ebEKFZ7FS9pJ0h/Teu9LmiSpTZHyL5c0TtKd6Yz8ZUmVBWX2SVcmSyTdK+me2lcKBe4ATq2VdiowMSIWSvq1pLcKzvoPL1IGkrqkM+926XNXSX9JdfhfYKda+e9NV5OLJT0pqXtKHw4MBS5KzXL/U2T/t5B0naR30uu6miuRmu9G0k8k/TMd/9Pr2Pd1RMRH6erpBKAf8NVUZp3fp6Qn0+rTU31PlrR9+h7nS1qU3u9esO/DJM1Kx+ZNSUMLln1H0qtpvYckda5rO+Xsk5XPwcYaTER8DIxj3R/XfwVei4jpRVb5NfDriNgW2CutW45VwHlkP7D9gKOBH5Sx3k/IrjQqgJ2Bfwfqmq/pBGAs0BGYAPwGIP0I3g/cDuxAdnXyjRLbvAs4QtIeaf02wL+RBSGAyUDvVNZ/A/dK2rKMfflvYArZMfglcFqt5Q8C+wCfA6YCVQARMSq9/7+pWe7rRcq+FDgs1etAoC/ws4Llnwe2A3YDzgBuTCcVZYmIuUA1a09K6vw+I+KIlOfAVN97yH63bgM6A52Aj1n7/WwFXA8cl66mvgBMS8sGkX3n3yT7NzCJdHVZx3asATnYbABJv5T0gqRpkh6WtGsd+ValPNMkTShIP0fSzHSmulNB+lHpTLRmnZ+n9P0K0qals+Af11PHIyRNlbRS0uBSeRvYHcDggh/MU1n7w1rbCmBvSTtFxNLU7FSviJgSEc9ExMqImA3cAhxZxqoryJpyOkfEioiYFHVPDvjXiJiY+kjuIvvRhexHuB1wfSrjPuC5EnV9C3iCrCkRsh/SLYA/peV3R8TCtC//lZbtV2onJHUCDgH+IyKWR8STwP/U2u6tEbEkIpYDlwMHStquVLkFhgJXRMQ/I2I+8IuC+kN2HK9I+z8RWFpfnYt4hyzArvf3mY7X7yNiWUQsAUbUyr8a6CGpfUS8GxEvp/TvAb+KiFdTk+7/AXrXXN1Yvhxs6pECwO21kkdGRK+I6A38Efh5Hat/HBG90+uEgvS/AV8B5hRZZ1LBOlcARMSMmjTgYGAZ2dl1KXOBYWRnwI0mIv4KLAD+RdJeZGfFddXhDGBf4DVJkyV9rZxtSNo3NZ28J+lDsh+NnepbDxgJzAQeTs0sF5fI+17B+2XAlqkJa1dgXq0g9VY9272DtT/W3wbGRsSKtC8XpGadxZI+ILtiqG9fdgUWRcRHBWlr/i1JaivpKklvpOMzOy0q5xjVlF/4b3NOSquxsFb/2zLgM4Mg6rEb8H6q73p9n5I6SLpF0pyU/0mgo6S26ZicTBZY3pX0J0n7p1U7A79OzXUfpO0r1cVy5mCzASLiw4KPW1F3U0xd6z+fzuA2xNHAGxExB0DSXspGgU1R1gexf9rG7Ih4gewsr7HdSXZF8y3goYj4R7FMEfH3iDiFrKnnamB8agb5COhQk0/ZcN+KglV/C7wG7JOa4P6d7EejpHSm/5OI2JOsmex8SUev5769C+wmrdO5vUc969wH7C6pP1kTzh0AyvpnLiJratw+IjoCi8vYl3eB7dOxqtGp4P2/AYPITmi2A7qk9Jpy6/v3+g7ZD3Nh2e/Us07ZUpPiwWTNWLD+3+dPyK6kDk35a5rABBARD0XEMWRXsa8B/y8tfwv4bkR0LHi1j4inGmrfrG4ONhtI0ghJb5E1OdR1ZbOlsg7wZyT9S5lF95M0XdKDSp26tQxh3VFMo4BzI+Jg4ALgpnL3IUd3kv3QnUXdTWhI+pakiohYDXyQklcDr5Mdu69K2oysv6BwqOw2wIfA0hRcv19OpSR9TdLeKVAsJusrWN9g/HRa7xxJ7VI/QN9SK6Sz7fFk/QxzIqK6YD9WAvOBdqnZdNv6KpBONKqBX0jaXNKXgMK+l22A5cBCsqD9f2oV8Q9gzxKbGAP8TFJFaub9ObDB9/DUSFckRwJ/IGt6nFhQ31LfZ+36bkPWT/OBpB2Aywq2sbOyofZbkR2Dpaz9jm8GLtHawRLbSTqpxHasATnY1EHSs5KmAb8DTijoLxkAEBGXRsQeZJ2tdd0v0TkiKsnONK9LzUqlTE3rHAjcQDa6q7BOm5Odkd+bPm9N1gF6b6rrLWRnc00qXbU9RXbVN6FE1oHAy5KWkg0WGBIRH0fEYrIO4t8B88iudApHp11AdkyXkJ21ltuZuw/wCNkP0NPATRHxeJnrAhARn5JdnZxBFiC/RdaUuryeVe8gu1q4syDtIeDPZMF1DvAJ9TfJ1fg34FCypqDLapV7ZypvHvAKULsvbDTQLTUnPcBnXUkWzF4AXiT7d1nXaLty/EbSErIf8+uA3wMD00kG1P99Xg7cker7r6mM9mTNtc+QHcMabYDzya7E3ifry/k+QETcT3YFPTY1v70EHFdiO9aAVHf/qEHWZwMMi4hhdSzvRDaMtUc95dwO/DEixhekzQYqI2JBHeusszydRZ8dEcemz9sCMyKizgBTbLvWsCQ9C9wcEbc1dV3Mmitf2WwASfsUfBxE1i5cO8/2Wntvwk7AF8nOMkuV+/mavgBJfcm+n4UFWU6hoAkt9R29WdMUoMyBWK4kHZm+q3aSTgN6se7ZtZnV4mCzYa6S9JKkF4BjgR8BSKqU9LuU5wCgWtJ04HHgqoh4JeX7obKbFncHXihYZzDwUlrnerJmpUjrbAUcQ9bZXGgocEZa52Wy4IekQ9I2TgJukfQy1lD2A6aTNaP9BBgcEe82bZXMmjc3o5mZWe58ZWNmZrlr19QVaI522mmn6NKlS1NXw8ysRZkyZcqCiKgotszBpoguXbpQXV1df0YzM1tDUrFZUQA3o5mZWSNwsDEzs9w52JiZWe7cZ2Nmufn000954403WLZsWVNXxRpQhw4d2Guvvdh886LPLCzKwcbMcvPGG2/QsWNH9ttvP9q0cUNKa7B69Wr+8Y9/MHPmTLp161b2ev72m1hVFXTpAm3aZH+rqpq6RmYNZ9myZey8884ONK1ImzZt2HnnnVm2bBlPPfUU5U4M4H8BTaiqCoYPhzlzICL7O3y4A461Lg40rU+bNm2QxDPPPMOcOXWOdl53nZzrZCVceinUbspetixLNzNr7iSxZMmSsvI62DShuXPXL93M1l/btm3p3bs3PXr04Otf/zoffPBByfzz58/n0EMP5aCDDmLSpEkl8zaVYcOG0bVrV3r37k2fPn14+umnS+b/whe+UG+Z1113Xa4DORxsmlCnTuuXbmbrr3379kybNo2XXnqJHXbYgRtvvLFk/kcffZSePXvy/PPPc/jhh5e1jVWrVjVEVdfLyJEjmTZtGldddRXf/e53S+Z96qn6n3ztYNOKjRgBHTqsm9ahQ5ZutinKe8BMv379mDdvHpCNlBs4cCAHH3wwhx9+OK+99hrTpk3joosu4g9/+AO9e/fm448/5uGHH6Zfv3706dOHk046iaVLlwLZtFY//elP6dOnD/fee2/JfJdddhl9+vShZ8+evPZa9virpUuXcvrpp9OzZ0969erF73//e4A6y6nLEUccwcyZMwG45ppr6NGjBz169OC6665bk2frrbcG4IknnuCoo45i8ODB7L///gwdOpSI4Prrr+edd96hf//+9O/fn1WrVjFs2DB69OhBz549ufbaazf+4EeEX7VeBx98cDSWu++O6Nw5Qsr+3n13o23aLHfV1dVl57377ogOHSKy4TLZq0OHjf8/sdVWW0VExMqVK2Pw4MHx4IMPRkTEl7/85Xj99dcjIuKZZ56J/v37R0TEbbfdFmeffXZERMyfPz8OP/zwWLp0aUREXHXVVfGLX/wiIiI6d+4cV199dVn5rr/++oiIuPHGG+OMM86IiIiLLroofvSjH62p5/vvv1+ynEKnnXZa3HvvvRERMW7cuOjbt29UV1dHjx49YunSpbFkyZLo1q1bTJ06dZ1j8Pjjj8e2224bb731VqxatSoOO+ywmDRp0pp6zp8/PyKy7+0rX/nKmu0tWrToM3Worq6Oa665Jl544YU1aUB11PG76vtsmtjQodnLbFNXasDMxvwf+fjjj+nduzfz5s3jgAMO4JhjjmHp0qU89dRTnHTSSWvyLV++/DPrPvPMM7zyyit88YtfBLKbVPv167dm+cknn1xWvm9+85sAHHzwwdx3X/b8w0ceeYSxY8euybP99tvzxz/+sWQ5hS688EKuvPJKKioqGD16NI8++ijf+MY32GqrrdZsc9KkSRx00EHrrNe3b1923313AHr37s3s2bP50pe+tE6ePffck1mzZnHuuefy1a9+lWOPPbb4wV0PDjZm1izkNWCmps9m2bJlDBgwgBtvvJFhw4bRsWNHpk2bVnLdiOCYY45hzJgxRZfX/LDXl2+LLbYAssEKK1eu3ODtFRo5ciSDBw9e8/nRRx+td53CupSqz/bbb8/06dN56KGHuPnmmxk3bhy33nprWeXXxX02LZhvCLXWJO8BMx06dOD666/nv/7rv+jQoQNdu3bl3nvvBbIf+enTp39mncMOO4y//e1va/pEPvroI15//fUNzlfomGOOWWewwqJFizaonBqHH344DzzwAMuWLeOjjz7i/vvvL3uAA8A222yzZhjzggULWL16NSeeeCJXXnklU6dOLbucujjYtFC+IdRam8YYMHPQQQfRq1cvxowZQ1VVFaNHj+bAAw+ke/fu/OEPf/hM/oqKCm6//XZOOeUUevXqRb9+/dZ08G9IvkI/+9nPWLRoET169ODAAw/k8ccf36ByavTp04dhw4bRt29fDj30UM4888zPNKGVMnz4cAYOHEj//v2ZN28eRx11FL179+Zb3/oWv/rVr8oupy6KMqca2JRUVlZGc394WpcuWYCprXNnmD27sWtjVtyUKVM4+OCDy85fVZX10cydm13RjBjhPs3masqUKTz55JN85StfoWfPngBImhIRlcXyu8+mhfINodYaecBM6+VmtBbKN4SaWUviYNNC+YZQM2tJcg02kgZKmiFppqSLiyzfQtI9afmzkroULLskpc+QNGA9yrxe0tKCz8MkzZc0Lb3ObPg9bXxDh8KoUVkfjZT9HTXKTRBm1jzl1mcjqS1wI3AM8DYwWdKEiHilINsZwKKI2FvSEOBq4GRJ3YAhQHdgV+ARSfumdeosU1IlsH2R6twTEec0/F42Lbdvm1lLkeeVTV9gZkTMiohPgbHAoFp5BgF3pPfjgaMlKaWPjYjlEfEmMDOVV2eZKbiNBC7KcZ/MzGwD5BlsdgPeKvj8dkormiciVgKLgR1LrFuqzHOACRHxbpG6nCjpBUnjJe1RrLKShkuqllQ9f/78cvbPzFqIBx54AEll37OSt8svv5zddtttzaMPJkyYUDL/8ccfX++jEW6//Xbeeeedhqxmg2oVAwQk7QqcBNxQZPH/AF0iohfwv6y9klpHRIyKiMqIqKyoqMivsmbW6MaMGcOXvvSlsqaBaSznnXce06ZN49577+U73/kOq1evrjPvxIkT6dixY8nyNuVgMw8ovIrYPaUVzSOpHbAdsLDEunWlHwTsDcyUNBvoIGkmQEQsjIiaGfZ+B5R/h5mZNa4c5mBaunQpf/3rXxk9evQ6E1+uWrWKCy64gB49etCrVy9uuCE7V508eTJf+MIXOPDAA+nbty9Llixh1apVXHjhhRxyyCH06tWLW265BYB3332XI444Ys0VyqRJk9Z7ev4DDjiAdu3asWDBAsaMGUPPnj3p0aMHP/3pT9fk6dKlCwsWLGD27NkccMABnHXWWXTv3p1jjz2Wjz/+mPHjx1NdXc3QoUPXPBrh4osvplu3bvTq1YsLLrhgo4/jRqtrOuiNfZENPpgFdAU2B6YD3WvlORu4Ob0fAoxL77un/Fuk9WcBbcspM62/tOD9LgXvvwE8U1/dG/MRA2at2fo8YiCvZwzcfffd8Z3vfCciIvr167emTjfddFOceOKJsWLFioiIWLhwYSxfvjy6du0azz33XERELF68OFasWBG33HJL/PKXv4yIiE8++SQOPvjgmDVrVvznf/5nXHnllRGRPcLgww8/LGt6/ssuuyxGjhwZEdnjDXbZZZd4++23Y4899oh//vOfsWLFiujfv3/cf//9EbF2+v8333wz2rZtG88//3xERJx00klx1113RUTEkUceGZMnT46IiAULFsS+++4bq1evrrMOG2t9HzGQ25VNZH0w5wAPAa+mQPKypCsknZCyjQZ2TFch5wMXp3VfBsYBrwB/Bs6OiFV1lVlPVX4o6WVJ04EfAsMacj/NrIGUesbARhgzZgxDhgwBYMiQIWua0h555BG++93v0q5dNih3hx12YMaMGeyyyy4ccsghAGy77ba0a9eOhx9+mDvvvJPevXtz6KGHsnDhQv7+979zyCGHcNttt3H55Zfz4osvss0226wzPf+f//xntt1226L1uvbaa+nduzcXXHAB99xzD9XV1Rx11FFUVFTQrl07hg4dypNPPvmZ9WoeBw3ZIwtmF5mfarvttmPLLbfkjDPO4L777qND7ZvymkCu09VExERgYq20nxe8/4Ssr6XYuiOAz9yiWKzMInm2Lnh/CXDJelXczBpfDnMwvf/++zz22GO8+OKLSGLVqlVIYuTIketVTkRwww03MGDAgM8se/LJJ/nTn/7EsGHDOP/88zn11FPLmp7/vPPOW6d5q9hEoMXUfkTAxx9//Jk87dq147nnnuPRRx9l/Pjx/OY3v+Gxxx4rq/y8tIoBAmbWCuQwB9P48eP59re/zZw5c5g9ezZvvfUWXbt2ZdKkSRxzzDHccssta57n8v7777Pffvvx7rvvMnnyZACWLFnCypUrGTBgAL/97W9ZsWIFAK+//jofffQRc+bMYeedd+ass87izDPPZOrUqRs8PX/fvn35y1/+woIFC1i1ahVjxozhyCOPLHtfCx8RsHTpUhYvXszxxx/PtddeW/TxCY3NE3GaWfMwYkT2nIzCprSNnINpzJgx63S0A5x44omMGTOGG264gddff51evXqx2WabcdZZZ3HOOedwzz33cO655/Lxxx/Tvn17HnnkEc4880xmz55Nnz59iAgqKip44IEHeOKJJxg5ciSbbbYZW2+9NXfeeSfz5s3j9NNPXzO6rNzp+XfZZReuuuoq+vfvT0Tw1a9+lUGDat+aWLdhw4bxve99j/bt2/Pggw8yaNAgPvnkEyKCa665pvyDlhM/YqCIlvCIAbOWYH0fMeBnDLQcfsSAmbVcnoOp1XKfjZmZ5c7BxsxyVerOeGuZNuQ7dbAxs9x06NCBd9991wGnFVm9ejXvvffempF55XKfjVkL0FL7zffaay+mTp3Ke++919RVsQa0YsUK5s6diyTatCnvmsXBxqyZq6pad0TwnDnZZ2j+AWfzzTdn5cqVPPXUU3Ts2JHsCSLWGnz66ae0adOGz33uc2Xl99DnIjz02ZqTLl2yAFNb585QZKaSZmfVqlU888wzzJo1i1WrVjV1dayBtG/fnsMOO4zOnTuvSSs19NnBpggHG2tO2rTJZqWsTQJ3hVhzUirYeICAWTOXwywuZo3OwcasmRsxIpu1pdBGzuJi1ugcbMyauaFDYdSorI9Gyv6OGtX8BweYFfJoNLMWwLO4WEvnKxszM8udg42ZmeXOwcbMzHLnYGNmZrlzsDEzs9w52JiZWe4cbMzMLHcONmZmlrtcg42kgZJmSJop6eIiy7eQdE9a/qykLgXLLknpMyQNWI8yr5e0tJxtmJlZ48gt2EhqC9wIHAd0A06R1K1WtjOARRGxN3AtcHVatxswBOgODARuktS2vjIlVQLbl7MNaxmqqrIp9tu0yf5WVTV1jcxsQ+R5ZdMXmBkRsyLiU2AsMKhWnkHAHen9eOBoZU9XGgSMjYjlEfEmMDOVV2eZKRCNBC4qcxvWzNU8NGzOnGyK/ZqHhjngmLU8eQab3YC3Cj6/ndKK5omIlcBiYMcS65Yq8xxgQkS8W+Y21iFpuKRqSdXz588vcxctT5deuvbplDWWLcvSzaxlaRUDBCTtCpwE3LChZUTEqIiojIjKioqKhqucbbC5c9cv3cyarzyDzTxgj4LPu6e0onkktQO2AxaWWLeu9IOAvYGZkmYDHSTNrGcb1sz5oWFmrUeewWYysI+krpI2J+vwn1ArzwTgtPR+MPBYZM+pngAMSSPJugL7AM/VVWZE/CkiPh8RXSKiC7AsDQgotQ1r5vzQMLPWI7fn2UTESknnAA8BbYFbI+JlSVcA1RExARgN3JWuQt4nCx6kfOOAV4CVwNkRsQqgWJn1VKXoNqz5q3l+y6WXZk1nnTplgcbPdTFreeST/M+qrKyM6urqpq6GmVmLImlKRFQWW9YqBgiYmVnz5mBjZma5c7AxM7PcOdiYmVnuHGzMzCx3DjZmZpY7BxszM8udg42ZmeXOwcbMzHLnYGNmZrlzsDEzs9w52JiZWe4cbMzMLHcONmZmljsHGzMzy52DjZmZ5c7BxszMcudgY2ZmuXOwMTOz3DnYmJlZ7hxszMwsdw42ZmaWOwcbMzPLXa7BRtJASTMkzZR0cZHlW0i6Jy1/VlKXgmWXpPQZkgbUV6ak0ZKmS3pB0nhJW6f0YZLmS5qWXmfmuc9mZvZZuQUbSW2BG4HjgG7AKZK61cp2BrAoIvYGrgWuTut2A4YA3YGBwE2S2tZT5nkRcWBE9ALmAucUbOeeiOidXr/LY3/NzKxueV7Z9AVmRsSsiPgUGAsMqpVnEHBHej8eOFqSUvrYiFgeEW8CM1N5dZYZER8CpPXbA5Hjvn1WVRV06QJt2mR/q6oadfNmZs1ZnsFmN+Ctgs9vp7SieSJiJbAY2LHEuiXLlHQb8B6wP3BDQb4TC5rX9ihWWUnDJVVLqp4/f37ZOwlkgWX4cJgzByKyv8OHO+CYmSWtaoBARJwO7Aq8Cpyckv8H6JKa1/6XtVdStdcdFRGVEVFZUVGxfhu+9FJYtmzdtGXLsnQzMysv2CjzLUk/T587Sepbz2rzgMKriN1TWtE8ktoB2wELS6xbb5kRsYqsee3E9HlhRCxPi38HHFxPvdff3Lnrl25mtokp98rmJqAfcEr6vISso76UycA+krpK2pysw39CrTwTgNPS+8HAYxERKX1IGq3WFdgHeK6uMlMw3BvW9NmcALyWPu9SsL0TyK56GlanTuuXbma2iWlXZr5DI6KPpOcBImJR+rGvU0SslHQO8BDQFrg1Il6WdAVQHRETgNHAXZJmAu+TBQ9SvnHAK8BK4Ox0xUIdZbYB7pC0LSBgOvD9VJUfSjohlfM+MKzMfS7fiBFZH01hU1qHDlm6mZmh7EKinkzSs8AXgMkp6FQAD0fEQXlXsClUVlZGdXX1+q1UVZX10cydm13RjBgBQ4fmU0Ezs2ZI0pSIqCy2rNwrm+uB+4HPSRpB1uT1swaqX+swdKiDi5lZHcoKNhFRJWkKcDRZM9W/RETD932YmVmrVDLYSNqh4OM/gTGFyyLi/bwqZmZmrUd9VzZTyO7EF9AJWJTedySbEqZrrrUzM7NWoeTQ54joGhF7Ao8AX4+InSJiR+BrwMONUUEzM2v5yr3P5rCImFjzISIeJBudZmZmVq9yR6O9I+lnwN3p81DgnXyqZGZmrU25VzanABVkw5/vBz7H2tkEzMzMSip36PP7wI9yrouZmbVSZQUbSY9T5PkwEfHlBq+RmZm1OuU2o10AXJhe/wFMA9ZzPhczM6tTK38AY7nNaFNqJf1N0nM51MfMbNNT8wDGmsl8ax7ACK1mGqxyn2ezQ8FrJ0kDyJ49Y2ZmG2sTeABjuUOfC2cSWAm8CZyRV6XMzDYpm8ADGMsNNgdExCeFCZK2yKE+Zmabnk6dsqazYumtRLkDBJ4qkvZ0Q1bEzGyTNWJE9sDFQq3sAYz1zfr8eWA3oL2kg8ia0QC2BTrUuaKZmZWvZhBAK34AY33NaAPIHqO8O3BNQfoS4N9zqpOZ2aanlT+AsWSwiYg7gDsknRgRv2+kOpmZWStTXzPatyLibqCLpPNrL4+Ia4qsZmZmto76Bghslf5uDWxT67V1jvUyM9vktaZJBeprRrslvX0kIv5WuEzSF3OrlZnZJq61TSpQ7tDnG8pMMzOzBtDaJhUoGWwk9ZP0E6BC0vkFr8uBtvUVLmmgpBmSZkq6uMjyLSTdk5Y/K6lLwbJLUvqMND1OyTIljZY0XdILksZL2rq+bZiZNVetbVKB+q5sNifrm2nHuv01HwKDS60oqS1wI3Ac0A04RVK3WtnOABZFxN7AtcDVad1uwBCgOzAQuElS23rKPC8iDoyIXsBc4JxS2zAza87qmjygpU4qUDLYRMRfIuIXwGER8YuC1zUR8fd6yu4LzIyIWRHxKTAWGFQrzyDgjvR+PHC0JKX0sRGxPCLeBGam8uosMyI+BEjrt2ft83fq2hhKzDcAABKmSURBVIa1YK2p49SsmNY2qUC5fTbLJI2UNFHSYzWvetbZDXir4PPbKa1onohYCSwGdiyxbskyJd0GvAfsz9o+pbq2sQ5JwyVVS6qeP39+PbtmTamm43TOHIhY23HqgGOtydChMGoUdO4MUvZ31KiWOTgAyg82VcBrQFfgF8BsYHJOddpgEXE6sCvwKnDyeq47KiIqI6KyoqIil/pZw2htHadmdRk6FGbPhtWrs78tNdBA+cFmx4gYDaxITWvfAep7JPQ8YI+Cz7untKJ5JLUje0bOwhLr1ltmRKwia147sZ5tWAvV2jpOzTYF5QabFenvu5K+mibl3KGedSYD+0jqKmlzsg7/CbXyTABOS+8HA49FRKT0IWkkWVdgH+C5uspUZm9Y02dzAtmVWKltWAvV2jpOzTYF5T7P5kpJ2wE/IesL2Rb4cakVImKlpHOAh8iGSd8aES9LugKojogJwGjgLkkzgffJggcp3zjgFbKHtZ2drlioo8w2ZHO4bUs2M/V04PupKkW3YS3XiBHr3uwGLbvj1GxToA09yZf044i4roHr0yxUVlZGdXV1U1fDSqiqatWzsZu1SJKmRERlsWXlNqMV85mJOc0aS+2OU/BQaLPmrNxmtGJ8r4o1C61tDimz1mhjrmzcyW7NgodCmzV/9T3PZgnFg0rNXfpmTc5Doc2av/oeMbBNY1XEbEN16pQ1nRVLN7PmYWOa0cyahdY2h5RZa+RgYy1ea5tDyqw12pjRaGbNxtChDi5mzZmvbMxK8KMMzBqGr2zM6uD7d8wajq9szOrg+3fMGo6DjVkdfP+OWcNxsDGrgx9lYNZwHGzM6uD7d8wajoONWR18/45Zw/FoNLMSfP+OWcPwlY2ZmeXOwcaskfgGUduUuRnNrBH4BlHb1PnKxhqcz+A/yzeI2qbOVzbWoHwGX5xvELVNna9srEH5DL443yBqeWhJrQgONtagfAZfnG8QtYZW04owZw5ErG1FaK4BJ9dgI2mgpBmSZkq6uMjyLSTdk5Y/K6lLwbJLUvoMSQPqK1NSVUp/SdKtkjZL6UdJWixpWnr9PM993tT5DL443yBqDa2ltSLkFmwktQVuBI4DugGnSOpWK9sZwKKI2Bu4Frg6rdsNGAJ0BwYCN0lqW0+ZVcD+QE+gPXBmwXYmRUTv9Lqi4ffWavgMvm5Dh8Ls2bB6dfbXgcY2RktrRcjzyqYvMDMiZkXEp8BYYFCtPIOAO9L78cDRkpTSx0bE8oh4E5iZyquzzIiYGAnwHLB7jvtmdfAZvFnjaGmtCHkGm92Atwo+v53SiuaJiJXAYmDHEuvWW2ZqPvs28OeC5H6Spkt6UFL3YpWVNFxStaTq+fPnl7eHVpTP4M3y19JaEVrjAIGbgCcjYlL6PBXoHBEHAjcADxRbKSJGRURlRFRWVFQ0UlXNzDZMS2tFyPM+m3nAHgWfd09pxfK8LakdsB2wsJ516yxT0mVABfDdmrSI+LDg/URJN0naKSIWbOB+mZk1Cy1potg8r2wmA/tI6ippc7IO/wm18kwATkvvBwOPpT6XCcCQNFqtK7APWT9MnWVKOhMYAJwSEatrNiDp86kfCEl9yfZ5YS57bGZmReUWbFIfzDnAQ8CrwLiIeFnSFZJOSNlGAztKmgmcD1yc1n0ZGAe8Qtb3cnZErKqrzFTWzcDOwNO1hjgPBl6SNB24HhiSApo1gZZ0E5qZNRz5d/ezKisro7q6uqmr0erUnsoGsg7N5tzObGblkzQlIiqLLWuNAwSsmWppN6GZWcNxsLFG09JuQjOzhuNgY42mpd2EZmYNx8HGGk1LuwnNzBqOg401mpZ2E5qZNRw/PM0aVUu6Cc3MGo6vbMzMLHcONmZmljsHGzMzy52DjZmZ5c7BxszMcudgY2ZmuXOwMTOz3DnYmJlZ7hxszMwsdw42ZmaWOwcbMzPLnYONmZnlzsHGzMxy52BjZma5c7AxMzOqqqBLF2jTJvtbVdWw5ft5NmZmm7iqKhg+HJYtyz7PmZN9hoZ7/pSvbJqTvE8tzMyKuPTStYGmxrJlWXpDyTXYSBooaYakmZIuLrJ8C0n3pOXPSupSsOySlD5D0oD6ypRUldJfknSrpM1SuiRdn/K/IKlPnvu8wWpOLebMgYi1pxYOOGaWs7lz1y99Q+QWbCS1BW4EjgO6AadI6lYr2xnAoojYG7gWuDqt2w0YAnQHBgI3SWpbT5lVwP5AT6A9cGZKPw7YJ72GA79t+L1tAI1xamFmVkSnTuuXviHyvLLpC8yMiFkR8SkwFhhUK88g4I70fjxwtCSl9LERsTwi3gRmpvLqLDMiJkYCPAfsXrCNO9OiZ4COknbJa6c3WGOcWpiZFTFiBHTosG5ahw5ZekPJM9jsBrxV8PntlFY0T0SsBBYDO5ZYt94yU/PZt4E/r0c9kDRcUrWk6vnz55exew2sMU4tzMyKGDoURo2Czp1Byv6OGtVwgwOgdQ4QuAl4MiImrc9KETEqIiojorKioiKnqpXQGKcWZmZ1GDoUZs+G1auzvw0ZaCDfYDMP2KPg8+4prWgeSe2A7YCFJdYtWaaky4AK4Pz1rEfTa4xTCzOzJpJnsJkM7COpq6TNyTr8J9TKMwE4Lb0fDDyW+lwmAEPSaLWuZJ37z5UqU9KZwADglIhYXWsbp6ZRaYcBiyPi3Tx2eKPlfWphZtZEcrupMyJWSjoHeAhoC9waES9LugKojogJwGjgLkkzgffJggcp3zjgFWAlcHZErAIoVmba5M3AHODpbIwB90XEFcBE4HiyQQbLgNPz2mczMytO2YWEFaqsrIzq6uqmroaZWYsiaUpEVBZb1hoHCJiZWTPjYGNmZrlzsDEzs9w52JiZWe4cbMzMLHcONmZmljsHGzMzy52DjZmZ5c7BxszMcudgY2ZmuXOwMTOz3DnYmJlZ7hxszMwsdw42ZmaWOwcbM7OGVFUFXbpAmzbZ36qqpq5Rs5Dbw9PMzDY5VVUwfDgsW5Z9njMn+wyb/JN3fWVjZtZQLr10baCpsWxZlr6Jc7AxM2soc+euX/omxMHGzKyhdOq0fumbEAcbM7OGMmIEdOiwblqHDln6Js7BxsysoQwdCqNGQefOIGV/R43a5AcHgEejmZk1rKFDHVyK8JWNmZnlLtdgI2mgpBmSZkq6uMjyLSTdk5Y/K6lLwbJLUvoMSQPqK1PSOSktJO1UkH6UpMWSpqXXz/PbYzMzKya3ZjRJbYEbgWOAt4HJkiZExCsF2c4AFkXE3pKGAFcDJ0vqBgwBugO7Ao9I2jetU1eZfwP+CDxRpDqTIuJrDb6TZmZWljyvbPoCMyNiVkR8CowFBtXKMwi4I70fDxwtSSl9bEQsj4g3gZmpvDrLjIjnI2J2jvtjZmYbKM9gsxvwVsHnt1Na0TwRsRJYDOxYYt1yyiymn6Tpkh6U1H19dsLMzDbepjAabSrQOSKWSjoeeADYp3YmScOBNIkRSyXNaMQ6NoadgAVNXYlmzMenNB+f0nx8Mp3rWpBnsJkH7FHwefeUVizP25LaAdsBC+tZt74y1xERHxa8nyjpJkk7RcSCWvlGAaPq26mWSlJ1RFQ2dT2aKx+f0nx8SvPxqV+ezWiTgX0kdZW0OVmH/4RaeSYAp6X3g4HHIiJS+pA0Wq0r2ZXIc2WWuQ5Jn0/9QEjqS7bPCxtkD83MrCy5XdlExEpJ5wAPAW2BWyPiZUlXANURMQEYDdwlaSbwPlnwIOUbB7wCrATOjohVkA1xrl1mSv8hcBHweeAFSRMj4kyyIPZ9SSuBj4EhKaCZmVkjkX93Nw2ShqemQivCx6c0H5/SfHzq52BjZma583Q1ZmaWOwcbMzPLnYNNC9LIc83dLunNgjnleue9fxurkY+PJI2Q9LqkV9MAlWarkY/NpIJ/N+9IeiDv/dtYjXx8jpY0NR2fv0raO+/9axYiwq8W8CIbffcGsCewOTAd6FYrzw+Am9P7IcA96X23lH8LoGsqp22pMoHbgcFNvd/N+PicDtwJtEmfP9fUx6C5HJta5f4eOLWpj0FzOj7A68ABBeXe3tTHoDFevrJpORp1rrkWqLGPz/eBKyJiNUBE/DPHfdtYTfJvR9K2wJfJZu1ozhr7+ASwbXq/HfBOTvvVrDjYtBxNMdfcCEkvSLpW0hYNsRM5auzjsxfZDOXVyubc+8wUSM1IU81T+C/Ao1Ewi0cz1djH50xgoqS3gW8DVzXIXjRzDjZWl0uA/YFDgB2AnzZtdZqdLYBPIpui5P8BtzZxfZqjU4AxTV2JZug84PiI2B24DbimievTKBxsWo71mWsOlTfXXJ1lRsS7kVlO9h+ib4PtST4a9fiQnanel97fD/Ta6D3IT2MfG5Q9wLAv8KcG2YN8NdrxkVQBHBgRz6b0e4AvNMxuNHNN3WnkV3kvsqmFZpF1QtZ0OHavleds1u3EHJfed2fdTsxZZB2YdZYJ7JL+CrgOuKqpj0EzOz5XAd9J748CJjf1MWguxyat9z3gjqbe9+Z2fFL6AmDftP4ZwO+b+hg0ynFu6gr4tR5fFhxPNpLlDeDSlHYFcEJ6vyVwL1kn5XPAngXrXprWmwEcV6rMlP4Y8CLwEnA3sHVT738zOz4dyc7aXwSeJjtbbfJj0ByOTVr2BDCwqfe7OR4f4Bvp3830dJz2zHv/msPL09WYmVnu3GdjZma5c7AxM7PcOdiYmVnuHGzMzCx3DjZmZo1M0kmSXpa0WlJlHXm2lPScpOkp7y8KlhWdCFbS9pLuTzN/PCepR0rfQ9Ljkl5JZf2o1rbOlfRaWvZ/66l7b0lPp7wvSDq5nH12sDFrYJKW5lz+REkd0+sHG7D+UZL+mEfd7LPS8b69VvJLwDeBJ0usuhz4ckQcCPQGBko6LC0bRnbT6P4RcQDZ3GsA/w5Mi4hewKnAr1P6SuAnEdENOAw4W1K3VL/+ZPO2HRgR3YH/rGeXlpFNrtodGAhcJ6ljPes42Ji1NBFxfER8QHavz3oHG2t6EfFqRMyoJ09ERM2Jy2bpVXOvSl0TwXYju0eOiHgN6CJp58hmBJma0pcAr7J2rrbvk920vbywLEltJY2UNDldwXw3LX89Iv6e3r8D/BOoqG+fHWzMGkFqengm/ae9X9L2Kf0JSVenJo/XJR2e0jtIGpeaPe5Pz1CpTMtmp+lgrgL2Ss9FGVn7ikXSbyQNS+8HpmaSqWRn1DV5tpJ0a9r+85Ja6qzfrVL6wZ9G9oP+v7F2mpu6JoKdTvp+JfUFOpNNlVNYZhfgIKCmrH2Bw9O/sb9IOiSlnwEsjohDyOZIPEtS11pl9SWbIeGN+vbFwcascdwJ/DQ1b7wIXFawrF1E9AV+XJD+A2BRavb4D+DgImVeDLwREb0j4sK6NixpS7LJQr+eyvl8weJLgcfS9vsDIyVttSE7aOtKP97TgN8BJ2jtA+UG1LdujYhYFRG9yQJG35o+GOqeCPYqoGPa7rnA88CqgjptTfaMoR/H2tm425FNtnsYcCEwLj0+4Vjg1FTWs2SzXO9TUNYuwF3A6TVXWKW0K3enzWzDSNoO6BgRf0lJd5BNfVKjZkLPKUCX9P5LpPb2iHhJ0gsbUYX9gTdrmj4k3Q0MT8uOJfshvCB93hLoRNbMYhshIg6FrM8GGBYRwzairA8kPU7WR/ISn50I9raU70OyB/uRAsabZHO0IWkzskBTFRH3FRT/NnBfZNPJPCdpNbAT2byI50bEQ7Xro+xZRX8im4bnmXL2wVc2Zk1vefq7io07AVzJuv+ntyxjHQEnpquj3hHRKSIcaJoBSRU1He+S2gPHAK+lxQ+QXYkCHEk2Bxtp0MjmKf1M4MmI+DAFntHAqxFR+5EGa8qStC9Zs9gC4CHg+ylIIWnf1Oy6OVmAuzMixpe7Pw42ZjmLiMXAopr+GLIHZv2lxCoAfwP+FSCNGupZJM8SYJuCz3OAbpK2SD9SR6f0mo7ivdLnUwrWeQg4N/0YIemg8vbKNoakbyh7eFo/4E+SHkrpu0qamLLtAjyermonk/XZ1PTJXQWcKOlF4FdkgQXgAOAlSTOA44CaIc5fJPt39+WC5rzj07JbgT0lvUQ2qu20dJXzO+AVYGpadgvZydC/AkcAwwrK6l3vPnsiTrOGlZohCh/1ew3ZCKGbgQ5kzRqnR8QiSU8AF0REder0r46ILqnf5A6y0UWvkT3L/qSI+Luk2UBlRCyQ9N9kz9J5MCIuVHaPxDfImk+WAhMi4nZJA8keFbEMmATsFRFfS2fM15E9U6UNWXPb13I8PLaJcrAxa4YktQU2i4hP0hXJI8B+kT3P3qzF8QABs+apA1kTymZk/So/cKCxlsxXNmZmljsPEDAzs9w52JiZWe4cbMzMLHcONmZmljsHGzMzy93/B0Xr3YrPZJds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 descr="E:\C-DAC\Localisation using RSSI\Publication\Manuscipts\Images\Visualizing Validation Datas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7467" y="2037213"/>
            <a:ext cx="5221287" cy="3532187"/>
          </a:xfrm>
          <a:prstGeom prst="rect">
            <a:avLst/>
          </a:prstGeom>
          <a:noFill/>
        </p:spPr>
      </p:pic>
      <p:sp>
        <p:nvSpPr>
          <p:cNvPr id="1029" name="AutoShape 5" descr="data:image/png;base64,iVBORw0KGgoAAAANSUhEUgAAAZsAAAEWCAYAAACwtjr+AAAABHNCSVQICAgIfAhkiAAAAAlwSFlzAAALEgAACxIB0t1+/AAAADh0RVh0U29mdHdhcmUAbWF0cGxvdGxpYiB2ZXJzaW9uMy4yLjIsIGh0dHA6Ly9tYXRwbG90bGliLm9yZy+WH4yJAAAgAElEQVR4nO3deZxVxZ3//9cbcKHdcOkYN2jcRUDEFiVGgzEKmowkESN+MREjYhI1mSQadcxk8Rcm+jWjjkajRNySHgR3xrjk607iRkPAuGFaBRRJBhUVbKMCn98fpxov7e3u29Dn9vZ+Ph730ffUqVOnqi/0556qOnUUEZiZmeWpR3tXwMzMuj4HGzMzy52DjZmZ5c7BxszMcudgY2ZmuXOwMTOz3DnYWIcg6VlJI3I+R0jaNb2/StK/d4R6rQ9JB0ua39Z5zdqafJ+N5U3SvcBTEfGTRumjgauBHSNiZRnqEcBuEVGX97laqMe/Af+WNnsBGwDvp+2FEbF3u1RsPUh6GDgQ+AgI4G/AzcAlEfFBiWWU5fPpKP8Ouhtf2Vg53ACcIEmN0r8O1JQj0HQkEfEfEbFpRGwKfAt4vGG7MNAo05n+j54eEZsB2wE/BMYCdxf53K0b6kz/kK3zugPYGji4IUHSlsCXgBvT9gJJX0jvh0mqlfSupH9Iujilj5D0WmHBRY57XNLbkpZI+rWkDYtVSNL1kn6R3m8j6a503FuSZjb8kW9U/s8kTZd0o6TlqYutuqDMoZL+kvbdLGlawzlKJelhSZMk/RmoB3aWdJKk51O5L0s6tSD/Wr+TVN8zJT0t6Z1Uh41bmzft/1H6Pb4uaUJhN2RzIuK9iHgYOBoYDnwxldfk5yPp0XT4PEkrJB0nacv0uSyVtCy937GgfuPT72O5pFckjSvY9830O1sm6T5J/Zo6T6mfja0fBxvLXUS8D0wHvlGQ/DXghYiYV+SQ/wL+KyI2B3ZJx5ZiFfB9YBuyP3KHAd8p4bgfAq8BlcC2ZF1cTfUvHw3cBPQBZgC/Bkh/NG8Hrge2AqYCXymx3o19HZgIbAYsBP6XLDBvDpwEXCJpaDPHfw0YBfQHBgPjW5tX0ijgB8AXgF2BEa1tREQsAmr5+EtGk59PRByS8uyTrvCmkf19ug7oB/Ql62ps+H1vAlwGHJmupj4DzE37RpN9hl8l+0xnkn0eTZ3HysDBZh1I+v/St8G5kv4oafsm8q1KeeZKmlGQfrqkuvRNcZuC9BHpG2bDMT9J6XsUpM1N3/j/tYU6HiJpjqSVksa0VdvXww3AmIJvzt9IacV8BOwqaZuIWBERT5RygoiYHRFPRMTKiFhANh70uRIO/Yis66dfRHwUETOj6cHMP0XE3RGxCvgdsE9KP5Bs/OWyVMZtwFOl1LuI6yPi2dSOjyLiDxHxUmQeAf5IwVViEZdFxOsR8RbwP8CQdcj7NeC6VI964Gfr2JbXyYJvqz+fiHgzIm6NiPqIWA5MapR/NTBQUu+IWBIRz6b0bwG/jIjnUxftfwBDGq5urH042LQgBYDrGyVfFBGDI2IIcBfwk08eCcD7ETEkvY4uSP8z2TfGhUWOmVlwzPkAETG/IQ3Yj6x75fYWqr6I7Fvqf7eQrywi4k/AG8CXJe0CDKPpup0M7A68IGmWpC+Vcg5Ju6eulr9Lepfsj8w2LR0HXATUAX9M3TLnNJP37wXv64GNJfUCtgcWNwpSr5ZS7yLWOk7SkZKeSF18bwNH0Xy7Gtdx03XIu32jeqxrW3YA3oLWfz6SKiRdLWlhyv8o0EdSz4h4DziOLLAskfQHSXumQ/sB/5W6695O51eqi7UTB5t1EBHvFmxuQtNdLk0d/5f0zW5dHAa8FBELASTtIuleSbOVjTXsmc6xICKeJvv211HcSHZFcwJwX0T8o1imiPhbRBwPfAq4ELgldZu8B1Q05JPUk6ybpMFvgBfIZhptTtaV0uLgdEQsj4gfRsTOZN1kP5B0WCvbtgTYQVprMHynVpaxpkoNbyRtBNwK/ArYNiL6AHdTQrvW0xJgx4LtVrdF0k5kX45mpqTWfj4/BPYADkj5G7rABBAR90XE4WRXpS8Av037XwVOjYg+Ba/eEfFYa9tgbcfBZh0pG8R9FRhH01c2Gysb6H5C0pdLLHq4pHmS7pFUbArsWFL/czIZOCMi9gPOBK4stQ3t4EayK7pTaLoLDUknSKqMiNXA2yl5NfAi2e/0i5I2AH4MbFRw6GbAu8CKFHS/XUqlJH1J0q4pULxDNrbQ2iD9eDrudEm90rjBsFaWUcyGZG1cCqyUdCRwRBuU25LpwEmS9pJUAbR4T1KDdEXyOeBOsq7Eu9Oulj6ffwA7F2xvRjZO87akrYCfFpxjW0mj05eQD4AVfPyZXQWc2/D/R9IWko5t5jxWBg42TZD0pKS5wDXA0QXjJSMBIuK8iNgJqAFOb6KYfhFRDfwf4NLUfdScOemYfYDLyWZxFdZpQ7Jv3jen7U3JBkZvTnW9muxbXoeUruYeI7sanNFM1lHAs5JWkE0WGBsR70fEO2QDytcAi8mudApnp51J9rteTvYtt9TB392A+8n+YD0OXBkRD5V4LAAR8SHZgPTJZAHyBLIu1pLuMWmm3OXAd8n++C8ja19zv7s2ERH3kA3AP0TWxdgwbtZce34taTnZH/NLya7IRqUvDdDy5/Mz4IbU/fW1VEZvsu7XJ4B7C/L2IJvA8DpZN9nnSMErIm4nuyK+KXW/PQMc2cx5rAx8U2cLlN09Pj4ixjexvy9wd0QMbKGc64G7IuKWgrQFQHVEvNHEMWvtT9+WT4uII9L25sD8iGgywBQ7r5WHpCeBqyLiuvauy/qStBfZH+2NopvdF2Vtw1c260DSbgWbo8n6ixvn2TL1t5NmnB0EPNdCuZ9u6POXNIzs83mzIMvxFHShpbGjVxq6CJTZB2sXkj6XPsNekk4km0p8b0vHdVSSviJpI2X3RF0I/I8Dja0rB5t1c4GkZyQ9TdZ//j0ASdWSrkl59gJqJc0j64q4ICKeS/m+q+zmuh2BpwuOGQM8k465jKz7KNIxmwCHA7c1qss44OR0zLNkwQ9J+6dzHAtcLelZLG97APPIutF+CIyJiCXtW6X1cirZPT4vkY1HlTQGZlaMu9HMzCx3vrIxM7Pc9WrvCnRE22yzTVRVVbV3NczMOpXZs2e/ERGVxfY52BRRVVVFbW1te1fDzKxTkVRsVRTA3WhmZlYGDjZmZpY7BxszM8udx2zMLDcffvghL730EvX19e1dFWtDFRUV7LLLLmy4YdFnExblYGNmuXnppZfo06cPe+yxBz16uCOlK1i9ejX/+Mc/qKurY8CAASUf50/frIuqqYGqKujRI/tZU1P+OtTX17Pttts60HQhPXr0YNttt6W+vp7HHnuMUhcG8L8Asy6opgYmToSFCyEi+zlxYvsEHAearqdHjx5I4oknnmDhwiZnO699TM51MrN2cN550HiYpL4+SzdrK5JYvnx5SXkdbMy6oEWLWpfelfXs2ZMhQ4YwcOBA/uVf/oW333672fxLly7lgAMOYN9992XmzJnN5m0v48ePp3///gwZMoShQ4fy+OOPN5v/M5/5TItlXnrppblO5Mg12EgaJWm+pDoVea57Wr58Wtr/pKSqgn3npvT5DQ8sK7HMy9JDtxq2x0taWvDwswlt31KzjqVv39ald2W9e/dm7ty5PPPMM2y11VZcccUVzeZ/4IEHGDRoEH/5y184+OCDSzrHqlWr2qKqrXLRRRcxd+5cLrjgAk499dRm8z72WMtPxO60wUbZ8+GvIHtC3gDgeEmNpy6cDCyLiF2BS8iemUHKNxbYm+ypjVdK6tlSmZKqgS2LVGdaRAxJr2uK7DfrUiZNgoqKtdMqKrL0jizvSQ3Dhw9n8eLFQDZTbtSoUey3334cfPDBvPDCC8ydO5cf/ehH3HnnnQwZMoT333+fP/7xjwwfPpyhQ4dy7LHHsmJF9l22qqqKs88+m6FDh3LzzTc3m++nP/0pQ4cOZdCgQbzwQvb4qxUrVnDSSScxaNAgBg8ezK233grQZDlNOeSQQ6irqwPg4osvZuDAgQwcOJBLL710TZ5NN90UgIcffpgRI0YwZswY9txzT8aNG0dEcNlll/H6669z6KGHcuihh7Jq1SrGjx/PwIEDGTRoEJdccsn6//IjIpcXMBy4r2D7XODcRnnuA4an973IHv+qxnkb8jVXJtCT7Lkx2wErCvKMB37dmrrvt99+YdbZ/f73Ef36RUjZz9//vvx1qK2tLTnv738fUVERkU1pyF4VFetf70022SQiIlauXBljxoyJe+65JyIiPv/5z8eLL74YERFPPPFEHHrooRERcd1118Vpp50WERFLly6Ngw8+OFasWBERERdccEH8/Oc/j4iIfv36xYUXXlhSvssuuywiIq644oo4+eSTIyLiRz/6UXzve99bU8+33nqr2XIKnXjiiXHzzTdHRMT06dNj2LBhUVtbGwMHDowVK1bE8uXLY8CAATFnzpy1fgcPPfRQbL755vHqq6/GqlWr4sADD4yZM2euqefSpUsjIvvcvvCFL6w537Jlyz5Rh9ra2rj44ovj6aefXpMG1EYTf1fzvM9mB+DVgu3XgAOayhMRKyW9A2yd0p9odOwO6X1TZZ4OzIiIJelhl4WOkXQI8CLw/Yh4tXEGSROBiQB9u2Nfg3U548Zlr86iuUkN69OO999/nyFDhrB48WL22msvDj/8cFasWMFjjz3GscceuybfBx988Iljn3jiCZ577jkOOuggILtJdfjw4Wv2H3fccSXl++pXvwrAfvvtx223Zc8/vP/++7npppvW5Nlyyy256667mi2n0FlnncUvfvELKisrmTJlCg888ABf+cpX2GSTTdacc+bMmey7775rHTds2DB23HFHAIYMGcKCBQv47Gc/u1aenXfemZdffpkzzjiDL37xixxxxBHFf7mt0CVu6pS0PdkTKUcU2f0/wNSI+EDSqcANwOcbZ4qIycBkgOrqaj9RzqzM8prU0DBmU19fz8iRI7niiisYP348ffr0Ye7cuc0eGxEcfvjhTJ06tej+hj/sLeXbaKONgGyywsqVTT9Zu6VyCl100UWMGTNmzfYDDzzQ4jGFdWmuPltuuSXz5s3jvvvu46qrrmL69Olce+21JZXflDwnCCwGdirY3jGlFc0jqRewBfBmM8c2lb4vsCtQJ2kBUCGpDiAi3oyIhq8s1wD7rW/DzKzt5T2poaKigssuu4z//M//pKKigv79+3PzzTcD2R/5efPmfeKYAw88kD//+c9rxkTee+89XnzxxXXOV+jwww9fa7LCsmXL1qmcBgcffDB33HEH9fX1vPfee9x+++0lT3AA2GyzzdZMY37jjTdYvXo1xxxzDL/4xS+YM2dOyeU0Jc9gMwvYTVJ/SRuSDfjPaJRnBnBiej8GeDD1+80AxqbZav2B3YCnmiozIv4QEZ+OiKqIqALqI5t0gKTtCs53NPB8Lq01s/VSjkkN++67L4MHD2bq1KnU1NQwZcoU9tlnH/bee2/uvPPOT+SvrKzk+uuv5/jjj2fw4MEMHz58zQD/uuQr9OMf/5hly5YxcOBA9tlnHx566KF1KqfB0KFDGT9+PMOGDeOAAw5gwoQJn+hCa87EiRMZNWoUhx56KIsXL2bEiBEMGTKEE044gV/+8pcll9OkpgZz2uIFHEU2TvIScF5KOx84Or3fGLgZqCMLJjsXHHteOm4+cGRzZRY5b+EEgV8CzwLzyCYQ7NlSvT1BwKxttGaCQETHmNRgpelIEwSIiLuBuxul/aTg/T/JxlqKHTsJ+MR3mmJlFsmzacH7c8lmrZlZB9fZJjVY6byCgJmZ5c7BxszMcudgY2ZmuXOwMTOz3DnYmJlZ7hxszKzLu+OOO5BU8j0refvZz37GDjvssObRBzNmNL4FcW1HHXVUi49GuP7663n99dfbspptysHGzLq8qVOn8tnPfrakZWDK5fvf/z5z587l5ptv5pvf/CarV69uMu/dd99Nnz59mi3PwcbMrFQ5PGNgxYoV/OlPf2LKlClrLXy5atUqzjzzTAYOHMjgwYO5/PLLAZg1axaf+cxn2GeffRg2bBjLly9n1apVnHXWWey///4MHjyYq6++GoAlS5ZwyCGHrLlCmTlzZquX599rr73o1asXb7zxBlOnTmXQoEEMHDiQs88+e02eqqoq3njjDRYsWMBee+3FKaecwt57780RRxzB+++/zy233EJtbS3jxo1b82iEc845hwEDBjB48GDOPPPM9f49rq8usRCnmXUBNTUwceLHSz8vXJhtw3rd6XnnnXcyatQodt99d7beemtmz57Nfvvtx+TJk1mwYAFz586lV69evPXWW3z44Yccd9xxTJs2jf333593332X3r17M2XKFLbYYgtmzZrFBx98wEEHHcQRRxzBbbfdxsiRIznvvPNYtWoV9fX1zJ07l8WLF/PMM88AtNj99eSTT9KjRw8++ugjzj77bGbPns2WW27JEUccwR133MGXv/zltfL/7W9/Y+rUqfz2t7/la1/7GrfeeisnnHACv/71r/nVr35FdXU1b775JrfffjsvvPACklqsQzn4ysbMOobmnjGwHqZOncrYsWMBGDt27JqutPvvv59TTz2VXr2y79xbbbUV8+fPZ7vttmP//fcHYPPNN6dXr1788Y9/5MYbb2TIkCEccMABvPnmm/ztb39j//3357rrruNnP/sZf/3rX9lss83WWp7/3nvvZfPNNy9ar0suuYQhQ4Zw5plnMm3aNGpraxkxYgSVlZX06tWLcePG8eijj37iuIbHQUP2yIIFCxZ8Is8WW2zBxhtvzMknn8xtt91GReNF59qBg42ZdQw5PGPgrbfe4sEHH2TChAlUVVVx0UUXMX369IZ1E0sWEVx++eXMnTuXuXPn8sorr3DEEUdwyCGH8Oijj7LDDjswfvx4brzxxjXL848YMYKrrrqKCROKP4m+Ycxm5syZrVqduZRHBPTq1YunnnqKMWPGcNdddzFq1KhWtTcPDjZm1jHk8IyBW265ha9//essXLiQBQsW8Oqrr9K/f39mzpzJ4YcfztVXX73mj/Vbb73FHnvswZIlS5g1axYAy5cvZ+XKlYwcOZLf/OY3fPTRRwC8+OKLvPfeeyxcuJBtt92WU045hQkTJjBnzpx1Xp5/2LBhPPLII7zxxhusWrWKqVOn8rnPfa7kthY+ImDFihW88847HHXUUVxyySVFH59Qbh6zMbOOYdKktcdsYL2fMTB16tS1BtoBjjnmGKZOncrll1/Oiy++yODBg9lggw045ZRTOP3005k2bRpnnHEG77//Pr179+b+++9nwoQJLFiwgKFDhxIRVFZWcscdd/Dwww9z0UUXscEGG7Dpppty4403snjxYk466aQ1s8tKXZ5/u+2244ILLuDQQw8lIvjiF7/I6NGjS27r+PHj+da3vkXv3r255557GD16NP/85z+JCC6++OLSf2k5UWsvJ7uD6urqqK2tbe9qmHV6DYPxJaupycZoFi3KrmgmTfIy0B3U7NmzefTRR/nCF77AoEGDAJA0OyKqi+X3lY2ZdRx+xkCX5TEbMzPLnYONmeWquTvjrXNal8/UwcbMclNRUcGSJUsccLqQ1atX8/e//33NzLxSeczGzHKzyy67MGfOHP7+97+3d1WsDX300UcsWrQISfToUdo1i4ONmeVmww03ZOXKlTz22GP06dMHSe1dJWsjH374IT169OBTn/pUSfkdbMwsV8OHD0cSL7/8MqtWrWrv6lgb6dOnDwceeCCVlZUl5XewMbNc9ezZk4MOOoiDDjqovati7SjXCQKSRkmaL6lO0jlF9m8kaVra/6SkqoJ956b0+ZJGtqLMyyStKOUcZmZWHrkFG0k9gSuAI4EBwPGSBjTKdjKwLCJ2BS4BLkzHDgDGAnsDo4ArJfVsqUxJ1cCWpZzDzMzKJ88rm2FAXUS8HBEfAjcBjRf6GQ3ckN7fAhymbARxNHBTRHwQEa8Adam8JstMgegi4EclnsPMzMokz2CzA/BqwfZrKa1onohYCbwDbN3Msc2VeTowIyKWlHiOtUiaKKlWUu3SpUtLbKKZmZWiS9zUKWl74Fjg8nUtIyImR0R1RFSXOrvCzMxKk2ewWQzsVLC9Y0ormkdSL2AL4M1mjm0qfV9gV6BO0gKgQlJdC+cwM7MyyTPYzAJ2k9Rf0oZkA/4zGuWZAZyY3o8BHozsmQczgLFpJll/YDfgqabKjIg/RMSnI6IqIqqA+jQhoLlzmJlZmeR2n01ErJR0OnAf0BO4NiKelXQ+UBsRM4ApwO/SVchbZMGDlG868BywEjgtIlYBFCuzhaoUPYeZmZWPH55WhB+eZmbWes09PK1LTBAwM7OOzcHGzMxy52BjZma5c7Axs26npgaqqqBHj+xnTU1716jr86rPZtat1NTAxIlQX59tL1yYbQOMG9d+9erqfGVjZt3Keed9HGga1Ndn6ZYfBxsz61YWLWpdurUNB5s24j5gs86hb9/WpVvbcLBpAw19wAsXQsTHfcAOOGYdz6RJUFGxdlpFRZZu+XGwaQPuAzbrPMaNg8mToV8/kLKfkyd7ckDevFxNEa1drqZHj+yKpjEJVq9uw4qZmXVgXq4mZ+4DNjNrnoNNG3AfsJlZ8xxs2oD7gM3MmucVBNrIuHEOLmZmTfGVjZmVle9J6558ZWNmZeN1ybovX9mYWdn4nrTuy8HGzMrG65J1Xw42ZlY2viet+3KwMbOy8T1p3ZeDjZmVje9J675yDTaSRkmaL6lO0jlF9m8kaVra/6SkqoJ956b0+ZJGtlSmpCmS5kl6WtItkjZN6eMlLZU0N70m5NlmM2veuHGwYEG2buCCBQ403UVuwUZST+AK4EhgAHC8pAGNsp0MLIuIXYFLgAvTsQOAscDewCjgSkk9Wyjz+xGxT0QMBhYBpxecZ1pEDEmva/Jor5mZNS3PK5thQF1EvBwRHwI3AaMb5RkN3JDe3wIcJkkp/aaI+CAiXgHqUnlNlhkR7wKk43sDXs66M/GdfmZdWp7BZgfg1YLt11Ja0TwRsRJ4B9i6mWObLVPSdcDfgT2BywvyHVPQvbbTerTJ8uCnz5l1eV1qgkBEnARsDzwPHJeS/weoSt1r/4+Pr6TWImmipFpJtUuXLi1LfS3xnX5mXV6ewWYxUHgVsWNKK5pHUi9gC+DNZo5tscyIWEXWvXZM2n4zIj5Iu68B9itW2YiYHBHVEVFdWVlZYhOtTfhOP7MuL89gMwvYTVJ/SRuSDfjPaJRnBnBiej8GeDCyR4fOAMam2Wr9gd2Ap5oqU5ldYc2YzdHAC2l7u4LzHU121WMdie/0M+vycgs2aQzmdOA+sj/w0yPiWUnnSzo6ZZsCbC2pDvgBcE469llgOvAccC9wWkSsaqpMQMANkv4K/BXYDjg/neO7kp6VNA/4LjA+rzbbOvKdfmbtLu85OsouJKxQdXV11NbWtnc1upeammyMZtGi7Ipm0iTfgGFWJo1X44bs+15rb7iVNDsiqovuc7D5JAcbM+tOqqqySaCN9euX3XhbquaCTZeajWZm1ll0pFvLyjFHx8HGzKzMOtqtZeWYo+NgY2ZWZh3t1rJyzNFxsDGzbq09urM62q1l5ViNu1fbFWVm1rk0noXV0J0F+U6G7Nu3+IB8e95aNm5cvm32lY2ZdVvt1Z3VHW8tc7Axs26rvbqzWtNt1ZFmra0Pd6OZWbfVnt1ZpXRbtVc3Xx5KurJJa4+dIOknabuvpGH5Vs3MrG00dXXQ0buzOtqstfVRajfalcBw4Pi0vZzsiZlmZh1ac/e0lGMW1vpYr26+Dtb/VtJyNZLmRMRQSX+JiH1T2ryI2Cf3GrYDL1dj1nW01VIs7WGd695Wi521UlssV/ORpJ6kRy1LqgRWt1H9zMxy09HuaWmNde7m64D9b6UGm8uA24FPSZoE/An4j9xqZWbWRjrz45LWuZuvA0bYkmajRUSNpNnAYWTPjvlyRPghZGbWYTU8tWLhwuwPdeGIQUeaBNCSdbrZsgPeNdrslY2krRpewP8CU4H/Bv6R0szMOpzCSQGQBRope9/RJgHkogNOs2vpymY22TiNgL7AsvS+D7AI6J9r7czM1kGxIYuIzjEpoE00RNIO9EDCZoNNRPQHkPRb4PaIuDttHwl8Of/qmZm1Xgccsii/vBc7a6VSJwgc2BBoACLiHuAz+VTJzGz9dOZJAV1VqcHmdUk/llSVXucBr+dZMTOzddUBhyy6vVKDzfFAJdn059uBT/HxagJmZh1KR18ZoDsqaQWB7sYrCJiZtV5zKwiUdJ+NpIdIqwcUiojPr2fdzMysGyi1G+1M4Kz0+ndgLtDiV39JoyTNl1Qn6Zwi+zeSNC3tf1JSVcG+c1P6fEkjWypT0hRJ8yQ9LekWSZu2dA4zMyuPkoJNRMwueP05In4AjGjumLSW2hXAkcAA4HhJAxplOxlYFhG7ApcAF6ZjBwBjgb2BUcCVknq2UOb3I2KfiBhMdg/Q6c2dw8zMyqfU59lsVfDaJl1pbNHCYcOAuoh4OSI+BG4CRjfKMxq4Ib2/BThMklL6TRHxQUS8AtSl8posMyLeTXUV0JuPu/2aOoeZmZVJqU/qLFxJYCXwCtkVQ3N2AF4t2H4NOKCpPBGxUtI7wNYp/YlGx+6Q3jdZpqTrgKOA54AftnCONworImkiMBGgryfjm5m1qVLHbPaKiJ0jon9E7BYRRwCz8qzYuoiIk4DtgeeB41p57OSIqI6I6srKylzqZ2bWXZUabB4rkvZ4C8csBnYq2N4xpRXNI6kXWdfcm80c22KZEbGKrHvtmBbOYWZmZdLSqs+flrQf0FvSvpKGptcIoKK5Y8mufHaT1F/ShmQD/jMa5ZkBnJjejwEejOzGnxnA2DSTrD+wG/BUU2Uqs2uqs4CjgRdaOIeZmZVJS2M2I4HxZFcQFxekLwf+rbkD0/jI6cB9QE/g2oh4VtL5QG1EzACmAL+TVAe8RRY8SPmmk429rAROS1csNFFmD+AGSZuTjSvNA76dqlL0HGZmVj4lrSAg6ZiIuLUM9ekQvIKAmVnrrfMKAlUFWj4AABKpSURBVJJOiIjfA1WSftB4f0RcXOQwMzOztbTUjbZJ+rlpkX0e9zAzs5K09PC0q9Pb+yPiz4X7JB2UW63MzKxLKXXq8+UlppmZmX1CS2M2w8meyFnZaMxmc7LZYGZmZi1qacxmQ7Lxml7AZgXp75Lds2JmZtailsZsHgEekXR9RCwsU53MzKyLKXUhznpJF5Et+b9xQ6IfnmZmZqUodYJADdnyL/2BnwML6IALcZqZWcdUarDZOiKmAB9FxCMR8U3AVzVmZlaSUrvRPko/l0j6IvA6sFU+VTIzs66m1GDzC0lbkD2Q7HKyqc//mlutzMysSykp2ETEXentO8ChAJIcbMzMrCSljtkU84mFOc3MzIpZn2CjNquFmVlOamqgqgp69Mh+1tS0d426p1LHbIrxqs9m1qHV1MDEiVBfn20vXJhtA4wb13716o5aeiz0cknvFnktB7YvUx3NzNbJeed9HGga1Ndn6VZeLS1Xs1lz+83MOrJFi1qXbvlZnzEbM7MOrW/f1qVbfhxszKzLmjQJKirWTquoyNKtvBxszKzLGjcOJk+Gfv1Ayn5OnuzJAe1hfWajmZl1eOPGObh0BLle2UgaJWm+pDpJ5xTZv5GkaWn/k5KqCvadm9LnSxrZUpmSalL6M5KulbRBSh8h6R1Jc9PrJ3m22czMPim3YCOpJ3AFcCQwADhe0oBG2U4GlkXErsAlwIXp2AHAWLLn54wCrpTUs4Uya4A9gUFAb2BCwXlmRsSQ9Dq/7VtrZmbNyfPKZhhQFxEvR8SHwE3A6EZ5RgM3pPe3AIdJUkq/KSI+iIhXgLpUXpNlRsTdkQBPATvm2DYzM2uFPIPNDsCrBduvpbSieSJiJdlCn1s3c2yLZabus68D9xYkD5c0T9I9kvYuVllJEyXVSqpdunRpaS00M7OSdMXZaFcCj0bEzLQ9B+gXEfuQPR7hjmIHRcTkiKiOiOrKysoyVdXMrHvIM9gsBnYq2N4xpRXNI6kXsAXwZjPHNlumpJ8ClRSsSB0R70bEivT+bmADSdusT8PMzKx18gw2s4DdJPWXtCHZgP+MRnlmACem92OAB9OYywxgbJqt1h/YjWwcpskyJU0ARgLHR8TqhhNI+nQaB0LSMLI2v5lLi83MrKjc7rOJiJWSTgfuA3oC10bEs5LOB2ojYgYwBfidpDrgLbLgQco3HXgOWAmcFhGrAIqVmU55FbAQeDzFltvSzLMxwLclrQTeB8amgGZmZmUi/939pOrq6qitrW3vapiZdSqSZkdEdbF9XXGCgNla/PAss/bn5WqsS/PDs8w6Bl/ZWJfmh2eZdQwONtal+eFZZh2Dg411aX54llnH4GBjXZofnmXWMTjYWJfmh2eZdQyejWZdnh+eZdb+fGVjZma5c7AxM7PcOdiYmVnuHGzMzCx3DjZmZpY7BxszM8udg42ZmeXOwcbMzHLnYGNmZrlzsDEzs9w52JiZWe4cbMzMLHcONmZmljsHG+ucamqgqgp69Mh+1tS0d43MrBm5BhtJoyTNl1Qn6Zwi+zeSNC3tf1JSVcG+c1P6fEkjWypTUk1Kf0bStZI2SOmSdFnK/7SkoXm22cqgpgYmToSFCyEi+zlxogOOWQeWW7CR1BO4AjgSGAAcL2lAo2wnA8siYlfgEuDCdOwAYCywNzAKuFJSzxbKrAH2BAYBvYEJKf1IYLf0mgj8pu1ba2V13nlQX792Wn19lm5mHVKeVzbDgLqIeDkiPgRuAkY3yjMauCG9vwU4TJJS+k0R8UFEvALUpfKaLDMi7o4EeArYseAcN6ZdTwB9JG2XV6OtDBYtal26mbW7PIPNDsCrBduvpbSieSJiJfAOsHUzx7ZYZuo++zpwbyvqgaSJkmol1S5durSE5lm76du3delm1u664gSBK4FHI2Jmaw6KiMkRUR0R1ZWVlTlVzdrEpElQUbF2WkVFlm5mHVKewWYxsFPB9o4prWgeSb2ALYA3mzm22TIl/RSoBH7QynpYZzJuHEyeDP36gZT9nDw5SzezDinPYDML2E1Sf0kbkg34z2iUZwZwYno/BngwjbnMAMam2Wr9yQb3n2quTEkTgJHA8RGxutE5vpFmpR0IvBMRS/JosJXRuHGwYAGsXp39dKAx69B65VVwRKyUdDpwH9ATuDYinpV0PlAbETOAKcDvJNUBb5EFD1K+6cBzwErgtIhYBVCszHTKq4CFwOPZHANui4jzgbuBo8gmGdQDJ+XVZjMzK07ZhYQVqq6ujtra2vauhplZpyJpdkRUF9vXFScImJlZB+NgY2ZmuXOwMTOz3DnYmJlZ7hxszMwsdw42ZmaWOwcbMzPLnYONmZnlzsHGzMxy52BjZma5c7AxM7PcOdiYmVnuHGzMzCx3DjZmZp1FTQ1UVUGPHtnPmpr2rlHJcnuejZmZtaGaGpg4Eerrs+2FC7Nt6BQPD/SVjZlZZ3DeeR8Hmgb19Vl6J+BgY2bWGSxa1Lr0DsbBxsysM+jbt3XpHYyDjZlZZzBpElRUrJ1WUZGldwIONmZmncG4cTB5MvTrB1L2c/LkTjE5ADwbzcys8xg3rtMEl8Z8ZWNmZrnLNdhIGiVpvqQ6SecU2b+RpGlp/5OSqgr2nZvS50sa2VKZkk5PaSFpm4L0EZLekTQ3vX6SX4vNzKyY3LrRJPUErgAOB14DZkmaERHPFWQ7GVgWEbtKGgtcCBwnaQAwFtgb2B64X9Lu6ZimyvwzcBfwcJHqzIyIL7V5I83MrCR5XtkMA+oi4uWI+BC4CRjdKM9o4Ib0/hbgMElK6TdFxAcR8QpQl8prssyI+EtELMixPWZmto7yDDY7AK8WbL+W0ormiYiVwDvA1s0cW0qZxQyXNE/SPZL2bk0jzMxs/XWH2WhzgH4RsULSUcAdwG6NM0maCEwE6NtJbpIyM+ss8ryyWQzsVLC9Y0ormkdSL2AL4M1mji2lzLVExLsRsSK9vxvYoHACQUG+yRFRHRHVlZWVLbfOzMxKlmewmQXsJqm/pA3JBvxnNMozAzgxvR8DPBgRkdLHptlq/cmuRJ4qscy1SPp0GgdC0jCyNr/ZJi00M7OS5BZs0hjM6cB9wPPA9Ih4VtL5ko5O2aYAW0uqA34AnJOOfRaYDjwH3AucFhGrmioTQNJ3Jb1GdrXztKRr0jnGAM9ImgdcBoxNAc2s2+vEj0exTkb+u/tJ1dXVUVtb297VMMtV48ejQLbUVidaAcU6GEmzI6K62D6vIGDWTXXyx6NYJ+NgY9ZNdfLHo1gn42Bj1k118sejWCfjYGPWTXXyx6NYJ+NgY9ZNdfLHo1gn0x1WEDCzJnTix6NYJ+MrGzMzy52DjZmZ5c7BxszMcudgY2ZmuXOwMTOz3HlttCIkLQUWtuKQbYA3cqpOR+D2dW5dvX3Q9dvYWdrXLyKKPqPFwaYNSKptavG5rsDt69y6evug67exK7TP3WhmZpY7BxszM8udg03bmNzeFciZ29e5dfX2QddvY6dvn8dszMwsd76yMTOz3DnYmJlZ7hxsEkmjJM2XVCfpnCL7N5I0Le1/UlJVwb5zU/p8SSNbKlPSFEnzJD0t6RZJm3al9hXsv0zSirza1Ohc5fz8rpf0iqS56TWki7VPkiZJelHS85K+28XaN7Pgs3td0h1drH2HSZqT2vcnSbvm3b6SRES3fwE9gZeAnYENgXnAgEZ5vgNcld6PBaal9wNS/o2A/qmcns2VCWxeUO7FwDldqX3puGrgd8CKLvj5XQ+M6cL/Pk8CbgR6pO1PdaX2NSr3VuAbXal9wIvAXgXlXl+uf6vNvXxlkxkG1EXEyxHxIXATMLpRntHADen9LcBhkpTSb4qIDyLiFaAulddkmRHxLmTfIIHeQN6zNMraPkk9gYuAH+XcrgZlbV87KHf7vg2cHxGrASLif3NsGy3UpUGbf36SNgc+D+R9ZVPu9gWweXq/BfB6Tu1qFQebzA7AqwXbr6W0onkiYiXwDrB1M8c2W6ak64C/A3sCl7dFI5pR7vadDsyIiCVtVP+WlP3zAyYp6wa9RNJGbdGIZpS7fbsAx0mqlXSPpN3aqB1NaY/PD+DLwAMNX/5yVO72TQDulvQa8HXggjZpxXpysGknEXESsD3wPHBcO1enzUjaHjiW/ANoezqX7EvC/sBWwNntW502txHwz8iWR/ktcG071ycvxwNT27sSOfg+cFRE7AhcR9ZV3+4cbDKLgZ0KtndMaUXzSOpFdnn6ZjPHtlhmRKwiu/w9Zr1b0Lxytm9fYFegTtICoEJSXVs1pAll/fwiYklkPiD7zzyszVpSXLn/fb4G3Jbe3w4MXu8WNK/s//8kbUP2uf2hTVrQvLK1T1IlsE9EPJnSpwGfaZtmrKf2HjTqCC+gF/Ay2QBcw2Db3o3ynMbaA3jT0/u9WXsA72WywbuiZQICdk3HCvgV8Kuu0r4i5y7HBIGytg/YruDzuxS4oIu17wLgm+n9CGBWV2pfOu5bwA15/9ssd/tS+hvA7un4k4Fby9HOFn8P7V2BjvICjiKbxfEScF5KOx84Or3fGLiZbIDuKWDngmPPS8fNB45socwewJ+BvwLPADUUzE7r7O0rct7cg0252wc8WPD5/R7YtIu1rw/ZN/6/Ao+TfVPuMu1L+x4GRpXj32Y7fH5fSZ/dvNTOnfNuXykvL1djZma585iNmZnlzsHGzMxy52BjZma5c7AxM7PcOdiYmZWZpGMlPStptaTqJvJsLOkpZYv2Pivp5wX7ii6WKmlLSben1S2ekjQwpe8k6SFJz6WyvtfoXGdIeiHt+78t1H2IpMdT3qcllXRTuoONWRtTzitdS7pbUp/0+s46HD9C0l151M0+Kf2+r2+U/AzwVeDRZg79APh8ROwDDAFGSTow7RtPdlPnnhGxF9nN4QD/BsyNiMHAN4D/SukrgR9GxADgQOA0SQNS/Q4lW1dtn4jYm+zev+bUky1eujcwCrhUUp8WjnGwMetsIuKoiHib7H6YVgcba38R8XxEzG8hT0REwxeXDdKr4V6VphZLHUB2HxgR8QJQJWnbyFa9mJPSl5Mtk7VDQVkXRLYixpqyJPWUdJGkWekK5tS0/8WI+Ft6/zrwv0BlS212sDErg9T18ET6T3u7pC1T+sOSLkxdHi9KOjilV0ianro9bk/POKlO+xak5VYuAHZJzy25qPEVi6RfSxqf3o9K3SRzyL5RN+TZRNK16fx/kdReK1tbEekP/lyyP+j/Lz5ehqapxVLnkT5fScOAfmRL2RSWWUW2rFRDWbsDB6d/Y49I2j+lnwy8ExH7k60DeIqk/o3KGka2gsFLLbXFwcasPG4Ezk7dG38Fflqwr1dEDAP+tSD9O8Cy1O3x78B+Rco8B3gpIoZExFlNnVjSxmQLav5LKufTBbvPAx5M5z8UuEjSJuvSQFtb+uM9F7gGOFofP7BtZEvHNoiIVRExhCxgDGsYg6HpxVIvAPqk854B/AVYVVCnTcme4fOv8fFq173IFpQ9EDgLmC5JwBHAN1JZT5KtQr1bQVnbkT2z6qSGK6zm9Cq10Wa2biRtAfSJiEdS0g1kS5M0aFj0cjZQld5/ltTfHhHPSHp6PaqwJ/BKQ9eHpN8DE9O+I8j+EJ6ZtjcG+pJ1s9h6iIgDIBuzAcZHxPj1KOttSQ+RjZE8wycXS70u5XuX7OF3Dc/LeoVsDTUkbUAWaGoi4raC4l8DbotsOZmnJK0GtiFb+++MiLivcX2UPQvoD2TL5DxRSht8ZWPW/j5IP1exfl8AV7L2/+mNSzhGwDHp6mhIRPSNCAeaDkBSZcPAu6TewOHAC2n3HWRXogCfI1sjjTRpZMOUPgF4NCLeTYFnCvB8RDR+5MCasiTtTtYt9gZwH/DtFKSQtHvqdt2QLMDdGBG3lNoeBxuznEXEO8CyhvEYsgdaPdLMIZAt1vo1gDRraFCRPMuBzQq2FwIDlD3Pvg9wWEpvGCjeJW0fX3DMfcAZ6Y8RkvYtrVW2PiR9RdnDzYYDf5B0X0rfXtLdKdt2wEPpqnYW2ZhNw5jcBcAxkv4K/JIssADsBTwjaT5wJNAwxfkgsn93ny/ozjsq7bsW2FnSM2Sz2k5MVznXAM8Bc9K+q8m+DH0NOAQYX1DWkBbb7IU4zdpW6oYofBTvxWQzhK4CKsi6NU6KiGWSHgbOjIjaNOhfGxFVadzkBrLZRS+QPWv+2Ij4m7LnBFVHxBuS/pvseTP3RMRZyu6R+ApZ98kKsiemXi9pFNnjEOqBmcAuEfGl9I35UrJnnvQg6277Uo6/HuumHGzMOiBJPYENIuKf6YrkfmCPyJ43b9bpeIKAWcdUQdaFsgHZuMp3HGisM/OVjZmZ5c4TBMzMLHcONmZmljsHGzMzy52DjZmZ5c7BxszMcvf/AxpY6S0Vir8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E:\C-DAC\Localisation using RSSI\Publication\Manuscipts\Images\Visualising Training Datase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720" y="2008639"/>
            <a:ext cx="5221288" cy="3532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81024-16A4-4E97-A8DF-BFF6DD50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6" y="835352"/>
            <a:ext cx="10515600" cy="599456"/>
          </a:xfrm>
        </p:spPr>
        <p:txBody>
          <a:bodyPr>
            <a:normAutofit fontScale="90000"/>
          </a:bodyPr>
          <a:lstStyle/>
          <a:p>
            <a:r>
              <a:rPr lang="en-IN" dirty="0"/>
              <a:t>Uniqueness of the Problem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08F20EDC-E07A-4564-8C8B-CDB7B6AA2C3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891679229"/>
              </p:ext>
            </p:extLst>
          </p:nvPr>
        </p:nvGraphicFramePr>
        <p:xfrm>
          <a:off x="583676" y="1747836"/>
          <a:ext cx="8117265" cy="4135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xmlns="" id="{FCA7CD52-B3FA-42E0-AF32-BCC22B747D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78778" y="2368313"/>
            <a:ext cx="2575022" cy="272048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226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81024-16A4-4E97-A8DF-BFF6DD50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0" y="773926"/>
            <a:ext cx="10515600" cy="599456"/>
          </a:xfrm>
        </p:spPr>
        <p:txBody>
          <a:bodyPr>
            <a:normAutofit fontScale="90000"/>
          </a:bodyPr>
          <a:lstStyle/>
          <a:p>
            <a:r>
              <a:rPr lang="en-IN" dirty="0"/>
              <a:t>Data Pre-processing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08F20EDC-E07A-4564-8C8B-CDB7B6AA2C3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150828478"/>
              </p:ext>
            </p:extLst>
          </p:nvPr>
        </p:nvGraphicFramePr>
        <p:xfrm>
          <a:off x="365220" y="1188442"/>
          <a:ext cx="6823856" cy="4045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7289" y="6561308"/>
            <a:ext cx="7792871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582" y="6577074"/>
            <a:ext cx="1186218" cy="365125"/>
          </a:xfrm>
        </p:spPr>
        <p:txBody>
          <a:bodyPr/>
          <a:lstStyle/>
          <a:p>
            <a:fld id="{2C977E3A-CEF1-4FA0-80EC-C96380F9FA3E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16385" name="Picture 1" descr="E:\C-DAC\Localisation using RSSI\Publication\Manuscipts\Images\Data Smoothenin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22525" y="1373382"/>
            <a:ext cx="4569450" cy="3249290"/>
          </a:xfrm>
          <a:prstGeom prst="rect">
            <a:avLst/>
          </a:prstGeom>
          <a:noFill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77448" y="4792716"/>
            <a:ext cx="10431188" cy="184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8279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32F0C72-FDC4-43AB-8DBF-637095B8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8" y="898194"/>
            <a:ext cx="9257647" cy="629013"/>
          </a:xfrm>
        </p:spPr>
        <p:txBody>
          <a:bodyPr/>
          <a:lstStyle/>
          <a:p>
            <a:r>
              <a:rPr lang="en-IN" sz="3200" dirty="0"/>
              <a:t>C-LAMP (</a:t>
            </a:r>
            <a:r>
              <a:rPr lang="en-US" sz="3200" dirty="0"/>
              <a:t>CDAC - Localization using AI ML Platform) Team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48CAE4-B160-4DBA-B68E-28AF38C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49D1EB-4BBA-4EE3-8CC6-8FAA0349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</a:t>
            </a:fld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3877535"/>
              </p:ext>
            </p:extLst>
          </p:nvPr>
        </p:nvGraphicFramePr>
        <p:xfrm>
          <a:off x="921855" y="2094275"/>
          <a:ext cx="8109023" cy="397999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528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26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51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72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47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Sl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Name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Designation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Organization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1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Mr. Suresh V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Associate Director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Pune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2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Mr. Anil Kumar Gupta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Associate Director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Pune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3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Ms. Irene S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Joint Director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Chennai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4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Mr. Pradeep Kumar CH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Senior Technical Officer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Pune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085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5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Mr. Chirantan Ganguly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Research Intern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Institute of Radio Physics and Electronics, University of Calcutta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085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6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Mr. Sagnik Nayak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Research Intern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Institute of Radio Physics and Electronics, University of Calcutta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F3DD01-422C-4B67-B56A-E2AA9F2D57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633021" y="2570768"/>
            <a:ext cx="2036975" cy="20369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25167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Proposed Solution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08F20EDC-E07A-4564-8C8B-CDB7B6AA2C3F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568665780"/>
              </p:ext>
            </p:extLst>
          </p:nvPr>
        </p:nvGraphicFramePr>
        <p:xfrm>
          <a:off x="709449" y="1512396"/>
          <a:ext cx="10294882" cy="488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69588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3480A28-D08E-455E-B1DF-3776F7FB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40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Choice of the ML Algorithms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7D862F0-889C-4D75-BB68-77DBE3B9B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69481"/>
            <a:ext cx="5181600" cy="4135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Multilateration Based Approach</a:t>
            </a:r>
          </a:p>
          <a:p>
            <a:r>
              <a:rPr lang="en-US" sz="2400" dirty="0"/>
              <a:t>As seen previously, RSSI follows an inverse square law wrt distance, that is RSSI ∝ (1/distance^2)</a:t>
            </a:r>
          </a:p>
          <a:p>
            <a:r>
              <a:rPr lang="en-US" sz="2400" dirty="0"/>
              <a:t>Therefore, to estimate the distance using ML algorithm we used,</a:t>
            </a:r>
          </a:p>
          <a:p>
            <a:r>
              <a:rPr lang="en-US" sz="2400" b="1" dirty="0">
                <a:solidFill>
                  <a:srgbClr val="1A2E73"/>
                </a:solidFill>
              </a:rPr>
              <a:t>Linear Regression </a:t>
            </a:r>
            <a:r>
              <a:rPr lang="en-US" sz="2400" dirty="0"/>
              <a:t>with polynomial features of Degree 2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ACBAF5C-DB02-4169-B60E-1F432D75E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769481"/>
            <a:ext cx="5181600" cy="4135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Fingerprinting Based Approach</a:t>
            </a:r>
          </a:p>
          <a:p>
            <a:r>
              <a:rPr lang="en-US" sz="2400" b="1" dirty="0">
                <a:solidFill>
                  <a:srgbClr val="1A2E73"/>
                </a:solidFill>
              </a:rPr>
              <a:t>K-NN Regressor </a:t>
            </a:r>
            <a:r>
              <a:rPr lang="en-US" sz="2400" dirty="0"/>
              <a:t>algorithm was used for implementing localization using the fingerprinting procedure.</a:t>
            </a:r>
            <a:endParaRPr lang="en-US" sz="2400" b="1" dirty="0"/>
          </a:p>
          <a:p>
            <a:r>
              <a:rPr lang="en-US" sz="2400" b="1" dirty="0">
                <a:solidFill>
                  <a:srgbClr val="1A2E73"/>
                </a:solidFill>
              </a:rPr>
              <a:t>AdaBoosting</a:t>
            </a:r>
            <a:r>
              <a:rPr lang="en-US" sz="2400" b="1" dirty="0"/>
              <a:t> </a:t>
            </a:r>
            <a:r>
              <a:rPr lang="en-US" sz="2400" dirty="0"/>
              <a:t>was implemented as it  improved the accuracy of regression using its ensemble approach.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C1BB5DD-3754-4549-AA7F-091A7A31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62E25EA-16BC-4BB4-9779-EE320C5F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20515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72179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Baseline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0239982"/>
              </p:ext>
            </p:extLst>
          </p:nvPr>
        </p:nvGraphicFramePr>
        <p:xfrm>
          <a:off x="333592" y="1465025"/>
          <a:ext cx="11051626" cy="1865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6516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mfortaa"/>
                        </a:rPr>
                        <a:t>Final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12.13167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32.4605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meters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7.63%</a:t>
                      </a:r>
                      <a:endParaRPr lang="en-US" sz="18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1"/>
                          </a:solidFill>
                          <a:latin typeface="Comfortaa"/>
                        </a:rPr>
                        <a:t>Japan Round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14.9074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50.4239 meters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8.85%</a:t>
                      </a:r>
                      <a:endParaRPr lang="en-US" sz="1800" b="0" i="0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" name="Picture 2" descr="E:\C-DAC\Localisation using RSSI\Publication\Manuscipts\Images\Baseline Predi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592" y="3373834"/>
            <a:ext cx="4702567" cy="3422706"/>
          </a:xfrm>
          <a:prstGeom prst="rect">
            <a:avLst/>
          </a:prstGeom>
          <a:noFill/>
        </p:spPr>
      </p:pic>
      <p:pic>
        <p:nvPicPr>
          <p:cNvPr id="53251" name="Picture 3" descr="E:\C-DAC\Localisation using RSSI\Publication\Manuscipts\Images\Baseline Prediction Round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7928" y="3405365"/>
            <a:ext cx="4659394" cy="3391283"/>
          </a:xfrm>
          <a:prstGeom prst="rect">
            <a:avLst/>
          </a:prstGeom>
          <a:noFill/>
        </p:spPr>
      </p:pic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25645" y="6492875"/>
            <a:ext cx="4114800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</p:spTree>
    <p:extLst>
      <p:ext uri="{BB962C8B-B14F-4D97-AF65-F5344CB8AC3E}">
        <p14:creationId xmlns:p14="http://schemas.microsoft.com/office/powerpoint/2010/main" xmlns="" val="3709656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K-NN Regression</a:t>
            </a:r>
          </a:p>
        </p:txBody>
      </p:sp>
      <p:sp>
        <p:nvSpPr>
          <p:cNvPr id="12291" name="AutoShape 3" descr="data:image/png;base64,iVBORw0KGgoAAAANSUhEUgAAAX4AAAEWCAYAAABhffzLAAAABHNCSVQICAgIfAhkiAAAAAlwSFlzAAALEgAACxIB0t1+/AAAADh0RVh0U29mdHdhcmUAbWF0cGxvdGxpYiB2ZXJzaW9uMy4yLjIsIGh0dHA6Ly9tYXRwbG90bGliLm9yZy+WH4yJAAAgAElEQVR4nOydeZgcVbm431Pds2Syr5OwZoOEEEjIBiEJDHJVEAVBwauo8EMMcvVevaiI3qui4hVFEVwRRUFcUEEWETEgDISwBBIIBMi+79tMMvt0d53fH9U900udnjrdVd01M+d9nnmm+9SpU6e6q7/66jvfIqSUGAwGg6H/YJV7AgaDwWAoLUbwGwwGQz/DCH6DwWDoZxjBbzAYDP0MI/gNBoOhn2EEv8FgMPQzjOA3GHxGCPEPIcQVHvvWCyGuVmwbL4SQQoiovzM09HeM4DcEjhBiixDi39Le/7sQokEIcXaacHssa5/fCSFuTL6uS/b5WVaf54QQVyqOeaUQIiGEaE77q/P95FyQUp4vpbynFMcyGArBCH5DSUlqwj8FLpBSPpO26XQhxJl5dm0BPiaEGK9xuBeklIPS/uq1J9xPEEJEyj0HQ+kwgt9QMoQQ1wA/AN4tpXw+a/P3gG/n2b0RuBv4ejCzyyRpgvmWEGKZEKJJCLFECDEqbfsZQojnhRCNQohV6U8T6eYbIURECPEDIcQBIcRmIcRnXMw3x6uOk+QqIcQuIcRuIcQX0o5TJYS4LbltV/J1VXLblUKI57LOSQohJidf3y2E+LkQ4jEhRAtwjhDiPUKIt5Lz2Jl+LEPfwgh+Q6m4FvgmcK6U8hWX7T8DTkw3CbnwbeADQogpHo95WlLgrhNCfLUAW/lHgP8HjAEqgS8ACCGOBv4O3ASMSLY/IIQY7TLGJ4HzgZnALOD9Xo+TxjnACcC7gC+lfUb/A5yRHHsGMA/4X83z+zYwGHgOuAu4Rko5GJgOPKUxlqEXYQS/oVS8E3gReEOxvQ1HCN2kGkBKuQe4A+cG0hPP4givMcAHgA8DX9SYL8BvpJTrpJRtwJ9xBCzAR4HHpJSPSSltKeUTwCvAe1zGuAy4XUq5Q0rZANyscZwU35BStkgp3wB+kzwXgMuBb0op90kp9wPfAD6mcX4PSymXJc+hHYgB04QQQ6SUDVLKlRpjGXoRRvAbSsW1wInAr4QQQtHnV0CtEOJ9ecb5LvBuIcSMfAeTUm6SUm5OCrU3cG4WHwQQQnwlbcH3jjzD7El73QoMSr4+Hrg0aeZpFEI0AguBcS5jHAVsT3u/3aWP6jhu+2xNjpkae6timxey5/IBnJvXViHEM0KI+RpjGXoRRvAbSsVe4FxgEY5ZJwcpZSeO1votwPXmIKU8CNyW7KODTI0ppfy/tAXfT2mOA47AvFdKOSztb6CU0k2b3w0ck/b+2AKOl77PccCu5OtdODcht20tQE1qgxBirMu4Gal5pZQvSykvwnlKegjn6cPQBzGC31AypJS7cIT/eUKIHyq63QtUA+flGepW4EzgJFUHIcT5Qoja5OupwFeBhwuZtwu/A94nhHh3cvG2OulyeoxL3z8DnxVCHC2EGAZ8qYDjfVUIUSOEOBlnLeBPyfY/Av8rhBidXBD+WnJuAKuAk4UQM4UQ1cCN+Q4ghKgUQlwuhBgqpYwBRwC7gLkaegFG8BtKipRyG/AO4INCiO+4bE/gCLARecY4guMFpOyDc4N5Pemx8hjwV+D/iph6+vG3AxcBXwH24zwBfBH339MvgSXA68CrybnEgYTGIZ8BNgD/Ar4vpVySbL8JZ23hdZy1k5XJNqSU63DMW08C63EWb3viY8AWIcQR4FM4awiGPogwhVgMhtIhhDgfuENKeXyPnQ2GgDAav8EQIEKIAUn/+GjSDfTrwIPlnpehf2M0foMhQIQQNTimmqk4Lqt/Bz6bNFcZDGXBCH6DwWDoZxhTj8FgMPQzekW611GjRsnx48cXtG9LSwsDBw70d0IhoS+fG/Tt8zPn1nvpTee3YsWKA1LKnFQivULwjx8/nldecUvv0jP19fXU1dX5O6GQ0JfPDfr2+Zlz6730pvMTQmx1aw9U8AshtgBNOD7LcSnlHCHECJwAlPHAFuCyZA4Tg8FgMJSAUtj4z5FSzpRSzkm+vwH4l5TyBJyAlBtKMAeDwWAwJCnH4u5FQKo60T24p6k1GAwGQ0AE6s4phNgMNOAkg/qFlPJOIUSjlHJYcrsAGlLvs/ZdDCwGqK2tnX3fffcVNIfm5mYGDcpOdtg36MvnBn37/My59V560/mdc845K9KsLd1IKQP7A45O/h+DkzTqLKAxq09DT+PMnj1bFsrTTz9d8L5hpy+fm5R9+/zMufVeetP5Aa9IF5kaqKlHSrkz+X8fTpj6PGCvEGIcQPL/viDnYDAYDIZMAhP8QoiBQojBqdc4ZeNWA48AVyS7XYF/qXINBoPB4IEg3TlrgQeTxZaiwB+klI8LIV4G/iyE+AROxaDLApxDv2f1zsMcaYvltE8ZO5iRg6rKMCODwVBuAhP8UspNOAWgs9sP4uRKN5SA9/90GXPGD0ekFbTadbiN86aP5cvnK+uYGAyGPkyviNw1FE5CSv5w9RlYVrfgv/PZjexv6ijjrAwGQzkxSdr6OCpvXZOU1WDovxjB3w8QWWXLhXsdc4PB0E8wgr+fYhR+g6H/YgR/P0BkqfzZTwAGg6F/YQR/H0bmMeQbG7/B0H8xgt9gMBj6GUbw92HyafXSWPkNhn6LEfx9HDd7frbN32Aw9C+M4O/D5NPpjY3fYOi/GMHfx3HT7Y2+bzD0b4zg78Pk8+oxGAz9FyP4+zhu9nxj4jcY+jdG8Pdh8tv4zdOAwdBfMYLfYDAY+hkmLXOZ2XeknW8++hZ2lgYuEHzx3VMYP2pgwWNLqV7cNfq+wVB69h1p55l1+3PaqysivPfUcSVztTaCv8xs2NfMur1NfPbcEzPa73hmI+v3NRcl+A0GQ7j42+u7+ePybcw4ZlhG+6Ov7+L0CSMYM6S6JPMwgr/MdMRtxg0dwAWnjstof/DVHUXb4SVSGcBlTPwGQ+mRUnLWCaP52vumZbQ/u35/SZ/CjY2/zLTHElRXuH0NwphjDAZDIBjBX2Y64jZV0UggYzs2fnd3TpOrx2AoPVIq0qhQ2mh6I/jLTEfcXeMXwqRVMBj6C6VWxozgLzPtMZvqilyN37e1/RBoFwaDwUEiQ5EyxSzulpmOeIKqqOr+a6SzwRAUD7+2k9ufXJ/TXlMV4f5PnemqkAWFoLQOF0bwl5CHX9tJc0c8o2355gZOGjc4p69fph5X7UKYhWODYdP+FhaeMIorzhyf0X7t71Zw13ObOWpYpmvlUUMHcPrEkUUdU2njF6VV84zgLxFtnQmu+/MqLptzbEb76MFV1E0ZE8gxjTnHYFBjS8nIgVVMGj0oo/2TiyaybMMB1u9t6mpr7oizcX8LT3+hrsSzDAYj+EuELSVVUYvvXHKKp/7CJ3fOMHgQGAxhxJYSy+X3cemcY7k0S0HbfKCFK3+zvOhjShSJEylt/iyzuFsiJHoLtn6YeozLpsGgxpZguUl+BX1JWTKCv0RIKctS8lDlx28Wjosk1g7//B9486Fyz8RQII7G7+036dcvV5k/q8TR9MbUUyIK0viLFM59SUMJHTtfgRd+4rw++XB552IoCClxNfW40deCHo3GXyKkpuT3y73L3cZvcvUUzUt3lHsGhiKxbR2N35/fjESh8pcYI/hLRRm+byPbA6Sjqec+hlCTkO5JDMtBqSP1jeAvEU6mTC2V3x+vHrc2kw6ieIT56fR2HFOPR43fp99MWPJnGRt/iVAFbqjwQxEx5RUDRNrBH0JKdja2kbBzi/QcM3yAlkeKIRdbSiL99DMMXPALISLAK8BOKeV7hRATgPuAkcAK4GNSys6g51FudBd3wR/BrfQZNoag4kgT/HNuejJn83+dO5mPzx9f1CHe3t3E+3+6jLFDMyNI9zd1cPu/z+RdJ48tavz+jsqP3w1H4/fnNxOGdbdSaPyfBd4GhiTffxf4oZTyPiHEHcAngJ+XYB5lRded0w/XTyPaAyTtV/rYZxdmbPrT8u1s2t9S9CHaYglOPnoID/7Hgoz2T/9+JR3x4J84+jq29Od35gelTtkQqKFSCHEMcAHwq+R7AbwDuD/Z5R7g/UHOISxou3P6dFxj4w+ItA9wzODqjL+Rg6pojyWKPkTClkTcnthKLCT6KlLHj9+n/FZS9o/snLcB1wOpLGQjgUYpZSpT2Q7gaLcdhRCLgcUAtbW11NfXFzSB5ubmgvf1k8Mdklis0/Nc9u1r5015kKGNudkDU/R0bi0xSTwRz+mzZkeMPQ029fUNnuZSLsLy3bkxs/EQqaqp2XPcsivO1v1x6usPKff3cm5vH0zQdCT3mjmwv5033zzEkIZ1+hMvAWH+3tLZsbOD6pa91Ldt6rHvwTab9vYO6uvrizq/TZs76UxAff2ejPb2tjZeeukltg4sjdNAYIJfCPFeYJ+UcoUQok53fynlncCdAHPmzJF1ddpDAM6PstB9/WRfUzuVLz/neS4P7nmVk6aMpu60Y5R9ejq3w20xosueyumz7+XtNG85RF3dDE9zKRdh+e5c2TgEknFb2XNse2M3W1/bSV3dHOXuXs4tuv4AzzVsoK7ujIz2h/a8ytQero1yEurvLY1H96/ipPEjqJt7bI99dzW2UfXq89TV1RV1fm8k1tMeT1BXNzWjveaVeubNm8PErIRxQRGkxr8AuFAI8R6gGsfGfzswTAgRTWr9xwA7A5xDeCiDV0++Z1NjKiiSPF491ZUR2mPF2+Djtk3EcqvOJrCNib9obCk9e0b56W7p5s4JfSQts5Tyy8CXAZIa/xeklJcLIf4CfBDHs+cK4OGg5hAmCvPqKf647vn43ftuP9TK71/altNeERFcWzeJmkrj/dtFPsEfjfhi47elJBKC3O19Fa2UDb5F7qrGL+26Wzl+yV8C7hNC3AS8CtxVhjmUHFszStCPpE35NBS3sV/afIil6/dzwanjMtp//dwW3nPKOE4aNyR3p36L+rOtrrDYdbiN+5bn3kRPO244U8bmFt5xI56Qrhq/JQS2WZ0vGq0kbT7ebMPgSFQSwS+lrAfqk683AfNKcdwwoYrYCxqVH78bUkqmjB3Mf9RNzmh/7I3dxBNG0GSQR+OfOGoQZ50wmle3NWa0bz7YwvIth7j1spmeDpGwJVEXldTy0ae8P2Nrml/9QPm1lThjrnl2LxFOAQbv/QXFXwb5ZIPb04BjjsqdZEXEojNhjMoZ5BH8Q2sq+PbFuQV3Hnp1J0+t2ef5EHHbPbLUJNnzB920zH595q4u1j6O7wWTcKREaPvv+qTVudf31FNzKiyLuBH8mRSQsiEaEcQ1VmVVKQUsy9FWDcWhk53TL408LBHzRvCXCFmGKMG8l5jbRsWjb0VUEDOmnkwKuClHLUvrc4wn3E09wtj4fcG5sXrv79tH7hqU50+AmFeM4A8pvtXc9dgGyQyiLu2OwDIafwYFaPwVEaH15JRQmHqMjd8fdFI2+LU+p/ra+oNXT9/ikf+CuhtgyFF5u2ln5/ThOssnHHSusYqIEfw5FGTqsYhr2GgSClOPX0pB2JFS8uFfvsjhtnjOtrnjh/PNi6YXPX5ZvHp8GqcYjOAvlpX3wJiT4Ixr83Zz8vFrju1LBS5VzV2XwyluTpXG1JNLAepZhSW0bqCqxV1LOPbpvo4tHRfjR/8zMwnehn3N3Plsz2kWvIzv3Y/fn6csVTyPycffG/FwQei6c/qROjnf3m4XscqrJ2pZWouS/YJCNX6NG2giYeex8WsfvteR0shPPmpozjY/zl/Hq8dPVGmZS4mx8ZcIbXdOn64DlXahQ0XEotOkAc6kQK+emIbEitvuKQWEoF8s7iq1Y4Qv2nfC9v4U7tviaz7zq3Hn7HsUko616MhdzVw9KlNPRcSYenIoZHFX0y3WlqoArjBYiYNHdf1aln9lEL1W4PJr8VX1VF3qVOnG1FMiHI1fx9Tjk1ePxmOlah2iImJMPTkU6sevuIG2xxI59v/WzoQiZUP/0PjB/fpVpaxo60xw/QOv0+GSJ+masycx+/jhGW26pp6+5EllBH+JcGz83vHFq0czV4+KmqoItz25nl8/tzmj3bIEd35sNpPHeMs906coZHE3Ioi53EA74glO++YTrtrnF989JafN6i82fqSrkqK68R1s6WDZhgP8X1bU9COrdvLCxgOugt+7qcf7vPORz7vPLO72STQlP349+ul59bj1/+9/O5F/n3tcbvufXmPfkY7+KfgL+JFGLffF3f1NHQyrqeCFL5/rbaB+ovFLZUpb95QVUkJNZYTzpmfWIt7R0MqOhrac/o5Xj3c//iA/cT+SMupgBH+JKETjD1IDUATuut4UqisiTBg1MKe9pjLSL/zJXSnQ1NPaGWfV9kY2HU4wfLuTxG39vmbGDK7yPI5VYiERNiyFT73KdDNqUBV/W7WLe1/YktG+90i7XsoGX2z8/aP0Yt+m67HdgzsnuikbfLH1BJp9sF/X7i1A8A+vqWTiqEF89eHVNB3p5KHtq7u2nTNljOdx+lPkrtvlq7Lxq/zy504YwYqtDazd25TRXnfiaCaNzlVoykGpbwZG8BeDnRtRqEJX40/tExSugkPT80jQj3PGFCD4B1ZF+fOn5gOp8oQLe9jDnV5t41/7ODTv6bkfYMVtLrPeghV7M9oHN3dyQWwTrNia0T6wqYP3xbfmtB8NfEtVXXHtK57mUhlLcAlrYMVuxu1aByu2eNovm1P27KEyasGKzBv9eR3rGfb2atgzIHMHKwqnfbSgY+XDCP5i0BH8mpG7/izuqvz4VV49+rEGvVX+FE0Bgt8vSp3XxVf+ciUcMwcqanrsGpGSc8V+WJNZ0KYmlmBBvAHWZEbvDuyMsyB+GNZs8HPGAFTYNudwENZsZdTBgyALO8YJDc3OIv6azCeNM2KHGLL1LdhbkblDtNII/tAhvZfXKyxyNzj8cRX1J5CmV1JOwd+bs3PKBFz0Exg+vseuHZ1xrv3Wk7x9+XkZ7QcbWrn+Fy+y7PJ3ZLTv3NvEV3+/kicuP9vPGQPQ1h7jP/7vX7x1+Xm8UUSx9fsfX8OgqiifPiez2NE3f7yU/3v3KZx6zDAfZtszJoCrGHRNPSW29aiOqa7AFa6bU6gpo+C1evMNV9ogIt66Kq5ftY0/uBQMQadUL3VxHSP4i0EjqEnXQyfw4ExXE7++OarXCqBiKaPG7/ixl+3wxWEnQHgTO6pTVAp+O7jfjW+RuyH53ozgL4aUxr/vbfjp6Xm7FlKIpdhrRBUA42ceoLBcyCWnjCde6kyOviEljquZd7GjyjXlduMLVuMP9jMv9XqZsfEXQ0rwr18CzXvz90XTjz/gRz91zV3v9Gt/8rLb+Mt2+MJJfWaWV1OPVKYVVwVwuWS4CBUFpWcPACP4iyG1uGv3vMhbnkIseuPoPpX0S6+epj3w/I+hs6nnvgGhMnWEnpTg1zD1qPz43UyMgWr8AStifuX794oR/MWQ0vg9ePcUcqcP6kLw7yLupQKoGB66FjY+VdYp9NrAuZSCpGHqcSPf4m5Qi7C+KTkqBwpTc7cXkbqQY7l5QLIph8eMrulG93i9VgAVg4YnV1D02shdXY1fcQELVDZ+7xW1CsKnjzwMph4j+Ish0en8j7f32FU/OCq4q0NtI9V7KnF+ZL1QAPVyem3kburJ2KONX5XXUGXq0amhWy5UX1upHSWM4C+GWJbAz1tdpxyFWPQfffWeSnqpAOrl9NoALm0bv/s5CkUhliA1fj+9elSeSqVUooyNvxjiWSYeOw6RCteuTsbjcGgjjhmp+IusX5p6QkCQ2uG+pnbe9+PnXCuu/eDSGZwz1XsyuRwKsPG7KS5lsfH7tC4WFhOdEfzFkK3xJ2JqwV9QWubi0L3GCvE86pX+5L2cIG38R9pi1FRGuT+ZTC7F9x5fy9aDLcUNnppzkZG7ahu/DNbG7xOqczL5+HsLsVaIVHbb+u1Yns4h8urJo6nr3Zz6sR9/GbGs4ExstnQqhY0clFkfYMSgSlo6veemcqUAd043LCHc41BkcPWI/fLqUf7ujFdPLyLeDgNHd79PqAW/tsZfhnIN2mkl6B+VoDIIwfkGaeNP2O4LpAMrI7R2FunRpLu4i37kbrApG/yy8Zf/scRo/MUQa3ME/5Gdzvt8gh/94Cg/cB/HXbvQN/WU/wLuCSklmw+0uAhKwYRRA13r3OalsTvX+/bzfsPox6+huvhpahFkcjyVnbymMsqB5s7iBu/S+L195irnBLVXT5Aavz8aeVi8eozgL4Z4OwweC7uT7/OYespRiKWQ/bVuTgUeo5Ss3NbI5b96kaOHZRa42Hekg1suPZXzpo/TG7CxOzd8vGIQMVFRcsFvCcG+I+28vOVQRntFxGLGMUOLuiFLCREXO8DAqgiNrZ00tmYK/4glGFztvq6Vg53wbN+HPEIyr8YffmXE1cZf4mkbwV8MiRhUDsx8r0A782UR08oYR3GRufrxa45t9YLF3Y54gpnHDuO+xZmLlbc+sY4f/WsDj72RWQ2qKmrxrfdPp7qiZwElEYgynP6JtYP468odfPcfazLaX995mH9ddzbHjui5yIkKlann2OE1fGfdGs6+pT6jvbkjzj8/dxaTxwzqeXBpa3n0qJSl/Bq/5+G1KEV2TpOyobdgx53SaCk61PlbCoqKLVKo6u6v73kkdDJTlwXV4//Hzjjetd7qVx9azXXvOpFxQwfkbMsZW0QURrNgmTN+BPdfe2ZOe90tTxMvctVXpTWfOXkUr33tXTntF/xoKW1eF32l95TMKdzz8ZcnO2eQiBJfSYEJfiFENfAsUJU8zv1Syq8LISYA9wEjgRXAx6SURRoPy0S24G9S1xLVTdmQ2qdYXNMyO6OrdtAYO/xxuyphMHpwFRfNPDqn/TuPrfH8uUvKI/hV+FERzZaSSFBCTkqthV2pSDqSujFlrwEEnrKB4rXysDwhB+nV0wG8Q0o5A5gJnCeEOAP4LvBDKeVkoAH4RIBzCJbsohJNu5VdpSr+XIEftkptP37di7IX5IyxC4pN8IYMoT252G/D1lwg1Xoy1SjCAuQ9GTc7f7BJ2vwb13WsEgdDBqbxS0ciNCffViT/JPAO4CPJ9nuAG4GfBzWPQElp/J95BR74RF7Bryn3U7sUjbuN393/Xj+RXJj0XXd0H/913PYkVqg+AT/s0LbCxq/Lsg0HeH3H4Yy24S1b+YAUeFwKBtQ37W47f3cHWYIArqAcLvyKpvdKoDZ+IUQEx5wzGfgpsBFolFKmHIJ3ALnP286+i4HFALW1tdTX1xc0h+bm5oL37YkJWzYRjbeyfvVOxleeRPWa5axPPAZAIjIg46p962CCw4c7Pc9l+/ZOGiqgXm5X9sl7blJyoKmFzlY7p8/qfXGaDjSz9Mn9XW2JyAA2b4rRFof6erXJKp19ezt4u3Mf9c0bPfXXxY/vbtW+OA0Ncc/jdHR08MILLzK6xl0zrUt7vXrNWo5FFjTHIK7L1rZWli9fzo5BhT/Iv30wwZEj3q/T5qY2XlmxgkMbuk04zc3N3PHgK1RHYUza5zikdSvvidks8zh2Q7tNrFMxFympf+YZommS/o09cQ4e8P5d6yKA+mfqaW1pKfgYO3Z00HnIoj6+NaO9sbGNVa+tonO7d1NYMQQq+KWUCWCmEGIY8CAwVWPfO4E7AebMmSMLrWpfX19Pofv2SOe/IBHj6Lo6GHkAHvgEY/c+7Wx7z/dh3ie7ukbXH2DpwQ3U1Z3haegX2t5m2IBK6uomKfvkPbdV98Ez13C8NYO5dc9mbKp6/ln++60r4Lm0xgt+wJsT62juiFNX5+1reuzAKqYcN5y6ecd56q+LH99d/K29vNG6jbq6uZ76V7/4FKeffgbHjVR4xtR3v5w67WTEWgqaYxDX5cAV9cybN5vJYwYXPEbFhgMsPeT9Oh2y+jlmzZrOzGOHdbXV19czfMQArl40kbNP7A5w3PjGi9h/jXg+7z2H26lc8Zxr/8iT/2DhorMyvK+aX9/FlsQe6upmeRpfm3/+nbPPrmPps88U/N3VH3mT40bUULdwQkb7HeteYMaMEzhz8igfJtozJfHqkVI2CiGeBuYDw4QQ0aTWfwywsxRzCAQ70b1YdcoHYcp7AAl//zy0NWR0LagQSzGPfq2HsCPVDJHNOZsqYkfYHx3L6OtXOg2PXgdtDdoZRHuLqUfHPmtZ3j93Z3E3PPiRQiPYKlY2UnNZUTUVN7OW7nqOLn5E76rcukv9WwpscVcIMTqp6SOEGAC8E3gbeBr4YLLbFcDDQc0hcGQi06unssbx649U5hTs0I6KLVak2HFkpJIIuf6WlowTJ+rMtXIgRCu7MidqL4SGXPLrJu7Km4Uxa4OzuBueD8CP2SRsiaXxgamEoZtrsCUT2BrXtXQiJVy3ueXrCToff6nz6QRJkBr/OOCepJ3fAv4spXxUCPEWcJ8Q4ibgVeCuAOcQLNnunCmsaE4dXmcZStNbopirTCaQkUqseK7gF9LGTo+gTM5X93i6OWN++ewm7ly6Kae9dkgVj/7nIr2De6QwLxUF2YI/dO6c/iw+ai2QKoSh2xOukBJbQ9fMdy5uvvylyM5Z9OeLOv9QX/HqeR04zaV9EzAvqOOWFDvu7pdsRVw0/uASSLmS0vhd6gELGc/8AQpnvlIUcHPSmNL6fU0sXjSRi2Ye1dXWEbc599ZnNEbRw5ZSKx9P3sRzMvMmaotwefVA8Z4hqsjdQsi5lqSNjjHRyW/lvs0tJ79tB5erB/yLpncdO8wpG4QQFjBISnkkoPn0LvJp/DJX49eh6OvAth2Nn9zYOCFtEtkav0yA0DVHoaWmtHYmGDOkijFDurPbdMbtQGMB9P3485l6sgR/uGS+L8VCCnN/TWto2svIA8uZ1wqRzjHAKDiyG9Y+xrD1zyNkh9Z8lDMROV9H4Ll6fImml+qYgFC5cwoh/gB8CkgALwNDhBC3SylvCXpyoSd9cTcdYZGTyyDPF+6GKDY4yo4jI1VEyK0HbEk7U+O3Io6pR+imbNC7obV1JnlT+PYAACAASURBVKipzLzkgn7E1bX75i2Bly1pUOU5LQ9+fJa60a85n9fzP+KU1T/hFGD9jiFw8qfgjb/Aiz9naNMurbnkKx1qCcFjq3dTU9n9+1u5rTFQU49fVbhKPbYbXjT+aVLKI0KIy4F/ADfg+OYbwa/U+CM51bmk1kNucp9ibfxWBRG8mHosSMSQEb0DWkJga6i9rZ2JjB9q1xiBavy6i7t5Pvespzhb9ga/Jj10TWM5xLrLkYrUB5nohIlnw6o/ag2V77L48LzjeH7jwZz286eP1TpGqSnEuy8IvAj+CiFEBfB+4CdSypgQ5chJGEJ0TD1l8OohUonl4tUDLou78eSNSvcxX2NKrZ1xF8EfrMlE1+7rLFgrNmZp/LpPSEEjFJWpdCja1OM6qOLJuAhuON9zSJB/BPk0ofn0XCxeBP8vgC3AKuBZIcTxgLHxg1rwC7fF3WDNKLlzSyTdOV00fjvuYuqJF5Sd0+1Hv/lAC/e+sDWnfduhVhdTj3vCLb/QtfvmDZ3PNvWETP3xJWVDAWsieUZL/ouDpZOoIX38gnYLBD8+33y/sVClZZZS/gj4UVrTViHEOcFNqReh0mRU7pyaV3FR14GdwI5UuWr8lrRJ4OLOiT/5hF7adJAV2xp436mZRU7++50nMmFUbirklG06iB+5rnuipbG4K3tFflI9bFvf1KP6BKzUU68dc1eQeho3ZB+tH4u7YUH5bQghPiql/J0Q4jpFl1sDmlPpWP8EjD0VBtcWtr8dx7WikGXlCn7tqNgikQmkpePOqR/ApSqIkZCSaeOGcPWiiZ7HsaWT8sxvtE0X+RZIs90HAStEgsCfxV3/TD0i9Ruw4xDR1/jDYg/3EwmuP7IwFVtPqWaDFX+9n99/EP6uuq95INHpROlmo3Dn1LqIi7XXJv343TT+3ACuiDNfqY6UVEzR9UefsGVG8qwexyE4vdmWzn1YB6+mHinDJZX80EgTtmaluDx9RSoXYxE2/jAUJk8RrFcPJX14VGr8UspfJP9/I3ubEMJF2vVS8pRL7JFYG1S4VGpS2PhLuhSYz8bv6s4ZLyjWwE3QxBN65oIgPXu0bfwKU8/fX9/Nju1buCat7R+r93IGBGen0sQPwSQlRLRNku4HtVK/gUQMolUFzSVM+LEAq7uOFhRe/PjrgSullFuS7+cCvwJmBDqzUpFWIH3zgRZe3nwop4tlCS44ZRwDsjxSHMGfm8Vx++EOIg0trFjV7be8anujdnBU8TZ+lcYfxxbFm3pUGr+2S2CAvvy6OdpVn/uPn1rP2Udl3kSPGj4gdZBwCH4fpqBv6lGbKLo1/sIWd7WfknsJ7jUyQhbABXwHeFwI8SOc3PnnA/8v0FmVkjTN/N4XtrJiWwMnZhWOfnrtfo4eNoD5k0Zm7htrg4pqsvnra3tYEG3m8Tcz89q/c5r3tQS3CkNayATSqnJN0ibcFndlQlsbsRSuj3HNBUIrQMGvm4IgX3bOD552FLzV/f6asyc7IY0hsfP7YTJLSKltGssgzRwmZJqNv4DFXQiHdpzCUQqK1vnzjF3k0Bp48er5pxDiU8ATwAHgNCmlt0odvYG0RVhbSi6acRRXZeXK/vCdL7p/4fF2V40/ZlucXDuQn34koLzgXrDjyEiNI/izNFJLxrHJsvHbicJKL7rsk9AW/EGaejT9+BXmEmfxWWX7D4fgx5eau5r5brJv2mmKVIbGHynEqyfYFAy6+LUAG4Z1ix7v7UKIrwI/Bs7CKZNYL4S4IOB5+cOGJ5m48TdwME+FqCwbv+oxzFX7jrVCNFfj75QC4WJb10EUa/+wE8hI0q6a439uk3BJ2QD6QWZ+Le4GaeP3IzunLXExm6XGDYngxw8bdAFePelHTVOkMrx6CnHn1N4jWPzy43cd24daCjp4+TZGAvOklG3AC0KIx3Fs/H8PdGZ+ICWjDrwEG56EkYpKVmkainKRSuVhE3PX+OO21e3DXATFBXDFsa3KrtfpXhWWnXCx8cfzJpByQ9U1rmteCdCVTdePX3UTsqXMtWanzjEkGr+uYFpw81PsPtyW0WZL+M93TC58Emm/Jyu1fpYozI8fwmXq8YswPMR4MfV8Luv9VpyiKuHnhHfSPGgiNS7JtbrYtRKW/gAWfT5vruwcjV9KR+N3sfF3SoHId0wPFH1xSCc7J5ATUyBkwt3Gr3kIAa65emxbUhX1bigWwjX/mS/YUrOwiELzkr1A48+bYM6F/c0dvH7juxlQkZtGQ+uYGaae7ifoTBt/AYu7hUQUBokPiyhKjb/4obXw4tUzGvgSMA3oknJSyncEOC8fETmCL4Pxi2DDU7Do805vVXBF9jeW6ASk0sYf2f9mMZP2wasnjp0S/HvfhNppsPoBsOMMPrgKmzSPXCsCe1YjNct9qjT1uC0ZoClsg7Tx6/ul585F5tP4Q4L2NSMhaomikrIJBJOf/wL8aQnUjIRxp3ZvK9qPPxw31BR503lojpPTJkqbssGLWvZ7nJKJE4Bv4OTteTnAOfmKFJZanawe6mQNjDuPuyqvPFevk1ir89/Fxr/JrsVqPZCRqbAQigvgSmBXDOKwGAyv3AXbXoTHvwLr/gnA61Wzu/uOmAgt+4jYnb64cyZsW8vGb/ngH63Cr0hUdxt/krCYenT973361KubtsKCz8LhbRnraZXNO2FTPbTsKyxyNyQ+7+kUX4ErHNeKF8E/Ukp5FxCTUj4jpbwK6CXafg+CPxGHqqFdAlqVOtnV7ptKu+wi+NckkhWmsoK4dChambTjSKuCB6ovcc7fjsOI8fCRP7HmnF/y0oCzuvuOnuIcU+rNV6UBJWxC49Wj7cevcFF19erp+pLC8WMuxFxQ7HUmBAg7DsOOdRr2vw3AETGYqqat8Nj10NkCI08ocPzwiH6/5uI+TGlTNnhZcUkZ7XYnvXl2ASOCm5LfiJz0CV3YMaga3KW9S0XEiGvirnibI/SznJ5tW9Ipk4+1RQn+Ilf5ZQIpLMdt004kH7e7v+4MgZ1sF9LWczVTCMmEbeuVOxRBevXounO6P3I72md2e8gWdzUdwZxzKk6YOYI/kRHB/vz8u/nuhjF8/X3TmHXc8ILHDsen2o1fkbvKsUPm1XOTEGIo8Hkct84hwH8HOisfkflWDu14UvA72rsyAtFNI1Wka4jbEiuSEvzFe/YUjG0jRdRJzWDHMxPKZf/Wk+2WjGsmaXNf3I3runMGmIxcN2WDat3C0fizrqOQafygZyf2KzJW2DGIdv8WbCuazPuUiV09Aqs9NzJeOb+QmXr8CeAKhx+/F6+eR5MvDwPnBDudILAURlvbuSFUDe429SguNFevnlh7xsWeIm7b3QtZRWj8ULw7pxSW470jE85fusafPniaxq+DE67v7vqo40kTZDEW3VKCqvAJx51T4dUTFo1f01ygmzFWdUwhExm5eGRSkci+4R76eD1X3rWMR/FOiCw9vqBULvNu9R/dYusrpZRlDEfVR4rcFMlAt9tZ1WCItcAb9zOhuQUh6nK6Wm6eHrFWpcYftaI4dXeLs/EXa+rBinaff5pnRY7GkWq34/rFYtwCmhO6AVzFV4463BrjH6t354zyxo5GTtMwN6jWLaSEgW/9yX2n1ffDmJNh+PFQOdBRJAZqukj5ga6ph+Lt1o6pJ5aRpVaKqPtT0+Ba9ojRGvMLxw01hW+pkxVBoqEw9QghHgP+I5WcLdUc+Ix8Rrm4m+h0/g89FiaeAy/8lI/vWcNfp7yU09U1J0283V3wJyTRiAARLVrjLwo7jhQRR+NPmXrSXOoyTkcIEBZCJrQTybnZ5hOanjR+aPzPbTjAT57ewMLJmQK3dkg1CyZ7F8LqxHNQsXsFjJsJE+scN+DKgXDShfDUTdCyP3OHGw/rn0SR6Lob+mVKEVlPk7YVcR1b18ThxxqEnwQZuVtq8mn8vwGWCCHuAb4npYzRG6J1c1DY+FOulgOGw0fvh8M7qPzhKa4Py67CQKXxJ2yiEQvIrcKlN+ti8/EnkCLiROimNP6uR3C3A0a0F3cty10DStjJm59HhNAr2u6GLSUzjhnGzR84tefO+eaiSEMhpXSE24JPw8kXd2/40L3w18XwuuJpoITkBFOV6rjZuXjyXGfai8/hkftA8U8has/BkHj1SCn/IoT4B/BV4BUhxL3AoVRFLillr6jA5Wj8LgI41uo8nqYu2OgALGwsF5dG98XddmJWFet2ZWp2+5s6kmaO4jT+on/EScGfqfGnfd3ZY1tRbXfOqCW4f8UOnt94MKN968EW3jVtrOdx/Phx+7VQqcrOaUvprIEIFw/oAnzUg0Dnpp1apCzenVM4gj8rMtftMwxwDb8khO0mVAw92fg7gRagCqfqVkCB9UGiMPVke+UkX0cTuUFX7n78raw7GGfxb1cwZEDmRX/GxJGwJbcYS0mRCaQVcSptSTtp80/Z+F2wIljYWhf3R884nnkTcj17hRBMGzfE8zh++PH7lclRnZ0T53N0K7XpVoUNoOWgcycZULhLo5KWA84Np3poV5OrYN3zBgw7Hqrdvw9fPjOZm4TNzUyj6xUTNhu/Yz0ocgjp/pmHycZ/Hk5d3UeAWVLK1pLNykeU7pyx1sx0C8lArKjdntPV1V4db6edSv7ngpN4zynjcrffUqTGjz9ePd3unHn8+AGsSHc2RY8MrIpqLZyq8MPGr5uMTYUqpsCWMin43TR+heC/ZRIg4Zi5TtqMRdc5wUynf6rnicQ74R9fhDHToGErHFjrHH/Uic72l+5wFpT/4/mM3XKmfsdC5/+CzznXQcMWqByEPOFdXBN5AshKtLv8l1AzAqZ/ANoaof47cP533ee461Uub/h50tST+9ST/bPRXRzVTRoYNEE+sYSpEMv/AJdKKYtLOlN2LMd1M5tsjd+yiIlKKhIduSO4CYNYKx2iSi1srOJNPUX5DNsJx49fpAVwJYWW649JRNSBbgHjmgtJE5XttLCx3BuFtHHNOaM09SRH2pHMcPLUTc7/aDU4RRvVNO2CFXfntm98qvv1wfUZm/IKj2W3Zby1Xr+PL1cA3JHZ77EvAMIR/Osed24wKsG/4h7e3fRXEpGqnM/F7essZHE0PGLfHyThOKd8Nv5FpZxIUCi9elzKJnZa1dS07YQjuzLah8UPUNliw5E0ba/lAJ2iSu29YhW3uFs0dqLbj9/Fxp/zA7SiWCTKomEVXW0M597ux9wthVrn3Pg1NX4VrYcgN7dfJm4mpWyyvkT/ioEnB2lryN8tud2yYy42/lxKnYjMb/zw6lGPHb58/L0ax9SjWNzNyrPTUFFL3UufhCyPzhsBNgBPZrYfHHYVQ5WCvzgbf9EXgkwgrSgyPXI3X050K4JlJ8qijVi+aPw+RaEqtGY7pfGrnpZ0WP4LBszrwfvIjuXf7kLOPauYz7T9CDz3Q+f1y7+CbbluzmxwfhBC2t5MPdoBZuFaUPXDHOOsRbkNXtqF7z4v+NWLu7l++LdO/BXzJ47k0jnHZrR/4S+rmDdhBJdltT/y6+VcqbL1FGnqAT9s/BESbou7bheZFe3On15i/PBCdKJQ/VjcVUfuIhPuQr4A6TRh8x+Aj6o7JPQFP2Rp1IU8cQ4f76wDHNoEzXudthV3Q+10GD01s++wY51aFuCyuKuw9WgSJsEP4fHDL5Y+L/g9L+6CesU9uS2bvKkJfLDxF0WXH38kbXE3j2ZqRZKmniKPWwD+ePX4pfG7J56TMnWQYiqRa1CA4M+5dgt4aui6sXU2d7d1tjg2/xOy6i91tnQL/pqRcNm9zs0xGcvmeiPWiiwOl5T1Q7FQPZnqejwVS4mu4nKiSNmgSLLm9tWqBJOdL+WvDzb+YguxODZ+lwAuXC4y4Xj1lEPBEsJ9/V0HiV76ZeVccP8BSvL48QdBIUKbLLlayFND6rgd6YK/1X0dI2nXbx4y2fkSp12YEdyW69Wj92QXusjdQL16SnuegWn8Qohjgd8CtTif151SytuFECOAPwHjcYq6XCal7GEVqXDUi7u5Gr/ybqxYfLRtiARk4y8aaTsavyqAK5tymnpE8bl6/BISKpdDx49f8dTkJhSb9xU3kYTHa2fPatj2ArQ3Mr8lwZgtY6Ax5szzpAsLP262xu92jkm7vnS5Gaq9enT8+MNl6vFDKw/LzSxIU08c+LyUcqUQYjCwQgjxBHAl8C8p5c1CiBuAG3BKOwaCVEVGuGj8qoUXlWBK5AsaKtrUU2zKhnhWyoZ4DzZ+x9Qjy/BLc61wpoktc0ojFIQ6V08eP/4Z/w6NW2H1gzB2uiOINz5d3ES8avz/+gZsfQGOO51zmvdSu6EaKhJOLemqoT3vrzpux5Huts5miLoI/q5rJfeakeT+lgpJclZ+EVkagvQYciOw51Yp5W4p5crk6yac8o1HAxcB9yS73QO8P6g5OCRTNrQcdLSw1F/rwVzBrxpBofFLKdUFR6xowQt0UOSF0LwfYq3dNv7WA07JxXzeJ4kYsw/8rSwalh+FWKRPHtIiOVrG2FImbfwKwT/0GLjwx/CVHXDV4zDtIqfcYDF4vXaa98Elv4CPPsB3x97Kynf8HhY/DccvgCM7CjtuxUDH1BOpSl4zMq/LqpvGD6rIXe9TCZvrZ9HFkchvVSglJVncFUKMB07DcZSslVLuTm7ag2MKcttnMbAYoLa2lvr6+oKOXdsZo/Otf1C56o8529ZPvpqdaePu3dvO2/ZBhh/ekNFv964OxJE91LdvzmhvaGxj1Wuv0ro1V6DOPNLMrjffYN+BwoqVbdgSY3+bTX39fmWf5uZm189lWMMqZgIvrdvL6paRbDz2UoSMczAxlZb6ejY0JDh8uDNj3wkDZ3DM9if447r11HdsKWjOhdLS1MYrK1ZwaEPm56g6PzfWbouxu8mmvv5gz53zcPBgO2+sbqT6wNquNjuZt76zrY3Vr75G08b8QewnNHZSvedBRubpE4/H857biIMr6THdnB2D3a+xcu0Ojuyp59Chdl5/4wiRvW8zrRUqXrmfnuKq659+KuNmtqiznXh0ALvXreYYIgghicgEy1esonVg7mdbB7S2d7Iy7Vyam5tpbrF4+eWX2T24e+yOuCSRSHj+Tjc0Jmhq6iz4t+837e3t/O8flhKVMe5bs6Sr/aSRFjNGexOl+/a285Y8yNDGzOC7vXvbecs+yLDD6xV7+kvggl8IMQh4APiclPJIumlESimFEO6BklLeCdwJMGfOHFlXV1fQ8Tdue5DK2GE45VK4+BcZ206wIqRXAn1g96ucfNIY6mYendHvqcOrmTR6EHVnjs9ov+3NZcyerSgvt3Ukw6acyLSZhc1787LNVB5spa7uZGWf+vp6XD+XDXHYfTIzZ8/l73veYtLHfwTAxOTmwVsbeHTXW9TVLejeZ1INjb9dypQTT6Bu/viC5lwoP3xzGaedNi0n/YPy/FzY/sIW7L1N1NWdUtRc/rRjBdOmHUXdqd1pOOIJG+uJx6mqrGD27DlwdA8lKUYdhL/lL1IXjUbzn9vaNnjDw4StCma981KoGcG9W15m+vTjqJtWC4M2w6Of63H3ukULMoqosNQmMnAY48eNhP01EO+Azk7mnbnQcfXMph4GDKjJOJf6+npqagTz5s3ixNrBXe1tnQmsZ5Z4/k6HbGvg0Z1Z12kZ+dbI3Ww/1MrGTRuZNHESAGv2NLG2M8Fn62Z7GuP+XSuZNq02R8Y8tOdVpp44mrpZx/g+bzcCFfxCiAocof97KeVfk817hRDjpJS7hRDjgCKfifPT9Rg65qT87ox5yO/VozL1VBSfq6fQ58pEyp7vvr+rjV9EsGSiLKtpThK84sZwDD1+LO7muhF2GZG8evVM/4CzhvTwpwufiFdTz9VPOrl1yPrq5vw/J/Bq7+qej5Mu+BMxqBzk2Pgjld3XcEGmnqz3mms5IbP0dOXkqpfbqTvbEfz/eGM3D7+2K99uOYQh/1BgNn7hnN1dwNtZKZwfAa5Ivr4CeDioOUDaRTn6pJ775lmsVS34qb16yliIJS1plueLzIq4lBYsDa4VzjSxbUVEpCZuEdNdN3iVV48b1cOKm4jXxd1BmZbSDGWhxoOZMf04dgKQUFnj2PjTF3QjVTm7dh3T1avH/fvU+5b9+U6DRAhBQtNTSTVOX0nZsAD4GPCGEOK1ZNtXgJuBPwshPgFsBS4LcA506R1jpubvhjqBkkrjTygi+J2dihP8liV4Zt1+PvOHlRntVdEI3754OtUVeQRQ0nVTdSE5cjZroxXFkuVL2eCHxq9T9UuJy0JzV3CYjh//hEWOUE5Fv2YxZv8y+LZLVtcUXq6dsafAoDFpDVleM4s+76RtfvtvucMPPY544y4qf3BS90WcClAbVAtvPwK1JzuLu+2HXWNeUjQPmZyzlqB0xdTU+EMu94lY+ulGFBkbWLPnCM+sy1zTq4gIzpzkfxnPwAS/lPI51N/buUEdN2cewnKKog8b76Gze7PqETW/V0+kqACu9556FMNqch+vv/7wag40n8Axw/Nk+erJZ9+NlOAvwy9tWE0ll97xQk77jNERvC7t+KUtuZ1+t8avyMfvRvVQ+PxaaNrjPClEKh2TSiIGiRgvPVfP6afPyz/GgOHOicVanGtY2pDo6M4xlSH0Xa7TiXXOX2eL85fo7IpdaY7B+259gmeunZN5zMqBUDUEmnY7TwxSOvtVul9v141/iHfNnMixrluzvHp8yHUTNizhVJzzjKLrGRNH8rfXd7FmT1NG+9ABFb1L8IcHAaNP9OTk7eZ7DEk/czc/fjufjb84jX/EwEounHFUTvv3Hl/Ts5BLafwotAs3f+pkds5y8MuP5y6MrdzWwPV/cEkMpsBWJb/SxHJ55LZl0hxla0buCgFD3LX6tppxMHKSx4Hy+QelHQ5wlSyVA52/NGRbjEMMU8/B49xaI0OwLRf7v0sKDd3Eg85TQ7h1fsvSf1p1O6XL5h7LZXPdb59B0OcFf8PwU2GWtwzTqqg6lSnClpKISg4EZOOPWKJnDaMgjT+SNPWUYXHXtSKRfrCPH6YeN63UTq39lDJlQwFoLZ76E/agvNm6TaOwlA3hRjfPVFieePq84G+rORpOqvPcX5Uy1d2rJ49GEpDgt7wsJiViXTZ+dUKo7IHLZ+pxQ6AnJFK+9r4cN+vAGTZ+P8KDA0In7bGvhWvyrSXled8XcC3S1ANhSNkQ3qu4DKg0DLfHf+jJq6c4G78KJ71BEBp/lAgJREh86FQFUVRIiTpTqgZu2TlluldPH9H4/SprqLLbu3nI6VZaU+auDxER4eEJPI2Q/LyM4E9H9RimErZB2vhVOKaeHjrZCYhElTnqXX+syRtFuVw6s9E2C+CPRukWP9Fl4w+5qUcHpdeNJirt1dXUo2hX4VdsRpCo0njn3yeYuejQ5009OqhNI+4av8yXGCxAU0+Pj5Z2rCAbP+AEcYUA3WpNtk8GYcsS3PviVurXdrvVdcQTjvdWQsOrpwzoeM1In0xjzliK+Wj0VRICIZkPXXfOsGj8RvCn4Xwnbou77pGl5dD4LS+PlmlePW4/HNcbWfJGERrBX0CUpx+Lu58+ZzJv7jqc0/7JhRPg3nBr/LpeM754zKgWd928ejQPFxYhmQ9td07CcS8zgj8NZRWnPCkbgvLjV2FZHhaT7HhO8eueBw6h4Nfdx4fjThg1kAmjBuZuSFWKCbHg16nb6pdMVZlv3J48UjeafBHy2WOEQUjmQ9edMyxePSG+isuD++Ku+8Wd13c8KBu/F5tiMlePyvrhqk2ncvWXyZc/G13brl8pG5SkivkUmO+pFLitT6jw01VSdUyl/V/j7hQGe3g+CikbGoZzMhp/Bu6aiGNeyV30tGW+ClwBmXoC8+NPafxlrBqWhvDivZSGbykb3DiwAV7+ZXJi4dWVdEw3qmBFv46pXC8r4EkuzER0/fhDcvLhvYrLQL5FKvdcPeWx8Xsz9UT1ftxJgSYCME8Vgq6A8MuP35WN/4L1T8A5/1N88rUAcY3PUKFaACrgmK7Dayz4qugdXj307GWXhmodsdQYjT8NlUtgRdTi3he38tyGzEIUzR1xopF8gt9/IRoRAtuLxh/Jb+PPGSF5hxjUthOYk7215Fiakbt++aW7Ysdh3Klw9vXBjF8G/HLnBD0tttuX34ONv5eYesJWKcwLRvCnoQoY+dgZx3P6hNwUtwMqIwyuVgjYgIqtWxY9R+7acSchmCIFherH1BQZxrAja903lhgBegFcpNI7B0CiAPfYMqDnzulT3EOeQZRR4z4cNyx4SqGSRlhuZuG/mkuISgsaWBXNqQ7VI0GaenoM4IqD5eKZkoablrKxZkav9epxbtoBWS4LWTMpA1qmHvwK4FJH7qrwHF3cC/LxF5KyIQwYG38WvtkUA4zc7fFCS8TAqlAXdlacY0JEQ7O4i24mRxmgxv/Ut7xXxCojOsU8HFdJfz4wpT3fNfme7lNJuCW/ZekWUAmHi6oR/Gn4euMOSPB7qvhjJwrSUBOER/CrXGhVBKYdptZp9ngpgFtedMwovtUvUHn1oHAl1rih+7kOERSekiaGkPA/v5YQnxwdHAIK4IoIXBd3D7fGaGjtBGBUWzuxAQn2HG5XutS5kRARhAyHZqu7UJs3U2oxdDY7/yvzm85CgYYLbNCLu8pphFyQ61KIO2cYagwYwZ+Gn/lLgjX15LZf8Zvl7D3STmXU4mvte1kTGcSfK9bzjqljcvpWRCw27W/hHT+oz2i/5kiMWWNDkqQNvQLsgS2atR9x/qeqXoUc7xq/f2msldsUi7te6Q3eMkLQ85pbCDGCPwvf7sZBmnpcJGJTe4zfXjWPE2oHw59/w7nHTeXTZ5zjOsak0QN54rqziCUyxxm19FiGDFYX1S4l2nldfLRZZ9CRKoXXC4SQxvn7pnkqTHKq70MrdTTh0I7z4WnNLQ1vjqzBYwR/Gr5W/Ak0ZUPuhdYRt6mKJtMJ9GDjF0JwCP9tnwAAG5ZJREFU/EgX08WgGgiNjV/fj98SwJHdTi1av1IrpAS/DL9aJ8rkK+mmmasDuERo8tX4gaekiSHECP6gKHGSto64TXVFcq0+EStM8FlRiLUVOUP/0PPqkU4i51unwgU/gLlX+zOJeHvyAL1A8KPpMeOLwq8eRJmyIWuKLR1xPvLLF2mPZX7GzR1xTho3uPhJBogqc6+KsBSXMYI/DV89Q0qclrk9lkjT+AvIzgkQqYSOI0XO0B/0UzaAlRLO7blplQsm9R32Entzyf34laaePOkcst43tsXY2djO766el9O3dnC411YsTVNPWDCCPw1f/YZL7MffEbepSmn8hQYcRSpC46+ua9uVEiIkP2+/ArlaD8G2F5MHCEdgWz70a+765dbj0pQnV0+2aSgWt6mpjDB17BB/5lNC9Iuth8NF1Qj+NHz1DClh5K5tSzrjNlXRIgV/QHMuBEtTe5VIIikJ5FeVrIeuhXWPJw/QC0w9Ogunvpl69DYKl7WbuG2rc16FnIgQtMcS/Pnl7TnbFpwwiqOHDSjDrHrGCP40fC38EFCSNreAkc6ETWXU6taS7ThEernGr1l6Ucq0IjJ+LeweWJ95gF6AZxu/T8dTR+IqvHpcenbGJZWR3hlLOqg6yr/PPY6XtxzKaF+7t4lth1r5wrunZLSHJRrZCP5sfA3g8l97rowKfvHMRh56dScNDW3cuf5F4rakpjJN2BWs8VfAwQ2w4m7f5ptB5SCItXrSnmvaYlzMGlixz9PQI9tGERk8znmja+qxE/D6nyHRkTnXQxu73/cCwa+n8QdbczdfAFf2tl6t8VuCGy88Oaf9j8u38eq2hjLMyBtG8Kfh6287WgUH1joLjdVDfRv2c/92Ihv2OdGkq1atYsaMyQAMr6ns7lRoNslj5sLGp2DNY35MNZPOZti6DAYMh2NyF/GyqYonqOMgrMl9hM7h0CYWyBPYMOY6571XU8/hnc53NHgcPPKfMOkd3dvW/zOz77u+6W3MsqJTiMUfH3ltr57UwdOIJWwqeqnGr2LM4Cpe3HSIb/ztzYz2DfuaQ+HIbwR/Gr4WfjhmrvP/yG5fBX/tkGpqhzieDrEdERZMHpXbKd7h3Hh0OWY2XP7nImeo4MB6+MkcGDfD0zGONHXwn7c8yeuXX9Dz2M//hOjyp4h0xSB4vIM/eA1sWQqffBoGjsqc1zeGdz+ZTDwn86YQUnQ8ofxMy6zj1ePY+LMWdxOSCqtvCf55E0Zw1YLxZMVIcvWiCczSzfQbAEbwp+Pn4m6kAgaOgXgZ/OLjbRAN2aJSyu7u8UlEy50zWkXU7sQiKai9PrqlfPTdbpRWFBJO7qOeitqEBUeb9u7XE6TmqazD62bqSUgqoiFQg31kcHUFVy6YUO5pKDGCPw1fF3cBKqoh1u7niN6ItTvHDhOpuAKP8QVaueWj1UTtju7Mol49cFIL2fH23Fw8VkW34O8FufjBEap/f2M3mw60ZLSPGVzNtXWTcvv7dEydtMyQe0OPJWyifUzjDzu944ouEb5nzosOKJPG3x4+jT+lNXv0uHFz+1MSrSYqO4l0CXyPe6YW3900/kgUUg5OfnkJBcxH5h3PC5syy4PGEja3PbkuR/D7d627p2BQp2V28ePvgzb+sGMEf5CUTeNvC6HGr3epqYqqNLR08sE7ns9IMHdWfD2XdjRTFUmZejxq/F2C30XjT18gLiQKugxMO2oI047KDIJqjyW4dcm6nL5BJwvL9xSQq/FLKnqpV09vxQj+NHyPqquocdwXS0kiDnbMOXaY0BT8qoIdh1o76Yjb/P7q07vaqrc0MfyFvzH9hBHwDN5tRF2mHheNP/1C6CWmHjcilnuhEP8KseQT8i5tLv3ittH4S01gV7QQ4tfAe4F9UsrpybYRwJ+A8cAW4DIpZWicXX3Nxw+OFtnemJba118i8dbcsTtbuo8dJnSFp2Jx17YlVVErM7vo4aEgY0AygMsPjT+d3iz4Fbmd/MxL5erVI90DuKqiFhf/bFmGTb+pPc6/nZRbN8IQHEFe0XcDPwF+m9Z2A/AvKeXNQogbku+/FOActPBd4x9UC3//vPMXAIsAnnPZUDkofBq/pmeMSpNMSEkk2w4UrXa0dltzcTd1gJ7cX3uJjd8NK/lZ2bbseg3+RZB6TcSW4uHPLKSpPTc6POWibCgNgQl+KeWzQojxWc0XAXXJ1/cA9YRJ8PtaexF4/8/ggu/7N14WS5cuZdGiRbkbIpWFpWwIEk07uaW4A9u2y7ZolaO125p+/KlxetL4w5BVqwhS5h6LLMHvU3bOvBnZshg9uIrRISn2058ptXSolVLuTr7eA9SqOgohFgOLAWpra6mvry/ogM3NzZ73PXKkjVdfXUnT5t6h4TW329S/sKLc0/BMHbD/wAHe9PB9tMcltpQ5392WwwnaWjsz2mtatjGrvYXVr65gJrBp00a2JXo+xryOTmqAzevXUN3ewNq0Mc+MxagEdh51HgdjEzhU4PWnQue6LBYhJU/XP0Nl2gLq1iMJWlo6i57Drp0dcNiivmNLV1tzczPxuGDZc89RU9G7b5pulPK7C4qyqYVSSimEUKpmUso7gTsB5syZI+vq6go6Tn19PV73/eGby5g1a1ooIuu8oHNuoaAeRo8a5WnOrZ1xeOqfOX1XbW/kr9tXU1e3sLvx0GZYGWfmtCmwCiaOn8DEs3s+Bm8MgjaYcOw4aB/AuPRjLa+AGBy9+E8c7eHUdCnld1fxr8dZsHARA6u6f+5v7jrMfZtfp67O5YlRg381ruaE2kHUzR/f1VZfX08k0sHCRQsZUt07PKJ06HW/OxdKvZS+VwgxDiD531sGrlLh9+KuoWBUpRcTUrqYeqqdBGu6ZRJTtvt4O0T6rvnBzbPH15QN3i09hpBQasH/CHBF8vUVwMMlPn5eekNx5/6Eyqsnd3E3KbRbU8FLHm38KW+dQnMb9RIs4Xxu2QR5qTslBs1vKawEJviFEH8EXgCmCCF2CCE+AdwMvFMIsR74t+T70OBrsXVDUagKhydsScRN4wdoPeD896rxp9I3x9tyF3d7QeEVr0SsXJdOPwuxuBZbL35oQ4AE6dXzYcWmc4M6ZrH4WnPX4E7tdE/dVIVYEm7FqlPaektK8HvV+JOmns6WXI1/zDQnjXQfwNXU45Nozpdaw/yUwkvIfP7KSy+otdG7+d/9nv35LWUAF7mmHiviuIumTD26Gn9Hc67G//FH+ozWH7Fyy3UGXQnKyxNFZ2cnGzdupLW1xNHtRTJ48GBWrAiXN11NTQ2TJk2isrKy584YwZ9DGMqi9Vmi3i5KSGqSXgO4IBklfTj5xqsff0rjb3ZP0tZHiAhBPEvy+xms6FqBy0Mx940bNzJs2DCmTJmCZbJzFoxt2+zZs4fVq1dzyimnUFHRs3JlPu00fC22bigK1ddg2y5ePQCDa6Fxq/Na16unYatThauPYrlo/BBsIRYvtLa2Ultba4R+kViWxdixY7FtmyVLlihrIWTsU4J59RqMpSc8qARKws2rB2DkZGjY4rz2arNLafxNu2Bkbr76voK7O2ewWo7X4Y3Q9wfLshBCsGHDBjo6OnruX4I59Rqk28KhoSykXAGztRdXP36AASO6Xxdim0/fv4/hlqjNr7TMThZV49UTFoQQxOPxHvsZwZ+FsfGHB7c0MI4fv0vnilThGaGRpC2tX0XICtf4iGUJbLcALr9y9fQD3vOe99DY2Ji3z9e+9jWefPLJgsavr6/nve99b0H7FkLfWcFyoTNu0x6XtHRk3gEjlqC6Ijcfj/HqCR/ZX4lycTcluHXSUacL/rClsfaRqIsfP36XGc2mj6yXSSmRUvLYY4/12Peb3/xmCWbkD31a47/3xa189ulW5n77yYy/U29cwuG23NSw0Dcu1r6CEORoqgnV4m6X4K8sTOPvw7Zmy83U41chFsVYXrx6wsKtt97K9OnTmT59OrfddhtbtmxhypQpfPzjH2f69Ols376d8ePHc+CAEyfyrW99iylTprBw4UI+/OEP8/3vOxl4r7zySu6//34Axo8fz9e//nVmzZrFKaecwpo1awBYvnw58+fP57TTTuPMM89k7dq1ZTnnPq3xf2LhBCbFt+YkVFr0vadobO1k6IBMtycTwBUuXE09XjR+r1Ktj/jp94Rr5C7hS08y/oa/+z7mlpsvyLt9xYoV/OY3v+Gll15CSsnpp5/O2Wefzfr167nnnns444wzMvq//PLLPPDAA6xatYpYLMasWbOYPXu269ijRo1i5cqV/OxnP+P73/8+v/rVr5g6dSpLly4lGo3y5JNP8pWvfIUHHnjAt/P1Sp8W/CoGV1XQ1J67ABJ0UItBDydrQ7bGT27KBuguPBOpKkzj78NYluBQSyf7m7q9PRpbYz66c7qXdtS9r/QkpIPgueee4+KLL2bgQKei2yWXXMLSpUs5/vjjc4Q+wLJly7jooouorq6murqa973vfcqxL7nkEgBmz57NX//6VwAOHz7MFVdcwfr16xFCEIu5Wx6Cpn8K/uqou+DHmHpChUvmx+xKUl10afxVePYp6SeCf9KogXzx/lU57WefWHy5Q1WgXdDF3IMmdSMohqoqJygwEol0edp89atf5ZxzzuHBBx9ky5YtZUvv3G8F/6vbG3JMBm2diTLNyOCGm6knIV2StAEMPcb5Hy1E4+/NIqpnbv3QzHJPIbQsWrSIK6+8khtuuAEpJQ8++CD33nsvd955p2v/BQsWcM011/DlL3+ZeDzOo48+yuLFiz0f7/Dhwxx9tFPh4e677/bjFAqiXwr+hZNH8fc3dvP0msxyAMePrGHUoL6bnre34WZGSKg0/tpTnP81I/Rt/DNU+QQNPaFIotpr0jLPmjWLK6+8knnz5gFw9dVXM3y4uhDT3LlzufDCCzn11FOpra3llFNOYejQoZ6Pd/3113PFFVdw0003ccEFpTdtpeiXgv/KBRO4csGEck/D0AMVFlz4k2UZGn5DayfvOcUlvcLgWicJ3LPf687S2RPShg//CU54l08z7ocoCrH0JlPPddddx3XXXZfRtnr16oz3W7Zs6Xr9hS98gRtvvJHW1lbOOuusrsXddA0+vf+cOXO6SjXOnz+fdevWdW276aabAKirqyup2adfCn5D7+CbZw7g5NNOy2k/epgi2Cpamcy4qaHxRyv7tCunwX8WL17MW2+9RXt7O1dccQWzZs0q95S0MYLfEFpGDrCYOnaI5l6akbsiN5DP4J2IEPzlle0s33ywq+3goXag7zpK/OEPfyj3FIrGCH5D30JYmoLfaPvFcOWC8cwZn2kTf/31I3ztA/N6hY2/v2IEv6FvISzvGcKM4C+aMYOrecfUzHQX1p63mTO+7ya96wuYq97QtxAYjd9g6AFz1Rv6FrqLu0bwG/oh5qo39DF0FnelEfwG30hPrfzII49w8803K/s2Njbys5/9TPsYN954Y1dSuGIwV72hbyEsvQAuI/gNPZBI6Ef0X3jhhdxwww3K7YUKfr8wV72hbyF03TmN50kokBI6mvz/60EJ2LJlC1OnTuXyyy/npJNO4oMf/CCtra2MHz+eL33pS8yaNYu//OUvLFmyhPnz5zNr1iwuvfRSmpubAXj88ceZOnUqs2bN6krEBk4w12c+8xkA9u7dy8UXX8yMGTOYMWMGzz//PDfccAMbN25k5syZfPGLXwTglltuYe7cuZx66ql8/etf7xrr29/+NieeeCILFy70LY2z8eox9C2Mjb930tkM3znG/3G/vAOqBuftsnbtWu666y4WLFjAVVdd1aWJjxw5kpUrV3LgwAEuueQSnnzySQYOHMh3v/tdbr31Vq6//no++clP8tRTTzF58mQ+9KEPuY7/X//1X5x99tk8+OCDJBIJmpubufnmm1m9ejWvvfYaAEuWLGH9+vUsX74cKSUXXnghzz77LAMHDuS+++7jtddeIx6P500DrYMR/Ia+hRWFhMdUt0bwh4fKQY6QDmLcHjj22GNZsGABAB/96Ef50Y9+BNAlyF988UXeeuutrj6dnZ3Mnz+fNWvWMGHCBE444YSufd2Suz311FP89re/BZxMnUOHDqWhoSGjz5IlS1iyZAmnJSPVm5ubWb9+PU1NTVx88cXU1Dhpxy+88ELtj8ANI/gNfYsBw6H1oDfhbyeM4A8LQvSomQd3aOH6PpWaWUrJO9/5Tv74xz9m9Etp634gpeTLX/4y11xzTUb7bbfd5tsx0jFXvaFvUTMKti6Db43q+a/tEFT1rBEa+jbbtm3jhRdeAJx0DAsXLszYfsYZZ7Bs2TI2bNgAQEtLC+vWrWPq1Kls2bKFjRs3AuTcGFKce+65/PznPwecheLDhw8zePBgmpqauvq8+93v5te//nXX2sHOnTvZt28fZ511Fg899BBtbW00NTXxt7/9zZdzNhq/oW9hJXPvfG51d3EWZd8oDBgW/JwMoWbKlCn89Kc/5aqrrmLatGlce+21/PjHP+7aPnr0aO6++24+/OEP09HhVDG76aabOPHEE7nzzju54IILqKmpYdGiRRnCPMXtt9/O4sWLueuuu4hEIvz85z9n/vz5LFiwgOnTp3P++edzyy238PbbbzN//nwABg0axO9+9ztmzZrFhz70IWbMmMGYMWOYO3euPyedqiIf5r/Zs2fLQnn66acL3jfs9OVzk7LA84t3Svn2o77PxW/68nfn9dxeeeWVYCfigc2bN8uTTz653NPwhVdeeUXefvvtsqmpqasNeEW6yFRj6jH0LSIVMLV8BS4Mht6AEfwGg6HfMn78+JyiK/0BI/gNBkPZsO3+UfA+aHQ/RyP4DQZDWaipqWHv3r1G+BeJbdvs2bOHWMxj/ArGq8dgMJSJSZMmsX79enbu3GmKthRJLBZjw4YNWJZFdXV1j/3LIviFEOcBtwMR4FdSSnUaO4PB0CeprKzk5JNPZuXKlSxdurTXCP89e/YwduzYck/DlfPPP59otGexXnLBL4SIAD8F3gnsAF4WQjwipXyr1HMxGAzl5/+3d78xUpVXHMe/v7oWigs6W5vNVgyskVSJRtZahLRV1jaIxsgbEiVNJYjdmtT4JzZG4gvti6aSmlJ9IcF/NW2I2/gnaoiBKJrYpCmrBFQUKWNRxGih1toufaEkxxfPGRiHhd1Z2blz7z2f5GbnPvfZmefkTJ65c+fec/v6+ujt7eXAgQNZD2VMhoaGmDt3btbD+BJJTJ06lWnTxnaP6iz2+OcCVTP7B4CkQWAxEBN/CCUkiUqlQqVSGb1zG6hWq0yfPgEF5VpINtba5cfrBaUlwCIzu87XfwpcaGY3NPQbAAYAuru7vzs4ODiu1xseHqazs5iX5Rc5Nih2fBFbfuUpvv7+/i1mdkFje9v+uGtmDwAPAEja39/f/944n+pU4F/HbWDtpcixQbHji9jyK0/xzRipMYuJ/wPg9Lr16d52VGb2rfG+mKRXR/rEK4IixwbFji9iy68ixJfFefyvALMk9Ur6OnA18GwG4wghhFJq+R6/mR2UdAOwkXQ65yNm9marxxFCCGWVyTF+M3sOeK5FL3fkLXGKo8ixQbHji9jyK/fxtfysnhBCCNmKWj0hhFAyMfGHEELJFHril7RI0k5JVUm3Zz2eZkk6XdJLkt6S9Kakm7y9S9Lzknb534q3S9J9Hu/rks7PNoLRSTpB0lZJ6329V9Jmj+HPfuYXkib5etW3z8xy3KORdIqkJyS9LWmHpPkFy9st/p7cLukxSZPzmjtJj0jaJ2l7XVvTuZK0zPvvkrQsi1jGqrATf11NoMuA2cBSSbOzHVXTDgK3mtlsYB7wC4/hdmCTmc0CNvk6pFhn+TIArGn9kJt2E7Cjbn0VsNrMzgQ+AVZ4+wrgE29f7f3a2b3ABjM7CziPFGMh8ibpNOBG4AIzO4d0dt7V5Dd3jwKLGtqaypWkLuBO4EJSWZo7ax8WbWmk+zEWYQHmAxvr1lcCK7Me11eM6RlScbudQI+39QA7/fFaYGld/0P92nEhXby3CbgEWA+IdEVkR2MOSaf/zvfHHd5PWcdwlLhOBnY3jq9AeTsNeB/o8lysBy7Nc+6AmcD28eYKWAqsrWv/Ur92Wwq7x8/hN2fNXm/LJf963AdsBrrN7EPf9BHQ7Y/zFvPvgduA2p04vgn8x8wO+nr9+A/F5ts/9f7tqBfYD/zBD2M9JOkkCpI3M/sAuAfYA3xIysUWipG7mmZzlascFnniLwxJncCTwM1m9t/6bZZ2L3J3Tq6kK4B9ZrYl67FMgA7gfGCNmfUBBzh8qADIb94A/BDGYtIH3LeBkzjyUElh5DlXR1Pkib/pmkDtSNKJpEl/nZk95c3/lNTj23uAfd6ep5i/D1wp6V1gkHS4517gFEm1Cwvrx38oNt9+MvBxKwfchL3AXjPb7OtPkD4IipA3gB8Du81sv5l9DjxFymcRclfTbK5ylcMiT/y5rwkkScDDwA4z+13dpmeB2lkDy0jH/mvt1/iZB/OAT+u+rrYVM1tpZtPNbCYpNy+a2U+Al4Al3q0xtlrMS7x/W+6FmdlHwPuSvuNNPyLdbyL3eXN7gHmSpvh7tBZf7nNXp9lcbQQWSqr4N6KF3taesv6RYSIX4HLg78A7wB1Zj2cc4/8B6Svm68A2Xy4nHR/dBOwCXgC6vL9IZzK9A7xBOusi8zjGEOcCYL0/PgMYAqrA48Akb5/s61XffkbW4x4lpjnAq567p4FKkfIG/Ap4G9gO/AmYlNfcAY+Rfqv4nPRtbcV4cgVc6zFWgeVZx3WsJUo2hBBCyRT5UE8IIYQRxMQfQgglExN/CCGUTEz8IYRQMjHxhxBCycTEH0pPqQrqbi+0hZ+LvfurVpGU9NfjMb4Qjrc4nTMEQNJtwJlmNiBpLfCumf0m63GFMBFijz+EZDXpatSbSRfO3dPYQdLTkrZ4HfoBb5vh9ddPlfQ1SX+RtNC3DfvfHkkvS9rm9et/2MK4QjhC7PGH4CRdCmwAFprZ8yNs7zKzf0v6BqkkyMVm9rGk60hliYdI3xp+7v2HzaxT0q3AZDP7td8nYoqZ/a9lgYXQIPb4QzjsMtKl++ccZfuNkl4D/kYqyDULwMweAqYB1wO/HOH/XgGWS7oLODcm/ZC1mPhDACTNId3kZh5wi//gu82X6yUtIFWlnG9m5wFbSTVokDSFVI0RoLPxuc3sZeAiUrXGRyVdM+EBhXAMHaN3CaHYvMLkGtL9DvZI+i1wt5nNqeuzmHT7wP9LOov0AVGzClgHvAc8CFzR8PwzSGWaH5Q0iVSi+Y8TGlQIxxB7/CHAz4A9dcf17wfOlnRxXZ8NQIekHcDdpMM9eJ/vAavMbB3wmaTlDc+/AHhN0lbgKtJ9B0LITPy4G0IIJRN7/CGEUDIx8YcQQsnExB9CCCUTE38IIZRMTPwhhFAyMfGHEELJxMQfQggl8wW7GfpmUyJ+4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8291546"/>
              </p:ext>
            </p:extLst>
          </p:nvPr>
        </p:nvGraphicFramePr>
        <p:xfrm>
          <a:off x="362607" y="1476411"/>
          <a:ext cx="11051626" cy="1649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mfortaa"/>
                        </a:rPr>
                        <a:t>Final Dataset</a:t>
                      </a:r>
                      <a:endParaRPr lang="en-US" sz="105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19.225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38.0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meters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0%</a:t>
                      </a:r>
                      <a:endParaRPr lang="en-US" sz="18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1"/>
                          </a:solidFill>
                          <a:latin typeface="Comfortaa"/>
                        </a:rPr>
                        <a:t>Japan Round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20.55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47.28</a:t>
                      </a: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meters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2.42%</a:t>
                      </a:r>
                      <a:endParaRPr lang="en-US" sz="1800" b="0" i="0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228" name="Picture 4" descr="E:\C-DAC\Localisation using RSSI\Publication\Manuscipts\Images\KNN F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247" y="3374107"/>
            <a:ext cx="4852988" cy="3532187"/>
          </a:xfrm>
          <a:prstGeom prst="rect">
            <a:avLst/>
          </a:prstGeom>
          <a:noFill/>
        </p:spPr>
      </p:pic>
      <p:pic>
        <p:nvPicPr>
          <p:cNvPr id="52229" name="Picture 5" descr="E:\C-DAC\Localisation using RSSI\Publication\Manuscipts\Images\KNN Round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8742" y="3389541"/>
            <a:ext cx="4852988" cy="3532187"/>
          </a:xfrm>
          <a:prstGeom prst="rect">
            <a:avLst/>
          </a:prstGeom>
          <a:noFill/>
        </p:spPr>
      </p:pic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25645" y="6492875"/>
            <a:ext cx="4114800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</p:spTree>
    <p:extLst>
      <p:ext uri="{BB962C8B-B14F-4D97-AF65-F5344CB8AC3E}">
        <p14:creationId xmlns:p14="http://schemas.microsoft.com/office/powerpoint/2010/main" xmlns="" val="229308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Linear Regression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605081"/>
              </p:ext>
            </p:extLst>
          </p:nvPr>
        </p:nvGraphicFramePr>
        <p:xfrm>
          <a:off x="362607" y="1476411"/>
          <a:ext cx="11051626" cy="1649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mfortaa"/>
                        </a:rPr>
                        <a:t>Final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22.53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38.0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meters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0%</a:t>
                      </a:r>
                      <a:endParaRPr lang="en-US" sz="18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1"/>
                          </a:solidFill>
                          <a:latin typeface="Comfortaa"/>
                        </a:rPr>
                        <a:t>Japan Round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15.28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 29.72 meters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2.42%</a:t>
                      </a:r>
                      <a:endParaRPr lang="en-US" sz="1800" b="0" i="0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4274" name="Picture 2" descr="E:\C-DAC\Localisation using RSSI\Publication\Manuscipts\Images\Poly Reg F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98" y="3395269"/>
            <a:ext cx="5060731" cy="3431920"/>
          </a:xfrm>
          <a:prstGeom prst="rect">
            <a:avLst/>
          </a:prstGeom>
          <a:noFill/>
        </p:spPr>
      </p:pic>
      <p:pic>
        <p:nvPicPr>
          <p:cNvPr id="54275" name="Picture 3" descr="E:\C-DAC\Localisation using RSSI\Publication\Manuscipts\Images\Poly Reg Round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8319" y="3394940"/>
            <a:ext cx="5062591" cy="3433180"/>
          </a:xfrm>
          <a:prstGeom prst="rect">
            <a:avLst/>
          </a:prstGeom>
          <a:noFill/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92909" y="6492875"/>
            <a:ext cx="4114800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</p:spTree>
    <p:extLst>
      <p:ext uri="{BB962C8B-B14F-4D97-AF65-F5344CB8AC3E}">
        <p14:creationId xmlns:p14="http://schemas.microsoft.com/office/powerpoint/2010/main" xmlns="" val="2651965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267;p15">
            <a:extLst>
              <a:ext uri="{FF2B5EF4-FFF2-40B4-BE49-F238E27FC236}">
                <a16:creationId xmlns:a16="http://schemas.microsoft.com/office/drawing/2014/main" xmlns="" id="{8EE14B8F-FDC8-49CA-8963-A74FA1C38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375"/>
          <a:stretch/>
        </p:blipFill>
        <p:spPr>
          <a:xfrm>
            <a:off x="5848982" y="3654127"/>
            <a:ext cx="5110060" cy="30304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AdaBoost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5873810"/>
              </p:ext>
            </p:extLst>
          </p:nvPr>
        </p:nvGraphicFramePr>
        <p:xfrm>
          <a:off x="362607" y="1476411"/>
          <a:ext cx="11051626" cy="1649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mfortaa"/>
                        </a:rPr>
                        <a:t>Final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13.15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27.30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15.64%</a:t>
                      </a:r>
                      <a:endParaRPr lang="en-US" sz="18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1"/>
                          </a:solidFill>
                          <a:latin typeface="Comfortaa"/>
                        </a:rPr>
                        <a:t>Japan Round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15.33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 23.29 meters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7.79%</a:t>
                      </a:r>
                      <a:endParaRPr lang="en-US" sz="1800" b="0" i="0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1205" name="Picture 5" descr="E:\C-DAC\Localisation using RSSI\Publication\Manuscipts\Images\AdaBoost F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309" y="3502004"/>
            <a:ext cx="4855779" cy="3292932"/>
          </a:xfrm>
          <a:prstGeom prst="rect">
            <a:avLst/>
          </a:prstGeom>
          <a:noFill/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30677" y="6492875"/>
            <a:ext cx="4114800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</p:spTree>
    <p:extLst>
      <p:ext uri="{BB962C8B-B14F-4D97-AF65-F5344CB8AC3E}">
        <p14:creationId xmlns:p14="http://schemas.microsoft.com/office/powerpoint/2010/main" xmlns="" val="144683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84E3DAA7-332B-4927-8EA8-DBDC6E4F2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471068542"/>
              </p:ext>
            </p:extLst>
          </p:nvPr>
        </p:nvGraphicFramePr>
        <p:xfrm>
          <a:off x="1147762" y="2763354"/>
          <a:ext cx="9896475" cy="1755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43898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76B30FBF-71BF-4D28-AC27-4BAF7F685C23}"/>
              </a:ext>
            </a:extLst>
          </p:cNvPr>
          <p:cNvSpPr/>
          <p:nvPr/>
        </p:nvSpPr>
        <p:spPr>
          <a:xfrm>
            <a:off x="3470098" y="1926896"/>
            <a:ext cx="8264701" cy="13398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649AB1-75D4-4295-9D37-92225D49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63111D95-D56C-4232-8AEF-C0E207B699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73790" y="3727412"/>
            <a:ext cx="2263775" cy="22637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A4EE86-B456-424C-B4C7-BA56DB2D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C-DAC, 2021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AA9A1F-CCA7-4158-AF3D-ABC97688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4FED9FC-A3FE-4D31-BC29-667B3B49A20F}"/>
              </a:ext>
            </a:extLst>
          </p:cNvPr>
          <p:cNvSpPr/>
          <p:nvPr/>
        </p:nvSpPr>
        <p:spPr>
          <a:xfrm rot="20272502">
            <a:off x="323849" y="3208611"/>
            <a:ext cx="26031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Formula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0" name="Picture 1">
            <a:extLst>
              <a:ext uri="{FF2B5EF4-FFF2-40B4-BE49-F238E27FC236}">
                <a16:creationId xmlns:a16="http://schemas.microsoft.com/office/drawing/2014/main" xmlns="" id="{ECB5C232-B2BE-4DFD-B080-FB8A4D744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2774" y="2194822"/>
            <a:ext cx="5084051" cy="804036"/>
          </a:xfrm>
          <a:prstGeom prst="rect">
            <a:avLst/>
          </a:prstGeom>
          <a:noFill/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1927A72A-13B5-48B9-9F93-1C59FDA71059}"/>
              </a:ext>
            </a:extLst>
          </p:cNvPr>
          <p:cNvGrpSpPr/>
          <p:nvPr/>
        </p:nvGrpSpPr>
        <p:grpSpPr>
          <a:xfrm>
            <a:off x="9558976" y="2210387"/>
            <a:ext cx="1858344" cy="700778"/>
            <a:chOff x="9558976" y="2210387"/>
            <a:chExt cx="1858344" cy="700778"/>
          </a:xfrm>
        </p:grpSpPr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xmlns="" id="{9CC249E3-9656-46AC-87B7-3E57DEA2CA0A}"/>
                </a:ext>
              </a:extLst>
            </p:cNvPr>
            <p:cNvSpPr/>
            <p:nvPr/>
          </p:nvSpPr>
          <p:spPr>
            <a:xfrm>
              <a:off x="9558976" y="2210387"/>
              <a:ext cx="237131" cy="700778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DCCF668-08C5-49D4-89F8-BEA5D7C20034}"/>
                </a:ext>
              </a:extLst>
            </p:cNvPr>
            <p:cNvSpPr txBox="1"/>
            <p:nvPr/>
          </p:nvSpPr>
          <p:spPr>
            <a:xfrm>
              <a:off x="9796107" y="2360545"/>
              <a:ext cx="1621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Lower is Better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EACD1719-0090-4E5E-866C-F2117DB4B7F8}"/>
              </a:ext>
            </a:extLst>
          </p:cNvPr>
          <p:cNvSpPr/>
          <p:nvPr/>
        </p:nvSpPr>
        <p:spPr>
          <a:xfrm>
            <a:off x="3470097" y="3442509"/>
            <a:ext cx="8264701" cy="13398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AAA89865-9FE6-4483-9494-C4B0B592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2774" y="3923266"/>
            <a:ext cx="5372429" cy="378373"/>
          </a:xfrm>
          <a:prstGeom prst="rect">
            <a:avLst/>
          </a:prstGeom>
          <a:noFill/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679CADF2-4D02-4919-8378-17854526DA2C}"/>
              </a:ext>
            </a:extLst>
          </p:cNvPr>
          <p:cNvGrpSpPr/>
          <p:nvPr/>
        </p:nvGrpSpPr>
        <p:grpSpPr>
          <a:xfrm>
            <a:off x="9569638" y="3727411"/>
            <a:ext cx="1858344" cy="700778"/>
            <a:chOff x="9558976" y="2210387"/>
            <a:chExt cx="1858344" cy="700778"/>
          </a:xfrm>
        </p:grpSpPr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xmlns="" id="{4B95CEAC-2FB3-4C57-8718-AD90C1BA9A27}"/>
                </a:ext>
              </a:extLst>
            </p:cNvPr>
            <p:cNvSpPr/>
            <p:nvPr/>
          </p:nvSpPr>
          <p:spPr>
            <a:xfrm>
              <a:off x="9558976" y="2210387"/>
              <a:ext cx="237131" cy="700778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B0C9BEE5-F5AB-4B02-ABF8-78145659465D}"/>
                </a:ext>
              </a:extLst>
            </p:cNvPr>
            <p:cNvSpPr txBox="1"/>
            <p:nvPr/>
          </p:nvSpPr>
          <p:spPr>
            <a:xfrm>
              <a:off x="9796107" y="2360545"/>
              <a:ext cx="1621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Lower is Better</a:t>
              </a:r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D73BDD66-53BB-483A-A9F4-37A36BE143AA}"/>
              </a:ext>
            </a:extLst>
          </p:cNvPr>
          <p:cNvSpPr/>
          <p:nvPr/>
        </p:nvSpPr>
        <p:spPr>
          <a:xfrm>
            <a:off x="3470097" y="5036046"/>
            <a:ext cx="8264701" cy="13398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5">
            <a:extLst>
              <a:ext uri="{FF2B5EF4-FFF2-40B4-BE49-F238E27FC236}">
                <a16:creationId xmlns:a16="http://schemas.microsoft.com/office/drawing/2014/main" xmlns="" id="{646A685E-7C51-48AC-B640-EEBE05B76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2774" y="5235540"/>
            <a:ext cx="5530093" cy="993986"/>
          </a:xfrm>
          <a:prstGeom prst="rect">
            <a:avLst/>
          </a:prstGeom>
          <a:noFill/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E5CC2684-F7F3-4926-8DF2-57D8EF6FE79F}"/>
              </a:ext>
            </a:extLst>
          </p:cNvPr>
          <p:cNvGrpSpPr/>
          <p:nvPr/>
        </p:nvGrpSpPr>
        <p:grpSpPr>
          <a:xfrm>
            <a:off x="9604660" y="5352757"/>
            <a:ext cx="1902267" cy="700778"/>
            <a:chOff x="9558976" y="2210387"/>
            <a:chExt cx="1902267" cy="700778"/>
          </a:xfrm>
        </p:grpSpPr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xmlns="" id="{5B2B0866-3999-4E7F-8C37-DDB2DD86EA83}"/>
                </a:ext>
              </a:extLst>
            </p:cNvPr>
            <p:cNvSpPr/>
            <p:nvPr/>
          </p:nvSpPr>
          <p:spPr>
            <a:xfrm rot="10800000">
              <a:off x="9558976" y="2210387"/>
              <a:ext cx="237131" cy="700778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252C7F56-4451-46AF-B0EB-72FA40065239}"/>
                </a:ext>
              </a:extLst>
            </p:cNvPr>
            <p:cNvSpPr txBox="1"/>
            <p:nvPr/>
          </p:nvSpPr>
          <p:spPr>
            <a:xfrm>
              <a:off x="9796107" y="2360545"/>
              <a:ext cx="1665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Higher is Better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15662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Multilateration Results</a:t>
            </a:r>
          </a:p>
        </p:txBody>
      </p:sp>
      <p:graphicFrame>
        <p:nvGraphicFramePr>
          <p:cNvPr id="9" name="Google Shape;284;p17">
            <a:extLst>
              <a:ext uri="{FF2B5EF4-FFF2-40B4-BE49-F238E27FC236}">
                <a16:creationId xmlns:a16="http://schemas.microsoft.com/office/drawing/2014/main" xmlns="" id="{7E76D343-C428-46E9-953D-B1A0D3F9026F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1932642816"/>
              </p:ext>
            </p:extLst>
          </p:nvPr>
        </p:nvGraphicFramePr>
        <p:xfrm>
          <a:off x="495094" y="1660666"/>
          <a:ext cx="10982202" cy="39833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7314">
                  <a:extLst>
                    <a:ext uri="{9D8B030D-6E8A-4147-A177-3AD203B41FA5}">
                      <a16:colId xmlns:a16="http://schemas.microsoft.com/office/drawing/2014/main" xmlns="" val="130472842"/>
                    </a:ext>
                  </a:extLst>
                </a:gridCol>
                <a:gridCol w="24730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88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3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16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60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6887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6887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488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4460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/>
                        <a:t>Sl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u="none" strike="noStrike" cap="none" dirty="0"/>
                        <a:t>Method</a:t>
                      </a:r>
                      <a:endParaRPr lang="en-US" sz="22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Final</a:t>
                      </a:r>
                      <a:r>
                        <a:rPr lang="en-US" sz="2200" baseline="0" dirty="0"/>
                        <a:t> Round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Japan Round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Latency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472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Mean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Max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&lt;2m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Mean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Max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&lt;2m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16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1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Baseline</a:t>
                      </a:r>
                      <a:endParaRPr sz="2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(Math equation)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12.13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32.46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7.63 %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14.9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50.4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8.85 %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-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616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2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Linear regression with degree 2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10.07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25.79</a:t>
                      </a:r>
                      <a:r>
                        <a:rPr lang="en-US" sz="2000" baseline="0" dirty="0"/>
                        <a:t> m</a:t>
                      </a: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11.80 %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9.98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27.99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13.23 %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0.08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07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3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Adaboost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13.78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34.41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7.72 %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10.5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28.99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11.27 %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2200" dirty="0"/>
                        <a:t>0.37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03517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Fingerprinting Results</a:t>
            </a:r>
          </a:p>
        </p:txBody>
      </p:sp>
      <p:graphicFrame>
        <p:nvGraphicFramePr>
          <p:cNvPr id="6" name="Google Shape;284;p17">
            <a:extLst>
              <a:ext uri="{FF2B5EF4-FFF2-40B4-BE49-F238E27FC236}">
                <a16:creationId xmlns:a16="http://schemas.microsoft.com/office/drawing/2014/main" xmlns="" id="{7E76D343-C428-46E9-953D-B1A0D3F902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64812508"/>
              </p:ext>
            </p:extLst>
          </p:nvPr>
        </p:nvGraphicFramePr>
        <p:xfrm>
          <a:off x="510861" y="1865618"/>
          <a:ext cx="10982202" cy="33762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7314">
                  <a:extLst>
                    <a:ext uri="{9D8B030D-6E8A-4147-A177-3AD203B41FA5}">
                      <a16:colId xmlns:a16="http://schemas.microsoft.com/office/drawing/2014/main" xmlns="" val="130472842"/>
                    </a:ext>
                  </a:extLst>
                </a:gridCol>
                <a:gridCol w="24730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88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93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54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23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6887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6887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488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4460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/>
                        <a:t>Sl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u="none" strike="noStrike" cap="none" dirty="0"/>
                        <a:t>Method</a:t>
                      </a:r>
                      <a:endParaRPr lang="en-US" sz="22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Final</a:t>
                      </a:r>
                      <a:r>
                        <a:rPr lang="en-US" sz="2200" baseline="0" dirty="0"/>
                        <a:t> Round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Japan Round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Latency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472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Mean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Max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&lt;2m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Mean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Max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&lt;2m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489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1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KNN- Regression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19.23 m</a:t>
                      </a: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38.0</a:t>
                      </a:r>
                      <a:r>
                        <a:rPr lang="en-US" sz="20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</a:t>
                      </a: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20.55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47.28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1.06 %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0.017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13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2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Linear regression with degree 2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22.53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</a:t>
                      </a:r>
                      <a:r>
                        <a:rPr lang="en-US" sz="2000" baseline="0" dirty="0"/>
                        <a:t> m</a:t>
                      </a: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15.28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29.72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2.42 %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0.08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07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3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Adaboost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12.33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25.09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23.27  %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15.33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23.29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7.79 %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2200" dirty="0"/>
                        <a:t>0.35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2393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D896F9-F0B5-4459-BED4-E46F3483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Background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C6C64AA-9DB0-497E-8352-7FDCDAB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1A96539-2515-44C7-A299-A2B2568E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3</a:t>
            </a:fld>
            <a:endParaRPr lang="en-IN" dirty="0"/>
          </a:p>
        </p:txBody>
      </p:sp>
      <p:graphicFrame>
        <p:nvGraphicFramePr>
          <p:cNvPr id="20" name="Content Placeholder 9">
            <a:extLst>
              <a:ext uri="{FF2B5EF4-FFF2-40B4-BE49-F238E27FC236}">
                <a16:creationId xmlns:a16="http://schemas.microsoft.com/office/drawing/2014/main" xmlns="" id="{177A0BE3-8F5E-4985-AB39-A112647F39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976214456"/>
              </p:ext>
            </p:extLst>
          </p:nvPr>
        </p:nvGraphicFramePr>
        <p:xfrm>
          <a:off x="4316819" y="1556650"/>
          <a:ext cx="7036981" cy="471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EF65E049-8626-42EB-B215-86CCFAE82291}"/>
              </a:ext>
            </a:extLst>
          </p:cNvPr>
          <p:cNvGrpSpPr/>
          <p:nvPr/>
        </p:nvGrpSpPr>
        <p:grpSpPr>
          <a:xfrm>
            <a:off x="1145132" y="2626077"/>
            <a:ext cx="2240159" cy="2456986"/>
            <a:chOff x="1793252" y="2463364"/>
            <a:chExt cx="1767702" cy="208737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1656975B-0E28-4B74-BFF1-4CD09CD0B6A6}"/>
                </a:ext>
              </a:extLst>
            </p:cNvPr>
            <p:cNvGrpSpPr/>
            <p:nvPr/>
          </p:nvGrpSpPr>
          <p:grpSpPr>
            <a:xfrm>
              <a:off x="1793252" y="2789267"/>
              <a:ext cx="1767702" cy="1761468"/>
              <a:chOff x="2197289" y="2321434"/>
              <a:chExt cx="1767702" cy="176146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3C0DF8B8-6963-4CA4-9F71-DF8D58FCCA97}"/>
                  </a:ext>
                </a:extLst>
              </p:cNvPr>
              <p:cNvSpPr/>
              <p:nvPr/>
            </p:nvSpPr>
            <p:spPr>
              <a:xfrm>
                <a:off x="2692542" y="2748689"/>
                <a:ext cx="805570" cy="58477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5G</a:t>
                </a:r>
              </a:p>
            </p:txBody>
          </p:sp>
          <p:pic>
            <p:nvPicPr>
              <p:cNvPr id="23" name="Graphic 22" descr="Route (Two Pins With A Path) outline">
                <a:extLst>
                  <a:ext uri="{FF2B5EF4-FFF2-40B4-BE49-F238E27FC236}">
                    <a16:creationId xmlns:a16="http://schemas.microsoft.com/office/drawing/2014/main" xmlns="" id="{CF297CFE-9C5F-453C-84AD-A4AA8CC46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xmlns="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2466116" y="2584027"/>
                <a:ext cx="1498875" cy="1498875"/>
              </a:xfrm>
              <a:prstGeom prst="rect">
                <a:avLst/>
              </a:prstGeom>
            </p:spPr>
          </p:pic>
          <p:pic>
            <p:nvPicPr>
              <p:cNvPr id="24" name="Graphic 23" descr="Wireless outline">
                <a:extLst>
                  <a:ext uri="{FF2B5EF4-FFF2-40B4-BE49-F238E27FC236}">
                    <a16:creationId xmlns:a16="http://schemas.microsoft.com/office/drawing/2014/main" xmlns="" id="{C219C01F-8011-4F88-87A5-BFC146999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2197289" y="2321434"/>
                <a:ext cx="723178" cy="723178"/>
              </a:xfrm>
              <a:prstGeom prst="rect">
                <a:avLst/>
              </a:prstGeom>
            </p:spPr>
          </p:pic>
        </p:grpSp>
        <p:pic>
          <p:nvPicPr>
            <p:cNvPr id="26" name="Graphic 25" descr="Artificial Intelligence outline">
              <a:extLst>
                <a:ext uri="{FF2B5EF4-FFF2-40B4-BE49-F238E27FC236}">
                  <a16:creationId xmlns:a16="http://schemas.microsoft.com/office/drawing/2014/main" xmlns="" id="{B1E5A741-30FE-437A-AC6C-E8AE782E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288505" y="246336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782681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81024-16A4-4E97-A8DF-BFF6DD50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73" y="872275"/>
            <a:ext cx="10515600" cy="693161"/>
          </a:xfrm>
        </p:spPr>
        <p:txBody>
          <a:bodyPr>
            <a:normAutofit/>
          </a:bodyPr>
          <a:lstStyle/>
          <a:p>
            <a:r>
              <a:rPr lang="en-IN" dirty="0"/>
              <a:t>Summary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xmlns="" id="{F9E555FF-F089-4B15-9D37-C82ABBFF1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552519158"/>
              </p:ext>
            </p:extLst>
          </p:nvPr>
        </p:nvGraphicFramePr>
        <p:xfrm>
          <a:off x="622170" y="1800221"/>
          <a:ext cx="5157787" cy="69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08F20EDC-E07A-4564-8C8B-CDB7B6AA2C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07054517"/>
              </p:ext>
            </p:extLst>
          </p:nvPr>
        </p:nvGraphicFramePr>
        <p:xfrm>
          <a:off x="600673" y="2381024"/>
          <a:ext cx="5375406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BAE5F478-5620-47C9-A020-1699E20E4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05249"/>
            <a:ext cx="5183188" cy="685587"/>
          </a:xfrm>
          <a:gradFill rotWithShape="0">
            <a:gsLst>
              <a:gs pos="0">
                <a:srgbClr val="4472C4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rgbClr>
              </a:gs>
              <a:gs pos="5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algn="ctr"/>
            <a:r>
              <a:rPr lang="en-IN" sz="2800" dirty="0"/>
              <a:t>Future Considerations 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xmlns="" id="{850B72FD-78EC-424D-B29D-3C338046DD0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4213399227"/>
              </p:ext>
            </p:extLst>
          </p:nvPr>
        </p:nvGraphicFramePr>
        <p:xfrm>
          <a:off x="6172200" y="2619315"/>
          <a:ext cx="581948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05603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32F0C72-FDC4-43AB-8DBF-637095B8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8001A108-E285-44EB-A19E-59CD8EF6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81" y="1593489"/>
            <a:ext cx="10909737" cy="4949206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Shen, Y., Hwang, B. and Jeong, J.P., 2020. Particle Filtering-Based Indoor Positioning System for Beacon Tag Tracking. IEEE Access, 8, pp.226445-226460.</a:t>
            </a:r>
          </a:p>
          <a:p>
            <a:pPr algn="just"/>
            <a:r>
              <a:rPr lang="en-IN" sz="2000" dirty="0"/>
              <a:t>Li, G., Geng, E., Ye, Z., Xu, Y., Lin, J. and Pang, Y., 2018. Indoor positioning algorithm based on the improved RSSI distance model. Sensors, 18(9), p.2820.</a:t>
            </a:r>
          </a:p>
          <a:p>
            <a:pPr algn="just"/>
            <a:r>
              <a:rPr lang="en-IN" sz="2000" dirty="0"/>
              <a:t>Bullmann, M., Fetzer, T., Ebner, F., Ebner, M., Deinzer, F. and Grzegorzek, M., 2020. Comparison of 2.4 GHz WiFi FTM-and RSSI-based indoor positioning methods in realistic scenarios. Sensors, 20(16), p.4515.</a:t>
            </a:r>
          </a:p>
          <a:p>
            <a:pPr algn="just"/>
            <a:r>
              <a:rPr lang="en-IN" sz="2000" dirty="0"/>
              <a:t>Sung, Y., 2016. RSSI-based distance estimation framework using a Kalman filter for sustainable indoor computing environments. Sustainability, 8(11), p.1136.</a:t>
            </a:r>
          </a:p>
          <a:p>
            <a:pPr algn="just"/>
            <a:r>
              <a:rPr lang="en-US" sz="2000" dirty="0"/>
              <a:t>Parameswaran, A.T., Husain, M.I. and Upadhyaya, S., 2009, September. Is rssi a reliable parameter in sensor localization algorithms: An experimental study. In Field failure data analysis workshop (F2DA09) (Vol. 5). IEEE.</a:t>
            </a:r>
          </a:p>
          <a:p>
            <a:pPr algn="just"/>
            <a:r>
              <a:rPr lang="en-US" sz="2000" dirty="0"/>
              <a:t>Li, G., Geng, E., Ye, Z., Xu, Y., Lin, J., Pang, Y.: Indoor Positioning Algorithm Based on the Improved RSSI Distance Model. Sensors. 18, 2820 (2018).</a:t>
            </a:r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48CAE4-B160-4DBA-B68E-28AF38C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49D1EB-4BBA-4EE3-8CC6-8FAA0349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36260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32F0C72-FDC4-43AB-8DBF-637095B8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8001A108-E285-44EB-A19E-59CD8EF6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6553"/>
            <a:ext cx="10954408" cy="4428937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Kraus and Fleisch, Electromagnetics, 5th Ed., McGraw-Hill, 1999</a:t>
            </a:r>
          </a:p>
          <a:p>
            <a:pPr algn="just"/>
            <a:r>
              <a:rPr lang="en-US" sz="2200" dirty="0"/>
              <a:t>Navarro, E., Peuker, B., Quan, M., Clark, A.C. and Jipson, J., 2010. </a:t>
            </a:r>
            <a:r>
              <a:rPr lang="en-US" sz="2200" i="1" dirty="0"/>
              <a:t>Wi-fi localization using RSSI fingerprinting</a:t>
            </a:r>
            <a:r>
              <a:rPr lang="en-US" sz="2200" dirty="0"/>
              <a:t> (Doctoral dissertation, California Polytechnic State University).</a:t>
            </a:r>
          </a:p>
          <a:p>
            <a:pPr algn="just"/>
            <a:r>
              <a:rPr lang="en-US" sz="2200" dirty="0"/>
              <a:t>Chan, S. and Sohn, G., 2012. Indoor localization using wi-fi based fingerprinting and trilateration techiques for lbs applications. </a:t>
            </a:r>
            <a:r>
              <a:rPr lang="en-US" sz="2200" i="1" dirty="0"/>
              <a:t>International Archives of the Photogrammetry, Remote Sensing and Spatial Information Sciences</a:t>
            </a:r>
            <a:r>
              <a:rPr lang="en-US" sz="2200" dirty="0"/>
              <a:t>, </a:t>
            </a:r>
            <a:r>
              <a:rPr lang="en-US" sz="2200" i="1" dirty="0"/>
              <a:t>38</a:t>
            </a:r>
            <a:r>
              <a:rPr lang="en-US" sz="2200" dirty="0"/>
              <a:t>(4), p.C26.</a:t>
            </a:r>
          </a:p>
          <a:p>
            <a:pPr algn="just"/>
            <a:r>
              <a:rPr lang="en-US" sz="2200" dirty="0"/>
              <a:t>Choraś, Ryszard S. (2010). </a:t>
            </a:r>
            <a:r>
              <a:rPr lang="en-US" sz="2200" i="1" dirty="0"/>
              <a:t>[Advances in Intelligent and Soft Computing] Image Processing and Communications Challenges 2 Volume 84 || Evaluation of Smoothing Algorithms for a RSSI-Based Device-Free Passive Localisation. , 10.1007/978-3-642-16295-4(Chapter 52), 469–476. </a:t>
            </a:r>
            <a:r>
              <a:rPr lang="en-US" sz="2200" dirty="0"/>
              <a:t>doi:10.1007/978-3-642-16295-4_52</a:t>
            </a:r>
          </a:p>
          <a:p>
            <a:pPr algn="just">
              <a:buNone/>
            </a:pPr>
            <a:endParaRPr lang="en-IN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48CAE4-B160-4DBA-B68E-28AF38C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49D1EB-4BBA-4EE3-8CC6-8FAA0349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36260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15F97AAA-97B4-4A75-B7CD-0F8CE605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477" y="1253683"/>
            <a:ext cx="45434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xmlns="" id="{282A21F6-E9A2-4ABC-B97A-30762495C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0345" y="2897975"/>
            <a:ext cx="4759780" cy="313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20AA3D67-4867-4676-BADB-AADD67C9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29FC552-1388-4577-B7DC-8A5A977F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8905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8" y="866813"/>
            <a:ext cx="10515600" cy="599456"/>
          </a:xfrm>
        </p:spPr>
        <p:txBody>
          <a:bodyPr/>
          <a:lstStyle/>
          <a:p>
            <a:r>
              <a:rPr lang="en-US" dirty="0"/>
              <a:t>GPS - Localization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48133" name="Picture 5" descr="GPS.gov: GPS Accurac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266" y="2417251"/>
            <a:ext cx="3525442" cy="3231655"/>
          </a:xfrm>
          <a:prstGeom prst="rect">
            <a:avLst/>
          </a:prstGeom>
          <a:noFill/>
        </p:spPr>
      </p:pic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185502" y="1400470"/>
            <a:ext cx="8006498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mfortaa"/>
                <a:ea typeface="Times New Roman" pitchFamily="18" charset="0"/>
                <a:cs typeface="Arial" pitchFamily="34" charset="0"/>
              </a:rPr>
              <a:t>Accuracy of the GPS degrades in indoor conditions</a:t>
            </a:r>
          </a:p>
          <a:p>
            <a:pPr marL="342900" marR="0" lvl="0" indent="-34290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fortaa"/>
                <a:ea typeface="Times New Roman" pitchFamily="18" charset="0"/>
                <a:cs typeface="Arial" pitchFamily="34" charset="0"/>
              </a:rPr>
              <a:t>Number of satellites which can be seen from the receivers decrease and the impact of reflection from 	the structures degrades the signal quality.</a:t>
            </a:r>
          </a:p>
          <a:p>
            <a:pPr marL="342900" lvl="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/>
                <a:ea typeface="Times New Roman" pitchFamily="18" charset="0"/>
                <a:cs typeface="Arial" pitchFamily="34" charset="0"/>
              </a:rPr>
              <a:t>Indoor attenuation levels of GPS signals: </a:t>
            </a:r>
            <a:r>
              <a:rPr lang="en-US" sz="2000" dirty="0">
                <a:solidFill>
                  <a:srgbClr val="FF0000"/>
                </a:solidFill>
                <a:latin typeface="Comfortaa"/>
                <a:ea typeface="Times New Roman" pitchFamily="18" charset="0"/>
                <a:cs typeface="Arial" pitchFamily="34" charset="0"/>
              </a:rPr>
              <a:t>Approx. 2.9 dB/</a:t>
            </a:r>
            <a:r>
              <a:rPr lang="en-US" sz="2000" dirty="0" err="1">
                <a:solidFill>
                  <a:srgbClr val="FF0000"/>
                </a:solidFill>
                <a:latin typeface="Comfortaa"/>
                <a:ea typeface="Times New Roman" pitchFamily="18" charset="0"/>
                <a:cs typeface="Arial" pitchFamily="34" charset="0"/>
              </a:rPr>
              <a:t>mtr</a:t>
            </a:r>
            <a:r>
              <a:rPr lang="en-US" sz="2000" dirty="0">
                <a:solidFill>
                  <a:srgbClr val="FF0000"/>
                </a:solidFill>
                <a:latin typeface="Comfortaa"/>
                <a:ea typeface="Times New Roman" pitchFamily="18" charset="0"/>
                <a:cs typeface="Arial" pitchFamily="34" charset="0"/>
              </a:rPr>
              <a:t> of structure</a:t>
            </a:r>
            <a:endParaRPr lang="en-US" sz="2000" u="sng" dirty="0">
              <a:solidFill>
                <a:srgbClr val="ED7D31"/>
              </a:solidFill>
              <a:latin typeface="Comfortaa"/>
              <a:ea typeface="Times New Roman" pitchFamily="18" charset="0"/>
              <a:cs typeface="Arial" pitchFamily="34" charset="0"/>
            </a:endParaRPr>
          </a:p>
          <a:p>
            <a:pPr marL="342900" lvl="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/>
                <a:ea typeface="Times New Roman" pitchFamily="18" charset="0"/>
                <a:cs typeface="Arial" pitchFamily="34" charset="0"/>
              </a:rPr>
              <a:t>Power levels of GPS signals indoors: </a:t>
            </a:r>
            <a:r>
              <a:rPr lang="en-US" sz="2000" dirty="0">
                <a:solidFill>
                  <a:srgbClr val="FF0000"/>
                </a:solidFill>
                <a:latin typeface="Comfortaa"/>
                <a:ea typeface="Times New Roman" pitchFamily="18" charset="0"/>
                <a:cs typeface="Arial" pitchFamily="34" charset="0"/>
              </a:rPr>
              <a:t>-150dBw to -200dBW</a:t>
            </a:r>
          </a:p>
          <a:p>
            <a:pPr marL="342900" lvl="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/>
                <a:ea typeface="Times New Roman" pitchFamily="18" charset="0"/>
                <a:cs typeface="Arial" pitchFamily="34" charset="0"/>
              </a:rPr>
              <a:t>Noise power level at room temp: </a:t>
            </a:r>
            <a:r>
              <a:rPr lang="en-US" sz="2000" dirty="0">
                <a:solidFill>
                  <a:srgbClr val="FF0000"/>
                </a:solidFill>
                <a:latin typeface="Comfortaa"/>
                <a:ea typeface="Times New Roman" pitchFamily="18" charset="0"/>
                <a:cs typeface="Arial" pitchFamily="34" charset="0"/>
              </a:rPr>
              <a:t>-130dBW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fortaa"/>
                <a:ea typeface="Times New Roman" pitchFamily="18" charset="0"/>
                <a:cs typeface="Arial" pitchFamily="34" charset="0"/>
              </a:rPr>
              <a:t>Development of location estimation techniques leveraging WLAN parameters and AI/ML algorithms plays vital role for futuristic applications</a:t>
            </a:r>
            <a:endParaRPr lang="en-US" sz="2000" u="sng" dirty="0">
              <a:solidFill>
                <a:srgbClr val="1A2E73"/>
              </a:solidFill>
              <a:latin typeface="Comfortaa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5624" y="1095059"/>
            <a:ext cx="6226629" cy="185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94" y="837785"/>
            <a:ext cx="10515600" cy="599456"/>
          </a:xfrm>
        </p:spPr>
        <p:txBody>
          <a:bodyPr/>
          <a:lstStyle/>
          <a:p>
            <a:r>
              <a:rPr lang="en-US" dirty="0"/>
              <a:t>RSSI - Localization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17714" y="2481721"/>
            <a:ext cx="11974286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RSSI is ten times the logarithm of the ratio of power of the received signal and a reference power.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Power dissipates from a point source as it moves further out and the relationship between power and distance is that power is inversely proportional to the square of the distance travelled.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direct </a:t>
            </a:r>
            <a:r>
              <a:rPr lang="en-US" sz="2000" b="1" i="1" dirty="0">
                <a:solidFill>
                  <a:srgbClr val="FF0000"/>
                </a:solidFill>
              </a:rPr>
              <a:t>theoretical relationship </a:t>
            </a:r>
            <a:r>
              <a:rPr lang="en-US" sz="2000" dirty="0"/>
              <a:t>exist between  </a:t>
            </a:r>
            <a:r>
              <a:rPr lang="en-US" sz="2000" b="1" i="1" dirty="0">
                <a:solidFill>
                  <a:srgbClr val="FF0000"/>
                </a:solidFill>
              </a:rPr>
              <a:t>RSSI and distance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the distance of an unknown point known from a set of known points, its location can be estimated.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RSSI based technique is especially popular among researchers as it is readily available and no extra hardware is required.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198" y="4470400"/>
            <a:ext cx="3322649" cy="449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B981024-16A4-4E97-A8DF-BFF6DD506972}"/>
              </a:ext>
            </a:extLst>
          </p:cNvPr>
          <p:cNvSpPr txBox="1">
            <a:spLocks/>
          </p:cNvSpPr>
          <p:nvPr/>
        </p:nvSpPr>
        <p:spPr>
          <a:xfrm>
            <a:off x="742016" y="862202"/>
            <a:ext cx="10515600" cy="6931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Challenges with RSSI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869" y="1513489"/>
            <a:ext cx="1050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Highly Sensitive to changes in the environment and RSSI values varies rapidly, reducing its reliability</a:t>
            </a:r>
          </a:p>
        </p:txBody>
      </p:sp>
      <p:sp>
        <p:nvSpPr>
          <p:cNvPr id="55298" name="AutoShape 2" descr="blob:https://web.whatsapp.com/e8ca1dbb-3ff4-4cc7-80fa-daf316f3965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567" y="2027028"/>
            <a:ext cx="4600738" cy="369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7677" y="2175643"/>
            <a:ext cx="5764181" cy="34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" y="57522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Source: Parameswaran, A.T., Husain, M.I. and Upadhyaya, S., 2009, September. Is RSSI a reliable parameter in sensor localization algorithms: An experimental study. In Field failure data analysis workshop (F2DA09) (Vol. 5). IEEE.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B981024-16A4-4E97-A8DF-BFF6DD506972}"/>
              </a:ext>
            </a:extLst>
          </p:cNvPr>
          <p:cNvSpPr txBox="1">
            <a:spLocks/>
          </p:cNvSpPr>
          <p:nvPr/>
        </p:nvSpPr>
        <p:spPr>
          <a:xfrm>
            <a:off x="742016" y="862202"/>
            <a:ext cx="10515600" cy="6931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Challenges with RSSI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869" y="1513489"/>
            <a:ext cx="10084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Difficult to put to use in busy environments, as Human Body (70% water) shadows RSSI heavily </a:t>
            </a:r>
          </a:p>
        </p:txBody>
      </p:sp>
      <p:sp>
        <p:nvSpPr>
          <p:cNvPr id="55298" name="AutoShape 2" descr="blob:https://web.whatsapp.com/e8ca1dbb-3ff4-4cc7-80fa-daf316f3965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" y="57522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Source: Choraś, Ryszard S. (2010). </a:t>
            </a:r>
            <a:r>
              <a:rPr lang="en-US" sz="1200" i="1" dirty="0"/>
              <a:t>[Advances in Intelligent and Soft Computing] Image Processing and Communications Challenges 2 Volume 84 || Evaluation of Smoothing Algorithms for a RSSI-Based Device-Free Passive Localisation. , 10.1007/978-3-642-16295-4(Chapter 52), 469–476. </a:t>
            </a:r>
            <a:r>
              <a:rPr lang="en-US" sz="1200" dirty="0"/>
              <a:t>doi:10.1007/978-3-642-16295-4_52 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7140" y="1953450"/>
            <a:ext cx="8661509" cy="3614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76" y="866813"/>
            <a:ext cx="10515600" cy="599456"/>
          </a:xfrm>
        </p:spPr>
        <p:txBody>
          <a:bodyPr/>
          <a:lstStyle/>
          <a:p>
            <a:r>
              <a:rPr lang="en-US" dirty="0"/>
              <a:t>Localization procedures using RSSI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1026" name="Picture 2" descr="Sensors | Free Full-Text | A Novel 3D Multilateration Sensor Using  Distributed Ultrasonic Beacons for Indoor Navigation | HTM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9231" y="1634385"/>
            <a:ext cx="5591332" cy="4496911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5087062" y="3120831"/>
            <a:ext cx="6430380" cy="1275907"/>
            <a:chOff x="1695653" y="0"/>
            <a:chExt cx="5465613" cy="1275907"/>
          </a:xfrm>
          <a:scene3d>
            <a:camera prst="orthographicFront"/>
            <a:lightRig rig="flat" dir="t"/>
          </a:scene3d>
        </p:grpSpPr>
        <p:sp>
          <p:nvSpPr>
            <p:cNvPr id="11" name="Pentagon 10"/>
            <p:cNvSpPr/>
            <p:nvPr/>
          </p:nvSpPr>
          <p:spPr>
            <a:xfrm rot="10800000">
              <a:off x="1695653" y="0"/>
              <a:ext cx="5465613" cy="1275907"/>
            </a:xfrm>
            <a:prstGeom prst="homePlate">
              <a:avLst/>
            </a:prstGeom>
            <a:solidFill>
              <a:srgbClr val="002060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entagon 4"/>
            <p:cNvSpPr/>
            <p:nvPr/>
          </p:nvSpPr>
          <p:spPr>
            <a:xfrm>
              <a:off x="2014632" y="0"/>
              <a:ext cx="5146634" cy="12759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2640" tIns="224790" rIns="419608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5900" kern="1200" dirty="0"/>
                <a:t>Multilateration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7DECB3-8632-42C9-9B17-27E7975D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Multilateration</a:t>
            </a:r>
          </a:p>
        </p:txBody>
      </p:sp>
      <p:graphicFrame>
        <p:nvGraphicFramePr>
          <p:cNvPr id="35" name="Content Placeholder 34">
            <a:extLst>
              <a:ext uri="{FF2B5EF4-FFF2-40B4-BE49-F238E27FC236}">
                <a16:creationId xmlns:a16="http://schemas.microsoft.com/office/drawing/2014/main" xmlns="" id="{AA37DAF6-55B0-4FF1-92EC-C73A730B0F3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873951381"/>
              </p:ext>
            </p:extLst>
          </p:nvPr>
        </p:nvGraphicFramePr>
        <p:xfrm>
          <a:off x="6172200" y="1646238"/>
          <a:ext cx="5181600" cy="4135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FA2F7E-68A3-4468-863E-CC810679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0CB659-6F87-47C8-9789-34BAF20A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9</a:t>
            </a:fld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2566D7A-65E8-4924-B88F-598FF0F1CA83}"/>
              </a:ext>
            </a:extLst>
          </p:cNvPr>
          <p:cNvGrpSpPr/>
          <p:nvPr/>
        </p:nvGrpSpPr>
        <p:grpSpPr>
          <a:xfrm>
            <a:off x="2469822" y="3179467"/>
            <a:ext cx="1192442" cy="553998"/>
            <a:chOff x="2055044" y="4543720"/>
            <a:chExt cx="1192442" cy="55399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9893D175-3E11-4E4C-A4E1-0CEAA2BEFE86}"/>
                </a:ext>
              </a:extLst>
            </p:cNvPr>
            <p:cNvSpPr/>
            <p:nvPr/>
          </p:nvSpPr>
          <p:spPr>
            <a:xfrm>
              <a:off x="2469823" y="4543720"/>
              <a:ext cx="311084" cy="29223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2FAEDE0C-3937-4F62-A6B6-CC57C3768277}"/>
                </a:ext>
              </a:extLst>
            </p:cNvPr>
            <p:cNvSpPr txBox="1"/>
            <p:nvPr/>
          </p:nvSpPr>
          <p:spPr>
            <a:xfrm>
              <a:off x="2055044" y="4820719"/>
              <a:ext cx="1192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Reference Point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234588A-69C2-4594-B229-AE466846E7F6}"/>
              </a:ext>
            </a:extLst>
          </p:cNvPr>
          <p:cNvGrpSpPr/>
          <p:nvPr/>
        </p:nvGrpSpPr>
        <p:grpSpPr>
          <a:xfrm>
            <a:off x="3769940" y="4748620"/>
            <a:ext cx="975845" cy="592575"/>
            <a:chOff x="3535211" y="4505142"/>
            <a:chExt cx="975845" cy="5925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F409578B-8009-4872-86FB-B81B3841E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8"/>
                </a:ext>
              </a:extLst>
            </a:blip>
            <a:stretch>
              <a:fillRect/>
            </a:stretch>
          </p:blipFill>
          <p:spPr>
            <a:xfrm>
              <a:off x="3865346" y="4505142"/>
              <a:ext cx="315577" cy="315577"/>
            </a:xfrm>
            <a:prstGeom prst="rect">
              <a:avLst/>
            </a:prstGeom>
            <a:solidFill>
              <a:srgbClr val="002060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DB1199E-C095-4D66-A146-C1C80A779E96}"/>
                </a:ext>
              </a:extLst>
            </p:cNvPr>
            <p:cNvSpPr txBox="1"/>
            <p:nvPr/>
          </p:nvSpPr>
          <p:spPr>
            <a:xfrm>
              <a:off x="3535211" y="4820718"/>
              <a:ext cx="975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Access Point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011F8CF-0BE6-46E4-A793-781B7124B139}"/>
              </a:ext>
            </a:extLst>
          </p:cNvPr>
          <p:cNvGrpSpPr/>
          <p:nvPr/>
        </p:nvGrpSpPr>
        <p:grpSpPr>
          <a:xfrm>
            <a:off x="893560" y="2116245"/>
            <a:ext cx="975845" cy="592575"/>
            <a:chOff x="3535211" y="4505142"/>
            <a:chExt cx="975845" cy="59257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F567080D-ABC1-4F26-B468-CB7F3624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8"/>
                </a:ext>
              </a:extLst>
            </a:blip>
            <a:stretch>
              <a:fillRect/>
            </a:stretch>
          </p:blipFill>
          <p:spPr>
            <a:xfrm>
              <a:off x="3865346" y="4505142"/>
              <a:ext cx="315577" cy="315577"/>
            </a:xfrm>
            <a:prstGeom prst="rect">
              <a:avLst/>
            </a:prstGeom>
            <a:solidFill>
              <a:srgbClr val="002060"/>
            </a:solidFill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CC088D7-9979-452B-85E3-01A44B0FABB0}"/>
                </a:ext>
              </a:extLst>
            </p:cNvPr>
            <p:cNvSpPr txBox="1"/>
            <p:nvPr/>
          </p:nvSpPr>
          <p:spPr>
            <a:xfrm>
              <a:off x="3535211" y="4820718"/>
              <a:ext cx="975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Access Point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CAB2E64-2C7D-4DC9-B8D0-908E799D21F7}"/>
              </a:ext>
            </a:extLst>
          </p:cNvPr>
          <p:cNvGrpSpPr/>
          <p:nvPr/>
        </p:nvGrpSpPr>
        <p:grpSpPr>
          <a:xfrm>
            <a:off x="4357997" y="2431821"/>
            <a:ext cx="975845" cy="592575"/>
            <a:chOff x="3535211" y="4505142"/>
            <a:chExt cx="975845" cy="59257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EF00A90C-A6F2-4DC4-BC57-47D0262BF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8"/>
                </a:ext>
              </a:extLst>
            </a:blip>
            <a:stretch>
              <a:fillRect/>
            </a:stretch>
          </p:blipFill>
          <p:spPr>
            <a:xfrm>
              <a:off x="3865346" y="4505142"/>
              <a:ext cx="315577" cy="315577"/>
            </a:xfrm>
            <a:prstGeom prst="rect">
              <a:avLst/>
            </a:prstGeom>
            <a:solidFill>
              <a:srgbClr val="002060"/>
            </a:solidFill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30CD93D-36DE-4CF2-853E-4CDD88038DDB}"/>
                </a:ext>
              </a:extLst>
            </p:cNvPr>
            <p:cNvSpPr txBox="1"/>
            <p:nvPr/>
          </p:nvSpPr>
          <p:spPr>
            <a:xfrm>
              <a:off x="3535211" y="4820718"/>
              <a:ext cx="975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Access Point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6E538AE-72EB-4D4F-BF93-A939675C669B}"/>
              </a:ext>
            </a:extLst>
          </p:cNvPr>
          <p:cNvGrpSpPr/>
          <p:nvPr/>
        </p:nvGrpSpPr>
        <p:grpSpPr>
          <a:xfrm>
            <a:off x="1051349" y="4111453"/>
            <a:ext cx="975845" cy="592575"/>
            <a:chOff x="3535211" y="4505142"/>
            <a:chExt cx="975845" cy="59257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5A4DFF99-A46C-4835-BDDD-1DA36A359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8"/>
                </a:ext>
              </a:extLst>
            </a:blip>
            <a:stretch>
              <a:fillRect/>
            </a:stretch>
          </p:blipFill>
          <p:spPr>
            <a:xfrm>
              <a:off x="3865346" y="4505142"/>
              <a:ext cx="315577" cy="315577"/>
            </a:xfrm>
            <a:prstGeom prst="rect">
              <a:avLst/>
            </a:prstGeom>
            <a:solidFill>
              <a:srgbClr val="002060"/>
            </a:solidFill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9828A2C-F179-4BAF-9E1A-83E329FD80FC}"/>
                </a:ext>
              </a:extLst>
            </p:cNvPr>
            <p:cNvSpPr txBox="1"/>
            <p:nvPr/>
          </p:nvSpPr>
          <p:spPr>
            <a:xfrm>
              <a:off x="3535211" y="4820718"/>
              <a:ext cx="975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Access Point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2E2E779-1D61-4351-98C1-59C95DC361D6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1539272" y="2274034"/>
            <a:ext cx="1390886" cy="9482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B2684ABB-338F-4E13-BB2D-AEF51DC90063}"/>
              </a:ext>
            </a:extLst>
          </p:cNvPr>
          <p:cNvCxnSpPr>
            <a:cxnSpLocks/>
            <a:stCxn id="20" idx="3"/>
            <a:endCxn id="8" idx="3"/>
          </p:cNvCxnSpPr>
          <p:nvPr/>
        </p:nvCxnSpPr>
        <p:spPr>
          <a:xfrm flipV="1">
            <a:off x="1697061" y="3428902"/>
            <a:ext cx="1233097" cy="84034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0D553CCD-793F-4E1A-A07C-0985DC4B5284}"/>
              </a:ext>
            </a:extLst>
          </p:cNvPr>
          <p:cNvCxnSpPr>
            <a:cxnSpLocks/>
            <a:stCxn id="8" idx="7"/>
            <a:endCxn id="17" idx="1"/>
          </p:cNvCxnSpPr>
          <p:nvPr/>
        </p:nvCxnSpPr>
        <p:spPr>
          <a:xfrm flipV="1">
            <a:off x="3150128" y="2589610"/>
            <a:ext cx="1538004" cy="6326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83929B6F-6E24-48EF-AFBE-F3B45B7E750E}"/>
              </a:ext>
            </a:extLst>
          </p:cNvPr>
          <p:cNvCxnSpPr>
            <a:cxnSpLocks/>
            <a:stCxn id="11" idx="0"/>
            <a:endCxn id="8" idx="5"/>
          </p:cNvCxnSpPr>
          <p:nvPr/>
        </p:nvCxnSpPr>
        <p:spPr>
          <a:xfrm flipH="1" flipV="1">
            <a:off x="3150128" y="3428902"/>
            <a:ext cx="1107736" cy="131971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851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1871</Words>
  <Application>Microsoft Office PowerPoint</Application>
  <PresentationFormat>Custom</PresentationFormat>
  <Paragraphs>349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C-LAMP (CDAC - Localization using AI ML Platform) Team</vt:lpstr>
      <vt:lpstr> Background</vt:lpstr>
      <vt:lpstr>GPS - Localization</vt:lpstr>
      <vt:lpstr>RSSI - Localization</vt:lpstr>
      <vt:lpstr>Slide 6</vt:lpstr>
      <vt:lpstr>Slide 7</vt:lpstr>
      <vt:lpstr>Localization procedures using RSSI</vt:lpstr>
      <vt:lpstr>Multilateration</vt:lpstr>
      <vt:lpstr>Multilateration</vt:lpstr>
      <vt:lpstr>Multilateration</vt:lpstr>
      <vt:lpstr>Localization Procedures using RSSI</vt:lpstr>
      <vt:lpstr>RSSI Fingerprinting</vt:lpstr>
      <vt:lpstr>Slide 14</vt:lpstr>
      <vt:lpstr>Training and Validation Data</vt:lpstr>
      <vt:lpstr>Data Exploration</vt:lpstr>
      <vt:lpstr>Visualising the Data points</vt:lpstr>
      <vt:lpstr>Uniqueness of the Problem</vt:lpstr>
      <vt:lpstr>Data Pre-processing</vt:lpstr>
      <vt:lpstr>Proposed Solution</vt:lpstr>
      <vt:lpstr>Choice of the ML Algorithms</vt:lpstr>
      <vt:lpstr>Baseline</vt:lpstr>
      <vt:lpstr>K-NN Regression</vt:lpstr>
      <vt:lpstr>Linear Regression</vt:lpstr>
      <vt:lpstr>AdaBoost</vt:lpstr>
      <vt:lpstr>Slide 26</vt:lpstr>
      <vt:lpstr>Evaluation Metrics</vt:lpstr>
      <vt:lpstr>Multilateration Results</vt:lpstr>
      <vt:lpstr>Fingerprinting Results</vt:lpstr>
      <vt:lpstr>Summary</vt:lpstr>
      <vt:lpstr>References</vt:lpstr>
      <vt:lpstr>References</vt:lpstr>
      <vt:lpstr>Slide 33</vt:lpstr>
    </vt:vector>
  </TitlesOfParts>
  <Manager>Suresh V</Manager>
  <Company>CDAC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MAP-5G-Env</dc:title>
  <dc:subject>PRSG</dc:subject>
  <dc:creator>Suresh V</dc:creator>
  <cp:keywords>CDACPune</cp:keywords>
  <cp:lastModifiedBy>Lenovo</cp:lastModifiedBy>
  <cp:revision>410</cp:revision>
  <dcterms:created xsi:type="dcterms:W3CDTF">2019-08-30T05:37:50Z</dcterms:created>
  <dcterms:modified xsi:type="dcterms:W3CDTF">2021-12-02T10:05:49Z</dcterms:modified>
  <cp:category>MeitYProject</cp:category>
</cp:coreProperties>
</file>