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0"/>
  </p:notesMasterIdLst>
  <p:sldIdLst>
    <p:sldId id="257" r:id="rId2"/>
    <p:sldId id="268" r:id="rId3"/>
    <p:sldId id="258" r:id="rId4"/>
    <p:sldId id="272" r:id="rId5"/>
    <p:sldId id="263" r:id="rId6"/>
    <p:sldId id="264" r:id="rId7"/>
    <p:sldId id="260" r:id="rId8"/>
    <p:sldId id="265" r:id="rId9"/>
    <p:sldId id="273" r:id="rId10"/>
    <p:sldId id="267" r:id="rId11"/>
    <p:sldId id="276" r:id="rId12"/>
    <p:sldId id="278" r:id="rId13"/>
    <p:sldId id="262" r:id="rId14"/>
    <p:sldId id="266" r:id="rId15"/>
    <p:sldId id="269" r:id="rId16"/>
    <p:sldId id="270" r:id="rId17"/>
    <p:sldId id="277"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DYA\Downloads\epochs%20vs%20ac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en-IN" sz="2400"/>
              <a:t>CIFAR-10</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155502061295717E-2"/>
          <c:y val="0.1506388287865518"/>
          <c:w val="0.96248545170821376"/>
          <c:h val="0.69872796027822859"/>
        </c:manualLayout>
      </c:layout>
      <c:barChart>
        <c:barDir val="col"/>
        <c:grouping val="clustered"/>
        <c:varyColors val="0"/>
        <c:ser>
          <c:idx val="0"/>
          <c:order val="0"/>
          <c:tx>
            <c:strRef>
              <c:f>Sheet1!$A$12</c:f>
              <c:strCache>
                <c:ptCount val="1"/>
                <c:pt idx="0">
                  <c:v>Student 1: DenseNet121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Sheet1!$A$13:$A$22</c:f>
              <c:numCache>
                <c:formatCode>General</c:formatCode>
                <c:ptCount val="10"/>
                <c:pt idx="0">
                  <c:v>72</c:v>
                </c:pt>
                <c:pt idx="1">
                  <c:v>86</c:v>
                </c:pt>
                <c:pt idx="2">
                  <c:v>71</c:v>
                </c:pt>
                <c:pt idx="3">
                  <c:v>70</c:v>
                </c:pt>
                <c:pt idx="4">
                  <c:v>72</c:v>
                </c:pt>
                <c:pt idx="5">
                  <c:v>70</c:v>
                </c:pt>
                <c:pt idx="6">
                  <c:v>65</c:v>
                </c:pt>
                <c:pt idx="7">
                  <c:v>66</c:v>
                </c:pt>
                <c:pt idx="8">
                  <c:v>77</c:v>
                </c:pt>
                <c:pt idx="9">
                  <c:v>77</c:v>
                </c:pt>
              </c:numCache>
            </c:numRef>
          </c:val>
          <c:extLst>
            <c:ext xmlns:c16="http://schemas.microsoft.com/office/drawing/2014/chart" uri="{C3380CC4-5D6E-409C-BE32-E72D297353CC}">
              <c16:uniqueId val="{00000000-B899-4153-946E-2CE0A27254E2}"/>
            </c:ext>
          </c:extLst>
        </c:ser>
        <c:ser>
          <c:idx val="1"/>
          <c:order val="1"/>
          <c:tx>
            <c:strRef>
              <c:f>Sheet1!$B$12</c:f>
              <c:strCache>
                <c:ptCount val="1"/>
                <c:pt idx="0">
                  <c:v>Student 2: GoogleNet</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Sheet1!$B$13:$B$22</c:f>
              <c:numCache>
                <c:formatCode>General</c:formatCode>
                <c:ptCount val="10"/>
                <c:pt idx="0">
                  <c:v>71</c:v>
                </c:pt>
                <c:pt idx="1">
                  <c:v>82</c:v>
                </c:pt>
                <c:pt idx="2">
                  <c:v>66</c:v>
                </c:pt>
                <c:pt idx="3">
                  <c:v>72</c:v>
                </c:pt>
                <c:pt idx="4">
                  <c:v>63</c:v>
                </c:pt>
                <c:pt idx="5">
                  <c:v>57</c:v>
                </c:pt>
                <c:pt idx="6">
                  <c:v>68</c:v>
                </c:pt>
                <c:pt idx="7">
                  <c:v>61</c:v>
                </c:pt>
                <c:pt idx="8">
                  <c:v>84</c:v>
                </c:pt>
                <c:pt idx="9">
                  <c:v>86</c:v>
                </c:pt>
              </c:numCache>
            </c:numRef>
          </c:val>
          <c:extLst>
            <c:ext xmlns:c16="http://schemas.microsoft.com/office/drawing/2014/chart" uri="{C3380CC4-5D6E-409C-BE32-E72D297353CC}">
              <c16:uniqueId val="{00000001-B899-4153-946E-2CE0A27254E2}"/>
            </c:ext>
          </c:extLst>
        </c:ser>
        <c:ser>
          <c:idx val="2"/>
          <c:order val="2"/>
          <c:tx>
            <c:strRef>
              <c:f>Sheet1!$C$12</c:f>
              <c:strCache>
                <c:ptCount val="1"/>
                <c:pt idx="0">
                  <c:v>Proposed Approach</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Sheet1!$C$13:$C$22</c:f>
              <c:numCache>
                <c:formatCode>General</c:formatCode>
                <c:ptCount val="10"/>
                <c:pt idx="0">
                  <c:v>70</c:v>
                </c:pt>
                <c:pt idx="1">
                  <c:v>91</c:v>
                </c:pt>
                <c:pt idx="2">
                  <c:v>75</c:v>
                </c:pt>
                <c:pt idx="3">
                  <c:v>71</c:v>
                </c:pt>
                <c:pt idx="4">
                  <c:v>79</c:v>
                </c:pt>
                <c:pt idx="5">
                  <c:v>69</c:v>
                </c:pt>
                <c:pt idx="6">
                  <c:v>76</c:v>
                </c:pt>
                <c:pt idx="7">
                  <c:v>70</c:v>
                </c:pt>
                <c:pt idx="8">
                  <c:v>86</c:v>
                </c:pt>
                <c:pt idx="9">
                  <c:v>74</c:v>
                </c:pt>
              </c:numCache>
            </c:numRef>
          </c:val>
          <c:extLst>
            <c:ext xmlns:c16="http://schemas.microsoft.com/office/drawing/2014/chart" uri="{C3380CC4-5D6E-409C-BE32-E72D297353CC}">
              <c16:uniqueId val="{00000002-B899-4153-946E-2CE0A27254E2}"/>
            </c:ext>
          </c:extLst>
        </c:ser>
        <c:dLbls>
          <c:dLblPos val="outEnd"/>
          <c:showLegendKey val="0"/>
          <c:showVal val="1"/>
          <c:showCatName val="0"/>
          <c:showSerName val="0"/>
          <c:showPercent val="0"/>
          <c:showBubbleSize val="0"/>
        </c:dLbls>
        <c:gapWidth val="444"/>
        <c:overlap val="-90"/>
        <c:axId val="535477088"/>
        <c:axId val="535478072"/>
      </c:barChart>
      <c:catAx>
        <c:axId val="535477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IN" sz="1600" dirty="0"/>
                  <a:t>Class</a:t>
                </a:r>
              </a:p>
            </c:rich>
          </c:tx>
          <c:layout>
            <c:manualLayout>
              <c:xMode val="edge"/>
              <c:yMode val="edge"/>
              <c:x val="0.46050559043701433"/>
              <c:y val="0.94524551394508094"/>
            </c:manualLayout>
          </c:layout>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535478072"/>
        <c:crosses val="autoZero"/>
        <c:auto val="1"/>
        <c:lblAlgn val="ctr"/>
        <c:lblOffset val="100"/>
        <c:noMultiLvlLbl val="0"/>
      </c:catAx>
      <c:valAx>
        <c:axId val="535478072"/>
        <c:scaling>
          <c:orientation val="minMax"/>
        </c:scaling>
        <c:delete val="1"/>
        <c:axPos val="l"/>
        <c:title>
          <c:tx>
            <c:rich>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IN" sz="1600"/>
                  <a:t>Accuracy</a:t>
                </a:r>
              </a:p>
            </c:rich>
          </c:tx>
          <c:overlay val="0"/>
          <c:spPr>
            <a:noFill/>
            <a:ln>
              <a:noFill/>
            </a:ln>
            <a:effectLst/>
          </c:spPr>
          <c:txPr>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354770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en-IN" sz="2000"/>
              <a:t>Epochs</a:t>
            </a:r>
            <a:r>
              <a:rPr lang="en-IN" sz="2000" baseline="0"/>
              <a:t> Vs Accuracy</a:t>
            </a:r>
            <a:endParaRPr lang="en-IN" sz="2000"/>
          </a:p>
        </c:rich>
      </c:tx>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Student 1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Sheet1!$C$2:$C$12</c:f>
              <c:numCache>
                <c:formatCode>General</c:formatCode>
                <c:ptCount val="11"/>
                <c:pt idx="0">
                  <c:v>66.12</c:v>
                </c:pt>
                <c:pt idx="1">
                  <c:v>72.02</c:v>
                </c:pt>
                <c:pt idx="2">
                  <c:v>72.28</c:v>
                </c:pt>
                <c:pt idx="3">
                  <c:v>72.94</c:v>
                </c:pt>
                <c:pt idx="4">
                  <c:v>73.13</c:v>
                </c:pt>
                <c:pt idx="5">
                  <c:v>73.52</c:v>
                </c:pt>
                <c:pt idx="6">
                  <c:v>74.17</c:v>
                </c:pt>
                <c:pt idx="7">
                  <c:v>72.75</c:v>
                </c:pt>
                <c:pt idx="8">
                  <c:v>73.23</c:v>
                </c:pt>
                <c:pt idx="9">
                  <c:v>74.19</c:v>
                </c:pt>
                <c:pt idx="10">
                  <c:v>74.19</c:v>
                </c:pt>
              </c:numCache>
            </c:numRef>
          </c:val>
          <c:smooth val="0"/>
          <c:extLst>
            <c:ext xmlns:c16="http://schemas.microsoft.com/office/drawing/2014/chart" uri="{C3380CC4-5D6E-409C-BE32-E72D297353CC}">
              <c16:uniqueId val="{00000000-059A-4542-A809-5D763A8B665C}"/>
            </c:ext>
          </c:extLst>
        </c:ser>
        <c:ser>
          <c:idx val="1"/>
          <c:order val="1"/>
          <c:tx>
            <c:strRef>
              <c:f>Sheet1!$F$1</c:f>
              <c:strCache>
                <c:ptCount val="1"/>
                <c:pt idx="0">
                  <c:v>Student 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Sheet1!$F$2:$F$12</c:f>
              <c:numCache>
                <c:formatCode>General</c:formatCode>
                <c:ptCount val="11"/>
                <c:pt idx="0">
                  <c:v>65.78</c:v>
                </c:pt>
                <c:pt idx="1">
                  <c:v>66.28</c:v>
                </c:pt>
                <c:pt idx="2">
                  <c:v>67.16</c:v>
                </c:pt>
                <c:pt idx="3">
                  <c:v>68.2</c:v>
                </c:pt>
                <c:pt idx="4">
                  <c:v>68.8</c:v>
                </c:pt>
                <c:pt idx="5">
                  <c:v>69.14</c:v>
                </c:pt>
                <c:pt idx="6">
                  <c:v>71.260000000000005</c:v>
                </c:pt>
                <c:pt idx="7">
                  <c:v>71.8</c:v>
                </c:pt>
                <c:pt idx="8">
                  <c:v>72.5</c:v>
                </c:pt>
                <c:pt idx="9">
                  <c:v>73.2</c:v>
                </c:pt>
                <c:pt idx="10">
                  <c:v>73.2</c:v>
                </c:pt>
              </c:numCache>
            </c:numRef>
          </c:val>
          <c:smooth val="0"/>
          <c:extLst>
            <c:ext xmlns:c16="http://schemas.microsoft.com/office/drawing/2014/chart" uri="{C3380CC4-5D6E-409C-BE32-E72D297353CC}">
              <c16:uniqueId val="{00000001-059A-4542-A809-5D763A8B665C}"/>
            </c:ext>
          </c:extLst>
        </c:ser>
        <c:dLbls>
          <c:showLegendKey val="0"/>
          <c:showVal val="0"/>
          <c:showCatName val="0"/>
          <c:showSerName val="0"/>
          <c:showPercent val="0"/>
          <c:showBubbleSize val="0"/>
        </c:dLbls>
        <c:marker val="1"/>
        <c:smooth val="0"/>
        <c:axId val="576433296"/>
        <c:axId val="576433624"/>
      </c:lineChart>
      <c:catAx>
        <c:axId val="576433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r>
                  <a:rPr lang="en-IN" sz="1200"/>
                  <a:t>Epochs</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endParaRPr lang="en-US"/>
          </a:p>
        </c:txPr>
        <c:crossAx val="576433624"/>
        <c:crosses val="autoZero"/>
        <c:auto val="1"/>
        <c:lblAlgn val="ctr"/>
        <c:lblOffset val="100"/>
        <c:noMultiLvlLbl val="0"/>
      </c:catAx>
      <c:valAx>
        <c:axId val="576433624"/>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r>
                  <a:rPr lang="en-IN" sz="1200"/>
                  <a:t>Accuracy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433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09DAF-E58D-4971-BCBA-FF13A0A1D040}" type="datetimeFigureOut">
              <a:rPr lang="en-IN" smtClean="0"/>
              <a:t>16-10-2020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82A92-C0C9-4E12-82AA-719788B0B4D4}" type="slidenum">
              <a:rPr lang="en-IN" smtClean="0"/>
              <a:t>‹#›</a:t>
            </a:fld>
            <a:endParaRPr lang="en-IN"/>
          </a:p>
        </p:txBody>
      </p:sp>
    </p:spTree>
    <p:extLst>
      <p:ext uri="{BB962C8B-B14F-4D97-AF65-F5344CB8AC3E}">
        <p14:creationId xmlns:p14="http://schemas.microsoft.com/office/powerpoint/2010/main" val="280850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Calibri" panose="020F0502020204030204" pitchFamily="34" charset="0"/>
                <a:ea typeface="+mn-ea"/>
                <a:cs typeface="Calibri" panose="020F0502020204030204" pitchFamily="34" charset="0"/>
              </a:rPr>
              <a:t>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General purpose technique</a:t>
            </a:r>
            <a:endParaRPr lang="en-IN" dirty="0">
              <a:solidFill>
                <a:schemeClr val="dk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dk1"/>
                </a:solidFill>
                <a:latin typeface="Calibri" panose="020F0502020204030204" pitchFamily="34" charset="0"/>
                <a:cs typeface="Calibri" panose="020F0502020204030204" pitchFamily="34" charset="0"/>
              </a:rPr>
              <a:t>L</a:t>
            </a:r>
            <a:r>
              <a:rPr lang="en-IN" sz="1200" kern="1200" dirty="0">
                <a:solidFill>
                  <a:schemeClr val="dk1"/>
                </a:solidFill>
                <a:latin typeface="Calibri" panose="020F0502020204030204" pitchFamily="34" charset="0"/>
                <a:ea typeface="+mn-ea"/>
                <a:cs typeface="Calibri" panose="020F0502020204030204" pitchFamily="34" charset="0"/>
              </a:rPr>
              <a:t>ess regularisation</a:t>
            </a:r>
            <a:r>
              <a:rPr lang="en-IN" dirty="0">
                <a:solidFill>
                  <a:schemeClr val="dk1"/>
                </a:solidFill>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Widely applicable and complements all other compression techniques.</a:t>
            </a:r>
          </a:p>
          <a:p>
            <a:endParaRPr lang="en-IN" dirty="0"/>
          </a:p>
        </p:txBody>
      </p:sp>
      <p:sp>
        <p:nvSpPr>
          <p:cNvPr id="4" name="Slide Number Placeholder 3"/>
          <p:cNvSpPr>
            <a:spLocks noGrp="1"/>
          </p:cNvSpPr>
          <p:nvPr>
            <p:ph type="sldNum" sz="quarter" idx="5"/>
          </p:nvPr>
        </p:nvSpPr>
        <p:spPr/>
        <p:txBody>
          <a:bodyPr/>
          <a:lstStyle/>
          <a:p>
            <a:fld id="{6FA82A92-C0C9-4E12-82AA-719788B0B4D4}" type="slidenum">
              <a:rPr lang="en-IN" smtClean="0"/>
              <a:t>4</a:t>
            </a:fld>
            <a:endParaRPr lang="en-IN"/>
          </a:p>
        </p:txBody>
      </p:sp>
    </p:spTree>
    <p:extLst>
      <p:ext uri="{BB962C8B-B14F-4D97-AF65-F5344CB8AC3E}">
        <p14:creationId xmlns:p14="http://schemas.microsoft.com/office/powerpoint/2010/main" val="326439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10/15/2020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396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627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10/15/2020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341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383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0091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7488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81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0406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002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803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10/15/2020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819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10/15/2020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61474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1F231-DD28-4DAC-8F44-1B08DC9AF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2" name="TextBox 1">
            <a:extLst>
              <a:ext uri="{FF2B5EF4-FFF2-40B4-BE49-F238E27FC236}">
                <a16:creationId xmlns:a16="http://schemas.microsoft.com/office/drawing/2014/main" id="{7CF9F060-847A-4042-9AC0-45F5B3193C86}"/>
              </a:ext>
            </a:extLst>
          </p:cNvPr>
          <p:cNvSpPr txBox="1"/>
          <p:nvPr/>
        </p:nvSpPr>
        <p:spPr>
          <a:xfrm>
            <a:off x="4820529" y="379827"/>
            <a:ext cx="7371471" cy="1384995"/>
          </a:xfrm>
          <a:prstGeom prst="rect">
            <a:avLst/>
          </a:prstGeom>
          <a:noFill/>
        </p:spPr>
        <p:txBody>
          <a:bodyPr wrap="square" rtlCol="0">
            <a:spAutoFit/>
          </a:bodyPr>
          <a:lstStyle/>
          <a:p>
            <a:pPr algn="ctr"/>
            <a:r>
              <a:rPr lang="en-US" sz="2400" kern="100" dirty="0">
                <a:solidFill>
                  <a:schemeClr val="bg1"/>
                </a:solidFill>
                <a:effectLst/>
                <a:latin typeface="Times New Roman" panose="02020603050405020304" pitchFamily="18" charset="0"/>
                <a:ea typeface="Times New Roman" panose="02020603050405020304" pitchFamily="18" charset="0"/>
              </a:rPr>
              <a:t>ITU-ML5G-PS-018</a:t>
            </a:r>
          </a:p>
          <a:p>
            <a:pPr algn="ctr"/>
            <a:r>
              <a:rPr lang="en-US" sz="3600" kern="100" dirty="0">
                <a:solidFill>
                  <a:schemeClr val="bg1"/>
                </a:solidFill>
                <a:effectLst/>
                <a:latin typeface="Times New Roman" panose="02020603050405020304" pitchFamily="18" charset="0"/>
                <a:ea typeface="Times New Roman" panose="02020603050405020304" pitchFamily="18" charset="0"/>
              </a:rPr>
              <a:t>Compression of Deep Learning models</a:t>
            </a:r>
          </a:p>
          <a:p>
            <a:pPr algn="ctr"/>
            <a:r>
              <a:rPr lang="en-US" sz="2400" kern="100" dirty="0">
                <a:solidFill>
                  <a:schemeClr val="bg1"/>
                </a:solidFill>
                <a:latin typeface="Times New Roman" panose="02020603050405020304" pitchFamily="18" charset="0"/>
              </a:rPr>
              <a:t>ERICSSON</a:t>
            </a:r>
            <a:endParaRPr lang="en-I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88458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graphicFrame>
        <p:nvGraphicFramePr>
          <p:cNvPr id="13" name="Chart 12">
            <a:extLst>
              <a:ext uri="{FF2B5EF4-FFF2-40B4-BE49-F238E27FC236}">
                <a16:creationId xmlns:a16="http://schemas.microsoft.com/office/drawing/2014/main" id="{D8F88529-A62E-4197-B80A-68BF1D1E0980}"/>
              </a:ext>
            </a:extLst>
          </p:cNvPr>
          <p:cNvGraphicFramePr>
            <a:graphicFrameLocks/>
          </p:cNvGraphicFramePr>
          <p:nvPr>
            <p:extLst>
              <p:ext uri="{D42A27DB-BD31-4B8C-83A1-F6EECF244321}">
                <p14:modId xmlns:p14="http://schemas.microsoft.com/office/powerpoint/2010/main" val="353188232"/>
              </p:ext>
            </p:extLst>
          </p:nvPr>
        </p:nvGraphicFramePr>
        <p:xfrm>
          <a:off x="380999" y="323557"/>
          <a:ext cx="10535530" cy="63886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8607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4" name="TextBox 3">
            <a:extLst>
              <a:ext uri="{FF2B5EF4-FFF2-40B4-BE49-F238E27FC236}">
                <a16:creationId xmlns:a16="http://schemas.microsoft.com/office/drawing/2014/main" id="{B25BF3DA-EA15-47F6-9DE4-EEC7894C5C41}"/>
              </a:ext>
            </a:extLst>
          </p:cNvPr>
          <p:cNvSpPr txBox="1"/>
          <p:nvPr/>
        </p:nvSpPr>
        <p:spPr>
          <a:xfrm>
            <a:off x="622851" y="511289"/>
            <a:ext cx="2188420" cy="461665"/>
          </a:xfrm>
          <a:prstGeom prst="rect">
            <a:avLst/>
          </a:prstGeom>
          <a:noFill/>
        </p:spPr>
        <p:txBody>
          <a:bodyPr wrap="none" rtlCol="0">
            <a:spAutoFit/>
          </a:bodyPr>
          <a:lstStyle/>
          <a:p>
            <a:r>
              <a:rPr lang="en-IN" sz="2400" dirty="0"/>
              <a:t>COMPRESSION</a:t>
            </a:r>
          </a:p>
        </p:txBody>
      </p:sp>
      <p:pic>
        <p:nvPicPr>
          <p:cNvPr id="16" name="Picture 15">
            <a:extLst>
              <a:ext uri="{FF2B5EF4-FFF2-40B4-BE49-F238E27FC236}">
                <a16:creationId xmlns:a16="http://schemas.microsoft.com/office/drawing/2014/main" id="{06225660-3AB0-41A3-8F8F-927E6611170E}"/>
              </a:ext>
            </a:extLst>
          </p:cNvPr>
          <p:cNvPicPr>
            <a:picLocks noChangeAspect="1"/>
          </p:cNvPicPr>
          <p:nvPr/>
        </p:nvPicPr>
        <p:blipFill>
          <a:blip r:embed="rId5"/>
          <a:stretch>
            <a:fillRect/>
          </a:stretch>
        </p:blipFill>
        <p:spPr>
          <a:xfrm>
            <a:off x="622851" y="1020513"/>
            <a:ext cx="10667697" cy="45719"/>
          </a:xfrm>
          <a:prstGeom prst="rect">
            <a:avLst/>
          </a:prstGeom>
        </p:spPr>
      </p:pic>
      <p:graphicFrame>
        <p:nvGraphicFramePr>
          <p:cNvPr id="18" name="Table 17">
            <a:extLst>
              <a:ext uri="{FF2B5EF4-FFF2-40B4-BE49-F238E27FC236}">
                <a16:creationId xmlns:a16="http://schemas.microsoft.com/office/drawing/2014/main" id="{F287ED17-D973-4274-9794-BF549279A345}"/>
              </a:ext>
            </a:extLst>
          </p:cNvPr>
          <p:cNvGraphicFramePr>
            <a:graphicFrameLocks noGrp="1"/>
          </p:cNvGraphicFramePr>
          <p:nvPr>
            <p:extLst>
              <p:ext uri="{D42A27DB-BD31-4B8C-83A1-F6EECF244321}">
                <p14:modId xmlns:p14="http://schemas.microsoft.com/office/powerpoint/2010/main" val="4038412835"/>
              </p:ext>
            </p:extLst>
          </p:nvPr>
        </p:nvGraphicFramePr>
        <p:xfrm>
          <a:off x="534576" y="1520355"/>
          <a:ext cx="10844246" cy="3540056"/>
        </p:xfrm>
        <a:graphic>
          <a:graphicData uri="http://schemas.openxmlformats.org/drawingml/2006/table">
            <a:tbl>
              <a:tblPr/>
              <a:tblGrid>
                <a:gridCol w="6325810">
                  <a:extLst>
                    <a:ext uri="{9D8B030D-6E8A-4147-A177-3AD203B41FA5}">
                      <a16:colId xmlns:a16="http://schemas.microsoft.com/office/drawing/2014/main" val="2665651176"/>
                    </a:ext>
                  </a:extLst>
                </a:gridCol>
                <a:gridCol w="1854117">
                  <a:extLst>
                    <a:ext uri="{9D8B030D-6E8A-4147-A177-3AD203B41FA5}">
                      <a16:colId xmlns:a16="http://schemas.microsoft.com/office/drawing/2014/main" val="2866999326"/>
                    </a:ext>
                  </a:extLst>
                </a:gridCol>
                <a:gridCol w="1745051">
                  <a:extLst>
                    <a:ext uri="{9D8B030D-6E8A-4147-A177-3AD203B41FA5}">
                      <a16:colId xmlns:a16="http://schemas.microsoft.com/office/drawing/2014/main" val="1346394701"/>
                    </a:ext>
                  </a:extLst>
                </a:gridCol>
                <a:gridCol w="919268">
                  <a:extLst>
                    <a:ext uri="{9D8B030D-6E8A-4147-A177-3AD203B41FA5}">
                      <a16:colId xmlns:a16="http://schemas.microsoft.com/office/drawing/2014/main" val="165901976"/>
                    </a:ext>
                  </a:extLst>
                </a:gridCol>
              </a:tblGrid>
              <a:tr h="311616">
                <a:tc gridSpan="4">
                  <a:txBody>
                    <a:bodyPr/>
                    <a:lstStyle/>
                    <a:p>
                      <a:pPr algn="ctr" fontAlgn="b"/>
                      <a:r>
                        <a:rPr lang="en-US" sz="1800" b="1" i="0" u="none" strike="noStrike">
                          <a:solidFill>
                            <a:srgbClr val="000000"/>
                          </a:solidFill>
                          <a:effectLst/>
                          <a:latin typeface="Calibri" panose="020F0502020204030204" pitchFamily="34" charset="0"/>
                        </a:rPr>
                        <a:t>Compression with respect to Teacher</a:t>
                      </a:r>
                    </a:p>
                  </a:txBody>
                  <a:tcPr marL="149576" marR="149576" marT="74788" marB="7478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8306380"/>
                  </a:ext>
                </a:extLst>
              </a:tr>
              <a:tr h="311616">
                <a:tc>
                  <a:txBody>
                    <a:bodyPr/>
                    <a:lstStyle/>
                    <a:p>
                      <a:pPr algn="l" fontAlgn="b"/>
                      <a:r>
                        <a:rPr lang="en-US" sz="1800" b="1" i="0" u="none" strike="noStrike">
                          <a:solidFill>
                            <a:srgbClr val="000000"/>
                          </a:solidFill>
                          <a:effectLst/>
                          <a:latin typeface="Calibri" panose="020F0502020204030204" pitchFamily="34" charset="0"/>
                        </a:rPr>
                        <a:t>Compression of Individual Student Models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MAC</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68061215"/>
                  </a:ext>
                </a:extLst>
              </a:tr>
              <a:tr h="311616">
                <a:tc>
                  <a:txBody>
                    <a:bodyPr/>
                    <a:lstStyle/>
                    <a:p>
                      <a:pPr algn="l" fontAlgn="b"/>
                      <a:r>
                        <a:rPr lang="en-IN" sz="1800" b="1" i="0" u="none" strike="noStrike">
                          <a:solidFill>
                            <a:srgbClr val="000000"/>
                          </a:solidFill>
                          <a:effectLst/>
                          <a:latin typeface="Calibri" panose="020F0502020204030204" pitchFamily="34" charset="0"/>
                        </a:rPr>
                        <a:t>DenseNet-121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87.30%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68.40%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21%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180896"/>
                  </a:ext>
                </a:extLst>
              </a:tr>
              <a:tr h="311616">
                <a:tc>
                  <a:txBody>
                    <a:bodyPr/>
                    <a:lstStyle/>
                    <a:p>
                      <a:pPr algn="l" fontAlgn="b"/>
                      <a:r>
                        <a:rPr lang="en-IN" sz="1800" b="1" i="0" u="none" strike="noStrike">
                          <a:solidFill>
                            <a:srgbClr val="000000"/>
                          </a:solidFill>
                          <a:effectLst/>
                          <a:latin typeface="Calibri" panose="020F0502020204030204" pitchFamily="34" charset="0"/>
                        </a:rPr>
                        <a:t>GoogleNet</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76.30%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74.49%</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68.10%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261246"/>
                  </a:ext>
                </a:extLst>
              </a:tr>
              <a:tr h="311616">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93495761"/>
                  </a:ext>
                </a:extLst>
              </a:tr>
              <a:tr h="311616">
                <a:tc>
                  <a:txBody>
                    <a:bodyPr/>
                    <a:lstStyle/>
                    <a:p>
                      <a:pPr algn="l" fontAlgn="b"/>
                      <a:r>
                        <a:rPr lang="en-US" sz="1800" b="1" i="0" u="none" strike="noStrike">
                          <a:solidFill>
                            <a:srgbClr val="000000"/>
                          </a:solidFill>
                          <a:effectLst/>
                          <a:latin typeface="Calibri" panose="020F0502020204030204" pitchFamily="34" charset="0"/>
                        </a:rPr>
                        <a:t>Compression with our proposed approach</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IN" sz="1800" b="1"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0126645"/>
                  </a:ext>
                </a:extLst>
              </a:tr>
              <a:tr h="311616">
                <a:tc>
                  <a:txBody>
                    <a:bodyPr/>
                    <a:lstStyle/>
                    <a:p>
                      <a:pPr algn="l" fontAlgn="b"/>
                      <a:r>
                        <a:rPr lang="en-IN" sz="1800" b="1" i="0" u="none" strike="noStrike">
                          <a:solidFill>
                            <a:srgbClr val="000000"/>
                          </a:solidFill>
                          <a:effectLst/>
                          <a:latin typeface="Calibri" panose="020F0502020204030204" pitchFamily="34" charset="0"/>
                        </a:rPr>
                        <a:t>DenseNet-121+ 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85.17%</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Calibri" panose="020F0502020204030204" pitchFamily="34" charset="0"/>
                        </a:rPr>
                        <a:t>66%</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68981208"/>
                  </a:ext>
                </a:extLst>
              </a:tr>
              <a:tr h="311616">
                <a:tc>
                  <a:txBody>
                    <a:bodyPr/>
                    <a:lstStyle/>
                    <a:p>
                      <a:pPr algn="l" fontAlgn="b"/>
                      <a:r>
                        <a:rPr lang="en-IN" sz="1800" b="1" i="0" u="none" strike="noStrike">
                          <a:solidFill>
                            <a:srgbClr val="000000"/>
                          </a:solidFill>
                          <a:effectLst/>
                          <a:latin typeface="Calibri" panose="020F0502020204030204" pitchFamily="34" charset="0"/>
                        </a:rPr>
                        <a:t>GoogleNet+Model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74.15%</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72.23%</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06425026"/>
                  </a:ext>
                </a:extLst>
              </a:tr>
              <a:tr h="311616">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a:noFill/>
                    </a:lnT>
                    <a:lnB>
                      <a:noFill/>
                    </a:lnB>
                  </a:tcPr>
                </a:tc>
                <a:extLst>
                  <a:ext uri="{0D108BD9-81ED-4DB2-BD59-A6C34878D82A}">
                    <a16:rowId xmlns:a16="http://schemas.microsoft.com/office/drawing/2014/main" val="106327434"/>
                  </a:ext>
                </a:extLst>
              </a:tr>
              <a:tr h="311616">
                <a:tc>
                  <a:txBody>
                    <a:bodyPr/>
                    <a:lstStyle/>
                    <a:p>
                      <a:pPr algn="l" fontAlgn="b"/>
                      <a:r>
                        <a:rPr lang="en-US" sz="1800" b="1" i="0" u="none" strike="noStrike" dirty="0">
                          <a:solidFill>
                            <a:srgbClr val="000000"/>
                          </a:solidFill>
                          <a:effectLst/>
                          <a:latin typeface="Calibri" panose="020F0502020204030204" pitchFamily="34" charset="0"/>
                        </a:rPr>
                        <a:t>Overall compression( If the Model Selector fails)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6312677"/>
                  </a:ext>
                </a:extLst>
              </a:tr>
              <a:tr h="311616">
                <a:tc>
                  <a:txBody>
                    <a:bodyPr/>
                    <a:lstStyle/>
                    <a:p>
                      <a:pPr algn="l" fontAlgn="b"/>
                      <a:r>
                        <a:rPr lang="en-IN" sz="1800" b="1" i="0" u="none" strike="noStrike">
                          <a:solidFill>
                            <a:srgbClr val="000000"/>
                          </a:solidFill>
                          <a:effectLst/>
                          <a:latin typeface="Calibri" panose="020F0502020204030204" pitchFamily="34" charset="0"/>
                        </a:rPr>
                        <a:t>Teacher(ResNet-50)+DenseNet-121+GoogleNet+ 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61.40%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40.61%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26577458"/>
                  </a:ext>
                </a:extLst>
              </a:tr>
            </a:tbl>
          </a:graphicData>
        </a:graphic>
      </p:graphicFrame>
    </p:spTree>
    <p:extLst>
      <p:ext uri="{BB962C8B-B14F-4D97-AF65-F5344CB8AC3E}">
        <p14:creationId xmlns:p14="http://schemas.microsoft.com/office/powerpoint/2010/main" val="272028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4" name="TextBox 3">
            <a:extLst>
              <a:ext uri="{FF2B5EF4-FFF2-40B4-BE49-F238E27FC236}">
                <a16:creationId xmlns:a16="http://schemas.microsoft.com/office/drawing/2014/main" id="{B25BF3DA-EA15-47F6-9DE4-EEC7894C5C41}"/>
              </a:ext>
            </a:extLst>
          </p:cNvPr>
          <p:cNvSpPr txBox="1"/>
          <p:nvPr/>
        </p:nvSpPr>
        <p:spPr>
          <a:xfrm>
            <a:off x="622851" y="511289"/>
            <a:ext cx="2965877" cy="461665"/>
          </a:xfrm>
          <a:prstGeom prst="rect">
            <a:avLst/>
          </a:prstGeom>
          <a:noFill/>
        </p:spPr>
        <p:txBody>
          <a:bodyPr wrap="none" rtlCol="0">
            <a:spAutoFit/>
          </a:bodyPr>
          <a:lstStyle/>
          <a:p>
            <a:r>
              <a:rPr lang="en-IN" sz="2400" dirty="0"/>
              <a:t>SELECTION CRITERIA</a:t>
            </a:r>
          </a:p>
        </p:txBody>
      </p:sp>
      <p:pic>
        <p:nvPicPr>
          <p:cNvPr id="16" name="Picture 15">
            <a:extLst>
              <a:ext uri="{FF2B5EF4-FFF2-40B4-BE49-F238E27FC236}">
                <a16:creationId xmlns:a16="http://schemas.microsoft.com/office/drawing/2014/main" id="{06225660-3AB0-41A3-8F8F-927E6611170E}"/>
              </a:ext>
            </a:extLst>
          </p:cNvPr>
          <p:cNvPicPr>
            <a:picLocks noChangeAspect="1"/>
          </p:cNvPicPr>
          <p:nvPr/>
        </p:nvPicPr>
        <p:blipFill>
          <a:blip r:embed="rId5"/>
          <a:stretch>
            <a:fillRect/>
          </a:stretch>
        </p:blipFill>
        <p:spPr>
          <a:xfrm>
            <a:off x="622851" y="1020513"/>
            <a:ext cx="10667697" cy="45719"/>
          </a:xfrm>
          <a:prstGeom prst="rect">
            <a:avLst/>
          </a:prstGeom>
        </p:spPr>
      </p:pic>
      <p:sp>
        <p:nvSpPr>
          <p:cNvPr id="2" name="TextBox 1">
            <a:extLst>
              <a:ext uri="{FF2B5EF4-FFF2-40B4-BE49-F238E27FC236}">
                <a16:creationId xmlns:a16="http://schemas.microsoft.com/office/drawing/2014/main" id="{7AD8B251-0C6E-4D91-9DE0-2A4407EC1F72}"/>
              </a:ext>
            </a:extLst>
          </p:cNvPr>
          <p:cNvSpPr txBox="1"/>
          <p:nvPr/>
        </p:nvSpPr>
        <p:spPr>
          <a:xfrm>
            <a:off x="555265" y="1113791"/>
            <a:ext cx="11081469" cy="2831544"/>
          </a:xfrm>
          <a:prstGeom prst="rect">
            <a:avLst/>
          </a:prstGeom>
          <a:noFill/>
        </p:spPr>
        <p:txBody>
          <a:bodyPr wrap="square" rtlCol="0">
            <a:spAutoFit/>
          </a:bodyPr>
          <a:lstStyle/>
          <a:p>
            <a:r>
              <a:rPr lang="en-IN" sz="2000" dirty="0"/>
              <a:t>WHY DensNet121 and </a:t>
            </a:r>
            <a:r>
              <a:rPr lang="en-IN" sz="2000" dirty="0" err="1"/>
              <a:t>GoogleNet</a:t>
            </a:r>
            <a:r>
              <a:rPr lang="en-IN" sz="2000" dirty="0"/>
              <a:t> as Student Models??</a:t>
            </a:r>
          </a:p>
          <a:p>
            <a:endParaRPr lang="en-IN" sz="2000" dirty="0"/>
          </a:p>
          <a:p>
            <a:pPr marL="342900" indent="-34290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We observed that both model’s behaviour was complementary to each other across all the classes unlike other combinations.</a:t>
            </a:r>
          </a:p>
          <a:p>
            <a:pPr marL="342900" indent="-342900">
              <a:buFont typeface="Arial" panose="020B0604020202020204" pitchFamily="34" charset="0"/>
              <a:buChar char="•"/>
            </a:pPr>
            <a:endParaRPr lang="en-IN"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Also, the chosen models had very less number of parameters (3M and 6.07M) and provided nearly the same accuracy as the teacher.</a:t>
            </a:r>
          </a:p>
          <a:p>
            <a:endParaRPr lang="en-IN" sz="2000" dirty="0">
              <a:latin typeface="Calibri Light" panose="020F0302020204030204" pitchFamily="34" charset="0"/>
              <a:cs typeface="Calibri Light" panose="020F0302020204030204" pitchFamily="34" charset="0"/>
            </a:endParaRPr>
          </a:p>
          <a:p>
            <a:endParaRPr lang="en-IN"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793B514D-60F9-4B7D-B82E-A1693C52A097}"/>
              </a:ext>
            </a:extLst>
          </p:cNvPr>
          <p:cNvSpPr txBox="1"/>
          <p:nvPr/>
        </p:nvSpPr>
        <p:spPr>
          <a:xfrm>
            <a:off x="511904" y="3363478"/>
            <a:ext cx="6153648" cy="3276282"/>
          </a:xfrm>
          <a:prstGeom prst="rect">
            <a:avLst/>
          </a:prstGeom>
          <a:noFill/>
        </p:spPr>
        <p:txBody>
          <a:bodyPr wrap="square" rtlCol="0">
            <a:spAutoFit/>
          </a:bodyPr>
          <a:lstStyle/>
          <a:p>
            <a:pPr>
              <a:lnSpc>
                <a:spcPct val="150000"/>
              </a:lnSpc>
            </a:pPr>
            <a:r>
              <a:rPr lang="en-IN" sz="2000" dirty="0"/>
              <a:t>Model Selector</a:t>
            </a:r>
          </a:p>
          <a:p>
            <a:pPr marL="342900" indent="-342900">
              <a:lnSpc>
                <a:spcPct val="150000"/>
              </a:lnSpc>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Model Selector plays a fundamental role in identifying which student model will give the best accuracy for a given image data. So, the role of the model selector is to extract the features from the input image data and select the corresponding student model which will provide the best estimation.</a:t>
            </a:r>
          </a:p>
        </p:txBody>
      </p:sp>
      <p:graphicFrame>
        <p:nvGraphicFramePr>
          <p:cNvPr id="9" name="Table 9">
            <a:extLst>
              <a:ext uri="{FF2B5EF4-FFF2-40B4-BE49-F238E27FC236}">
                <a16:creationId xmlns:a16="http://schemas.microsoft.com/office/drawing/2014/main" id="{A1325D81-AB4C-489D-999B-D13F799FB9FC}"/>
              </a:ext>
            </a:extLst>
          </p:cNvPr>
          <p:cNvGraphicFramePr>
            <a:graphicFrameLocks noGrp="1"/>
          </p:cNvGraphicFramePr>
          <p:nvPr>
            <p:extLst>
              <p:ext uri="{D42A27DB-BD31-4B8C-83A1-F6EECF244321}">
                <p14:modId xmlns:p14="http://schemas.microsoft.com/office/powerpoint/2010/main" val="3563618571"/>
              </p:ext>
            </p:extLst>
          </p:nvPr>
        </p:nvGraphicFramePr>
        <p:xfrm>
          <a:off x="6893614" y="3915392"/>
          <a:ext cx="4396934" cy="2560320"/>
        </p:xfrm>
        <a:graphic>
          <a:graphicData uri="http://schemas.openxmlformats.org/drawingml/2006/table">
            <a:tbl>
              <a:tblPr firstRow="1" bandRow="1">
                <a:tableStyleId>{93296810-A885-4BE3-A3E7-6D5BEEA58F35}</a:tableStyleId>
              </a:tblPr>
              <a:tblGrid>
                <a:gridCol w="1105094">
                  <a:extLst>
                    <a:ext uri="{9D8B030D-6E8A-4147-A177-3AD203B41FA5}">
                      <a16:colId xmlns:a16="http://schemas.microsoft.com/office/drawing/2014/main" val="2781687212"/>
                    </a:ext>
                  </a:extLst>
                </a:gridCol>
                <a:gridCol w="1617785">
                  <a:extLst>
                    <a:ext uri="{9D8B030D-6E8A-4147-A177-3AD203B41FA5}">
                      <a16:colId xmlns:a16="http://schemas.microsoft.com/office/drawing/2014/main" val="709500878"/>
                    </a:ext>
                  </a:extLst>
                </a:gridCol>
                <a:gridCol w="1674055">
                  <a:extLst>
                    <a:ext uri="{9D8B030D-6E8A-4147-A177-3AD203B41FA5}">
                      <a16:colId xmlns:a16="http://schemas.microsoft.com/office/drawing/2014/main" val="869076291"/>
                    </a:ext>
                  </a:extLst>
                </a:gridCol>
              </a:tblGrid>
              <a:tr h="370840">
                <a:tc>
                  <a:txBody>
                    <a:bodyPr/>
                    <a:lstStyle/>
                    <a:p>
                      <a:r>
                        <a:rPr lang="en-IN" dirty="0"/>
                        <a:t>CNN Model</a:t>
                      </a:r>
                    </a:p>
                  </a:txBody>
                  <a:tcPr/>
                </a:tc>
                <a:tc>
                  <a:txBody>
                    <a:bodyPr/>
                    <a:lstStyle/>
                    <a:p>
                      <a:r>
                        <a:rPr lang="en-IN" dirty="0"/>
                        <a:t> Batch Norm</a:t>
                      </a:r>
                    </a:p>
                  </a:txBody>
                  <a:tcPr/>
                </a:tc>
                <a:tc>
                  <a:txBody>
                    <a:bodyPr/>
                    <a:lstStyle/>
                    <a:p>
                      <a:r>
                        <a:rPr lang="en-IN" dirty="0"/>
                        <a:t>Without Batch </a:t>
                      </a:r>
                    </a:p>
                    <a:p>
                      <a:r>
                        <a:rPr lang="en-IN" dirty="0"/>
                        <a:t>Norm</a:t>
                      </a:r>
                    </a:p>
                  </a:txBody>
                  <a:tcPr/>
                </a:tc>
                <a:extLst>
                  <a:ext uri="{0D108BD9-81ED-4DB2-BD59-A6C34878D82A}">
                    <a16:rowId xmlns:a16="http://schemas.microsoft.com/office/drawing/2014/main" val="3539599983"/>
                  </a:ext>
                </a:extLst>
              </a:tr>
              <a:tr h="370840">
                <a:tc>
                  <a:txBody>
                    <a:bodyPr/>
                    <a:lstStyle/>
                    <a:p>
                      <a:r>
                        <a:rPr lang="en-IN" dirty="0"/>
                        <a:t>2 Layer</a:t>
                      </a:r>
                    </a:p>
                  </a:txBody>
                  <a:tcPr/>
                </a:tc>
                <a:tc>
                  <a:txBody>
                    <a:bodyPr/>
                    <a:lstStyle/>
                    <a:p>
                      <a:r>
                        <a:rPr lang="en-IN" dirty="0"/>
                        <a:t> Poor performance</a:t>
                      </a:r>
                    </a:p>
                  </a:txBody>
                  <a:tcPr/>
                </a:tc>
                <a:tc>
                  <a:txBody>
                    <a:bodyPr/>
                    <a:lstStyle/>
                    <a:p>
                      <a:r>
                        <a:rPr lang="en-IN" dirty="0"/>
                        <a:t>Poor performance</a:t>
                      </a:r>
                    </a:p>
                  </a:txBody>
                  <a:tcPr/>
                </a:tc>
                <a:extLst>
                  <a:ext uri="{0D108BD9-81ED-4DB2-BD59-A6C34878D82A}">
                    <a16:rowId xmlns:a16="http://schemas.microsoft.com/office/drawing/2014/main" val="3871336668"/>
                  </a:ext>
                </a:extLst>
              </a:tr>
              <a:tr h="370840">
                <a:tc>
                  <a:txBody>
                    <a:bodyPr/>
                    <a:lstStyle/>
                    <a:p>
                      <a:r>
                        <a:rPr lang="en-IN" dirty="0"/>
                        <a:t>3 Layer</a:t>
                      </a:r>
                    </a:p>
                  </a:txBody>
                  <a:tcPr/>
                </a:tc>
                <a:tc>
                  <a:txBody>
                    <a:bodyPr/>
                    <a:lstStyle/>
                    <a:p>
                      <a:r>
                        <a:rPr lang="en-IN" dirty="0"/>
                        <a:t>Good</a:t>
                      </a:r>
                    </a:p>
                    <a:p>
                      <a:r>
                        <a:rPr lang="en-IN" dirty="0"/>
                        <a:t>Performance</a:t>
                      </a:r>
                    </a:p>
                  </a:txBody>
                  <a:tcPr/>
                </a:tc>
                <a:tc>
                  <a:txBody>
                    <a:bodyPr/>
                    <a:lstStyle/>
                    <a:p>
                      <a:r>
                        <a:rPr lang="en-IN" dirty="0"/>
                        <a:t>Poor performance</a:t>
                      </a:r>
                    </a:p>
                  </a:txBody>
                  <a:tcPr/>
                </a:tc>
                <a:extLst>
                  <a:ext uri="{0D108BD9-81ED-4DB2-BD59-A6C34878D82A}">
                    <a16:rowId xmlns:a16="http://schemas.microsoft.com/office/drawing/2014/main" val="2395977980"/>
                  </a:ext>
                </a:extLst>
              </a:tr>
              <a:tr h="370840">
                <a:tc>
                  <a:txBody>
                    <a:bodyPr/>
                    <a:lstStyle/>
                    <a:p>
                      <a:r>
                        <a:rPr lang="en-IN" dirty="0"/>
                        <a:t>4 Layer</a:t>
                      </a:r>
                    </a:p>
                  </a:txBody>
                  <a:tcPr/>
                </a:tc>
                <a:tc>
                  <a:txBody>
                    <a:bodyPr/>
                    <a:lstStyle/>
                    <a:p>
                      <a:r>
                        <a:rPr lang="en-IN" dirty="0"/>
                        <a:t>Poor generalisation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Poor generalisation</a:t>
                      </a:r>
                    </a:p>
                  </a:txBody>
                  <a:tcPr/>
                </a:tc>
                <a:extLst>
                  <a:ext uri="{0D108BD9-81ED-4DB2-BD59-A6C34878D82A}">
                    <a16:rowId xmlns:a16="http://schemas.microsoft.com/office/drawing/2014/main" val="2177252132"/>
                  </a:ext>
                </a:extLst>
              </a:tr>
            </a:tbl>
          </a:graphicData>
        </a:graphic>
      </p:graphicFrame>
    </p:spTree>
    <p:extLst>
      <p:ext uri="{BB962C8B-B14F-4D97-AF65-F5344CB8AC3E}">
        <p14:creationId xmlns:p14="http://schemas.microsoft.com/office/powerpoint/2010/main" val="39087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graphicFrame>
        <p:nvGraphicFramePr>
          <p:cNvPr id="6" name="Chart 5">
            <a:extLst>
              <a:ext uri="{FF2B5EF4-FFF2-40B4-BE49-F238E27FC236}">
                <a16:creationId xmlns:a16="http://schemas.microsoft.com/office/drawing/2014/main" id="{95B29296-3293-4226-988F-F3BB0D919871}"/>
              </a:ext>
            </a:extLst>
          </p:cNvPr>
          <p:cNvGraphicFramePr>
            <a:graphicFrameLocks/>
          </p:cNvGraphicFramePr>
          <p:nvPr>
            <p:extLst>
              <p:ext uri="{D42A27DB-BD31-4B8C-83A1-F6EECF244321}">
                <p14:modId xmlns:p14="http://schemas.microsoft.com/office/powerpoint/2010/main" val="410918990"/>
              </p:ext>
            </p:extLst>
          </p:nvPr>
        </p:nvGraphicFramePr>
        <p:xfrm>
          <a:off x="248310" y="2765138"/>
          <a:ext cx="6494867" cy="38969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able 3">
            <a:extLst>
              <a:ext uri="{FF2B5EF4-FFF2-40B4-BE49-F238E27FC236}">
                <a16:creationId xmlns:a16="http://schemas.microsoft.com/office/drawing/2014/main" id="{538076AD-0371-4362-BC31-CC0FC3F3A625}"/>
              </a:ext>
            </a:extLst>
          </p:cNvPr>
          <p:cNvGraphicFramePr>
            <a:graphicFrameLocks noGrp="1"/>
          </p:cNvGraphicFramePr>
          <p:nvPr>
            <p:extLst>
              <p:ext uri="{D42A27DB-BD31-4B8C-83A1-F6EECF244321}">
                <p14:modId xmlns:p14="http://schemas.microsoft.com/office/powerpoint/2010/main" val="482181739"/>
              </p:ext>
            </p:extLst>
          </p:nvPr>
        </p:nvGraphicFramePr>
        <p:xfrm>
          <a:off x="619790" y="443961"/>
          <a:ext cx="5751906" cy="2051035"/>
        </p:xfrm>
        <a:graphic>
          <a:graphicData uri="http://schemas.openxmlformats.org/drawingml/2006/table">
            <a:tbl>
              <a:tblPr firstRow="1" bandRow="1">
                <a:tableStyleId>{5C22544A-7EE6-4342-B048-85BDC9FD1C3A}</a:tableStyleId>
              </a:tblPr>
              <a:tblGrid>
                <a:gridCol w="4369914">
                  <a:extLst>
                    <a:ext uri="{9D8B030D-6E8A-4147-A177-3AD203B41FA5}">
                      <a16:colId xmlns:a16="http://schemas.microsoft.com/office/drawing/2014/main" val="2562956515"/>
                    </a:ext>
                  </a:extLst>
                </a:gridCol>
                <a:gridCol w="1381992">
                  <a:extLst>
                    <a:ext uri="{9D8B030D-6E8A-4147-A177-3AD203B41FA5}">
                      <a16:colId xmlns:a16="http://schemas.microsoft.com/office/drawing/2014/main" val="3742938545"/>
                    </a:ext>
                  </a:extLst>
                </a:gridCol>
              </a:tblGrid>
              <a:tr h="410207">
                <a:tc>
                  <a:txBody>
                    <a:bodyPr/>
                    <a:lstStyle/>
                    <a:p>
                      <a:pPr algn="ctr"/>
                      <a:r>
                        <a:rPr lang="en-IN" dirty="0"/>
                        <a:t>Model</a:t>
                      </a:r>
                    </a:p>
                  </a:txBody>
                  <a:tcPr/>
                </a:tc>
                <a:tc>
                  <a:txBody>
                    <a:bodyPr/>
                    <a:lstStyle/>
                    <a:p>
                      <a:r>
                        <a:rPr lang="en-IN" dirty="0"/>
                        <a:t>Accuracy</a:t>
                      </a:r>
                    </a:p>
                  </a:txBody>
                  <a:tcPr/>
                </a:tc>
                <a:extLst>
                  <a:ext uri="{0D108BD9-81ED-4DB2-BD59-A6C34878D82A}">
                    <a16:rowId xmlns:a16="http://schemas.microsoft.com/office/drawing/2014/main" val="3345660961"/>
                  </a:ext>
                </a:extLst>
              </a:tr>
              <a:tr h="410207">
                <a:tc>
                  <a:txBody>
                    <a:bodyPr/>
                    <a:lstStyle/>
                    <a:p>
                      <a:r>
                        <a:rPr lang="en-IN" dirty="0"/>
                        <a:t>Teacher: ResNet50</a:t>
                      </a:r>
                    </a:p>
                  </a:txBody>
                  <a:tcPr/>
                </a:tc>
                <a:tc>
                  <a:txBody>
                    <a:bodyPr/>
                    <a:lstStyle/>
                    <a:p>
                      <a:r>
                        <a:rPr lang="en-IN" dirty="0"/>
                        <a:t>81%</a:t>
                      </a:r>
                    </a:p>
                  </a:txBody>
                  <a:tcPr/>
                </a:tc>
                <a:extLst>
                  <a:ext uri="{0D108BD9-81ED-4DB2-BD59-A6C34878D82A}">
                    <a16:rowId xmlns:a16="http://schemas.microsoft.com/office/drawing/2014/main" val="2288628011"/>
                  </a:ext>
                </a:extLst>
              </a:tr>
              <a:tr h="410207">
                <a:tc>
                  <a:txBody>
                    <a:bodyPr/>
                    <a:lstStyle/>
                    <a:p>
                      <a:r>
                        <a:rPr lang="en-IN" dirty="0"/>
                        <a:t>Student1:DenseNet121</a:t>
                      </a:r>
                    </a:p>
                  </a:txBody>
                  <a:tcPr/>
                </a:tc>
                <a:tc>
                  <a:txBody>
                    <a:bodyPr/>
                    <a:lstStyle/>
                    <a:p>
                      <a:r>
                        <a:rPr lang="en-IN" dirty="0"/>
                        <a:t>74.19%</a:t>
                      </a:r>
                    </a:p>
                  </a:txBody>
                  <a:tcPr/>
                </a:tc>
                <a:extLst>
                  <a:ext uri="{0D108BD9-81ED-4DB2-BD59-A6C34878D82A}">
                    <a16:rowId xmlns:a16="http://schemas.microsoft.com/office/drawing/2014/main" val="841477455"/>
                  </a:ext>
                </a:extLst>
              </a:tr>
              <a:tr h="410207">
                <a:tc>
                  <a:txBody>
                    <a:bodyPr/>
                    <a:lstStyle/>
                    <a:p>
                      <a:r>
                        <a:rPr lang="en-IN" dirty="0"/>
                        <a:t>Student2: </a:t>
                      </a:r>
                      <a:r>
                        <a:rPr lang="en-IN" dirty="0" err="1"/>
                        <a:t>GoogleNet</a:t>
                      </a:r>
                      <a:endParaRPr lang="en-IN" dirty="0"/>
                    </a:p>
                  </a:txBody>
                  <a:tcPr/>
                </a:tc>
                <a:tc>
                  <a:txBody>
                    <a:bodyPr/>
                    <a:lstStyle/>
                    <a:p>
                      <a:r>
                        <a:rPr lang="en-IN" dirty="0"/>
                        <a:t>73.21%</a:t>
                      </a:r>
                    </a:p>
                  </a:txBody>
                  <a:tcPr/>
                </a:tc>
                <a:extLst>
                  <a:ext uri="{0D108BD9-81ED-4DB2-BD59-A6C34878D82A}">
                    <a16:rowId xmlns:a16="http://schemas.microsoft.com/office/drawing/2014/main" val="2473750457"/>
                  </a:ext>
                </a:extLst>
              </a:tr>
              <a:tr h="410207">
                <a:tc>
                  <a:txBody>
                    <a:bodyPr/>
                    <a:lstStyle/>
                    <a:p>
                      <a:r>
                        <a:rPr lang="en-IN" dirty="0"/>
                        <a:t>Model Selector + Students(Both 1 and 2)</a:t>
                      </a:r>
                    </a:p>
                  </a:txBody>
                  <a:tcPr/>
                </a:tc>
                <a:tc>
                  <a:txBody>
                    <a:bodyPr/>
                    <a:lstStyle/>
                    <a:p>
                      <a:r>
                        <a:rPr lang="en-IN" dirty="0"/>
                        <a:t>79.67%</a:t>
                      </a:r>
                    </a:p>
                  </a:txBody>
                  <a:tcPr/>
                </a:tc>
                <a:extLst>
                  <a:ext uri="{0D108BD9-81ED-4DB2-BD59-A6C34878D82A}">
                    <a16:rowId xmlns:a16="http://schemas.microsoft.com/office/drawing/2014/main" val="108826206"/>
                  </a:ext>
                </a:extLst>
              </a:tr>
            </a:tbl>
          </a:graphicData>
        </a:graphic>
      </p:graphicFrame>
      <p:sp>
        <p:nvSpPr>
          <p:cNvPr id="11" name="TextBox 10">
            <a:extLst>
              <a:ext uri="{FF2B5EF4-FFF2-40B4-BE49-F238E27FC236}">
                <a16:creationId xmlns:a16="http://schemas.microsoft.com/office/drawing/2014/main" id="{BF76775C-E084-4309-B00A-7E95A4F5E8BE}"/>
              </a:ext>
            </a:extLst>
          </p:cNvPr>
          <p:cNvSpPr txBox="1"/>
          <p:nvPr/>
        </p:nvSpPr>
        <p:spPr>
          <a:xfrm>
            <a:off x="6743177" y="979949"/>
            <a:ext cx="4173352" cy="1703543"/>
          </a:xfrm>
          <a:prstGeom prst="rect">
            <a:avLst/>
          </a:prstGeom>
          <a:noFill/>
        </p:spPr>
        <p:txBody>
          <a:bodyPr wrap="square">
            <a:spAutoFit/>
          </a:bodyPr>
          <a:lstStyle/>
          <a:p>
            <a:pPr>
              <a:lnSpc>
                <a:spcPct val="150000"/>
              </a:lnSpc>
            </a:pPr>
            <a:r>
              <a:rPr lang="en-IN" dirty="0"/>
              <a:t>It can be inferred from the table that both the student model perform much better when augmented with a model selector.</a:t>
            </a:r>
          </a:p>
        </p:txBody>
      </p:sp>
      <p:sp>
        <p:nvSpPr>
          <p:cNvPr id="14" name="TextBox 13">
            <a:extLst>
              <a:ext uri="{FF2B5EF4-FFF2-40B4-BE49-F238E27FC236}">
                <a16:creationId xmlns:a16="http://schemas.microsoft.com/office/drawing/2014/main" id="{828E9BE9-E2E4-4235-AA12-009589985176}"/>
              </a:ext>
            </a:extLst>
          </p:cNvPr>
          <p:cNvSpPr txBox="1"/>
          <p:nvPr/>
        </p:nvSpPr>
        <p:spPr>
          <a:xfrm>
            <a:off x="6743177" y="3137095"/>
            <a:ext cx="4834534" cy="2950038"/>
          </a:xfrm>
          <a:prstGeom prst="rect">
            <a:avLst/>
          </a:prstGeom>
          <a:noFill/>
        </p:spPr>
        <p:txBody>
          <a:bodyPr wrap="square" rtlCol="0">
            <a:spAutoFit/>
          </a:bodyPr>
          <a:lstStyle/>
          <a:p>
            <a:pPr>
              <a:lnSpc>
                <a:spcPct val="150000"/>
              </a:lnSpc>
            </a:pPr>
            <a:r>
              <a:rPr lang="en-IN" dirty="0"/>
              <a:t>We can observe that the individual student models accuracy and the accuracy of the proposed approach have not been compromised and are almost equal to the original teacher model accuracy. We are able to gain this accuracy with a huge margin of compression . (Refer compression Table)</a:t>
            </a:r>
          </a:p>
        </p:txBody>
      </p:sp>
    </p:spTree>
    <p:extLst>
      <p:ext uri="{BB962C8B-B14F-4D97-AF65-F5344CB8AC3E}">
        <p14:creationId xmlns:p14="http://schemas.microsoft.com/office/powerpoint/2010/main" val="85825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6" name="TextBox 5">
            <a:extLst>
              <a:ext uri="{FF2B5EF4-FFF2-40B4-BE49-F238E27FC236}">
                <a16:creationId xmlns:a16="http://schemas.microsoft.com/office/drawing/2014/main" id="{133AE73F-E789-48DF-B07C-E417A8411458}"/>
              </a:ext>
            </a:extLst>
          </p:cNvPr>
          <p:cNvSpPr txBox="1"/>
          <p:nvPr/>
        </p:nvSpPr>
        <p:spPr>
          <a:xfrm>
            <a:off x="622851" y="446614"/>
            <a:ext cx="6098344" cy="461665"/>
          </a:xfrm>
          <a:prstGeom prst="rect">
            <a:avLst/>
          </a:prstGeom>
          <a:noFill/>
        </p:spPr>
        <p:txBody>
          <a:bodyPr wrap="square">
            <a:spAutoFit/>
          </a:bodyPr>
          <a:lstStyle/>
          <a:p>
            <a:r>
              <a:rPr lang="en-US" sz="2400" dirty="0"/>
              <a:t>ML ARCHITECTURE FOR TRAINING</a:t>
            </a:r>
            <a:endParaRPr lang="en-IN" sz="2400" dirty="0"/>
          </a:p>
        </p:txBody>
      </p:sp>
      <p:pic>
        <p:nvPicPr>
          <p:cNvPr id="4" name="Picture 3">
            <a:extLst>
              <a:ext uri="{FF2B5EF4-FFF2-40B4-BE49-F238E27FC236}">
                <a16:creationId xmlns:a16="http://schemas.microsoft.com/office/drawing/2014/main" id="{7CA62F83-3539-4332-AEAF-48345B4CC34F}"/>
              </a:ext>
            </a:extLst>
          </p:cNvPr>
          <p:cNvPicPr>
            <a:picLocks noChangeAspect="1"/>
          </p:cNvPicPr>
          <p:nvPr/>
        </p:nvPicPr>
        <p:blipFill>
          <a:blip r:embed="rId5"/>
          <a:stretch>
            <a:fillRect/>
          </a:stretch>
        </p:blipFill>
        <p:spPr>
          <a:xfrm>
            <a:off x="622851" y="1020513"/>
            <a:ext cx="10667697" cy="45719"/>
          </a:xfrm>
          <a:prstGeom prst="rect">
            <a:avLst/>
          </a:prstGeom>
        </p:spPr>
      </p:pic>
      <p:pic>
        <p:nvPicPr>
          <p:cNvPr id="9" name="Picture 8">
            <a:extLst>
              <a:ext uri="{FF2B5EF4-FFF2-40B4-BE49-F238E27FC236}">
                <a16:creationId xmlns:a16="http://schemas.microsoft.com/office/drawing/2014/main" id="{0F722D4D-1CA5-4355-81BF-8DC1E66DBA2E}"/>
              </a:ext>
            </a:extLst>
          </p:cNvPr>
          <p:cNvPicPr>
            <a:picLocks noChangeAspect="1"/>
          </p:cNvPicPr>
          <p:nvPr/>
        </p:nvPicPr>
        <p:blipFill>
          <a:blip r:embed="rId6"/>
          <a:stretch>
            <a:fillRect/>
          </a:stretch>
        </p:blipFill>
        <p:spPr>
          <a:xfrm>
            <a:off x="1169967" y="1113791"/>
            <a:ext cx="9525572" cy="5373940"/>
          </a:xfrm>
          <a:prstGeom prst="rect">
            <a:avLst/>
          </a:prstGeom>
        </p:spPr>
      </p:pic>
    </p:spTree>
    <p:extLst>
      <p:ext uri="{BB962C8B-B14F-4D97-AF65-F5344CB8AC3E}">
        <p14:creationId xmlns:p14="http://schemas.microsoft.com/office/powerpoint/2010/main" val="220059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D0B0B4-0652-4776-9B2F-6F178C46A225}"/>
              </a:ext>
            </a:extLst>
          </p:cNvPr>
          <p:cNvPicPr>
            <a:picLocks noChangeAspect="1"/>
          </p:cNvPicPr>
          <p:nvPr/>
        </p:nvPicPr>
        <p:blipFill rotWithShape="1">
          <a:blip r:embed="rId2"/>
          <a:srcRect l="632" t="1156"/>
          <a:stretch/>
        </p:blipFill>
        <p:spPr>
          <a:xfrm>
            <a:off x="1363296" y="1319312"/>
            <a:ext cx="9465408" cy="5214577"/>
          </a:xfrm>
          <a:prstGeom prst="rect">
            <a:avLst/>
          </a:prstGeom>
        </p:spPr>
      </p:pic>
      <p:pic>
        <p:nvPicPr>
          <p:cNvPr id="5" name="Picture 4">
            <a:extLst>
              <a:ext uri="{FF2B5EF4-FFF2-40B4-BE49-F238E27FC236}">
                <a16:creationId xmlns:a16="http://schemas.microsoft.com/office/drawing/2014/main" id="{50AB41C8-D1E4-49C4-BE3F-0324FB8A7D3E}"/>
              </a:ext>
            </a:extLst>
          </p:cNvPr>
          <p:cNvPicPr>
            <a:picLocks noChangeAspect="1"/>
          </p:cNvPicPr>
          <p:nvPr/>
        </p:nvPicPr>
        <p:blipFill>
          <a:blip r:embed="rId3"/>
          <a:stretch>
            <a:fillRect/>
          </a:stretch>
        </p:blipFill>
        <p:spPr>
          <a:xfrm>
            <a:off x="0" y="6712199"/>
            <a:ext cx="12192000" cy="145801"/>
          </a:xfrm>
          <a:prstGeom prst="rect">
            <a:avLst/>
          </a:prstGeom>
        </p:spPr>
      </p:pic>
      <p:pic>
        <p:nvPicPr>
          <p:cNvPr id="7" name="Picture 6">
            <a:extLst>
              <a:ext uri="{FF2B5EF4-FFF2-40B4-BE49-F238E27FC236}">
                <a16:creationId xmlns:a16="http://schemas.microsoft.com/office/drawing/2014/main" id="{06E500CC-A284-426B-AE25-D60899CAE016}"/>
              </a:ext>
            </a:extLst>
          </p:cNvPr>
          <p:cNvPicPr>
            <a:picLocks noChangeAspect="1"/>
          </p:cNvPicPr>
          <p:nvPr/>
        </p:nvPicPr>
        <p:blipFill>
          <a:blip r:embed="rId4"/>
          <a:stretch>
            <a:fillRect/>
          </a:stretch>
        </p:blipFill>
        <p:spPr>
          <a:xfrm>
            <a:off x="622851" y="1020513"/>
            <a:ext cx="10667697" cy="45719"/>
          </a:xfrm>
          <a:prstGeom prst="rect">
            <a:avLst/>
          </a:prstGeom>
        </p:spPr>
      </p:pic>
      <p:pic>
        <p:nvPicPr>
          <p:cNvPr id="9" name="Graphic 8">
            <a:extLst>
              <a:ext uri="{FF2B5EF4-FFF2-40B4-BE49-F238E27FC236}">
                <a16:creationId xmlns:a16="http://schemas.microsoft.com/office/drawing/2014/main" id="{A4DDA618-1E7D-4DB2-92DD-FBFDB01F4B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5481" y="145801"/>
            <a:ext cx="2807541" cy="596321"/>
          </a:xfrm>
          <a:prstGeom prst="rect">
            <a:avLst/>
          </a:prstGeom>
        </p:spPr>
      </p:pic>
      <p:sp>
        <p:nvSpPr>
          <p:cNvPr id="11" name="TextBox 10">
            <a:extLst>
              <a:ext uri="{FF2B5EF4-FFF2-40B4-BE49-F238E27FC236}">
                <a16:creationId xmlns:a16="http://schemas.microsoft.com/office/drawing/2014/main" id="{F0C1F736-73B6-4EDF-A179-93C64517B0D5}"/>
              </a:ext>
            </a:extLst>
          </p:cNvPr>
          <p:cNvSpPr txBox="1"/>
          <p:nvPr/>
        </p:nvSpPr>
        <p:spPr>
          <a:xfrm>
            <a:off x="622851" y="442958"/>
            <a:ext cx="6098344" cy="461665"/>
          </a:xfrm>
          <a:prstGeom prst="rect">
            <a:avLst/>
          </a:prstGeom>
          <a:noFill/>
        </p:spPr>
        <p:txBody>
          <a:bodyPr wrap="square">
            <a:spAutoFit/>
          </a:bodyPr>
          <a:lstStyle/>
          <a:p>
            <a:r>
              <a:rPr lang="en-US" sz="2400" dirty="0"/>
              <a:t>ML ARCHITECTURE FOR INFERENCING</a:t>
            </a:r>
            <a:endParaRPr lang="en-IN" sz="2400" dirty="0"/>
          </a:p>
        </p:txBody>
      </p:sp>
    </p:spTree>
    <p:extLst>
      <p:ext uri="{BB962C8B-B14F-4D97-AF65-F5344CB8AC3E}">
        <p14:creationId xmlns:p14="http://schemas.microsoft.com/office/powerpoint/2010/main" val="399600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FD611-5BD1-4D69-B5E2-4C8C3D5A37AD}"/>
              </a:ext>
            </a:extLst>
          </p:cNvPr>
          <p:cNvPicPr>
            <a:picLocks noChangeAspect="1"/>
          </p:cNvPicPr>
          <p:nvPr/>
        </p:nvPicPr>
        <p:blipFill>
          <a:blip r:embed="rId2"/>
          <a:stretch>
            <a:fillRect/>
          </a:stretch>
        </p:blipFill>
        <p:spPr>
          <a:xfrm>
            <a:off x="1628396" y="1165622"/>
            <a:ext cx="8935207" cy="4983471"/>
          </a:xfrm>
          <a:prstGeom prst="rect">
            <a:avLst/>
          </a:prstGeom>
        </p:spPr>
      </p:pic>
      <p:pic>
        <p:nvPicPr>
          <p:cNvPr id="5" name="Picture 4">
            <a:extLst>
              <a:ext uri="{FF2B5EF4-FFF2-40B4-BE49-F238E27FC236}">
                <a16:creationId xmlns:a16="http://schemas.microsoft.com/office/drawing/2014/main" id="{60258229-7BF1-4954-A169-FE0A7AB2ADA1}"/>
              </a:ext>
            </a:extLst>
          </p:cNvPr>
          <p:cNvPicPr>
            <a:picLocks noChangeAspect="1"/>
          </p:cNvPicPr>
          <p:nvPr/>
        </p:nvPicPr>
        <p:blipFill>
          <a:blip r:embed="rId3"/>
          <a:stretch>
            <a:fillRect/>
          </a:stretch>
        </p:blipFill>
        <p:spPr>
          <a:xfrm>
            <a:off x="622851" y="1020513"/>
            <a:ext cx="10667697" cy="45719"/>
          </a:xfrm>
          <a:prstGeom prst="rect">
            <a:avLst/>
          </a:prstGeom>
        </p:spPr>
      </p:pic>
      <p:pic>
        <p:nvPicPr>
          <p:cNvPr id="7" name="Graphic 6">
            <a:extLst>
              <a:ext uri="{FF2B5EF4-FFF2-40B4-BE49-F238E27FC236}">
                <a16:creationId xmlns:a16="http://schemas.microsoft.com/office/drawing/2014/main" id="{E63920F1-AEBE-4597-8CFB-B63CE6E158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5481" y="145801"/>
            <a:ext cx="2807541" cy="596321"/>
          </a:xfrm>
          <a:prstGeom prst="rect">
            <a:avLst/>
          </a:prstGeom>
        </p:spPr>
      </p:pic>
      <p:pic>
        <p:nvPicPr>
          <p:cNvPr id="9" name="Picture 8">
            <a:extLst>
              <a:ext uri="{FF2B5EF4-FFF2-40B4-BE49-F238E27FC236}">
                <a16:creationId xmlns:a16="http://schemas.microsoft.com/office/drawing/2014/main" id="{A76404D1-E657-45E9-9FFC-F6EBA0FB129B}"/>
              </a:ext>
            </a:extLst>
          </p:cNvPr>
          <p:cNvPicPr>
            <a:picLocks noChangeAspect="1"/>
          </p:cNvPicPr>
          <p:nvPr/>
        </p:nvPicPr>
        <p:blipFill>
          <a:blip r:embed="rId6"/>
          <a:stretch>
            <a:fillRect/>
          </a:stretch>
        </p:blipFill>
        <p:spPr>
          <a:xfrm>
            <a:off x="0" y="6712199"/>
            <a:ext cx="12192000" cy="145801"/>
          </a:xfrm>
          <a:prstGeom prst="rect">
            <a:avLst/>
          </a:prstGeom>
        </p:spPr>
      </p:pic>
      <p:sp>
        <p:nvSpPr>
          <p:cNvPr id="2" name="TextBox 1">
            <a:extLst>
              <a:ext uri="{FF2B5EF4-FFF2-40B4-BE49-F238E27FC236}">
                <a16:creationId xmlns:a16="http://schemas.microsoft.com/office/drawing/2014/main" id="{AE4263A2-F102-45B1-9DD2-F6B981CB1685}"/>
              </a:ext>
            </a:extLst>
          </p:cNvPr>
          <p:cNvSpPr txBox="1"/>
          <p:nvPr/>
        </p:nvSpPr>
        <p:spPr>
          <a:xfrm>
            <a:off x="622851" y="457407"/>
            <a:ext cx="7156174" cy="461665"/>
          </a:xfrm>
          <a:prstGeom prst="rect">
            <a:avLst/>
          </a:prstGeom>
          <a:noFill/>
        </p:spPr>
        <p:txBody>
          <a:bodyPr wrap="square" rtlCol="0">
            <a:spAutoFit/>
          </a:bodyPr>
          <a:lstStyle/>
          <a:p>
            <a:r>
              <a:rPr lang="en-IN" sz="2400" dirty="0"/>
              <a:t>EDGE IMPLEMENTATION OVER NETWORK</a:t>
            </a:r>
          </a:p>
        </p:txBody>
      </p:sp>
    </p:spTree>
    <p:extLst>
      <p:ext uri="{BB962C8B-B14F-4D97-AF65-F5344CB8AC3E}">
        <p14:creationId xmlns:p14="http://schemas.microsoft.com/office/powerpoint/2010/main" val="265767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399FE6C6-E781-4B8A-A0DF-31BC474EDC3A}"/>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FE7F2B3D-D8AB-4BF0-AA81-0DBD0060C1D7}"/>
              </a:ext>
            </a:extLst>
          </p:cNvPr>
          <p:cNvSpPr txBox="1"/>
          <p:nvPr/>
        </p:nvSpPr>
        <p:spPr>
          <a:xfrm>
            <a:off x="622851" y="531738"/>
            <a:ext cx="6098344" cy="461665"/>
          </a:xfrm>
          <a:prstGeom prst="rect">
            <a:avLst/>
          </a:prstGeom>
          <a:noFill/>
        </p:spPr>
        <p:txBody>
          <a:bodyPr wrap="square">
            <a:spAutoFit/>
          </a:bodyPr>
          <a:lstStyle/>
          <a:p>
            <a:r>
              <a:rPr lang="en-IN" sz="2400" dirty="0"/>
              <a:t>CONCLUSION</a:t>
            </a:r>
          </a:p>
        </p:txBody>
      </p:sp>
      <p:sp>
        <p:nvSpPr>
          <p:cNvPr id="7" name="TextBox 6">
            <a:extLst>
              <a:ext uri="{FF2B5EF4-FFF2-40B4-BE49-F238E27FC236}">
                <a16:creationId xmlns:a16="http://schemas.microsoft.com/office/drawing/2014/main" id="{097D8309-1DA8-4C9C-ABFD-1D1E4A08194D}"/>
              </a:ext>
            </a:extLst>
          </p:cNvPr>
          <p:cNvSpPr txBox="1"/>
          <p:nvPr/>
        </p:nvSpPr>
        <p:spPr>
          <a:xfrm>
            <a:off x="679468" y="1301433"/>
            <a:ext cx="10611080" cy="4801314"/>
          </a:xfrm>
          <a:prstGeom prst="rect">
            <a:avLst/>
          </a:prstGeom>
          <a:noFill/>
        </p:spPr>
        <p:txBody>
          <a:bodyPr wrap="square" rtlCol="0">
            <a:spAutoFit/>
          </a:bodyPr>
          <a:lstStyle/>
          <a:p>
            <a:r>
              <a:rPr lang="en-IN" dirty="0"/>
              <a:t>In this work, we observe that the underlying data geometry affects the models predictions and convergence to a great extent. Our key finding is that, knowledge Distillation (KD) is not a panacea for inferencing on all kinds of data.</a:t>
            </a:r>
          </a:p>
          <a:p>
            <a:endParaRPr lang="en-IN" dirty="0"/>
          </a:p>
          <a:p>
            <a:r>
              <a:rPr lang="en-IN" dirty="0"/>
              <a:t>Since the world is moving more towards an active learning paradigm, one student model on an edge device will not suffice to accommodate all the variations in the attributes. So, we proposed a multi-student Architecture augmented with a highly compressed model selector network which can understand the attributes of an input data and route it to the corresponding student model which can give better results by utilising least amount of computing resources.</a:t>
            </a:r>
          </a:p>
          <a:p>
            <a:endParaRPr lang="en-IN" dirty="0"/>
          </a:p>
          <a:p>
            <a:r>
              <a:rPr lang="en-IN" dirty="0"/>
              <a:t>To prove our hypothesis we have shown the benefits of this approach on CIFAR-10 Dataset by carrying out extensive empirical study. The results reveal that, the proposed Multi-context Aware architecture perform better than independent student models. </a:t>
            </a:r>
          </a:p>
          <a:p>
            <a:endParaRPr lang="en-IN" dirty="0"/>
          </a:p>
          <a:p>
            <a:r>
              <a:rPr lang="en-IN" dirty="0"/>
              <a:t>The observed results demand a pressing need for understanding the nuances of context aware meta architectures which can be deployed in 5G Edge computing scenarios, as we believe this can succeed as a general and a practical approach</a:t>
            </a:r>
          </a:p>
        </p:txBody>
      </p:sp>
    </p:spTree>
    <p:extLst>
      <p:ext uri="{BB962C8B-B14F-4D97-AF65-F5344CB8AC3E}">
        <p14:creationId xmlns:p14="http://schemas.microsoft.com/office/powerpoint/2010/main" val="65587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399FE6C6-E781-4B8A-A0DF-31BC474EDC3A}"/>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FE7F2B3D-D8AB-4BF0-AA81-0DBD0060C1D7}"/>
              </a:ext>
            </a:extLst>
          </p:cNvPr>
          <p:cNvSpPr txBox="1"/>
          <p:nvPr/>
        </p:nvSpPr>
        <p:spPr>
          <a:xfrm>
            <a:off x="622851" y="531738"/>
            <a:ext cx="6098344" cy="461665"/>
          </a:xfrm>
          <a:prstGeom prst="rect">
            <a:avLst/>
          </a:prstGeom>
          <a:noFill/>
        </p:spPr>
        <p:txBody>
          <a:bodyPr wrap="square">
            <a:spAutoFit/>
          </a:bodyPr>
          <a:lstStyle/>
          <a:p>
            <a:r>
              <a:rPr lang="en-IN" sz="2400" dirty="0"/>
              <a:t>FUTURE DIRECTIONS </a:t>
            </a:r>
          </a:p>
        </p:txBody>
      </p:sp>
      <p:sp>
        <p:nvSpPr>
          <p:cNvPr id="4" name="TextBox 3">
            <a:extLst>
              <a:ext uri="{FF2B5EF4-FFF2-40B4-BE49-F238E27FC236}">
                <a16:creationId xmlns:a16="http://schemas.microsoft.com/office/drawing/2014/main" id="{6C265BCE-141E-4271-8339-9B2D78824D5D}"/>
              </a:ext>
            </a:extLst>
          </p:cNvPr>
          <p:cNvSpPr txBox="1"/>
          <p:nvPr/>
        </p:nvSpPr>
        <p:spPr>
          <a:xfrm>
            <a:off x="622851" y="1360768"/>
            <a:ext cx="6579807" cy="30752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Increase the number of student models in order to understand the distribution of data thoroughly.</a:t>
            </a:r>
          </a:p>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Try to further simply the student architectures for better compression results.</a:t>
            </a:r>
          </a:p>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Implement the framework on cross modality datasets.</a:t>
            </a:r>
          </a:p>
        </p:txBody>
      </p:sp>
    </p:spTree>
    <p:extLst>
      <p:ext uri="{BB962C8B-B14F-4D97-AF65-F5344CB8AC3E}">
        <p14:creationId xmlns:p14="http://schemas.microsoft.com/office/powerpoint/2010/main" val="25866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E8E14D-B5ED-4EBB-BF11-EC3FEAFF8DA1}"/>
              </a:ext>
            </a:extLst>
          </p:cNvPr>
          <p:cNvPicPr>
            <a:picLocks noChangeAspect="1"/>
          </p:cNvPicPr>
          <p:nvPr/>
        </p:nvPicPr>
        <p:blipFill rotWithShape="1">
          <a:blip r:embed="rId2">
            <a:extLst>
              <a:ext uri="{28A0092B-C50C-407E-A947-70E740481C1C}">
                <a14:useLocalDpi xmlns:a14="http://schemas.microsoft.com/office/drawing/2010/main" val="0"/>
              </a:ext>
            </a:extLst>
          </a:blip>
          <a:srcRect r="68344"/>
          <a:stretch/>
        </p:blipFill>
        <p:spPr>
          <a:xfrm>
            <a:off x="0" y="0"/>
            <a:ext cx="4061459" cy="6858000"/>
          </a:xfrm>
          <a:prstGeom prst="rect">
            <a:avLst/>
          </a:prstGeom>
        </p:spPr>
      </p:pic>
      <p:sp>
        <p:nvSpPr>
          <p:cNvPr id="10" name="TextBox 9">
            <a:extLst>
              <a:ext uri="{FF2B5EF4-FFF2-40B4-BE49-F238E27FC236}">
                <a16:creationId xmlns:a16="http://schemas.microsoft.com/office/drawing/2014/main" id="{E0CEA14F-79F7-4E0C-BB2C-E659BF726C50}"/>
              </a:ext>
            </a:extLst>
          </p:cNvPr>
          <p:cNvSpPr txBox="1"/>
          <p:nvPr/>
        </p:nvSpPr>
        <p:spPr>
          <a:xfrm>
            <a:off x="4417256" y="464234"/>
            <a:ext cx="6921304"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Data and Model aware Knowledge Distillation</a:t>
            </a:r>
            <a:endParaRPr lang="en-IN" sz="2400" b="1" dirty="0">
              <a:solidFill>
                <a:schemeClr val="bg1"/>
              </a:solidFill>
            </a:endParaRPr>
          </a:p>
        </p:txBody>
      </p:sp>
      <p:sp>
        <p:nvSpPr>
          <p:cNvPr id="13" name="TextBox 12">
            <a:extLst>
              <a:ext uri="{FF2B5EF4-FFF2-40B4-BE49-F238E27FC236}">
                <a16:creationId xmlns:a16="http://schemas.microsoft.com/office/drawing/2014/main" id="{7DC04B72-8930-4F68-9C9F-61C490256BFA}"/>
              </a:ext>
            </a:extLst>
          </p:cNvPr>
          <p:cNvSpPr txBox="1"/>
          <p:nvPr/>
        </p:nvSpPr>
        <p:spPr>
          <a:xfrm>
            <a:off x="4569365" y="279567"/>
            <a:ext cx="7122356" cy="830997"/>
          </a:xfrm>
          <a:prstGeom prst="rect">
            <a:avLst/>
          </a:prstGeom>
          <a:noFill/>
        </p:spPr>
        <p:txBody>
          <a:bodyPr wrap="square">
            <a:spAutoFit/>
          </a:bodyPr>
          <a:lstStyle/>
          <a:p>
            <a:pPr algn="ctr"/>
            <a:r>
              <a:rPr lang="en-US" sz="2400" kern="100" dirty="0">
                <a:effectLst/>
                <a:latin typeface="Times New Roman" panose="02020603050405020304" pitchFamily="18" charset="0"/>
                <a:ea typeface="Times New Roman" panose="02020603050405020304" pitchFamily="18" charset="0"/>
              </a:rPr>
              <a:t>                       ITU-ML5G-PS-018T</a:t>
            </a:r>
            <a:r>
              <a:rPr lang="en-US" sz="2400" kern="100" dirty="0">
                <a:solidFill>
                  <a:schemeClr val="bg1"/>
                </a:solidFill>
                <a:effectLst/>
                <a:latin typeface="Times New Roman" panose="02020603050405020304" pitchFamily="18" charset="0"/>
                <a:ea typeface="Times New Roman" panose="02020603050405020304" pitchFamily="18" charset="0"/>
              </a:rPr>
              <a:t>U-ML5G-PS-018</a:t>
            </a:r>
          </a:p>
          <a:p>
            <a:pPr algn="ctr"/>
            <a:r>
              <a:rPr lang="en-US" sz="2400" b="1" i="0" dirty="0">
                <a:effectLst/>
                <a:latin typeface="Arial" panose="020B0604020202020204" pitchFamily="34" charset="0"/>
              </a:rPr>
              <a:t>Multi-Context based Knowledge Distillation</a:t>
            </a:r>
            <a:endParaRPr lang="en-IN" sz="2400" b="1" dirty="0"/>
          </a:p>
        </p:txBody>
      </p:sp>
      <p:sp>
        <p:nvSpPr>
          <p:cNvPr id="12" name="TextBox 11">
            <a:extLst>
              <a:ext uri="{FF2B5EF4-FFF2-40B4-BE49-F238E27FC236}">
                <a16:creationId xmlns:a16="http://schemas.microsoft.com/office/drawing/2014/main" id="{EA5D9038-82CA-4984-8C44-AB0081D45547}"/>
              </a:ext>
            </a:extLst>
          </p:cNvPr>
          <p:cNvSpPr txBox="1"/>
          <p:nvPr/>
        </p:nvSpPr>
        <p:spPr>
          <a:xfrm>
            <a:off x="4417256" y="1103116"/>
            <a:ext cx="7063409" cy="5740033"/>
          </a:xfrm>
          <a:prstGeom prst="rect">
            <a:avLst/>
          </a:prstGeom>
          <a:noFill/>
        </p:spPr>
        <p:txBody>
          <a:bodyPr wrap="square" rtlCol="0">
            <a:spAutoFit/>
          </a:bodyPr>
          <a:lstStyle/>
          <a:p>
            <a:pPr algn="ctr"/>
            <a:r>
              <a:rPr lang="en-IN" sz="1900" b="0" i="0" dirty="0">
                <a:effectLst/>
                <a:latin typeface="Arial" panose="020B0604020202020204" pitchFamily="34" charset="0"/>
              </a:rPr>
              <a:t>Team Name: Pentagon</a:t>
            </a:r>
          </a:p>
          <a:p>
            <a:pPr algn="ctr"/>
            <a:endParaRPr lang="en-IN" sz="1900" b="0" i="0" dirty="0">
              <a:effectLst/>
              <a:latin typeface="Arial" panose="020B0604020202020204" pitchFamily="34" charset="0"/>
            </a:endParaRPr>
          </a:p>
          <a:p>
            <a:pPr algn="ctr"/>
            <a:r>
              <a:rPr lang="en-IN" sz="1900" b="0" i="0" dirty="0" err="1">
                <a:effectLst/>
                <a:latin typeface="Arial" panose="020B0604020202020204" pitchFamily="34" charset="0"/>
              </a:rPr>
              <a:t>Thrivikram</a:t>
            </a:r>
            <a:r>
              <a:rPr lang="en-IN" sz="1900" b="0" i="0" dirty="0">
                <a:effectLst/>
                <a:latin typeface="Arial" panose="020B0604020202020204" pitchFamily="34" charset="0"/>
              </a:rPr>
              <a:t> G L</a:t>
            </a:r>
            <a:endParaRPr lang="en-IN" sz="1900" dirty="0">
              <a:latin typeface="Courier New" panose="02070309020205020404" pitchFamily="49" charset="0"/>
            </a:endParaRPr>
          </a:p>
          <a:p>
            <a:pPr algn="ctr"/>
            <a:r>
              <a:rPr lang="en-IN" b="0" i="0" dirty="0">
                <a:effectLst/>
                <a:latin typeface="Courier New" panose="02070309020205020404" pitchFamily="49" charset="0"/>
              </a:rPr>
              <a:t>Intern</a:t>
            </a:r>
            <a:r>
              <a:rPr lang="en-IN" dirty="0">
                <a:latin typeface="Courier New" panose="02070309020205020404" pitchFamily="49" charset="0"/>
              </a:rPr>
              <a:t>, Ericsson Research, </a:t>
            </a:r>
            <a:r>
              <a:rPr lang="en-IN" b="0" i="0" dirty="0">
                <a:effectLst/>
                <a:latin typeface="Courier New" panose="02070309020205020404" pitchFamily="49" charset="0"/>
              </a:rPr>
              <a:t>Chennai</a:t>
            </a:r>
          </a:p>
          <a:p>
            <a:pPr algn="ctr"/>
            <a:endParaRPr lang="en-IN" dirty="0">
              <a:latin typeface="Courier New" panose="02070309020205020404" pitchFamily="49" charset="0"/>
            </a:endParaRPr>
          </a:p>
          <a:p>
            <a:pPr algn="ctr"/>
            <a:r>
              <a:rPr lang="en-IN" sz="1900" b="0" i="0" dirty="0">
                <a:effectLst/>
                <a:latin typeface="Arial" panose="020B0604020202020204" pitchFamily="34" charset="0"/>
              </a:rPr>
              <a:t> Vidya G</a:t>
            </a:r>
          </a:p>
          <a:p>
            <a:pPr algn="ctr"/>
            <a:r>
              <a:rPr lang="en-IN" b="0" i="0" dirty="0">
                <a:effectLst/>
                <a:latin typeface="Arial" panose="020B0604020202020204" pitchFamily="34" charset="0"/>
              </a:rPr>
              <a:t> </a:t>
            </a:r>
            <a:r>
              <a:rPr lang="en-IN" b="0" i="0" dirty="0">
                <a:effectLst/>
                <a:latin typeface="Courier New" panose="02070309020205020404" pitchFamily="49" charset="0"/>
              </a:rPr>
              <a:t>Intern</a:t>
            </a:r>
            <a:r>
              <a:rPr lang="en-IN" dirty="0">
                <a:latin typeface="Courier New" panose="02070309020205020404" pitchFamily="49" charset="0"/>
              </a:rPr>
              <a:t>, Ericsson Research, </a:t>
            </a:r>
            <a:r>
              <a:rPr lang="en-IN" b="0" i="0" dirty="0">
                <a:effectLst/>
                <a:latin typeface="Courier New" panose="02070309020205020404" pitchFamily="49" charset="0"/>
              </a:rPr>
              <a:t>Chennai</a:t>
            </a:r>
          </a:p>
          <a:p>
            <a:pPr algn="ctr"/>
            <a:r>
              <a:rPr lang="en-IN" b="0" i="0" dirty="0">
                <a:effectLst/>
                <a:latin typeface="Arial" panose="020B0604020202020204" pitchFamily="34" charset="0"/>
              </a:rPr>
              <a:t> </a:t>
            </a:r>
          </a:p>
          <a:p>
            <a:pPr algn="ctr"/>
            <a:r>
              <a:rPr lang="en-IN" sz="1900" b="0" i="0" dirty="0" err="1">
                <a:effectLst/>
                <a:latin typeface="Arial" panose="020B0604020202020204" pitchFamily="34" charset="0"/>
              </a:rPr>
              <a:t>Sethuraman</a:t>
            </a:r>
            <a:r>
              <a:rPr lang="en-IN" sz="1900" b="0" i="0" dirty="0">
                <a:effectLst/>
                <a:latin typeface="Arial" panose="020B0604020202020204" pitchFamily="34" charset="0"/>
              </a:rPr>
              <a:t> T V</a:t>
            </a:r>
          </a:p>
          <a:p>
            <a:pPr algn="ctr"/>
            <a:r>
              <a:rPr lang="en-US" dirty="0">
                <a:latin typeface="Courier New" panose="02070309020205020404" pitchFamily="49" charset="0"/>
              </a:rPr>
              <a:t>Indian Institute of Technology, Madras</a:t>
            </a:r>
            <a:br>
              <a:rPr lang="en-US" dirty="0"/>
            </a:br>
            <a:endParaRPr lang="en-IN" dirty="0">
              <a:latin typeface="Courier New" panose="02070309020205020404" pitchFamily="49" charset="0"/>
            </a:endParaRPr>
          </a:p>
          <a:p>
            <a:pPr algn="ctr"/>
            <a:r>
              <a:rPr lang="en-IN" sz="1900" b="0" i="0" dirty="0">
                <a:effectLst/>
                <a:latin typeface="Arial" panose="020B0604020202020204" pitchFamily="34" charset="0"/>
              </a:rPr>
              <a:t>Satheesh Kumar </a:t>
            </a:r>
            <a:r>
              <a:rPr lang="en-IN" sz="1900" b="0" i="0" dirty="0" err="1">
                <a:effectLst/>
                <a:latin typeface="Arial" panose="020B0604020202020204" pitchFamily="34" charset="0"/>
              </a:rPr>
              <a:t>Perepu</a:t>
            </a:r>
            <a:endParaRPr lang="en-IN" sz="1900" dirty="0">
              <a:latin typeface="Courier New" panose="02070309020205020404" pitchFamily="49" charset="0"/>
            </a:endParaRPr>
          </a:p>
          <a:p>
            <a:pPr algn="ctr"/>
            <a:r>
              <a:rPr lang="en-US" dirty="0">
                <a:latin typeface="Courier New" panose="02070309020205020404" pitchFamily="49" charset="0"/>
              </a:rPr>
              <a:t>Mentor, Senior Researcher, EGI</a:t>
            </a:r>
          </a:p>
          <a:p>
            <a:pPr algn="ctr"/>
            <a:r>
              <a:rPr lang="en-IN" dirty="0">
                <a:latin typeface="Courier New" panose="02070309020205020404" pitchFamily="49" charset="0"/>
              </a:rPr>
              <a:t>Ericsson Research &amp; Development, </a:t>
            </a:r>
            <a:r>
              <a:rPr lang="en-IN" b="0" i="0" dirty="0">
                <a:effectLst/>
                <a:latin typeface="Courier New" panose="02070309020205020404" pitchFamily="49" charset="0"/>
              </a:rPr>
              <a:t>Chennai</a:t>
            </a:r>
          </a:p>
          <a:p>
            <a:pPr algn="ctr"/>
            <a:endParaRPr lang="en-US" b="0" i="0" dirty="0">
              <a:effectLst/>
              <a:latin typeface="Courier New" panose="02070309020205020404" pitchFamily="49" charset="0"/>
            </a:endParaRPr>
          </a:p>
          <a:p>
            <a:pPr algn="ctr"/>
            <a:r>
              <a:rPr lang="en-IN" sz="1900" b="0" i="0" dirty="0">
                <a:effectLst/>
                <a:latin typeface="Arial" panose="020B0604020202020204" pitchFamily="34" charset="0"/>
              </a:rPr>
              <a:t>Saravanan Mohan</a:t>
            </a:r>
          </a:p>
          <a:p>
            <a:pPr algn="ctr"/>
            <a:r>
              <a:rPr lang="en-US" dirty="0">
                <a:latin typeface="Courier New" panose="02070309020205020404" pitchFamily="49" charset="0"/>
              </a:rPr>
              <a:t>Mentor, Principal Researcher</a:t>
            </a:r>
          </a:p>
          <a:p>
            <a:pPr algn="ctr"/>
            <a:r>
              <a:rPr lang="en-IN" dirty="0">
                <a:latin typeface="Courier New" panose="02070309020205020404" pitchFamily="49" charset="0"/>
              </a:rPr>
              <a:t>Ericsson Research &amp; Development, </a:t>
            </a:r>
            <a:r>
              <a:rPr lang="en-IN" b="0" i="0" dirty="0">
                <a:effectLst/>
                <a:latin typeface="Courier New" panose="02070309020205020404" pitchFamily="49" charset="0"/>
              </a:rPr>
              <a:t>Chennai</a:t>
            </a:r>
          </a:p>
          <a:p>
            <a:pPr algn="ctr"/>
            <a:endParaRPr lang="en-US" dirty="0">
              <a:latin typeface="Courier New" panose="02070309020205020404" pitchFamily="49" charset="0"/>
            </a:endParaRPr>
          </a:p>
          <a:p>
            <a:endParaRPr lang="en-IN" dirty="0"/>
          </a:p>
        </p:txBody>
      </p:sp>
    </p:spTree>
    <p:extLst>
      <p:ext uri="{BB962C8B-B14F-4D97-AF65-F5344CB8AC3E}">
        <p14:creationId xmlns:p14="http://schemas.microsoft.com/office/powerpoint/2010/main" val="211683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12CC936-6511-4100-8059-AFBE51A90D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5481" y="145801"/>
            <a:ext cx="2807541" cy="596321"/>
          </a:xfrm>
          <a:prstGeom prst="rect">
            <a:avLst/>
          </a:prstGeom>
        </p:spPr>
      </p:pic>
      <p:sp>
        <p:nvSpPr>
          <p:cNvPr id="2" name="TextBox 1">
            <a:extLst>
              <a:ext uri="{FF2B5EF4-FFF2-40B4-BE49-F238E27FC236}">
                <a16:creationId xmlns:a16="http://schemas.microsoft.com/office/drawing/2014/main" id="{3107AF82-80A0-4040-B22B-3849CF4B8FA8}"/>
              </a:ext>
            </a:extLst>
          </p:cNvPr>
          <p:cNvSpPr txBox="1"/>
          <p:nvPr/>
        </p:nvSpPr>
        <p:spPr>
          <a:xfrm>
            <a:off x="9175481" y="5011626"/>
            <a:ext cx="3016519" cy="646331"/>
          </a:xfrm>
          <a:prstGeom prst="rect">
            <a:avLst/>
          </a:prstGeom>
          <a:noFill/>
        </p:spPr>
        <p:txBody>
          <a:bodyPr wrap="square" rtlCol="0">
            <a:spAutoFit/>
          </a:bodyPr>
          <a:lstStyle/>
          <a:p>
            <a:endParaRPr lang="en-IN" dirty="0"/>
          </a:p>
          <a:p>
            <a:endParaRPr lang="en-IN" dirty="0"/>
          </a:p>
        </p:txBody>
      </p:sp>
      <p:pic>
        <p:nvPicPr>
          <p:cNvPr id="3" name="Picture 2">
            <a:extLst>
              <a:ext uri="{FF2B5EF4-FFF2-40B4-BE49-F238E27FC236}">
                <a16:creationId xmlns:a16="http://schemas.microsoft.com/office/drawing/2014/main" id="{20B3C35B-054F-4905-8673-3297AEF27CDD}"/>
              </a:ext>
            </a:extLst>
          </p:cNvPr>
          <p:cNvPicPr>
            <a:picLocks noChangeAspect="1"/>
          </p:cNvPicPr>
          <p:nvPr/>
        </p:nvPicPr>
        <p:blipFill>
          <a:blip r:embed="rId4"/>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23CEFF65-14AB-4B12-8FF2-AA23051CD3E3}"/>
              </a:ext>
            </a:extLst>
          </p:cNvPr>
          <p:cNvSpPr txBox="1"/>
          <p:nvPr/>
        </p:nvSpPr>
        <p:spPr>
          <a:xfrm>
            <a:off x="622851" y="508781"/>
            <a:ext cx="7779026" cy="523220"/>
          </a:xfrm>
          <a:prstGeom prst="rect">
            <a:avLst/>
          </a:prstGeom>
          <a:noFill/>
        </p:spPr>
        <p:txBody>
          <a:bodyPr wrap="square">
            <a:spAutoFit/>
          </a:bodyPr>
          <a:lstStyle/>
          <a:p>
            <a:r>
              <a:rPr lang="en-IN" sz="2800" dirty="0"/>
              <a:t>BACKGROUND</a:t>
            </a:r>
          </a:p>
        </p:txBody>
      </p:sp>
      <p:sp>
        <p:nvSpPr>
          <p:cNvPr id="7" name="TextBox 6">
            <a:extLst>
              <a:ext uri="{FF2B5EF4-FFF2-40B4-BE49-F238E27FC236}">
                <a16:creationId xmlns:a16="http://schemas.microsoft.com/office/drawing/2014/main" id="{D19A5562-C4D5-4FD9-9036-59D61B759820}"/>
              </a:ext>
            </a:extLst>
          </p:cNvPr>
          <p:cNvSpPr txBox="1"/>
          <p:nvPr/>
        </p:nvSpPr>
        <p:spPr>
          <a:xfrm>
            <a:off x="476934" y="1225284"/>
            <a:ext cx="4035430" cy="5247590"/>
          </a:xfrm>
          <a:prstGeom prst="rect">
            <a:avLst/>
          </a:prstGeom>
          <a:noFill/>
        </p:spPr>
        <p:txBody>
          <a:bodyPr wrap="square" rtlCol="0">
            <a:spAutoFit/>
          </a:bodyPr>
          <a:lstStyle/>
          <a:p>
            <a:r>
              <a:rPr lang="en-IN" sz="2000" b="1" dirty="0">
                <a:solidFill>
                  <a:srgbClr val="9A0000"/>
                </a:solidFill>
              </a:rPr>
              <a:t>Deep Learning Models Today : </a:t>
            </a:r>
          </a:p>
          <a:p>
            <a:r>
              <a:rPr lang="en-US" dirty="0">
                <a:latin typeface="Calibri" panose="020F0502020204030204" pitchFamily="34" charset="0"/>
                <a:cs typeface="Calibri" panose="020F0502020204030204" pitchFamily="34" charset="0"/>
              </a:rPr>
              <a:t>During the last few years, deep learning has been the basis of many successes in artificial intelligence, including a variety of applications in computer vision, reinforcement learning, and natural language processing. But it has the following challenges:</a:t>
            </a:r>
          </a:p>
          <a:p>
            <a:endParaRPr lang="en-IN" sz="1100" b="1" dirty="0">
              <a:solidFill>
                <a:srgbClr val="9A0000"/>
              </a:solidFill>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Millions (and even billions) of parameters</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Demands heavy computation power</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Too large to be deployed on </a:t>
            </a:r>
          </a:p>
          <a:p>
            <a:r>
              <a:rPr lang="en-IN" sz="2000" dirty="0">
                <a:latin typeface="Calibri" panose="020F0502020204030204" pitchFamily="34" charset="0"/>
                <a:cs typeface="Calibri" panose="020F0502020204030204" pitchFamily="34" charset="0"/>
              </a:rPr>
              <a:t>     edge devices.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Difficult to be operated in real</a:t>
            </a:r>
          </a:p>
          <a:p>
            <a:r>
              <a:rPr lang="en-IN" sz="2000" dirty="0">
                <a:latin typeface="Calibri" panose="020F0502020204030204" pitchFamily="34" charset="0"/>
                <a:cs typeface="Calibri" panose="020F0502020204030204" pitchFamily="34" charset="0"/>
              </a:rPr>
              <a:t>      time.</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Large latency</a:t>
            </a:r>
          </a:p>
        </p:txBody>
      </p:sp>
      <p:pic>
        <p:nvPicPr>
          <p:cNvPr id="11" name="Picture 10">
            <a:extLst>
              <a:ext uri="{FF2B5EF4-FFF2-40B4-BE49-F238E27FC236}">
                <a16:creationId xmlns:a16="http://schemas.microsoft.com/office/drawing/2014/main" id="{411CC493-7D26-48B8-B564-BF467658D522}"/>
              </a:ext>
            </a:extLst>
          </p:cNvPr>
          <p:cNvPicPr>
            <a:picLocks noChangeAspect="1"/>
          </p:cNvPicPr>
          <p:nvPr/>
        </p:nvPicPr>
        <p:blipFill>
          <a:blip r:embed="rId5"/>
          <a:stretch>
            <a:fillRect/>
          </a:stretch>
        </p:blipFill>
        <p:spPr>
          <a:xfrm>
            <a:off x="0" y="6712199"/>
            <a:ext cx="12192000" cy="145801"/>
          </a:xfrm>
          <a:prstGeom prst="rect">
            <a:avLst/>
          </a:prstGeom>
        </p:spPr>
      </p:pic>
      <p:pic>
        <p:nvPicPr>
          <p:cNvPr id="15" name="Picture 14">
            <a:extLst>
              <a:ext uri="{FF2B5EF4-FFF2-40B4-BE49-F238E27FC236}">
                <a16:creationId xmlns:a16="http://schemas.microsoft.com/office/drawing/2014/main" id="{BF31C133-B4EA-414D-8E07-6C4BBD4FC6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1223" y="1200043"/>
            <a:ext cx="7990778" cy="4973812"/>
          </a:xfrm>
          <a:prstGeom prst="rect">
            <a:avLst/>
          </a:prstGeom>
        </p:spPr>
      </p:pic>
    </p:spTree>
    <p:extLst>
      <p:ext uri="{BB962C8B-B14F-4D97-AF65-F5344CB8AC3E}">
        <p14:creationId xmlns:p14="http://schemas.microsoft.com/office/powerpoint/2010/main" val="251670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12CC936-6511-4100-8059-AFBE51A90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2" name="TextBox 1">
            <a:extLst>
              <a:ext uri="{FF2B5EF4-FFF2-40B4-BE49-F238E27FC236}">
                <a16:creationId xmlns:a16="http://schemas.microsoft.com/office/drawing/2014/main" id="{3107AF82-80A0-4040-B22B-3849CF4B8FA8}"/>
              </a:ext>
            </a:extLst>
          </p:cNvPr>
          <p:cNvSpPr txBox="1"/>
          <p:nvPr/>
        </p:nvSpPr>
        <p:spPr>
          <a:xfrm>
            <a:off x="9175481" y="5011626"/>
            <a:ext cx="3016519" cy="646331"/>
          </a:xfrm>
          <a:prstGeom prst="rect">
            <a:avLst/>
          </a:prstGeom>
          <a:noFill/>
        </p:spPr>
        <p:txBody>
          <a:bodyPr wrap="square" rtlCol="0">
            <a:spAutoFit/>
          </a:bodyPr>
          <a:lstStyle/>
          <a:p>
            <a:endParaRPr lang="en-IN" dirty="0"/>
          </a:p>
          <a:p>
            <a:r>
              <a:rPr lang="en-IN" dirty="0"/>
              <a:t>    </a:t>
            </a:r>
          </a:p>
        </p:txBody>
      </p:sp>
      <p:pic>
        <p:nvPicPr>
          <p:cNvPr id="3" name="Picture 2">
            <a:extLst>
              <a:ext uri="{FF2B5EF4-FFF2-40B4-BE49-F238E27FC236}">
                <a16:creationId xmlns:a16="http://schemas.microsoft.com/office/drawing/2014/main" id="{20B3C35B-054F-4905-8673-3297AEF27CDD}"/>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23CEFF65-14AB-4B12-8FF2-AA23051CD3E3}"/>
              </a:ext>
            </a:extLst>
          </p:cNvPr>
          <p:cNvSpPr txBox="1"/>
          <p:nvPr/>
        </p:nvSpPr>
        <p:spPr>
          <a:xfrm>
            <a:off x="622851" y="508781"/>
            <a:ext cx="7779026" cy="523220"/>
          </a:xfrm>
          <a:prstGeom prst="rect">
            <a:avLst/>
          </a:prstGeom>
          <a:noFill/>
        </p:spPr>
        <p:txBody>
          <a:bodyPr wrap="square">
            <a:spAutoFit/>
          </a:bodyPr>
          <a:lstStyle/>
          <a:p>
            <a:r>
              <a:rPr lang="en-IN" sz="2800" dirty="0"/>
              <a:t>PRIOR ARTS</a:t>
            </a:r>
          </a:p>
        </p:txBody>
      </p:sp>
      <p:pic>
        <p:nvPicPr>
          <p:cNvPr id="11" name="Picture 10">
            <a:extLst>
              <a:ext uri="{FF2B5EF4-FFF2-40B4-BE49-F238E27FC236}">
                <a16:creationId xmlns:a16="http://schemas.microsoft.com/office/drawing/2014/main" id="{411CC493-7D26-48B8-B564-BF467658D522}"/>
              </a:ext>
            </a:extLst>
          </p:cNvPr>
          <p:cNvPicPr>
            <a:picLocks noChangeAspect="1"/>
          </p:cNvPicPr>
          <p:nvPr/>
        </p:nvPicPr>
        <p:blipFill>
          <a:blip r:embed="rId6"/>
          <a:stretch>
            <a:fillRect/>
          </a:stretch>
        </p:blipFill>
        <p:spPr>
          <a:xfrm>
            <a:off x="0" y="6712199"/>
            <a:ext cx="12192000" cy="145801"/>
          </a:xfrm>
          <a:prstGeom prst="rect">
            <a:avLst/>
          </a:prstGeom>
        </p:spPr>
      </p:pic>
      <p:graphicFrame>
        <p:nvGraphicFramePr>
          <p:cNvPr id="5" name="Table 5">
            <a:extLst>
              <a:ext uri="{FF2B5EF4-FFF2-40B4-BE49-F238E27FC236}">
                <a16:creationId xmlns:a16="http://schemas.microsoft.com/office/drawing/2014/main" id="{773C7D72-A71E-4312-8513-DADB2E1AF23F}"/>
              </a:ext>
            </a:extLst>
          </p:cNvPr>
          <p:cNvGraphicFramePr>
            <a:graphicFrameLocks noGrp="1"/>
          </p:cNvGraphicFramePr>
          <p:nvPr>
            <p:extLst>
              <p:ext uri="{D42A27DB-BD31-4B8C-83A1-F6EECF244321}">
                <p14:modId xmlns:p14="http://schemas.microsoft.com/office/powerpoint/2010/main" val="1327534651"/>
              </p:ext>
            </p:extLst>
          </p:nvPr>
        </p:nvGraphicFramePr>
        <p:xfrm>
          <a:off x="622851" y="1205160"/>
          <a:ext cx="10667697" cy="3571240"/>
        </p:xfrm>
        <a:graphic>
          <a:graphicData uri="http://schemas.openxmlformats.org/drawingml/2006/table">
            <a:tbl>
              <a:tblPr firstRow="1" bandRow="1">
                <a:tableStyleId>{7DF18680-E054-41AD-8BC1-D1AEF772440D}</a:tableStyleId>
              </a:tblPr>
              <a:tblGrid>
                <a:gridCol w="3087758">
                  <a:extLst>
                    <a:ext uri="{9D8B030D-6E8A-4147-A177-3AD203B41FA5}">
                      <a16:colId xmlns:a16="http://schemas.microsoft.com/office/drawing/2014/main" val="1674360257"/>
                    </a:ext>
                  </a:extLst>
                </a:gridCol>
                <a:gridCol w="3617843">
                  <a:extLst>
                    <a:ext uri="{9D8B030D-6E8A-4147-A177-3AD203B41FA5}">
                      <a16:colId xmlns:a16="http://schemas.microsoft.com/office/drawing/2014/main" val="2102368466"/>
                    </a:ext>
                  </a:extLst>
                </a:gridCol>
                <a:gridCol w="3962096">
                  <a:extLst>
                    <a:ext uri="{9D8B030D-6E8A-4147-A177-3AD203B41FA5}">
                      <a16:colId xmlns:a16="http://schemas.microsoft.com/office/drawing/2014/main" val="1336669985"/>
                    </a:ext>
                  </a:extLst>
                </a:gridCol>
              </a:tblGrid>
              <a:tr h="370840">
                <a:tc>
                  <a:txBody>
                    <a:bodyPr/>
                    <a:lstStyle/>
                    <a:p>
                      <a:pPr algn="ctr"/>
                      <a:r>
                        <a:rPr lang="en-IN" dirty="0"/>
                        <a:t>Model Pruning</a:t>
                      </a:r>
                    </a:p>
                  </a:txBody>
                  <a:tcPr/>
                </a:tc>
                <a:tc>
                  <a:txBody>
                    <a:bodyPr/>
                    <a:lstStyle/>
                    <a:p>
                      <a:pPr algn="ctr"/>
                      <a:r>
                        <a:rPr lang="en-IN" dirty="0"/>
                        <a:t>Model Quantization</a:t>
                      </a:r>
                    </a:p>
                  </a:txBody>
                  <a:tcPr/>
                </a:tc>
                <a:tc>
                  <a:txBody>
                    <a:bodyPr/>
                    <a:lstStyle/>
                    <a:p>
                      <a:pPr algn="ctr"/>
                      <a:r>
                        <a:rPr lang="en-IN" dirty="0"/>
                        <a:t>Knowledge Distillation</a:t>
                      </a:r>
                    </a:p>
                  </a:txBody>
                  <a:tcPr/>
                </a:tc>
                <a:extLst>
                  <a:ext uri="{0D108BD9-81ED-4DB2-BD59-A6C34878D82A}">
                    <a16:rowId xmlns:a16="http://schemas.microsoft.com/office/drawing/2014/main" val="942248084"/>
                  </a:ext>
                </a:extLst>
              </a:tr>
              <a:tr h="370840">
                <a:tc>
                  <a:txBody>
                    <a:bodyPr/>
                    <a:lstStyle/>
                    <a:p>
                      <a:r>
                        <a:rPr lang="en-US" sz="1800" b="0" i="0" kern="1200" dirty="0">
                          <a:solidFill>
                            <a:schemeClr val="dk1"/>
                          </a:solidFill>
                          <a:effectLst/>
                          <a:latin typeface="+mn-lt"/>
                          <a:ea typeface="+mn-ea"/>
                          <a:cs typeface="+mn-cs"/>
                        </a:rPr>
                        <a:t> </a:t>
                      </a:r>
                      <a:r>
                        <a:rPr lang="en-US" sz="1800" b="0" kern="1200" dirty="0">
                          <a:solidFill>
                            <a:schemeClr val="dk1"/>
                          </a:solidFill>
                          <a:latin typeface="Calibri" panose="020F0502020204030204" pitchFamily="34" charset="0"/>
                          <a:ea typeface="+mn-ea"/>
                          <a:cs typeface="Calibri" panose="020F0502020204030204" pitchFamily="34" charset="0"/>
                        </a:rPr>
                        <a:t> A model optimization technique that involves eliminating unnecessary values in the weight tensor</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b="0" kern="1200" dirty="0">
                          <a:solidFill>
                            <a:schemeClr val="dk1"/>
                          </a:solidFill>
                          <a:latin typeface="Calibri" panose="020F0502020204030204" pitchFamily="34" charset="0"/>
                          <a:ea typeface="+mn-ea"/>
                          <a:cs typeface="Calibri" panose="020F0502020204030204" pitchFamily="34" charset="0"/>
                        </a:rPr>
                        <a:t>The process of reducing the number of bits that represent a number (the format has so far been 32-bit floating point, or FP32).</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b="0" kern="1200" dirty="0">
                          <a:solidFill>
                            <a:schemeClr val="dk1"/>
                          </a:solidFill>
                          <a:latin typeface="Calibri" panose="020F0502020204030204" pitchFamily="34" charset="0"/>
                          <a:ea typeface="+mn-ea"/>
                          <a:cs typeface="Calibri" panose="020F0502020204030204" pitchFamily="34" charset="0"/>
                        </a:rPr>
                        <a:t>An effective technique to transfer information from one network to another network whilst training constructively.</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938311693"/>
                  </a:ext>
                </a:extLst>
              </a:tr>
              <a:tr h="370840">
                <a:tc>
                  <a:txBody>
                    <a:bodyPr/>
                    <a:lstStyle/>
                    <a:p>
                      <a:pPr marL="0" indent="0" algn="ctr">
                        <a:buFont typeface="Arial" panose="020B0604020202020204" pitchFamily="34" charset="0"/>
                        <a:buNone/>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Very difficult to train from scratch.</a:t>
                      </a:r>
                    </a:p>
                    <a:p>
                      <a:pPr marL="285750" indent="-285750">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Suffers from some loss of accuracy.</a:t>
                      </a:r>
                    </a:p>
                    <a:p>
                      <a:pPr marL="285750" indent="-285750">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Difficult to generalise.</a:t>
                      </a:r>
                    </a:p>
                    <a:p>
                      <a:pPr marL="0" indent="0">
                        <a:buFont typeface="Arial" panose="020B0604020202020204" pitchFamily="34" charset="0"/>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lgn="l">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Reduced memory footprint but not much increase in computing efficiency.</a:t>
                      </a:r>
                    </a:p>
                    <a:p>
                      <a:pPr marL="285750" indent="-285750" algn="l">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Difficult to generalise</a:t>
                      </a:r>
                    </a:p>
                    <a:p>
                      <a:pPr marL="0" indent="0" algn="l">
                        <a:buFont typeface="Arial" panose="020B0604020202020204" pitchFamily="34" charset="0"/>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lgn="l">
                        <a:buFont typeface="Arial" panose="020B0604020202020204" pitchFamily="34" charset="0"/>
                        <a:buChar char="•"/>
                      </a:pPr>
                      <a:r>
                        <a:rPr lang="en-US" sz="1800" kern="1200" dirty="0">
                          <a:solidFill>
                            <a:schemeClr val="dk1"/>
                          </a:solidFill>
                          <a:latin typeface="Calibri" panose="020F0502020204030204" pitchFamily="34" charset="0"/>
                          <a:ea typeface="+mn-ea"/>
                          <a:cs typeface="Calibri" panose="020F0502020204030204" pitchFamily="34" charset="0"/>
                        </a:rPr>
                        <a:t>A teacher can’t effectively distill it’s knowledge to students for all the data distribution.</a:t>
                      </a:r>
                    </a:p>
                    <a:p>
                      <a:pPr marL="285750" indent="-285750" algn="l">
                        <a:buFont typeface="Arial" panose="020B0604020202020204" pitchFamily="34" charset="0"/>
                        <a:buChar char="•"/>
                      </a:pPr>
                      <a:r>
                        <a:rPr lang="en-US" sz="1800" kern="1200" dirty="0">
                          <a:solidFill>
                            <a:schemeClr val="dk1"/>
                          </a:solidFill>
                          <a:latin typeface="Calibri" panose="020F0502020204030204" pitchFamily="34" charset="0"/>
                          <a:ea typeface="+mn-ea"/>
                          <a:cs typeface="Calibri" panose="020F0502020204030204" pitchFamily="34" charset="0"/>
                        </a:rPr>
                        <a:t>Not much insight on best student teacher combination.</a:t>
                      </a:r>
                    </a:p>
                    <a:p>
                      <a:pPr marL="0" indent="0" algn="ctr">
                        <a:buFont typeface="Arial" panose="020B0604020202020204" pitchFamily="34" charset="0"/>
                        <a:buNone/>
                      </a:pP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50310295"/>
                  </a:ext>
                </a:extLst>
              </a:tr>
            </a:tbl>
          </a:graphicData>
        </a:graphic>
      </p:graphicFrame>
      <p:sp>
        <p:nvSpPr>
          <p:cNvPr id="6" name="TextBox 5">
            <a:extLst>
              <a:ext uri="{FF2B5EF4-FFF2-40B4-BE49-F238E27FC236}">
                <a16:creationId xmlns:a16="http://schemas.microsoft.com/office/drawing/2014/main" id="{A4FC1B7A-1B07-4691-9162-EF9BD6E0D15C}"/>
              </a:ext>
            </a:extLst>
          </p:cNvPr>
          <p:cNvSpPr txBox="1"/>
          <p:nvPr/>
        </p:nvSpPr>
        <p:spPr>
          <a:xfrm>
            <a:off x="768625" y="5011626"/>
            <a:ext cx="10230679" cy="1200329"/>
          </a:xfrm>
          <a:prstGeom prst="rect">
            <a:avLst/>
          </a:prstGeom>
          <a:noFill/>
        </p:spPr>
        <p:txBody>
          <a:bodyPr wrap="square" rtlCol="0">
            <a:spAutoFit/>
          </a:bodyPr>
          <a:lstStyle/>
          <a:p>
            <a:r>
              <a:rPr lang="en-IN" dirty="0"/>
              <a:t>Hardware Constraints: </a:t>
            </a:r>
            <a:r>
              <a:rPr lang="en-US" b="0" i="0" dirty="0">
                <a:solidFill>
                  <a:srgbClr val="000000"/>
                </a:solidFill>
                <a:effectLst/>
                <a:latin typeface="Lucida Grande"/>
              </a:rPr>
              <a:t>TensorFlow, </a:t>
            </a:r>
            <a:r>
              <a:rPr lang="en-US" b="0" i="0" dirty="0" err="1">
                <a:solidFill>
                  <a:srgbClr val="000000"/>
                </a:solidFill>
                <a:effectLst/>
                <a:latin typeface="Lucida Grande"/>
              </a:rPr>
              <a:t>TFLite</a:t>
            </a:r>
            <a:r>
              <a:rPr lang="en-US" b="0" i="0" dirty="0">
                <a:solidFill>
                  <a:srgbClr val="000000"/>
                </a:solidFill>
                <a:effectLst/>
                <a:latin typeface="Lucida Grande"/>
              </a:rPr>
              <a:t>, </a:t>
            </a:r>
            <a:r>
              <a:rPr lang="en-US" b="0" i="0" dirty="0" err="1">
                <a:solidFill>
                  <a:srgbClr val="000000"/>
                </a:solidFill>
                <a:effectLst/>
                <a:latin typeface="Lucida Grande"/>
              </a:rPr>
              <a:t>MXNet</a:t>
            </a:r>
            <a:r>
              <a:rPr lang="en-US" b="0" i="0" dirty="0">
                <a:solidFill>
                  <a:srgbClr val="000000"/>
                </a:solidFill>
                <a:effectLst/>
                <a:latin typeface="Lucida Grande"/>
              </a:rPr>
              <a:t>, and </a:t>
            </a:r>
            <a:r>
              <a:rPr lang="en-US" b="0" i="0" dirty="0" err="1">
                <a:solidFill>
                  <a:srgbClr val="000000"/>
                </a:solidFill>
                <a:effectLst/>
                <a:latin typeface="Lucida Grande"/>
              </a:rPr>
              <a:t>PyTorch</a:t>
            </a:r>
            <a:r>
              <a:rPr lang="en-US" b="0" i="0" dirty="0">
                <a:solidFill>
                  <a:srgbClr val="000000"/>
                </a:solidFill>
                <a:effectLst/>
                <a:latin typeface="Lucida Grande"/>
              </a:rPr>
              <a:t> enable developers to quantize models but they are not well suited to execute on a variety of hardware platforms. </a:t>
            </a:r>
            <a:r>
              <a:rPr lang="en-US" b="0" i="0" dirty="0" err="1">
                <a:solidFill>
                  <a:srgbClr val="000000"/>
                </a:solidFill>
                <a:effectLst/>
                <a:latin typeface="Lucida Grande"/>
              </a:rPr>
              <a:t>Eg.</a:t>
            </a:r>
            <a:r>
              <a:rPr lang="en-US" b="0" i="0" dirty="0">
                <a:solidFill>
                  <a:srgbClr val="000000"/>
                </a:solidFill>
                <a:effectLst/>
                <a:latin typeface="Lucida Grande"/>
              </a:rPr>
              <a:t> </a:t>
            </a:r>
            <a:r>
              <a:rPr lang="en-US" b="1" i="0" dirty="0" err="1">
                <a:solidFill>
                  <a:srgbClr val="000000"/>
                </a:solidFill>
                <a:effectLst/>
                <a:latin typeface="Lucida Grande"/>
              </a:rPr>
              <a:t>TFLite</a:t>
            </a:r>
            <a:r>
              <a:rPr lang="en-US" b="0" i="0" dirty="0">
                <a:solidFill>
                  <a:srgbClr val="000000"/>
                </a:solidFill>
                <a:effectLst/>
                <a:latin typeface="Lucida Grande"/>
              </a:rPr>
              <a:t> is optimized to run inference on ARM CPU edge devices but it </a:t>
            </a:r>
            <a:r>
              <a:rPr lang="en-US" b="1" i="0" dirty="0">
                <a:solidFill>
                  <a:srgbClr val="000000"/>
                </a:solidFill>
                <a:effectLst/>
                <a:latin typeface="Lucida Grande"/>
              </a:rPr>
              <a:t>does not have efficient support for Intel CPUs and Nvidia GPUs. </a:t>
            </a:r>
            <a:r>
              <a:rPr lang="en-US" b="0" i="0" dirty="0">
                <a:solidFill>
                  <a:srgbClr val="000000"/>
                </a:solidFill>
                <a:effectLst/>
                <a:latin typeface="Lucida Grande"/>
              </a:rPr>
              <a:t>**</a:t>
            </a:r>
            <a:endParaRPr lang="en-IN" dirty="0"/>
          </a:p>
        </p:txBody>
      </p:sp>
    </p:spTree>
    <p:extLst>
      <p:ext uri="{BB962C8B-B14F-4D97-AF65-F5344CB8AC3E}">
        <p14:creationId xmlns:p14="http://schemas.microsoft.com/office/powerpoint/2010/main" val="22596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7" name="Picture 6">
            <a:extLst>
              <a:ext uri="{FF2B5EF4-FFF2-40B4-BE49-F238E27FC236}">
                <a16:creationId xmlns:a16="http://schemas.microsoft.com/office/drawing/2014/main" id="{464897C4-0ADA-403F-9426-99C5B249B1E1}"/>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7217FEC0-D7B8-48BC-9D1C-FDF1B2763A3E}"/>
              </a:ext>
            </a:extLst>
          </p:cNvPr>
          <p:cNvSpPr txBox="1"/>
          <p:nvPr/>
        </p:nvSpPr>
        <p:spPr>
          <a:xfrm>
            <a:off x="524377" y="520152"/>
            <a:ext cx="8553362" cy="461665"/>
          </a:xfrm>
          <a:prstGeom prst="rect">
            <a:avLst/>
          </a:prstGeom>
          <a:noFill/>
        </p:spPr>
        <p:txBody>
          <a:bodyPr wrap="square" rtlCol="0">
            <a:spAutoFit/>
          </a:bodyPr>
          <a:lstStyle/>
          <a:p>
            <a:r>
              <a:rPr lang="en-IN" sz="2400" dirty="0"/>
              <a:t>Knowledge Distillation (KD) : (S-T) learning framework </a:t>
            </a:r>
          </a:p>
        </p:txBody>
      </p:sp>
      <p:pic>
        <p:nvPicPr>
          <p:cNvPr id="4" name="Picture 3">
            <a:extLst>
              <a:ext uri="{FF2B5EF4-FFF2-40B4-BE49-F238E27FC236}">
                <a16:creationId xmlns:a16="http://schemas.microsoft.com/office/drawing/2014/main" id="{E0F938F2-E784-4342-B1E5-86D919AC4A64}"/>
              </a:ext>
            </a:extLst>
          </p:cNvPr>
          <p:cNvPicPr>
            <a:picLocks noChangeAspect="1"/>
          </p:cNvPicPr>
          <p:nvPr/>
        </p:nvPicPr>
        <p:blipFill rotWithShape="1">
          <a:blip r:embed="rId6">
            <a:extLst>
              <a:ext uri="{28A0092B-C50C-407E-A947-70E740481C1C}">
                <a14:useLocalDpi xmlns:a14="http://schemas.microsoft.com/office/drawing/2010/main" val="0"/>
              </a:ext>
            </a:extLst>
          </a:blip>
          <a:srcRect l="24454" t="36107" r="28279" b="39130"/>
          <a:stretch/>
        </p:blipFill>
        <p:spPr>
          <a:xfrm>
            <a:off x="901452" y="1066232"/>
            <a:ext cx="9558584" cy="3540150"/>
          </a:xfrm>
          <a:prstGeom prst="rect">
            <a:avLst/>
          </a:prstGeom>
        </p:spPr>
      </p:pic>
      <p:sp>
        <p:nvSpPr>
          <p:cNvPr id="11" name="TextBox 10">
            <a:extLst>
              <a:ext uri="{FF2B5EF4-FFF2-40B4-BE49-F238E27FC236}">
                <a16:creationId xmlns:a16="http://schemas.microsoft.com/office/drawing/2014/main" id="{44351886-7617-46E8-87F4-E1FEB4A4C6FB}"/>
              </a:ext>
            </a:extLst>
          </p:cNvPr>
          <p:cNvSpPr txBox="1"/>
          <p:nvPr/>
        </p:nvSpPr>
        <p:spPr>
          <a:xfrm>
            <a:off x="515960" y="4583522"/>
            <a:ext cx="11467062" cy="1815882"/>
          </a:xfrm>
          <a:prstGeom prst="rect">
            <a:avLst/>
          </a:prstGeom>
          <a:noFill/>
        </p:spPr>
        <p:txBody>
          <a:bodyPr wrap="square">
            <a:spAutoFit/>
          </a:bodyPr>
          <a:lstStyle/>
          <a:p>
            <a:r>
              <a:rPr lang="en-US" dirty="0">
                <a:solidFill>
                  <a:srgbClr val="222222"/>
                </a:solidFill>
                <a:latin typeface="Arial" panose="020B0604020202020204" pitchFamily="34" charset="0"/>
              </a:rPr>
              <a:t>A</a:t>
            </a:r>
            <a:r>
              <a:rPr lang="en-US" b="0" i="0" dirty="0">
                <a:solidFill>
                  <a:srgbClr val="222222"/>
                </a:solidFill>
                <a:effectLst/>
                <a:latin typeface="Arial" panose="020B0604020202020204" pitchFamily="34" charset="0"/>
              </a:rPr>
              <a:t> large (teacher) pre-trained network is used to train a smaller (student) network. However, different student architectures can perform better on different distributions data. </a:t>
            </a:r>
            <a:r>
              <a:rPr lang="en-US" dirty="0">
                <a:solidFill>
                  <a:srgbClr val="222222"/>
                </a:solidFill>
                <a:latin typeface="Arial" panose="020B0604020202020204" pitchFamily="34" charset="0"/>
              </a:rPr>
              <a:t>A</a:t>
            </a:r>
            <a:r>
              <a:rPr lang="en-US" b="0" i="0" dirty="0">
                <a:solidFill>
                  <a:srgbClr val="222222"/>
                </a:solidFill>
                <a:effectLst/>
                <a:latin typeface="Arial" panose="020B0604020202020204" pitchFamily="34" charset="0"/>
              </a:rPr>
              <a:t> teacher can’t effectively distill it’s knowledge to students for all the data distribution. To alleviate this shortcoming, </a:t>
            </a:r>
            <a:r>
              <a:rPr lang="en-US" sz="2000" u="sng" dirty="0">
                <a:solidFill>
                  <a:srgbClr val="9A0000"/>
                </a:solidFill>
                <a:effectLst>
                  <a:outerShdw blurRad="38100" dist="38100" dir="2700000" algn="tl">
                    <a:srgbClr val="000000">
                      <a:alpha val="43137"/>
                    </a:srgbClr>
                  </a:outerShdw>
                </a:effectLst>
              </a:rPr>
              <a:t>we introduce multi-student  knowledge distillation</a:t>
            </a:r>
            <a:r>
              <a:rPr lang="en-US" b="1" i="0" dirty="0">
                <a:solidFill>
                  <a:srgbClr val="222222"/>
                </a:solidFill>
                <a:effectLst/>
                <a:latin typeface="Arial" panose="020B0604020202020204" pitchFamily="34" charset="0"/>
              </a:rPr>
              <a:t>, which employs a multiple student model to bridge the gap between the data distribution and the student meta architecture.</a:t>
            </a:r>
            <a:r>
              <a:rPr lang="en-US" sz="1600"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To the best of our knowledge we are the first group to attempt multi-student KD framework.</a:t>
            </a:r>
            <a:endParaRPr lang="en-IN" dirty="0"/>
          </a:p>
        </p:txBody>
      </p:sp>
    </p:spTree>
    <p:extLst>
      <p:ext uri="{BB962C8B-B14F-4D97-AF65-F5344CB8AC3E}">
        <p14:creationId xmlns:p14="http://schemas.microsoft.com/office/powerpoint/2010/main" val="110201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95968" y="183229"/>
            <a:ext cx="2807541" cy="596321"/>
          </a:xfrm>
          <a:prstGeom prst="rect">
            <a:avLst/>
          </a:prstGeom>
        </p:spPr>
      </p:pic>
      <p:sp>
        <p:nvSpPr>
          <p:cNvPr id="6" name="TextBox 5">
            <a:extLst>
              <a:ext uri="{FF2B5EF4-FFF2-40B4-BE49-F238E27FC236}">
                <a16:creationId xmlns:a16="http://schemas.microsoft.com/office/drawing/2014/main" id="{4FE4E357-6EF3-49AE-A821-97E52FB5AFD5}"/>
              </a:ext>
            </a:extLst>
          </p:cNvPr>
          <p:cNvSpPr txBox="1"/>
          <p:nvPr/>
        </p:nvSpPr>
        <p:spPr>
          <a:xfrm>
            <a:off x="596651" y="435738"/>
            <a:ext cx="6096000" cy="584775"/>
          </a:xfrm>
          <a:prstGeom prst="rect">
            <a:avLst/>
          </a:prstGeom>
          <a:noFill/>
        </p:spPr>
        <p:txBody>
          <a:bodyPr wrap="square">
            <a:spAutoFit/>
          </a:bodyPr>
          <a:lstStyle/>
          <a:p>
            <a:r>
              <a:rPr lang="en-IN" sz="3200" dirty="0"/>
              <a:t>RESOURCES</a:t>
            </a:r>
          </a:p>
        </p:txBody>
      </p:sp>
      <p:pic>
        <p:nvPicPr>
          <p:cNvPr id="7" name="Picture 6">
            <a:extLst>
              <a:ext uri="{FF2B5EF4-FFF2-40B4-BE49-F238E27FC236}">
                <a16:creationId xmlns:a16="http://schemas.microsoft.com/office/drawing/2014/main" id="{47A2D323-AE9A-4F67-9D87-DDB5C16621CD}"/>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CFB0665B-DF9F-45A7-A0F0-80605743C5DF}"/>
              </a:ext>
            </a:extLst>
          </p:cNvPr>
          <p:cNvSpPr txBox="1"/>
          <p:nvPr/>
        </p:nvSpPr>
        <p:spPr>
          <a:xfrm>
            <a:off x="596651" y="1307195"/>
            <a:ext cx="5499348" cy="5027017"/>
          </a:xfrm>
          <a:prstGeom prst="rect">
            <a:avLst/>
          </a:prstGeom>
          <a:noFill/>
        </p:spPr>
        <p:txBody>
          <a:bodyPr wrap="square" rtlCol="0">
            <a:spAutoFit/>
          </a:bodyPr>
          <a:lstStyle/>
          <a:p>
            <a:r>
              <a:rPr lang="en-IN" b="1" i="0" dirty="0">
                <a:solidFill>
                  <a:srgbClr val="000000"/>
                </a:solidFill>
                <a:effectLst/>
                <a:latin typeface="Arial" panose="020B0604020202020204" pitchFamily="34" charset="0"/>
              </a:rPr>
              <a:t>CIFAR-10 dataset</a:t>
            </a:r>
          </a:p>
          <a:p>
            <a:endParaRPr lang="en-IN" b="1"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CIFAR-10 dataset consists of 60000 32x32 </a:t>
            </a:r>
            <a:r>
              <a:rPr lang="en-US" b="0" i="0" dirty="0" err="1">
                <a:solidFill>
                  <a:srgbClr val="000000"/>
                </a:solidFill>
                <a:effectLst/>
                <a:latin typeface="Arial" panose="020B0604020202020204" pitchFamily="34" charset="0"/>
              </a:rPr>
              <a:t>colour</a:t>
            </a:r>
            <a:r>
              <a:rPr lang="en-US" b="0" i="0" dirty="0">
                <a:solidFill>
                  <a:srgbClr val="000000"/>
                </a:solidFill>
                <a:effectLst/>
                <a:latin typeface="Arial" panose="020B0604020202020204" pitchFamily="34" charset="0"/>
              </a:rPr>
              <a:t> images in 10 classes, with 6000 images per class.</a:t>
            </a:r>
          </a:p>
          <a:p>
            <a:endParaRPr lang="en-US" dirty="0">
              <a:solidFill>
                <a:srgbClr val="000000"/>
              </a:solidFill>
              <a:latin typeface="Arial" panose="020B0604020202020204" pitchFamily="34" charset="0"/>
            </a:endParaRPr>
          </a:p>
          <a:p>
            <a:pPr>
              <a:lnSpc>
                <a:spcPct val="150000"/>
              </a:lnSpc>
            </a:pPr>
            <a:r>
              <a:rPr lang="en-US" b="1" dirty="0">
                <a:solidFill>
                  <a:srgbClr val="000000"/>
                </a:solidFill>
                <a:latin typeface="Arial" panose="020B0604020202020204" pitchFamily="34" charset="0"/>
              </a:rPr>
              <a:t>GPU:</a:t>
            </a:r>
            <a:r>
              <a:rPr lang="en-US" dirty="0">
                <a:solidFill>
                  <a:srgbClr val="000000"/>
                </a:solidFill>
                <a:latin typeface="Arial" panose="020B0604020202020204" pitchFamily="34" charset="0"/>
              </a:rPr>
              <a:t> Nvidia P100**</a:t>
            </a:r>
          </a:p>
          <a:p>
            <a:pPr>
              <a:lnSpc>
                <a:spcPct val="150000"/>
              </a:lnSpc>
            </a:pPr>
            <a:r>
              <a:rPr lang="en-US" b="1" dirty="0">
                <a:solidFill>
                  <a:srgbClr val="000000"/>
                </a:solidFill>
                <a:latin typeface="Arial" panose="020B0604020202020204" pitchFamily="34" charset="0"/>
              </a:rPr>
              <a:t>RAM:</a:t>
            </a:r>
            <a:r>
              <a:rPr lang="en-US" dirty="0">
                <a:solidFill>
                  <a:srgbClr val="000000"/>
                </a:solidFill>
                <a:latin typeface="Arial" panose="020B0604020202020204" pitchFamily="34" charset="0"/>
              </a:rPr>
              <a:t> 16GB</a:t>
            </a:r>
          </a:p>
          <a:p>
            <a:pPr>
              <a:lnSpc>
                <a:spcPct val="150000"/>
              </a:lnSpc>
            </a:pPr>
            <a:r>
              <a:rPr lang="en-US" b="1" dirty="0">
                <a:solidFill>
                  <a:srgbClr val="000000"/>
                </a:solidFill>
                <a:latin typeface="Arial" panose="020B0604020202020204" pitchFamily="34" charset="0"/>
              </a:rPr>
              <a:t>LIBRARIES:</a:t>
            </a:r>
          </a:p>
          <a:p>
            <a:pPr>
              <a:lnSpc>
                <a:spcPct val="150000"/>
              </a:lnSpc>
            </a:pPr>
            <a:r>
              <a:rPr lang="en-US" dirty="0">
                <a:solidFill>
                  <a:srgbClr val="000000"/>
                </a:solidFill>
                <a:latin typeface="Arial" panose="020B0604020202020204" pitchFamily="34" charset="0"/>
              </a:rPr>
              <a:t>CUDA 10.0 </a:t>
            </a:r>
          </a:p>
          <a:p>
            <a:pPr>
              <a:lnSpc>
                <a:spcPct val="150000"/>
              </a:lnSpc>
            </a:pPr>
            <a:r>
              <a:rPr lang="en-US" dirty="0">
                <a:solidFill>
                  <a:srgbClr val="000000"/>
                </a:solidFill>
                <a:latin typeface="Arial" panose="020B0604020202020204" pitchFamily="34" charset="0"/>
              </a:rPr>
              <a:t>CUDNN 8.0</a:t>
            </a:r>
          </a:p>
          <a:p>
            <a:pPr>
              <a:lnSpc>
                <a:spcPct val="150000"/>
              </a:lnSpc>
            </a:pPr>
            <a:r>
              <a:rPr lang="en-US" dirty="0" err="1">
                <a:solidFill>
                  <a:srgbClr val="000000"/>
                </a:solidFill>
                <a:latin typeface="Arial" panose="020B0604020202020204" pitchFamily="34" charset="0"/>
              </a:rPr>
              <a:t>Pytorch</a:t>
            </a:r>
            <a:r>
              <a:rPr lang="en-US" dirty="0">
                <a:solidFill>
                  <a:srgbClr val="000000"/>
                </a:solidFill>
                <a:latin typeface="Arial" panose="020B0604020202020204" pitchFamily="34" charset="0"/>
              </a:rPr>
              <a:t> 1.6.0</a:t>
            </a:r>
          </a:p>
          <a:p>
            <a:pPr>
              <a:lnSpc>
                <a:spcPct val="150000"/>
              </a:lnSpc>
            </a:pPr>
            <a:r>
              <a:rPr lang="en-US" dirty="0">
                <a:solidFill>
                  <a:srgbClr val="000000"/>
                </a:solidFill>
                <a:latin typeface="Arial" panose="020B0604020202020204" pitchFamily="34" charset="0"/>
              </a:rPr>
              <a:t>Python 3</a:t>
            </a:r>
          </a:p>
          <a:p>
            <a:pPr>
              <a:lnSpc>
                <a:spcPct val="150000"/>
              </a:lnSpc>
            </a:pPr>
            <a:r>
              <a:rPr lang="en-US" dirty="0" err="1">
                <a:solidFill>
                  <a:srgbClr val="000000"/>
                </a:solidFill>
                <a:latin typeface="Arial" panose="020B0604020202020204" pitchFamily="34" charset="0"/>
              </a:rPr>
              <a:t>Torchvision</a:t>
            </a:r>
            <a:endParaRPr lang="en-US"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0AE76120-596F-4AC4-8DE9-678FE6CFDFC6}"/>
              </a:ext>
            </a:extLst>
          </p:cNvPr>
          <p:cNvPicPr>
            <a:picLocks noChangeAspect="1"/>
          </p:cNvPicPr>
          <p:nvPr/>
        </p:nvPicPr>
        <p:blipFill>
          <a:blip r:embed="rId6"/>
          <a:stretch>
            <a:fillRect/>
          </a:stretch>
        </p:blipFill>
        <p:spPr>
          <a:xfrm>
            <a:off x="5924680" y="1401414"/>
            <a:ext cx="6042613" cy="4709873"/>
          </a:xfrm>
          <a:prstGeom prst="rect">
            <a:avLst/>
          </a:prstGeom>
        </p:spPr>
      </p:pic>
    </p:spTree>
    <p:extLst>
      <p:ext uri="{BB962C8B-B14F-4D97-AF65-F5344CB8AC3E}">
        <p14:creationId xmlns:p14="http://schemas.microsoft.com/office/powerpoint/2010/main" val="39617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7" name="Picture 6">
            <a:extLst>
              <a:ext uri="{FF2B5EF4-FFF2-40B4-BE49-F238E27FC236}">
                <a16:creationId xmlns:a16="http://schemas.microsoft.com/office/drawing/2014/main" id="{6B660FB0-63CA-4AD3-A405-0C61A4EA07F5}"/>
              </a:ext>
            </a:extLst>
          </p:cNvPr>
          <p:cNvPicPr>
            <a:picLocks noChangeAspect="1"/>
          </p:cNvPicPr>
          <p:nvPr/>
        </p:nvPicPr>
        <p:blipFill>
          <a:blip r:embed="rId5"/>
          <a:stretch>
            <a:fillRect/>
          </a:stretch>
        </p:blipFill>
        <p:spPr>
          <a:xfrm>
            <a:off x="-1" y="1481731"/>
            <a:ext cx="5924455" cy="3470893"/>
          </a:xfrm>
          <a:prstGeom prst="rect">
            <a:avLst/>
          </a:prstGeom>
        </p:spPr>
      </p:pic>
      <p:sp>
        <p:nvSpPr>
          <p:cNvPr id="8" name="TextBox 7">
            <a:extLst>
              <a:ext uri="{FF2B5EF4-FFF2-40B4-BE49-F238E27FC236}">
                <a16:creationId xmlns:a16="http://schemas.microsoft.com/office/drawing/2014/main" id="{8620E783-78E4-4002-B4A5-024EA7DC43D1}"/>
              </a:ext>
            </a:extLst>
          </p:cNvPr>
          <p:cNvSpPr txBox="1"/>
          <p:nvPr/>
        </p:nvSpPr>
        <p:spPr>
          <a:xfrm>
            <a:off x="874959" y="4769203"/>
            <a:ext cx="4174536" cy="1977464"/>
          </a:xfrm>
          <a:prstGeom prst="rect">
            <a:avLst/>
          </a:prstGeom>
          <a:noFill/>
        </p:spPr>
        <p:txBody>
          <a:bodyPr wrap="square" rtlCol="0">
            <a:spAutoFit/>
          </a:bodyPr>
          <a:lstStyle/>
          <a:p>
            <a:pPr>
              <a:lnSpc>
                <a:spcPct val="150000"/>
              </a:lnSpc>
            </a:pPr>
            <a:r>
              <a:rPr lang="en-IN" sz="2800" dirty="0">
                <a:latin typeface="Angsana New" panose="02020603050405020304" pitchFamily="18" charset="-34"/>
                <a:cs typeface="Angsana New" panose="02020603050405020304" pitchFamily="18" charset="-34"/>
              </a:rPr>
              <a:t>Teacher network </a:t>
            </a:r>
            <a:r>
              <a:rPr lang="en-IN" sz="2800" b="1" dirty="0">
                <a:latin typeface="Angsana New" panose="02020603050405020304" pitchFamily="18" charset="-34"/>
                <a:cs typeface="Angsana New" panose="02020603050405020304" pitchFamily="18" charset="-34"/>
              </a:rPr>
              <a:t>T </a:t>
            </a:r>
            <a:r>
              <a:rPr lang="en-IN" sz="2800" dirty="0">
                <a:latin typeface="Angsana New" panose="02020603050405020304" pitchFamily="18" charset="-34"/>
                <a:cs typeface="Angsana New" panose="02020603050405020304" pitchFamily="18" charset="-34"/>
              </a:rPr>
              <a:t>:    ResNet50</a:t>
            </a:r>
          </a:p>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S1 </a:t>
            </a:r>
            <a:r>
              <a:rPr lang="en-IN" sz="2800" dirty="0">
                <a:latin typeface="Angsana New" panose="02020603050405020304" pitchFamily="18" charset="-34"/>
                <a:cs typeface="Angsana New" panose="02020603050405020304" pitchFamily="18" charset="-34"/>
              </a:rPr>
              <a:t>:   DenseNet121</a:t>
            </a:r>
          </a:p>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S2 </a:t>
            </a:r>
            <a:r>
              <a:rPr lang="en-IN" sz="2800" dirty="0">
                <a:latin typeface="Angsana New" panose="02020603050405020304" pitchFamily="18" charset="-34"/>
                <a:cs typeface="Angsana New" panose="02020603050405020304" pitchFamily="18" charset="-34"/>
              </a:rPr>
              <a:t>:   </a:t>
            </a:r>
            <a:r>
              <a:rPr lang="en-IN" sz="2800" dirty="0" err="1">
                <a:latin typeface="Angsana New" panose="02020603050405020304" pitchFamily="18" charset="-34"/>
                <a:cs typeface="Angsana New" panose="02020603050405020304" pitchFamily="18" charset="-34"/>
              </a:rPr>
              <a:t>GoogleNet</a:t>
            </a:r>
            <a:endParaRPr lang="en-IN" sz="2800" dirty="0">
              <a:latin typeface="Angsana New" panose="02020603050405020304" pitchFamily="18" charset="-34"/>
              <a:cs typeface="Angsana New" panose="02020603050405020304" pitchFamily="18" charset="-34"/>
            </a:endParaRPr>
          </a:p>
        </p:txBody>
      </p:sp>
      <p:pic>
        <p:nvPicPr>
          <p:cNvPr id="9" name="Picture 8">
            <a:extLst>
              <a:ext uri="{FF2B5EF4-FFF2-40B4-BE49-F238E27FC236}">
                <a16:creationId xmlns:a16="http://schemas.microsoft.com/office/drawing/2014/main" id="{865A425A-EB39-4DEE-88FD-8E3A71C069E5}"/>
              </a:ext>
            </a:extLst>
          </p:cNvPr>
          <p:cNvPicPr>
            <a:picLocks noChangeAspect="1"/>
          </p:cNvPicPr>
          <p:nvPr/>
        </p:nvPicPr>
        <p:blipFill>
          <a:blip r:embed="rId6"/>
          <a:stretch>
            <a:fillRect/>
          </a:stretch>
        </p:blipFill>
        <p:spPr>
          <a:xfrm>
            <a:off x="622851" y="1020513"/>
            <a:ext cx="10667697" cy="45719"/>
          </a:xfrm>
          <a:prstGeom prst="rect">
            <a:avLst/>
          </a:prstGeom>
        </p:spPr>
      </p:pic>
      <p:sp>
        <p:nvSpPr>
          <p:cNvPr id="15" name="TextBox 14">
            <a:extLst>
              <a:ext uri="{FF2B5EF4-FFF2-40B4-BE49-F238E27FC236}">
                <a16:creationId xmlns:a16="http://schemas.microsoft.com/office/drawing/2014/main" id="{E6E13F6A-6A10-4AFB-A153-CBE8A85831BF}"/>
              </a:ext>
            </a:extLst>
          </p:cNvPr>
          <p:cNvSpPr txBox="1"/>
          <p:nvPr/>
        </p:nvSpPr>
        <p:spPr>
          <a:xfrm>
            <a:off x="530087" y="491621"/>
            <a:ext cx="6096000" cy="461665"/>
          </a:xfrm>
          <a:prstGeom prst="rect">
            <a:avLst/>
          </a:prstGeom>
          <a:noFill/>
        </p:spPr>
        <p:txBody>
          <a:bodyPr wrap="square">
            <a:spAutoFit/>
          </a:bodyPr>
          <a:lstStyle/>
          <a:p>
            <a:r>
              <a:rPr lang="en-IN" sz="2400" dirty="0"/>
              <a:t>HIGH LEVEL OVERVIEW OF OUR APPROACH</a:t>
            </a:r>
          </a:p>
        </p:txBody>
      </p:sp>
      <p:sp>
        <p:nvSpPr>
          <p:cNvPr id="6" name="TextBox 5">
            <a:extLst>
              <a:ext uri="{FF2B5EF4-FFF2-40B4-BE49-F238E27FC236}">
                <a16:creationId xmlns:a16="http://schemas.microsoft.com/office/drawing/2014/main" id="{A5AADF15-81D6-442C-92D9-517162130712}"/>
              </a:ext>
            </a:extLst>
          </p:cNvPr>
          <p:cNvSpPr txBox="1"/>
          <p:nvPr/>
        </p:nvSpPr>
        <p:spPr>
          <a:xfrm>
            <a:off x="7599517" y="1020066"/>
            <a:ext cx="2555631" cy="400110"/>
          </a:xfrm>
          <a:prstGeom prst="rect">
            <a:avLst/>
          </a:prstGeom>
          <a:noFill/>
        </p:spPr>
        <p:txBody>
          <a:bodyPr wrap="square" rtlCol="0">
            <a:spAutoFit/>
          </a:bodyPr>
          <a:lstStyle/>
          <a:p>
            <a:r>
              <a:rPr lang="en-IN" sz="2000" dirty="0"/>
              <a:t>MODEL SELECTION</a:t>
            </a:r>
          </a:p>
        </p:txBody>
      </p:sp>
      <p:sp>
        <p:nvSpPr>
          <p:cNvPr id="12" name="TextBox 11">
            <a:extLst>
              <a:ext uri="{FF2B5EF4-FFF2-40B4-BE49-F238E27FC236}">
                <a16:creationId xmlns:a16="http://schemas.microsoft.com/office/drawing/2014/main" id="{32FB2C5D-3574-43AD-85B4-C6C057FB2C3B}"/>
              </a:ext>
            </a:extLst>
          </p:cNvPr>
          <p:cNvSpPr txBox="1"/>
          <p:nvPr/>
        </p:nvSpPr>
        <p:spPr>
          <a:xfrm>
            <a:off x="6626087" y="4745214"/>
            <a:ext cx="4304714" cy="1977464"/>
          </a:xfrm>
          <a:prstGeom prst="rect">
            <a:avLst/>
          </a:prstGeom>
          <a:noFill/>
        </p:spPr>
        <p:txBody>
          <a:bodyPr wrap="square" rtlCol="0">
            <a:spAutoFit/>
          </a:bodyPr>
          <a:lstStyle/>
          <a:p>
            <a:pPr>
              <a:lnSpc>
                <a:spcPct val="150000"/>
              </a:lnSpc>
            </a:pPr>
            <a:r>
              <a:rPr lang="en-IN" sz="2800" dirty="0">
                <a:latin typeface="Angsana New" panose="02020603050405020304" pitchFamily="18" charset="-34"/>
                <a:cs typeface="Angsana New" panose="02020603050405020304" pitchFamily="18" charset="-34"/>
              </a:rPr>
              <a:t>AE          :     Absolute Error</a:t>
            </a:r>
          </a:p>
          <a:p>
            <a:pPr>
              <a:lnSpc>
                <a:spcPct val="150000"/>
              </a:lnSpc>
            </a:pPr>
            <a:r>
              <a:rPr lang="en-IN" sz="2800" dirty="0">
                <a:latin typeface="Angsana New" panose="02020603050405020304" pitchFamily="18" charset="-34"/>
                <a:cs typeface="Angsana New" panose="02020603050405020304" pitchFamily="18" charset="-34"/>
              </a:rPr>
              <a:t>BCE Loss:    Binary Cross Entropy Loss</a:t>
            </a:r>
          </a:p>
          <a:p>
            <a:pPr>
              <a:lnSpc>
                <a:spcPct val="150000"/>
              </a:lnSpc>
            </a:pPr>
            <a:r>
              <a:rPr lang="en-IN" sz="2800" dirty="0">
                <a:latin typeface="Angsana New" panose="02020603050405020304" pitchFamily="18" charset="-34"/>
                <a:cs typeface="Angsana New" panose="02020603050405020304" pitchFamily="18" charset="-34"/>
              </a:rPr>
              <a:t>Distillation Loss =KD Loss+ BCE Loss </a:t>
            </a:r>
          </a:p>
        </p:txBody>
      </p:sp>
      <p:sp>
        <p:nvSpPr>
          <p:cNvPr id="13" name="TextBox 12">
            <a:extLst>
              <a:ext uri="{FF2B5EF4-FFF2-40B4-BE49-F238E27FC236}">
                <a16:creationId xmlns:a16="http://schemas.microsoft.com/office/drawing/2014/main" id="{D3D54289-60BF-4B38-8C7D-50A10C546477}"/>
              </a:ext>
            </a:extLst>
          </p:cNvPr>
          <p:cNvSpPr txBox="1"/>
          <p:nvPr/>
        </p:nvSpPr>
        <p:spPr>
          <a:xfrm>
            <a:off x="1584008" y="1050843"/>
            <a:ext cx="2756436" cy="400110"/>
          </a:xfrm>
          <a:prstGeom prst="rect">
            <a:avLst/>
          </a:prstGeom>
          <a:noFill/>
        </p:spPr>
        <p:txBody>
          <a:bodyPr wrap="square">
            <a:spAutoFit/>
          </a:bodyPr>
          <a:lstStyle/>
          <a:p>
            <a:r>
              <a:rPr lang="en-IN" sz="2000" dirty="0"/>
              <a:t>MULTI-STUDENT KD</a:t>
            </a:r>
          </a:p>
        </p:txBody>
      </p:sp>
      <p:pic>
        <p:nvPicPr>
          <p:cNvPr id="10" name="Picture 9">
            <a:extLst>
              <a:ext uri="{FF2B5EF4-FFF2-40B4-BE49-F238E27FC236}">
                <a16:creationId xmlns:a16="http://schemas.microsoft.com/office/drawing/2014/main" id="{B5D2D745-9360-4D72-A351-65BD74CA8475}"/>
              </a:ext>
            </a:extLst>
          </p:cNvPr>
          <p:cNvPicPr>
            <a:picLocks noChangeAspect="1"/>
          </p:cNvPicPr>
          <p:nvPr/>
        </p:nvPicPr>
        <p:blipFill rotWithShape="1">
          <a:blip r:embed="rId7"/>
          <a:srcRect t="2319"/>
          <a:stretch/>
        </p:blipFill>
        <p:spPr>
          <a:xfrm>
            <a:off x="5990961" y="1481731"/>
            <a:ext cx="6201039" cy="3312716"/>
          </a:xfrm>
          <a:prstGeom prst="rect">
            <a:avLst/>
          </a:prstGeom>
        </p:spPr>
      </p:pic>
    </p:spTree>
    <p:extLst>
      <p:ext uri="{BB962C8B-B14F-4D97-AF65-F5344CB8AC3E}">
        <p14:creationId xmlns:p14="http://schemas.microsoft.com/office/powerpoint/2010/main" val="163326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8D992145-360F-440E-8A81-278CB557CBAC}"/>
              </a:ext>
            </a:extLst>
          </p:cNvPr>
          <p:cNvPicPr>
            <a:picLocks noChangeAspect="1"/>
          </p:cNvPicPr>
          <p:nvPr/>
        </p:nvPicPr>
        <p:blipFill>
          <a:blip r:embed="rId5"/>
          <a:stretch>
            <a:fillRect/>
          </a:stretch>
        </p:blipFill>
        <p:spPr>
          <a:xfrm>
            <a:off x="622851" y="1020513"/>
            <a:ext cx="10667697" cy="45719"/>
          </a:xfrm>
          <a:prstGeom prst="rect">
            <a:avLst/>
          </a:prstGeom>
        </p:spPr>
      </p:pic>
      <p:pic>
        <p:nvPicPr>
          <p:cNvPr id="1026" name="Picture 2">
            <a:extLst>
              <a:ext uri="{FF2B5EF4-FFF2-40B4-BE49-F238E27FC236}">
                <a16:creationId xmlns:a16="http://schemas.microsoft.com/office/drawing/2014/main" id="{91988F63-2444-4764-9525-089310D92F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74" r="5852" b="14388"/>
          <a:stretch/>
        </p:blipFill>
        <p:spPr bwMode="auto">
          <a:xfrm>
            <a:off x="1852492" y="1142872"/>
            <a:ext cx="8444447" cy="2426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The architecture of DenseNet-121.">
            <a:extLst>
              <a:ext uri="{FF2B5EF4-FFF2-40B4-BE49-F238E27FC236}">
                <a16:creationId xmlns:a16="http://schemas.microsoft.com/office/drawing/2014/main" id="{A56AC23C-AF51-4EA8-A6E1-9F7AEE976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066" y="3981507"/>
            <a:ext cx="6287743" cy="1812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GoogLeNet Tutorial - YouTube">
            <a:extLst>
              <a:ext uri="{FF2B5EF4-FFF2-40B4-BE49-F238E27FC236}">
                <a16:creationId xmlns:a16="http://schemas.microsoft.com/office/drawing/2014/main" id="{1CD37C05-3B42-4452-9CA4-F6809D557D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109" t="27246" r="3804"/>
          <a:stretch/>
        </p:blipFill>
        <p:spPr bwMode="auto">
          <a:xfrm>
            <a:off x="7108368" y="3702560"/>
            <a:ext cx="4751845" cy="213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99D2AB-682D-45AB-8349-BDDDD8662018}"/>
              </a:ext>
            </a:extLst>
          </p:cNvPr>
          <p:cNvSpPr txBox="1"/>
          <p:nvPr/>
        </p:nvSpPr>
        <p:spPr>
          <a:xfrm>
            <a:off x="1842052" y="6082748"/>
            <a:ext cx="274320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DenseNet121</a:t>
            </a:r>
          </a:p>
        </p:txBody>
      </p:sp>
      <p:sp>
        <p:nvSpPr>
          <p:cNvPr id="6" name="TextBox 5">
            <a:extLst>
              <a:ext uri="{FF2B5EF4-FFF2-40B4-BE49-F238E27FC236}">
                <a16:creationId xmlns:a16="http://schemas.microsoft.com/office/drawing/2014/main" id="{8AF7216F-B7D5-4857-ACCA-31AFE2108EA8}"/>
              </a:ext>
            </a:extLst>
          </p:cNvPr>
          <p:cNvSpPr txBox="1"/>
          <p:nvPr/>
        </p:nvSpPr>
        <p:spPr>
          <a:xfrm>
            <a:off x="8112690" y="6003071"/>
            <a:ext cx="274320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Inception </a:t>
            </a:r>
            <a:r>
              <a:rPr lang="en-IN" dirty="0" err="1">
                <a:latin typeface="Calibri" panose="020F0502020204030204" pitchFamily="34" charset="0"/>
                <a:cs typeface="Calibri" panose="020F0502020204030204" pitchFamily="34" charset="0"/>
              </a:rPr>
              <a:t>GoogleNet</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CC6F6DE-4808-4F1C-81FC-B077F2224DC7}"/>
              </a:ext>
            </a:extLst>
          </p:cNvPr>
          <p:cNvSpPr txBox="1"/>
          <p:nvPr/>
        </p:nvSpPr>
        <p:spPr>
          <a:xfrm>
            <a:off x="622851" y="535988"/>
            <a:ext cx="6096000" cy="461665"/>
          </a:xfrm>
          <a:prstGeom prst="rect">
            <a:avLst/>
          </a:prstGeom>
          <a:noFill/>
        </p:spPr>
        <p:txBody>
          <a:bodyPr wrap="square">
            <a:spAutoFit/>
          </a:bodyPr>
          <a:lstStyle/>
          <a:p>
            <a:r>
              <a:rPr lang="en-IN" sz="2400" dirty="0"/>
              <a:t>META ARCHITECTURE</a:t>
            </a:r>
          </a:p>
        </p:txBody>
      </p:sp>
      <p:sp>
        <p:nvSpPr>
          <p:cNvPr id="7" name="TextBox 6">
            <a:extLst>
              <a:ext uri="{FF2B5EF4-FFF2-40B4-BE49-F238E27FC236}">
                <a16:creationId xmlns:a16="http://schemas.microsoft.com/office/drawing/2014/main" id="{4081534F-16E9-48F7-951E-272E22913390}"/>
              </a:ext>
            </a:extLst>
          </p:cNvPr>
          <p:cNvSpPr txBox="1"/>
          <p:nvPr/>
        </p:nvSpPr>
        <p:spPr>
          <a:xfrm>
            <a:off x="9790300" y="6301100"/>
            <a:ext cx="2547474" cy="307777"/>
          </a:xfrm>
          <a:prstGeom prst="rect">
            <a:avLst/>
          </a:prstGeom>
          <a:noFill/>
        </p:spPr>
        <p:txBody>
          <a:bodyPr wrap="square" rtlCol="0">
            <a:spAutoFit/>
          </a:bodyPr>
          <a:lstStyle/>
          <a:p>
            <a:r>
              <a:rPr lang="en-IN" sz="1400" dirty="0">
                <a:solidFill>
                  <a:schemeClr val="tx1">
                    <a:lumMod val="50000"/>
                    <a:lumOff val="50000"/>
                  </a:schemeClr>
                </a:solidFill>
              </a:rPr>
              <a:t>Curtesy: Google Images </a:t>
            </a:r>
          </a:p>
        </p:txBody>
      </p:sp>
    </p:spTree>
    <p:extLst>
      <p:ext uri="{BB962C8B-B14F-4D97-AF65-F5344CB8AC3E}">
        <p14:creationId xmlns:p14="http://schemas.microsoft.com/office/powerpoint/2010/main" val="314914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8D992145-360F-440E-8A81-278CB557CBAC}"/>
              </a:ext>
            </a:extLst>
          </p:cNvPr>
          <p:cNvPicPr>
            <a:picLocks noChangeAspect="1"/>
          </p:cNvPicPr>
          <p:nvPr/>
        </p:nvPicPr>
        <p:blipFill>
          <a:blip r:embed="rId5"/>
          <a:stretch>
            <a:fillRect/>
          </a:stretch>
        </p:blipFill>
        <p:spPr>
          <a:xfrm>
            <a:off x="622851" y="1020513"/>
            <a:ext cx="10667697" cy="45719"/>
          </a:xfrm>
          <a:prstGeom prst="rect">
            <a:avLst/>
          </a:prstGeom>
        </p:spPr>
      </p:pic>
      <p:sp>
        <p:nvSpPr>
          <p:cNvPr id="6" name="TextBox 5">
            <a:extLst>
              <a:ext uri="{FF2B5EF4-FFF2-40B4-BE49-F238E27FC236}">
                <a16:creationId xmlns:a16="http://schemas.microsoft.com/office/drawing/2014/main" id="{BEF6E83D-4C45-449D-B888-34F60AC7E50E}"/>
              </a:ext>
            </a:extLst>
          </p:cNvPr>
          <p:cNvSpPr txBox="1"/>
          <p:nvPr/>
        </p:nvSpPr>
        <p:spPr>
          <a:xfrm>
            <a:off x="490331" y="558848"/>
            <a:ext cx="6096000" cy="461665"/>
          </a:xfrm>
          <a:prstGeom prst="rect">
            <a:avLst/>
          </a:prstGeom>
          <a:noFill/>
        </p:spPr>
        <p:txBody>
          <a:bodyPr wrap="square">
            <a:spAutoFit/>
          </a:bodyPr>
          <a:lstStyle/>
          <a:p>
            <a:r>
              <a:rPr lang="en-IN" sz="2400" dirty="0"/>
              <a:t>MODEL ATTRIBUTES</a:t>
            </a:r>
          </a:p>
        </p:txBody>
      </p:sp>
      <p:graphicFrame>
        <p:nvGraphicFramePr>
          <p:cNvPr id="7" name="Table 7">
            <a:extLst>
              <a:ext uri="{FF2B5EF4-FFF2-40B4-BE49-F238E27FC236}">
                <a16:creationId xmlns:a16="http://schemas.microsoft.com/office/drawing/2014/main" id="{9CFAC38B-2156-430C-AF09-D08449A84FC8}"/>
              </a:ext>
            </a:extLst>
          </p:cNvPr>
          <p:cNvGraphicFramePr>
            <a:graphicFrameLocks noGrp="1"/>
          </p:cNvGraphicFramePr>
          <p:nvPr>
            <p:extLst>
              <p:ext uri="{D42A27DB-BD31-4B8C-83A1-F6EECF244321}">
                <p14:modId xmlns:p14="http://schemas.microsoft.com/office/powerpoint/2010/main" val="1382354751"/>
              </p:ext>
            </p:extLst>
          </p:nvPr>
        </p:nvGraphicFramePr>
        <p:xfrm>
          <a:off x="622851" y="1185538"/>
          <a:ext cx="10667695" cy="1854200"/>
        </p:xfrm>
        <a:graphic>
          <a:graphicData uri="http://schemas.openxmlformats.org/drawingml/2006/table">
            <a:tbl>
              <a:tblPr firstRow="1" bandRow="1">
                <a:tableStyleId>{073A0DAA-6AF3-43AB-8588-CEC1D06C72B9}</a:tableStyleId>
              </a:tblPr>
              <a:tblGrid>
                <a:gridCol w="2133539">
                  <a:extLst>
                    <a:ext uri="{9D8B030D-6E8A-4147-A177-3AD203B41FA5}">
                      <a16:colId xmlns:a16="http://schemas.microsoft.com/office/drawing/2014/main" val="3523332389"/>
                    </a:ext>
                  </a:extLst>
                </a:gridCol>
                <a:gridCol w="2133539">
                  <a:extLst>
                    <a:ext uri="{9D8B030D-6E8A-4147-A177-3AD203B41FA5}">
                      <a16:colId xmlns:a16="http://schemas.microsoft.com/office/drawing/2014/main" val="2320148677"/>
                    </a:ext>
                  </a:extLst>
                </a:gridCol>
                <a:gridCol w="2133539">
                  <a:extLst>
                    <a:ext uri="{9D8B030D-6E8A-4147-A177-3AD203B41FA5}">
                      <a16:colId xmlns:a16="http://schemas.microsoft.com/office/drawing/2014/main" val="984620591"/>
                    </a:ext>
                  </a:extLst>
                </a:gridCol>
                <a:gridCol w="2133539">
                  <a:extLst>
                    <a:ext uri="{9D8B030D-6E8A-4147-A177-3AD203B41FA5}">
                      <a16:colId xmlns:a16="http://schemas.microsoft.com/office/drawing/2014/main" val="895584241"/>
                    </a:ext>
                  </a:extLst>
                </a:gridCol>
                <a:gridCol w="2133539">
                  <a:extLst>
                    <a:ext uri="{9D8B030D-6E8A-4147-A177-3AD203B41FA5}">
                      <a16:colId xmlns:a16="http://schemas.microsoft.com/office/drawing/2014/main" val="990436350"/>
                    </a:ext>
                  </a:extLst>
                </a:gridCol>
              </a:tblGrid>
              <a:tr h="370840">
                <a:tc>
                  <a:txBody>
                    <a:bodyPr/>
                    <a:lstStyle/>
                    <a:p>
                      <a:pPr algn="ctr"/>
                      <a:r>
                        <a:rPr lang="en-IN" dirty="0"/>
                        <a:t>Model Attribute</a:t>
                      </a:r>
                    </a:p>
                  </a:txBody>
                  <a:tcPr/>
                </a:tc>
                <a:tc>
                  <a:txBody>
                    <a:bodyPr/>
                    <a:lstStyle/>
                    <a:p>
                      <a:pPr algn="ctr"/>
                      <a:r>
                        <a:rPr lang="en-IN" dirty="0"/>
                        <a:t> Teacher</a:t>
                      </a:r>
                    </a:p>
                  </a:txBody>
                  <a:tcPr/>
                </a:tc>
                <a:tc>
                  <a:txBody>
                    <a:bodyPr/>
                    <a:lstStyle/>
                    <a:p>
                      <a:pPr algn="ctr"/>
                      <a:r>
                        <a:rPr lang="en-IN" dirty="0"/>
                        <a:t>Student 1</a:t>
                      </a:r>
                    </a:p>
                  </a:txBody>
                  <a:tcPr/>
                </a:tc>
                <a:tc>
                  <a:txBody>
                    <a:bodyPr/>
                    <a:lstStyle/>
                    <a:p>
                      <a:pPr algn="ctr"/>
                      <a:r>
                        <a:rPr lang="en-IN" dirty="0"/>
                        <a:t>Student 2</a:t>
                      </a:r>
                    </a:p>
                  </a:txBody>
                  <a:tcPr/>
                </a:tc>
                <a:tc>
                  <a:txBody>
                    <a:bodyPr/>
                    <a:lstStyle/>
                    <a:p>
                      <a:pPr algn="ctr"/>
                      <a:r>
                        <a:rPr lang="en-IN" dirty="0"/>
                        <a:t>Model Selector</a:t>
                      </a:r>
                    </a:p>
                  </a:txBody>
                  <a:tcPr/>
                </a:tc>
                <a:extLst>
                  <a:ext uri="{0D108BD9-81ED-4DB2-BD59-A6C34878D82A}">
                    <a16:rowId xmlns:a16="http://schemas.microsoft.com/office/drawing/2014/main" val="3940945477"/>
                  </a:ext>
                </a:extLst>
              </a:tr>
              <a:tr h="370840">
                <a:tc>
                  <a:txBody>
                    <a:bodyPr/>
                    <a:lstStyle/>
                    <a:p>
                      <a:pPr algn="ctr"/>
                      <a:r>
                        <a:rPr lang="en-IN" dirty="0">
                          <a:solidFill>
                            <a:schemeClr val="tx1"/>
                          </a:solidFill>
                        </a:rPr>
                        <a:t>Model</a:t>
                      </a:r>
                    </a:p>
                  </a:txBody>
                  <a:tcPr/>
                </a:tc>
                <a:tc>
                  <a:txBody>
                    <a:bodyPr/>
                    <a:lstStyle/>
                    <a:p>
                      <a:pPr algn="ctr"/>
                      <a:r>
                        <a:rPr lang="en-IN" dirty="0">
                          <a:solidFill>
                            <a:schemeClr val="tx1"/>
                          </a:solidFill>
                        </a:rPr>
                        <a:t>ResNet50</a:t>
                      </a:r>
                    </a:p>
                  </a:txBody>
                  <a:tcPr/>
                </a:tc>
                <a:tc>
                  <a:txBody>
                    <a:bodyPr/>
                    <a:lstStyle/>
                    <a:p>
                      <a:pPr algn="ctr"/>
                      <a:r>
                        <a:rPr lang="en-IN" dirty="0">
                          <a:solidFill>
                            <a:schemeClr val="tx1"/>
                          </a:solidFill>
                        </a:rPr>
                        <a:t>DenseNet121</a:t>
                      </a:r>
                    </a:p>
                  </a:txBody>
                  <a:tcPr/>
                </a:tc>
                <a:tc>
                  <a:txBody>
                    <a:bodyPr/>
                    <a:lstStyle/>
                    <a:p>
                      <a:pPr algn="ctr"/>
                      <a:r>
                        <a:rPr lang="en-IN" dirty="0" err="1">
                          <a:solidFill>
                            <a:schemeClr val="tx1"/>
                          </a:solidFill>
                        </a:rPr>
                        <a:t>GoogleNet</a:t>
                      </a:r>
                      <a:endParaRPr lang="en-IN" dirty="0">
                        <a:solidFill>
                          <a:schemeClr val="tx1"/>
                        </a:solidFill>
                      </a:endParaRPr>
                    </a:p>
                  </a:txBody>
                  <a:tcPr/>
                </a:tc>
                <a:tc>
                  <a:txBody>
                    <a:bodyPr/>
                    <a:lstStyle/>
                    <a:p>
                      <a:pPr algn="ctr"/>
                      <a:r>
                        <a:rPr lang="en-IN" dirty="0">
                          <a:solidFill>
                            <a:schemeClr val="tx1"/>
                          </a:solidFill>
                        </a:rPr>
                        <a:t>CNN (3 Layers)</a:t>
                      </a:r>
                    </a:p>
                  </a:txBody>
                  <a:tcPr/>
                </a:tc>
                <a:extLst>
                  <a:ext uri="{0D108BD9-81ED-4DB2-BD59-A6C34878D82A}">
                    <a16:rowId xmlns:a16="http://schemas.microsoft.com/office/drawing/2014/main" val="36638540"/>
                  </a:ext>
                </a:extLst>
              </a:tr>
              <a:tr h="370840">
                <a:tc>
                  <a:txBody>
                    <a:bodyPr/>
                    <a:lstStyle/>
                    <a:p>
                      <a:pPr algn="ctr"/>
                      <a:r>
                        <a:rPr lang="en-IN" dirty="0"/>
                        <a:t>No. of Parameters</a:t>
                      </a:r>
                    </a:p>
                  </a:txBody>
                  <a:tcPr/>
                </a:tc>
                <a:tc>
                  <a:txBody>
                    <a:bodyPr/>
                    <a:lstStyle/>
                    <a:p>
                      <a:pPr algn="ctr"/>
                      <a:r>
                        <a:rPr lang="en-IN" dirty="0"/>
                        <a:t>25.6M</a:t>
                      </a:r>
                    </a:p>
                  </a:txBody>
                  <a:tcPr/>
                </a:tc>
                <a:tc>
                  <a:txBody>
                    <a:bodyPr/>
                    <a:lstStyle/>
                    <a:p>
                      <a:pPr algn="ctr"/>
                      <a:r>
                        <a:rPr lang="en-IN" dirty="0"/>
                        <a:t>3.27M</a:t>
                      </a:r>
                    </a:p>
                  </a:txBody>
                  <a:tcPr/>
                </a:tc>
                <a:tc>
                  <a:txBody>
                    <a:bodyPr/>
                    <a:lstStyle/>
                    <a:p>
                      <a:pPr algn="ctr"/>
                      <a:r>
                        <a:rPr lang="en-IN" dirty="0"/>
                        <a:t>6.07M</a:t>
                      </a:r>
                    </a:p>
                  </a:txBody>
                  <a:tcPr/>
                </a:tc>
                <a:tc>
                  <a:txBody>
                    <a:bodyPr/>
                    <a:lstStyle/>
                    <a:p>
                      <a:pPr algn="ctr"/>
                      <a:r>
                        <a:rPr lang="en-IN" dirty="0"/>
                        <a:t>0.55M</a:t>
                      </a:r>
                    </a:p>
                  </a:txBody>
                  <a:tcPr/>
                </a:tc>
                <a:extLst>
                  <a:ext uri="{0D108BD9-81ED-4DB2-BD59-A6C34878D82A}">
                    <a16:rowId xmlns:a16="http://schemas.microsoft.com/office/drawing/2014/main" val="1406041202"/>
                  </a:ext>
                </a:extLst>
              </a:tr>
              <a:tr h="370840">
                <a:tc>
                  <a:txBody>
                    <a:bodyPr/>
                    <a:lstStyle/>
                    <a:p>
                      <a:pPr algn="ctr"/>
                      <a:r>
                        <a:rPr lang="en-IN" dirty="0"/>
                        <a:t>Parameter size</a:t>
                      </a:r>
                    </a:p>
                  </a:txBody>
                  <a:tcPr/>
                </a:tc>
                <a:tc>
                  <a:txBody>
                    <a:bodyPr/>
                    <a:lstStyle/>
                    <a:p>
                      <a:pPr algn="ctr"/>
                      <a:r>
                        <a:rPr lang="en-IN" dirty="0"/>
                        <a:t>98MB</a:t>
                      </a:r>
                    </a:p>
                  </a:txBody>
                  <a:tcPr/>
                </a:tc>
                <a:tc>
                  <a:txBody>
                    <a:bodyPr/>
                    <a:lstStyle/>
                    <a:p>
                      <a:pPr algn="ctr"/>
                      <a:r>
                        <a:rPr lang="en-IN" dirty="0"/>
                        <a:t>31MB</a:t>
                      </a:r>
                    </a:p>
                  </a:txBody>
                  <a:tcPr/>
                </a:tc>
                <a:tc>
                  <a:txBody>
                    <a:bodyPr/>
                    <a:lstStyle/>
                    <a:p>
                      <a:pPr algn="ctr"/>
                      <a:r>
                        <a:rPr lang="en-IN" dirty="0"/>
                        <a:t>25MB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2.21MB</a:t>
                      </a:r>
                    </a:p>
                  </a:txBody>
                  <a:tcPr/>
                </a:tc>
                <a:extLst>
                  <a:ext uri="{0D108BD9-81ED-4DB2-BD59-A6C34878D82A}">
                    <a16:rowId xmlns:a16="http://schemas.microsoft.com/office/drawing/2014/main" val="3003262573"/>
                  </a:ext>
                </a:extLst>
              </a:tr>
              <a:tr h="370840">
                <a:tc>
                  <a:txBody>
                    <a:bodyPr/>
                    <a:lstStyle/>
                    <a:p>
                      <a:pPr algn="ctr"/>
                      <a:r>
                        <a:rPr lang="en-IN" dirty="0"/>
                        <a:t>No. of layers</a:t>
                      </a:r>
                    </a:p>
                  </a:txBody>
                  <a:tcPr/>
                </a:tc>
                <a:tc>
                  <a:txBody>
                    <a:bodyPr/>
                    <a:lstStyle/>
                    <a:p>
                      <a:pPr algn="ctr"/>
                      <a:r>
                        <a:rPr lang="en-IN" dirty="0"/>
                        <a:t>50</a:t>
                      </a:r>
                    </a:p>
                  </a:txBody>
                  <a:tcPr/>
                </a:tc>
                <a:tc>
                  <a:txBody>
                    <a:bodyPr/>
                    <a:lstStyle/>
                    <a:p>
                      <a:pPr algn="ctr"/>
                      <a:r>
                        <a:rPr lang="en-IN" dirty="0"/>
                        <a:t>11</a:t>
                      </a:r>
                    </a:p>
                  </a:txBody>
                  <a:tcPr/>
                </a:tc>
                <a:tc>
                  <a:txBody>
                    <a:bodyPr/>
                    <a:lstStyle/>
                    <a:p>
                      <a:pPr algn="ctr"/>
                      <a:r>
                        <a:rPr lang="en-IN" dirty="0"/>
                        <a:t>22</a:t>
                      </a:r>
                    </a:p>
                  </a:txBody>
                  <a:tcPr/>
                </a:tc>
                <a:tc>
                  <a:txBody>
                    <a:bodyPr/>
                    <a:lstStyle/>
                    <a:p>
                      <a:pPr algn="ctr"/>
                      <a:r>
                        <a:rPr lang="en-IN" dirty="0"/>
                        <a:t>3</a:t>
                      </a:r>
                    </a:p>
                  </a:txBody>
                  <a:tcPr/>
                </a:tc>
                <a:extLst>
                  <a:ext uri="{0D108BD9-81ED-4DB2-BD59-A6C34878D82A}">
                    <a16:rowId xmlns:a16="http://schemas.microsoft.com/office/drawing/2014/main" val="2546155628"/>
                  </a:ext>
                </a:extLst>
              </a:tr>
            </a:tbl>
          </a:graphicData>
        </a:graphic>
      </p:graphicFrame>
      <p:sp>
        <p:nvSpPr>
          <p:cNvPr id="8" name="TextBox 7">
            <a:extLst>
              <a:ext uri="{FF2B5EF4-FFF2-40B4-BE49-F238E27FC236}">
                <a16:creationId xmlns:a16="http://schemas.microsoft.com/office/drawing/2014/main" id="{014F0318-C943-45A4-89D1-6BF3756D5E92}"/>
              </a:ext>
            </a:extLst>
          </p:cNvPr>
          <p:cNvSpPr txBox="1"/>
          <p:nvPr/>
        </p:nvSpPr>
        <p:spPr>
          <a:xfrm>
            <a:off x="622850" y="2988745"/>
            <a:ext cx="10667695" cy="3673313"/>
          </a:xfrm>
          <a:prstGeom prst="rect">
            <a:avLst/>
          </a:prstGeom>
          <a:noFill/>
        </p:spPr>
        <p:txBody>
          <a:bodyPr wrap="square" rtlCol="0">
            <a:spAutoFit/>
          </a:bodyPr>
          <a:lstStyle/>
          <a:p>
            <a:r>
              <a:rPr lang="en-IN" sz="2000" dirty="0"/>
              <a:t>WORKFLOW:</a:t>
            </a:r>
            <a:endParaRPr lang="en-IN" dirty="0"/>
          </a:p>
          <a:p>
            <a:pPr marL="342900" indent="-342900">
              <a:lnSpc>
                <a:spcPct val="150000"/>
              </a:lnSpc>
              <a:buFont typeface="+mj-lt"/>
              <a:buAutoNum type="arabicPeriod"/>
            </a:pPr>
            <a:r>
              <a:rPr lang="en-IN" dirty="0"/>
              <a:t>Training the teacher model.</a:t>
            </a:r>
          </a:p>
          <a:p>
            <a:pPr marL="342900" indent="-342900">
              <a:lnSpc>
                <a:spcPct val="150000"/>
              </a:lnSpc>
              <a:buFont typeface="+mj-lt"/>
              <a:buAutoNum type="arabicPeriod"/>
            </a:pPr>
            <a:r>
              <a:rPr lang="en-IN" dirty="0"/>
              <a:t>Using the </a:t>
            </a:r>
            <a:r>
              <a:rPr lang="en-IN" dirty="0" err="1"/>
              <a:t>softmax</a:t>
            </a:r>
            <a:r>
              <a:rPr lang="en-IN" dirty="0"/>
              <a:t> outputs of teacher to train both the student networks.</a:t>
            </a:r>
          </a:p>
          <a:p>
            <a:pPr marL="342900" indent="-342900">
              <a:lnSpc>
                <a:spcPct val="150000"/>
              </a:lnSpc>
              <a:buFont typeface="+mj-lt"/>
              <a:buAutoNum type="arabicPeriod"/>
            </a:pPr>
            <a:r>
              <a:rPr lang="en-IN" dirty="0"/>
              <a:t>Optimising both Binary Cross Entropy loss and knowledge distillation loss.</a:t>
            </a:r>
          </a:p>
          <a:p>
            <a:pPr marL="342900" indent="-342900">
              <a:lnSpc>
                <a:spcPct val="150000"/>
              </a:lnSpc>
              <a:buFont typeface="+mj-lt"/>
              <a:buAutoNum type="arabicPeriod"/>
            </a:pPr>
            <a:r>
              <a:rPr lang="en-IN" dirty="0"/>
              <a:t>Using a model selector network to learn the attributes of the input image data and map it to the corresponding student model. (by learning the attributes of the model also)</a:t>
            </a:r>
          </a:p>
          <a:p>
            <a:pPr marL="342900" indent="-342900">
              <a:lnSpc>
                <a:spcPct val="150000"/>
              </a:lnSpc>
              <a:buFont typeface="+mj-lt"/>
              <a:buAutoNum type="arabicPeriod"/>
            </a:pPr>
            <a:r>
              <a:rPr lang="en-IN" dirty="0"/>
              <a:t>Optimising the model selector loss over the period of time.</a:t>
            </a:r>
          </a:p>
          <a:p>
            <a:pPr marL="342900" indent="-342900">
              <a:lnSpc>
                <a:spcPct val="150000"/>
              </a:lnSpc>
              <a:buFont typeface="+mj-lt"/>
              <a:buAutoNum type="arabicPeriod"/>
            </a:pPr>
            <a:r>
              <a:rPr lang="en-IN" dirty="0"/>
              <a:t>Model selector becomes better at predicting the corresponding student model for a given data that would give better predictions.</a:t>
            </a:r>
          </a:p>
        </p:txBody>
      </p:sp>
    </p:spTree>
    <p:extLst>
      <p:ext uri="{BB962C8B-B14F-4D97-AF65-F5344CB8AC3E}">
        <p14:creationId xmlns:p14="http://schemas.microsoft.com/office/powerpoint/2010/main" val="1269219423"/>
      </p:ext>
    </p:extLst>
  </p:cSld>
  <p:clrMapOvr>
    <a:masterClrMapping/>
  </p:clrMapOvr>
</p:sld>
</file>

<file path=ppt/theme/theme1.xml><?xml version="1.0" encoding="utf-8"?>
<a:theme xmlns:a="http://schemas.openxmlformats.org/drawingml/2006/main" name="Juxtapos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3672</TotalTime>
  <Words>1283</Words>
  <Application>Microsoft Office PowerPoint</Application>
  <PresentationFormat>Widescreen</PresentationFormat>
  <Paragraphs>204</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Angsana New</vt:lpstr>
      <vt:lpstr>Arial</vt:lpstr>
      <vt:lpstr>Calibri</vt:lpstr>
      <vt:lpstr>Calibri Light</vt:lpstr>
      <vt:lpstr>Courier New</vt:lpstr>
      <vt:lpstr>Franklin Gothic Demi Cond</vt:lpstr>
      <vt:lpstr>Franklin Gothic Medium</vt:lpstr>
      <vt:lpstr>Lucida Grande</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 g</dc:creator>
  <cp:lastModifiedBy>vidya g</cp:lastModifiedBy>
  <cp:revision>92</cp:revision>
  <dcterms:created xsi:type="dcterms:W3CDTF">2020-10-07T20:00:11Z</dcterms:created>
  <dcterms:modified xsi:type="dcterms:W3CDTF">2020-10-15T22:36:35Z</dcterms:modified>
</cp:coreProperties>
</file>