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2" r:id="rId5"/>
    <p:sldId id="275" r:id="rId6"/>
    <p:sldId id="296" r:id="rId7"/>
    <p:sldId id="276" r:id="rId8"/>
    <p:sldId id="277" r:id="rId9"/>
    <p:sldId id="278" r:id="rId10"/>
    <p:sldId id="279" r:id="rId11"/>
    <p:sldId id="293" r:id="rId12"/>
    <p:sldId id="295" r:id="rId13"/>
    <p:sldId id="288" r:id="rId14"/>
    <p:sldId id="28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>
        <p:scale>
          <a:sx n="75" d="100"/>
          <a:sy n="75" d="100"/>
        </p:scale>
        <p:origin x="324" y="-464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45" d="100"/>
          <a:sy n="45" d="100"/>
        </p:scale>
        <p:origin x="282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979302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91015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61386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4007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89056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PS-002 - Fault Impact Analysis: Towards Service-Oriented Network Operation &amp; Maintenance.</a:t>
            </a:r>
            <a:endParaRPr lang="en-US" sz="3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6" y="4172084"/>
            <a:ext cx="3569348" cy="1716098"/>
          </a:xfrm>
        </p:spPr>
        <p:txBody>
          <a:bodyPr/>
          <a:lstStyle/>
          <a:p>
            <a:r>
              <a:rPr lang="en-US" dirty="0"/>
              <a:t>JULIUS M. MAINA </a:t>
            </a:r>
          </a:p>
          <a:p>
            <a:r>
              <a:rPr lang="en-US" dirty="0"/>
              <a:t>- Masters Student </a:t>
            </a:r>
          </a:p>
          <a:p>
            <a:r>
              <a:rPr lang="en-US" dirty="0"/>
              <a:t>- KCA University (Kenya)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1AF21345-C020-11DA-5354-E3B7164E02AA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9377" r="93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2869169"/>
          </a:xfrm>
        </p:spPr>
        <p:txBody>
          <a:bodyPr/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7427" y="3253120"/>
            <a:ext cx="4959822" cy="2869169"/>
          </a:xfrm>
        </p:spPr>
        <p:txBody>
          <a:bodyPr/>
          <a:lstStyle/>
          <a:p>
            <a:r>
              <a:rPr lang="en-US" altLang="zh-CN" dirty="0"/>
              <a:t>Effective Impact Assessment: The solution effectively assesses fault impacts on network performance.</a:t>
            </a:r>
          </a:p>
          <a:p>
            <a:r>
              <a:rPr lang="en-US" altLang="zh-CN" dirty="0"/>
              <a:t>Ensemble Model: Utilized two distinct models to enhance prediction accuracy.</a:t>
            </a:r>
          </a:p>
          <a:p>
            <a:r>
              <a:rPr lang="en-US" altLang="zh-CN" dirty="0"/>
              <a:t>Innovative Enhancements: Future projects can explore enhancements for improved prediction accuracy.</a:t>
            </a:r>
          </a:p>
          <a:p>
            <a:r>
              <a:rPr lang="en-US" altLang="zh-CN" dirty="0"/>
              <a:t>Foundation for Advancement: The successful outcome lays the foundation for advancing network operation and maintenance.</a:t>
            </a:r>
            <a:endParaRPr lang="en-US" dirty="0"/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31165-F745-171F-F6EC-07FDD4E3E06C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>
          <a:xfrm>
            <a:off x="484631" y="6217920"/>
            <a:ext cx="4424825" cy="365125"/>
          </a:xfrm>
        </p:spPr>
        <p:txBody>
          <a:bodyPr/>
          <a:lstStyle/>
          <a:p>
            <a:r>
              <a:rPr lang="en-US" dirty="0"/>
              <a:t>Enhancing Telecom O&amp;M through AI-Driven Fault Management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3"/>
          <a:srcRect/>
          <a:stretch/>
        </p:blipFill>
        <p:spPr/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4"/>
          <a:srcRect/>
          <a:stretch/>
        </p:blipFill>
        <p:spPr/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Julius Maina</a:t>
            </a:r>
          </a:p>
          <a:p>
            <a:r>
              <a:rPr lang="en-US" dirty="0"/>
              <a:t>Contact: </a:t>
            </a:r>
            <a:r>
              <a:rPr lang="en-US" b="1" dirty="0"/>
              <a:t>julmngii@gmail.com</a:t>
            </a:r>
          </a:p>
          <a:p>
            <a:endParaRPr lang="en-US" dirty="0"/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/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Agenda</a:t>
            </a: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sz="1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Proposed solution (what is unique or new)</a:t>
            </a: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Results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Discussion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Conclusion</a:t>
            </a:r>
            <a:endParaRPr lang="en-US" dirty="0"/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381282" cy="365125"/>
          </a:xfrm>
        </p:spPr>
        <p:txBody>
          <a:bodyPr/>
          <a:lstStyle/>
          <a:p>
            <a:r>
              <a:rPr lang="en-US" dirty="0"/>
              <a:t>Enhancing Telecom O&amp;M through AI-Driven Fault Management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1530834"/>
            <a:ext cx="5117162" cy="1325563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3" y="2869487"/>
            <a:ext cx="5704959" cy="3139427"/>
          </a:xfrm>
        </p:spPr>
        <p:txBody>
          <a:bodyPr/>
          <a:lstStyle/>
          <a:p>
            <a:r>
              <a:rPr lang="en-US" dirty="0"/>
              <a:t>Telecom O&amp;M requires efficient fault management.</a:t>
            </a:r>
          </a:p>
          <a:p>
            <a:r>
              <a:rPr lang="en-US" dirty="0"/>
              <a:t>The conventional rule-based approaches  for managing faults have limitations: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Focuses on </a:t>
            </a:r>
            <a:r>
              <a:rPr lang="en-US" dirty="0">
                <a:solidFill>
                  <a:srgbClr val="FF0000"/>
                </a:solidFill>
              </a:rPr>
              <a:t>fault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detection</a:t>
            </a:r>
            <a:r>
              <a:rPr lang="en-US" dirty="0"/>
              <a:t> rather than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Manual-depends on expert assessment of KPIs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difficulties in </a:t>
            </a:r>
            <a:r>
              <a:rPr lang="en-US" dirty="0">
                <a:solidFill>
                  <a:srgbClr val="FF0000"/>
                </a:solidFill>
              </a:rPr>
              <a:t>resource allocation </a:t>
            </a:r>
            <a:r>
              <a:rPr lang="en-US" dirty="0">
                <a:solidFill>
                  <a:schemeClr val="tx1"/>
                </a:solidFill>
              </a:rPr>
              <a:t>due to correlation of KPIs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inaccuracies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fault </a:t>
            </a:r>
            <a:r>
              <a:rPr lang="en-US" dirty="0">
                <a:solidFill>
                  <a:srgbClr val="FF0000"/>
                </a:solidFill>
              </a:rPr>
              <a:t>impact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assessment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 negative effects on customers, such as </a:t>
            </a:r>
            <a:r>
              <a:rPr lang="en-US" dirty="0">
                <a:solidFill>
                  <a:srgbClr val="FF0000"/>
                </a:solidFill>
              </a:rPr>
              <a:t>data rate reductions </a:t>
            </a:r>
            <a:r>
              <a:rPr lang="en-US" dirty="0"/>
              <a:t>and customer </a:t>
            </a:r>
            <a:r>
              <a:rPr lang="en-US" dirty="0">
                <a:solidFill>
                  <a:srgbClr val="FF0000"/>
                </a:solidFill>
              </a:rPr>
              <a:t>churn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17920"/>
            <a:ext cx="4721130" cy="328499"/>
          </a:xfrm>
        </p:spPr>
        <p:txBody>
          <a:bodyPr/>
          <a:lstStyle/>
          <a:p>
            <a:r>
              <a:rPr lang="en-US" dirty="0"/>
              <a:t>Enhancing Telecom O&amp;M through AI-Driven Fault Management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F03027ED-C3A5-41AA-CAEE-88B18F24F9D1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t="6830" b="6830"/>
          <a:stretch>
            <a:fillRect/>
          </a:stretch>
        </p:blipFill>
        <p:spPr>
          <a:xfrm>
            <a:off x="6858000" y="1183951"/>
            <a:ext cx="4167964" cy="4433675"/>
          </a:xfrm>
        </p:spPr>
      </p:pic>
    </p:spTree>
    <p:extLst>
      <p:ext uri="{BB962C8B-B14F-4D97-AF65-F5344CB8AC3E}">
        <p14:creationId xmlns:p14="http://schemas.microsoft.com/office/powerpoint/2010/main" val="373505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1530834"/>
            <a:ext cx="5117162" cy="1325563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2869487"/>
            <a:ext cx="4260180" cy="3139427"/>
          </a:xfrm>
        </p:spPr>
        <p:txBody>
          <a:bodyPr/>
          <a:lstStyle/>
          <a:p>
            <a:r>
              <a:rPr lang="en-US" dirty="0"/>
              <a:t>Accurate fault impact assessment is crucial for network reliability. </a:t>
            </a:r>
          </a:p>
          <a:p>
            <a:r>
              <a:rPr lang="en-US" dirty="0"/>
              <a:t>AI-based solution for fault analysis can help alleviate the problems with traditional approach 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Automate</a:t>
            </a:r>
            <a:r>
              <a:rPr lang="en-US" dirty="0"/>
              <a:t> the processes of O&amp;M-AI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Focusing on </a:t>
            </a:r>
            <a:r>
              <a:rPr lang="en-US" dirty="0">
                <a:solidFill>
                  <a:srgbClr val="00B050"/>
                </a:solidFill>
              </a:rPr>
              <a:t>fault analysis </a:t>
            </a:r>
            <a:r>
              <a:rPr lang="en-US" dirty="0"/>
              <a:t>–impact of faults on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 fault management into a </a:t>
            </a:r>
            <a:r>
              <a:rPr lang="en-US" dirty="0">
                <a:solidFill>
                  <a:srgbClr val="00B050"/>
                </a:solidFill>
              </a:rPr>
              <a:t>service-centric paradigm.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17920"/>
            <a:ext cx="4721130" cy="328499"/>
          </a:xfrm>
        </p:spPr>
        <p:txBody>
          <a:bodyPr/>
          <a:lstStyle/>
          <a:p>
            <a:r>
              <a:rPr lang="en-US" dirty="0"/>
              <a:t>Enhancing Telecom O&amp;M through AI-Driven Fault Management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BC0AE0D9-C3E4-47F8-8593-454529223D26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35396" r="35396"/>
          <a:stretch>
            <a:fillRect/>
          </a:stretch>
        </p:blipFill>
        <p:spPr>
          <a:xfrm>
            <a:off x="6392863" y="0"/>
            <a:ext cx="5799137" cy="5316538"/>
          </a:xfrm>
        </p:spPr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508" y="1523999"/>
            <a:ext cx="5204037" cy="3725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446992"/>
                </a:solidFill>
              </a:rPr>
              <a:t>THE APPROACH</a:t>
            </a:r>
            <a:br>
              <a:rPr lang="en-US" dirty="0"/>
            </a:br>
            <a:br>
              <a:rPr lang="en-US" sz="1800" b="0" dirty="0"/>
            </a:br>
            <a:br>
              <a:rPr lang="en-US" sz="1800" b="0" dirty="0"/>
            </a:br>
            <a:br>
              <a:rPr lang="en-US" sz="2400" b="0" dirty="0"/>
            </a:br>
            <a:br>
              <a:rPr lang="en-US" sz="2400" b="0" dirty="0"/>
            </a:br>
            <a:endParaRPr lang="en-US" sz="2400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1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Proposed solution (what is unique or new)</a:t>
            </a: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5B0295E-F0CF-9F0B-9CFD-FF546C34400A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14097" r="14097"/>
          <a:stretch>
            <a:fillRect/>
          </a:stretch>
        </p:blipFill>
        <p:spPr/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A526C0-673D-3538-96A0-79D0A5BD8E33}"/>
              </a:ext>
            </a:extLst>
          </p:cNvPr>
          <p:cNvSpPr txBox="1"/>
          <p:nvPr/>
        </p:nvSpPr>
        <p:spPr>
          <a:xfrm>
            <a:off x="6307668" y="1582340"/>
            <a:ext cx="5461000" cy="4339650"/>
          </a:xfrm>
          <a:prstGeom prst="rect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0" dirty="0"/>
              <a:t>-</a:t>
            </a:r>
            <a:r>
              <a:rPr lang="en-US" dirty="0"/>
              <a:t>W</a:t>
            </a:r>
            <a:r>
              <a:rPr lang="en-US" sz="1800" b="0" dirty="0"/>
              <a:t>hile one can approach the problem as a time series, I decided to treat it differently.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0" dirty="0"/>
              <a:t>-I used only previous hour KPIs to predict the change in data rate for the current hour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- use </a:t>
            </a:r>
            <a:r>
              <a:rPr lang="en-US" sz="1800" b="0" dirty="0" err="1"/>
              <a:t>catboost</a:t>
            </a:r>
            <a:r>
              <a:rPr lang="en-US" sz="1800" b="0" dirty="0"/>
              <a:t> and </a:t>
            </a:r>
            <a:r>
              <a:rPr lang="en-US" sz="1800" b="0" dirty="0" err="1"/>
              <a:t>lightgbm</a:t>
            </a:r>
            <a:r>
              <a:rPr lang="en-US" sz="1800" b="0" dirty="0"/>
              <a:t> then combined results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1" u="sng" dirty="0">
              <a:ea typeface="微软雅黑"/>
              <a:cs typeface="Posterama" panose="020B0504020200020000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u="sng" dirty="0">
                <a:ea typeface="微软雅黑"/>
                <a:cs typeface="Posterama" panose="020B0504020200020000" pitchFamily="34" charset="0"/>
              </a:rPr>
              <a:t>Advantages</a:t>
            </a:r>
            <a:r>
              <a:rPr lang="en-US" sz="1800" b="1" u="sng" dirty="0">
                <a:ea typeface="微软雅黑"/>
                <a:cs typeface="Posterama" panose="020B0504020200020000" pitchFamily="34" charset="0"/>
              </a:rPr>
              <a:t>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ea typeface="微软雅黑"/>
                <a:cs typeface="Posterama" panose="020B0504020200020000" pitchFamily="34" charset="0"/>
              </a:rPr>
              <a:t>No need of tracking lag features (prone to data </a:t>
            </a:r>
            <a:r>
              <a:rPr lang="en-US" b="1" dirty="0">
                <a:ea typeface="微软雅黑"/>
                <a:cs typeface="Posterama" panose="020B0504020200020000" pitchFamily="34" charset="0"/>
              </a:rPr>
              <a:t>l</a:t>
            </a:r>
            <a:r>
              <a:rPr lang="en-US" dirty="0">
                <a:ea typeface="微软雅黑"/>
                <a:cs typeface="Posterama" panose="020B0504020200020000" pitchFamily="34" charset="0"/>
              </a:rPr>
              <a:t>eaks if not carefully done), moving averages, </a:t>
            </a:r>
            <a:r>
              <a:rPr lang="en-US" dirty="0" err="1">
                <a:ea typeface="微软雅黑"/>
                <a:cs typeface="Posterama" panose="020B0504020200020000" pitchFamily="34" charset="0"/>
              </a:rPr>
              <a:t>etc</a:t>
            </a:r>
            <a:endParaRPr lang="en-US" dirty="0"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ea typeface="微软雅黑"/>
                <a:cs typeface="Posterama" panose="020B0504020200020000" pitchFamily="34" charset="0"/>
              </a:rPr>
              <a:t>Reduced complexity - easier to understand, implement, and maintain.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ea typeface="微软雅黑"/>
                <a:cs typeface="Posterama" panose="020B0504020200020000" pitchFamily="34" charset="0"/>
              </a:rPr>
              <a:t>Faster training and inference</a:t>
            </a:r>
          </a:p>
        </p:txBody>
      </p:sp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1" y="6217920"/>
            <a:ext cx="4485301" cy="365125"/>
          </a:xfrm>
        </p:spPr>
        <p:txBody>
          <a:bodyPr/>
          <a:lstStyle/>
          <a:p>
            <a:r>
              <a:rPr lang="en-US" dirty="0"/>
              <a:t>Enhancing Telecom O&amp;M through AI-Driven Fault Management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0933E7-61A0-C4E3-4654-FF73F2E241F9}"/>
              </a:ext>
            </a:extLst>
          </p:cNvPr>
          <p:cNvSpPr/>
          <p:nvPr/>
        </p:nvSpPr>
        <p:spPr>
          <a:xfrm>
            <a:off x="812800" y="1464734"/>
            <a:ext cx="1600200" cy="79586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Cleaning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BF63C6-9A3F-504F-3250-8AE15D9740FC}"/>
              </a:ext>
            </a:extLst>
          </p:cNvPr>
          <p:cNvSpPr/>
          <p:nvPr/>
        </p:nvSpPr>
        <p:spPr>
          <a:xfrm>
            <a:off x="3251200" y="1464734"/>
            <a:ext cx="2285997" cy="79586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Hand-Engineered Features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C7A2C3-B6A9-E796-4357-7925D998B3C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413000" y="1862667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CDB6D4-391E-8AEE-3A1E-4BB01B1EA727}"/>
              </a:ext>
            </a:extLst>
          </p:cNvPr>
          <p:cNvCxnSpPr/>
          <p:nvPr/>
        </p:nvCxnSpPr>
        <p:spPr>
          <a:xfrm>
            <a:off x="5519662" y="1862667"/>
            <a:ext cx="651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481CF47-E004-3FD6-C85E-34488196A363}"/>
              </a:ext>
            </a:extLst>
          </p:cNvPr>
          <p:cNvSpPr/>
          <p:nvPr/>
        </p:nvSpPr>
        <p:spPr>
          <a:xfrm>
            <a:off x="6171596" y="1464734"/>
            <a:ext cx="3640214" cy="79586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 Models after 80-20 split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7FFB4BB-F8DE-13D1-4572-84FE3A95C872}"/>
              </a:ext>
            </a:extLst>
          </p:cNvPr>
          <p:cNvSpPr/>
          <p:nvPr/>
        </p:nvSpPr>
        <p:spPr>
          <a:xfrm>
            <a:off x="10463744" y="1464734"/>
            <a:ext cx="1535100" cy="79586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Ensemble Results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57D2EE-BD1F-5E7B-6EBE-86FCC949D704}"/>
              </a:ext>
            </a:extLst>
          </p:cNvPr>
          <p:cNvSpPr txBox="1"/>
          <p:nvPr/>
        </p:nvSpPr>
        <p:spPr>
          <a:xfrm>
            <a:off x="304799" y="2392600"/>
            <a:ext cx="2946401" cy="3693319"/>
          </a:xfrm>
          <a:prstGeom prst="rect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ea typeface="微软雅黑"/>
                <a:cs typeface="Posterama" panose="020B0504020200020000" pitchFamily="34" charset="0"/>
              </a:rPr>
              <a:t>Performance benefited a lot from this: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ea typeface="微软雅黑"/>
                <a:cs typeface="Posterama" panose="020B0504020200020000" pitchFamily="34" charset="0"/>
              </a:rPr>
              <a:t>first occurrence of a fault in each row was considered, rest ignored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ea typeface="微软雅黑"/>
                <a:cs typeface="Posterama" panose="020B0504020200020000" pitchFamily="34" charset="0"/>
              </a:rPr>
              <a:t>Exclusion of Rows with Zero Data Rate and Fault Duration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ea typeface="微软雅黑"/>
                <a:cs typeface="Posterama" panose="020B0504020200020000" pitchFamily="34" charset="0"/>
              </a:rPr>
              <a:t>Removal of Rows with Null Values from shift previous day</a:t>
            </a:r>
            <a:endParaRPr lang="LID4096" sz="1800" dirty="0"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E04C31-BD17-A7C5-1D36-76B2F62F75A0}"/>
              </a:ext>
            </a:extLst>
          </p:cNvPr>
          <p:cNvSpPr txBox="1"/>
          <p:nvPr/>
        </p:nvSpPr>
        <p:spPr>
          <a:xfrm>
            <a:off x="3317427" y="2299702"/>
            <a:ext cx="2918272" cy="3970318"/>
          </a:xfrm>
          <a:prstGeom prst="rect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ea typeface="微软雅黑"/>
                <a:cs typeface="Posterama" panose="020B0504020200020000" pitchFamily="34" charset="0"/>
              </a:rPr>
              <a:t>Total of 37 features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ea typeface="微软雅黑"/>
                <a:cs typeface="Posterama" panose="020B0504020200020000" pitchFamily="34" charset="0"/>
              </a:rPr>
              <a:t>Time-Related Attributes among them </a:t>
            </a:r>
            <a:r>
              <a:rPr lang="en-US" dirty="0" err="1">
                <a:ea typeface="微软雅黑"/>
                <a:cs typeface="Posterama" panose="020B0504020200020000" pitchFamily="34" charset="0"/>
              </a:rPr>
              <a:t>hour,duration</a:t>
            </a:r>
            <a:r>
              <a:rPr lang="en-US" dirty="0">
                <a:ea typeface="微软雅黑"/>
                <a:cs typeface="Posterama" panose="020B0504020200020000" pitchFamily="34" charset="0"/>
              </a:rPr>
              <a:t> before fault </a:t>
            </a:r>
            <a:r>
              <a:rPr lang="en-US" dirty="0" err="1">
                <a:ea typeface="微软雅黑"/>
                <a:cs typeface="Posterama" panose="020B0504020200020000" pitchFamily="34" charset="0"/>
              </a:rPr>
              <a:t>etc</a:t>
            </a:r>
            <a:endParaRPr lang="en-US" dirty="0">
              <a:ea typeface="微软雅黑"/>
              <a:cs typeface="Posterama" panose="020B0504020200020000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ea typeface="微软雅黑"/>
              <a:cs typeface="Posterama" panose="020B0504020200020000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ea typeface="微软雅黑"/>
                <a:cs typeface="Posterama" panose="020B0504020200020000" pitchFamily="34" charset="0"/>
              </a:rPr>
              <a:t>KPI combination features: such as ratios to highlight disparities and harmonies of KPIs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ea typeface="微软雅黑"/>
              <a:cs typeface="Posterama" panose="020B0504020200020000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ea typeface="微软雅黑"/>
                <a:cs typeface="Posterama" panose="020B0504020200020000" pitchFamily="34" charset="0"/>
              </a:rPr>
              <a:t>Discretization continuous features</a:t>
            </a:r>
          </a:p>
          <a:p>
            <a:pPr algn="l"/>
            <a:endParaRPr lang="LID4096" sz="1800" dirty="0"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1E9121-AE75-5B1D-F535-30099D505E46}"/>
              </a:ext>
            </a:extLst>
          </p:cNvPr>
          <p:cNvSpPr txBox="1"/>
          <p:nvPr/>
        </p:nvSpPr>
        <p:spPr>
          <a:xfrm>
            <a:off x="6301927" y="2580168"/>
            <a:ext cx="2918273" cy="3693319"/>
          </a:xfrm>
          <a:prstGeom prst="rect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chemeClr val="accent4">
                    <a:lumMod val="75000"/>
                  </a:schemeClr>
                </a:solidFill>
                <a:ea typeface="微软雅黑"/>
                <a:cs typeface="Posterama" panose="020B0504020200020000" pitchFamily="34" charset="0"/>
              </a:rPr>
              <a:t>CatBoost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ea typeface="微软雅黑"/>
                <a:cs typeface="Posterama" panose="020B0504020200020000" pitchFamily="34" charset="0"/>
              </a:rPr>
              <a:t> Classifier and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ea typeface="微软雅黑"/>
                <a:cs typeface="Posterama" panose="020B0504020200020000" pitchFamily="34" charset="0"/>
              </a:rPr>
              <a:t>LightGBM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ea typeface="微软雅黑"/>
                <a:cs typeface="Posterama" panose="020B0504020200020000" pitchFamily="34" charset="0"/>
              </a:rPr>
              <a:t> Classifier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ea typeface="微软雅黑"/>
                <a:cs typeface="Posterama" panose="020B0504020200020000" pitchFamily="34" charset="0"/>
              </a:rPr>
              <a:t>for efficient handling of dataset size and missing values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ea typeface="微软雅黑"/>
              <a:cs typeface="Posterama" panose="020B0504020200020000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ea typeface="微软雅黑"/>
                <a:cs typeface="Posterama" panose="020B0504020200020000" pitchFamily="34" charset="0"/>
              </a:rPr>
              <a:t>p</a:t>
            </a:r>
            <a:r>
              <a:rPr lang="en-US" sz="1800" dirty="0">
                <a:ea typeface="微软雅黑"/>
                <a:cs typeface="Posterama" panose="020B0504020200020000" pitchFamily="34" charset="0"/>
              </a:rPr>
              <a:t>redict probabilities of class 1 for the test data after fitting to train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ea typeface="微软雅黑"/>
              <a:cs typeface="Posterama" panose="020B0504020200020000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ea typeface="微软雅黑"/>
                <a:cs typeface="Posterama" panose="020B0504020200020000" pitchFamily="34" charset="0"/>
              </a:rPr>
              <a:t>Apply thresholding post-processing</a:t>
            </a:r>
            <a:endParaRPr lang="en-US" sz="1800" dirty="0">
              <a:ea typeface="微软雅黑"/>
              <a:cs typeface="Posterama" panose="020B0504020200020000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LID4096" sz="1800" dirty="0">
              <a:ea typeface="微软雅黑"/>
              <a:cs typeface="Posterama" panose="020B0504020200020000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D6889B-25B1-113F-404C-4F69A43DD57F}"/>
              </a:ext>
            </a:extLst>
          </p:cNvPr>
          <p:cNvCxnSpPr/>
          <p:nvPr/>
        </p:nvCxnSpPr>
        <p:spPr>
          <a:xfrm>
            <a:off x="9811810" y="1862667"/>
            <a:ext cx="651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5CD345F-F364-1066-56FD-69D8C39252BD}"/>
              </a:ext>
            </a:extLst>
          </p:cNvPr>
          <p:cNvSpPr txBox="1"/>
          <p:nvPr/>
        </p:nvSpPr>
        <p:spPr>
          <a:xfrm>
            <a:off x="9348536" y="2580168"/>
            <a:ext cx="2758797" cy="3693319"/>
          </a:xfrm>
          <a:prstGeom prst="rect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ea typeface="微软雅黑"/>
                <a:cs typeface="Posterama" panose="020B0504020200020000" pitchFamily="34" charset="0"/>
              </a:rPr>
              <a:t>A Novel Way of Combining Results: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ea typeface="微软雅黑"/>
                <a:cs typeface="Posterama" panose="020B0504020200020000" pitchFamily="34" charset="0"/>
              </a:rPr>
              <a:t>If for a certain hour at least one of the two models predicted a1, there is need to worry about the fault as it would cause data rate reduction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ea typeface="微软雅黑"/>
              <a:cs typeface="Posterama" panose="020B0504020200020000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ea typeface="微软雅黑"/>
                <a:cs typeface="Posterama" panose="020B0504020200020000" pitchFamily="34" charset="0"/>
              </a:rPr>
              <a:t>If both predicted 0 then there is no need for alarm</a:t>
            </a:r>
            <a:endParaRPr lang="LID4096" sz="1800" dirty="0"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28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734739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1" y="6217920"/>
            <a:ext cx="4413939" cy="365125"/>
          </a:xfrm>
        </p:spPr>
        <p:txBody>
          <a:bodyPr/>
          <a:lstStyle/>
          <a:p>
            <a:r>
              <a:rPr lang="en-US" dirty="0"/>
              <a:t>Enhancing Telecom O&amp;M through AI-Driven Fault Management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AC84EFC-628C-D3E5-2975-98737121EC82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3542514946"/>
              </p:ext>
            </p:extLst>
          </p:nvPr>
        </p:nvGraphicFramePr>
        <p:xfrm>
          <a:off x="421132" y="2591865"/>
          <a:ext cx="9112335" cy="33686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5278">
                  <a:extLst>
                    <a:ext uri="{9D8B030D-6E8A-4147-A177-3AD203B41FA5}">
                      <a16:colId xmlns:a16="http://schemas.microsoft.com/office/drawing/2014/main" val="793537725"/>
                    </a:ext>
                  </a:extLst>
                </a:gridCol>
                <a:gridCol w="2009612">
                  <a:extLst>
                    <a:ext uri="{9D8B030D-6E8A-4147-A177-3AD203B41FA5}">
                      <a16:colId xmlns:a16="http://schemas.microsoft.com/office/drawing/2014/main" val="1314779343"/>
                    </a:ext>
                  </a:extLst>
                </a:gridCol>
                <a:gridCol w="3037445">
                  <a:extLst>
                    <a:ext uri="{9D8B030D-6E8A-4147-A177-3AD203B41FA5}">
                      <a16:colId xmlns:a16="http://schemas.microsoft.com/office/drawing/2014/main" val="1404595282"/>
                    </a:ext>
                  </a:extLst>
                </a:gridCol>
              </a:tblGrid>
              <a:tr h="834298">
                <a:tc>
                  <a:txBody>
                    <a:bodyPr/>
                    <a:lstStyle/>
                    <a:p>
                      <a:r>
                        <a:rPr lang="en-US" b="1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LightGBM</a:t>
                      </a:r>
                      <a:r>
                        <a:rPr lang="en-GB" sz="900" b="1" dirty="0">
                          <a:effectLst/>
                          <a:latin typeface="Cambria" panose="02040503050406030204" pitchFamily="18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en-GB" sz="900" b="1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Catboost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95051906"/>
                  </a:ext>
                </a:extLst>
              </a:tr>
              <a:tr h="506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effectLst/>
                        </a:rPr>
                        <a:t>Precision</a:t>
                      </a:r>
                      <a:endParaRPr lang="en-GB" sz="1800" b="1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0.679100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0.679106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77039698"/>
                  </a:ext>
                </a:extLst>
              </a:tr>
              <a:tr h="506874">
                <a:tc>
                  <a:txBody>
                    <a:bodyPr/>
                    <a:lstStyle/>
                    <a:p>
                      <a:r>
                        <a:rPr lang="en-GB" sz="1800" b="1" dirty="0">
                          <a:effectLst/>
                        </a:rPr>
                        <a:t>Recall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0.737172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0.724415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47088276"/>
                  </a:ext>
                </a:extLst>
              </a:tr>
              <a:tr h="506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 (CV for 80-20 split)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0.706946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0.701029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43397796"/>
                  </a:ext>
                </a:extLst>
              </a:tr>
              <a:tr h="506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 (Private Leaderboard)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0.722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0.724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28182796"/>
                  </a:ext>
                </a:extLst>
              </a:tr>
              <a:tr h="506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Ensemble</a:t>
                      </a: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0.749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6085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85F3553-FF5A-12A0-6E3B-AEDE31FAB890}"/>
              </a:ext>
            </a:extLst>
          </p:cNvPr>
          <p:cNvSpPr txBox="1"/>
          <p:nvPr/>
        </p:nvSpPr>
        <p:spPr>
          <a:xfrm>
            <a:off x="421131" y="1561318"/>
            <a:ext cx="10823573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Following metrics were used to track performance of the models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F1 Score: Comprehensive performance metric combining precision and recall.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Precision: Ratio of correctly identified positive items to total items labeled as positive.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Recall: Proportion of correctly identified positive items out of the total actual positives.</a:t>
            </a:r>
          </a:p>
        </p:txBody>
      </p:sp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16D3C8BC-FB28-3127-D29E-D4195120A3C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Split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20E98B6-7B33-8FD4-A662-31DD4B85E22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Performance Metrics (80% Training, 20% Validation):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C8E94EA-2767-D144-C1BB-32AA2C99723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811506" y="3625598"/>
            <a:ext cx="3012438" cy="587964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8466807-A2DA-EC5D-ACDE-B83D6F7169EA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204250" y="4246516"/>
            <a:ext cx="3726217" cy="1883351"/>
          </a:xfrm>
        </p:spPr>
        <p:txBody>
          <a:bodyPr/>
          <a:lstStyle/>
          <a:p>
            <a:r>
              <a:rPr lang="en-US" dirty="0" err="1"/>
              <a:t>LightGBM</a:t>
            </a:r>
            <a:r>
              <a:rPr lang="en-US" dirty="0"/>
              <a:t> achieved F1-Score of 0.706.</a:t>
            </a:r>
          </a:p>
          <a:p>
            <a:r>
              <a:rPr lang="en-US" dirty="0" err="1"/>
              <a:t>CatBoost</a:t>
            </a:r>
            <a:r>
              <a:rPr lang="en-US" dirty="0"/>
              <a:t> achieved F1-Score of 0.701.</a:t>
            </a:r>
          </a:p>
          <a:p>
            <a:r>
              <a:rPr lang="en-US" dirty="0"/>
              <a:t>Performance on Unseen Withheld Dataset: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LightGBM</a:t>
            </a:r>
            <a:r>
              <a:rPr lang="en-US" dirty="0"/>
              <a:t> achieved a score of 0.722.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CatBoost</a:t>
            </a:r>
            <a:r>
              <a:rPr lang="en-US" dirty="0"/>
              <a:t> achieved a score of 0.724.</a:t>
            </a:r>
          </a:p>
          <a:p>
            <a:r>
              <a:rPr lang="en-US" dirty="0"/>
              <a:t>Final Ensemble Model: Achieved a score of </a:t>
            </a:r>
            <a:r>
              <a:rPr lang="en-US" b="1" dirty="0">
                <a:solidFill>
                  <a:srgbClr val="00B050"/>
                </a:solidFill>
              </a:rPr>
              <a:t>approximately 0.75 </a:t>
            </a:r>
            <a:r>
              <a:rPr lang="en-US" dirty="0"/>
              <a:t>on the unseen withheld 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71608" y="1469069"/>
            <a:ext cx="5162709" cy="4039102"/>
          </a:xfrm>
        </p:spPr>
        <p:txBody>
          <a:bodyPr/>
          <a:lstStyle/>
          <a:p>
            <a:r>
              <a:rPr lang="en-US" sz="2000" dirty="0"/>
              <a:t>Hyperparameter Tuning: Optimize model performance through grid search and cross-validation.</a:t>
            </a:r>
          </a:p>
          <a:p>
            <a:r>
              <a:rPr lang="en-US" sz="2000" dirty="0"/>
              <a:t>Enhanced Feature Engineering: Explore additional relevant features to enhance predictive capabilities.</a:t>
            </a:r>
          </a:p>
          <a:p>
            <a:r>
              <a:rPr lang="en-US" sz="2000" dirty="0"/>
              <a:t>Multi-Modal Data Fusion: Combine RAN KPI data with other network-related data for holistic analysis.</a:t>
            </a:r>
          </a:p>
          <a:p>
            <a:r>
              <a:rPr lang="en-US" sz="2000" dirty="0"/>
              <a:t>Transfer Learning and Generalization: Fine-tune the model on diverse datasets for robust performance.</a:t>
            </a:r>
          </a:p>
          <a:p>
            <a:r>
              <a:rPr lang="en-US" sz="2000" dirty="0"/>
              <a:t>Real-time and Adaptive Analysis: Adapt the model for proactive fault management and real-time analysis.</a:t>
            </a:r>
          </a:p>
          <a:p>
            <a:endParaRPr lang="en-US" sz="2000" dirty="0"/>
          </a:p>
        </p:txBody>
      </p:sp>
      <p:pic>
        <p:nvPicPr>
          <p:cNvPr id="194" name="Picture Placeholder 193" descr="Bar graph with upward trend with solid fill">
            <a:extLst>
              <a:ext uri="{FF2B5EF4-FFF2-40B4-BE49-F238E27FC236}">
                <a16:creationId xmlns:a16="http://schemas.microsoft.com/office/drawing/2014/main" id="{FAB9DE8A-4935-A3E0-0122-F76CDEAC29D1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661" r="2661"/>
          <a:stretch>
            <a:fillRect/>
          </a:stretch>
        </p:blipFill>
        <p:spPr>
          <a:xfrm>
            <a:off x="4724705" y="1559877"/>
            <a:ext cx="536270" cy="56588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684</TotalTime>
  <Words>779</Words>
  <Application>Microsoft Office PowerPoint</Application>
  <PresentationFormat>Widescreen</PresentationFormat>
  <Paragraphs>138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等线</vt:lpstr>
      <vt:lpstr>Abadi</vt:lpstr>
      <vt:lpstr>Arial</vt:lpstr>
      <vt:lpstr>Calibri</vt:lpstr>
      <vt:lpstr>Cambria</vt:lpstr>
      <vt:lpstr>Posterama</vt:lpstr>
      <vt:lpstr>Posterama Text Black</vt:lpstr>
      <vt:lpstr>Posterama Text SemiBold</vt:lpstr>
      <vt:lpstr>Custom​​</vt:lpstr>
      <vt:lpstr>PS-002 - Fault Impact Analysis: Towards Service-Oriented Network Operation &amp; Maintenance.</vt:lpstr>
      <vt:lpstr>Agenda    </vt:lpstr>
      <vt:lpstr>Introduction</vt:lpstr>
      <vt:lpstr>Introduction</vt:lpstr>
      <vt:lpstr>THE APPROACH     </vt:lpstr>
      <vt:lpstr>Solution Overview</vt:lpstr>
      <vt:lpstr>Performance</vt:lpstr>
      <vt:lpstr>Discussion</vt:lpstr>
      <vt:lpstr>Future Work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PS-002 - Fault Impact Analysis: Towards Service-Oriented Network Operation &amp; Maintenance.</dc:title>
  <dc:creator>Julius Maina</dc:creator>
  <cp:lastModifiedBy>Julius Maina</cp:lastModifiedBy>
  <cp:revision>30</cp:revision>
  <dcterms:created xsi:type="dcterms:W3CDTF">2023-10-03T17:11:35Z</dcterms:created>
  <dcterms:modified xsi:type="dcterms:W3CDTF">2023-10-05T13:35:05Z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