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8" r:id="rId3"/>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2" r:id="rId33"/>
    <p:sldId id="293" r:id="rId34"/>
    <p:sldId id="288" r:id="rId35"/>
    <p:sldId id="289" r:id="rId36"/>
    <p:sldId id="290" r:id="rId37"/>
  </p:sldIdLst>
  <p:sldSz cx="9144000" cy="5143500"/>
  <p:notesSz cx="6858000" cy="9144000"/>
  <p:embeddedFontLst>
    <p:embeddedFont>
      <p:font typeface="Raleway"/>
      <p:regular r:id="rId41"/>
      <p:bold r:id="rId42"/>
      <p:italic r:id="rId43"/>
      <p:boldItalic r:id="rId44"/>
    </p:embeddedFont>
    <p:embeddedFont>
      <p:font typeface="Aldrich" panose="02000000000000000000"/>
      <p:regular r:id="rId45"/>
    </p:embeddedFont>
    <p:embeddedFont>
      <p:font typeface="Helvetica Neue" panose="020B0403020202020204"/>
      <p:regular r:id="rId46"/>
    </p:embeddedFont>
    <p:embeddedFont>
      <p:font typeface="Cambria" panose="02040503050406030204"/>
      <p:regular r:id="rId47"/>
      <p:bold r:id="rId48"/>
      <p:italic r:id="rId49"/>
      <p:boldItalic r:id="rId50"/>
    </p:embeddedFont>
    <p:embeddedFont>
      <p:font typeface="Roboto Mono" panose="0000000900000000000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3BBDF89-EBA1-48B8-884C-D1B80F3C4409}"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D20B127-7116-470B-94C1-4402DE0887AA}"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824FBAFC-4655-4084-8BA3-168ED929898C}" styleName="Table_2">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font" Target="fonts/font14.fntdata"/><Relationship Id="rId53" Type="http://schemas.openxmlformats.org/officeDocument/2006/relationships/font" Target="fonts/font13.fntdata"/><Relationship Id="rId52" Type="http://schemas.openxmlformats.org/officeDocument/2006/relationships/font" Target="fonts/font12.fntdata"/><Relationship Id="rId51" Type="http://schemas.openxmlformats.org/officeDocument/2006/relationships/font" Target="fonts/font11.fntdata"/><Relationship Id="rId50" Type="http://schemas.openxmlformats.org/officeDocument/2006/relationships/font" Target="fonts/font10.fntdata"/><Relationship Id="rId5" Type="http://schemas.openxmlformats.org/officeDocument/2006/relationships/slide" Target="slides/slide2.xml"/><Relationship Id="rId49" Type="http://schemas.openxmlformats.org/officeDocument/2006/relationships/font" Target="fonts/font9.fntdata"/><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0" name="Shape 2250"/>
        <p:cNvGrpSpPr/>
        <p:nvPr/>
      </p:nvGrpSpPr>
      <p:grpSpPr>
        <a:xfrm>
          <a:off x="0" y="0"/>
          <a:ext cx="0" cy="0"/>
          <a:chOff x="0" y="0"/>
          <a:chExt cx="0" cy="0"/>
        </a:xfrm>
      </p:grpSpPr>
      <p:sp>
        <p:nvSpPr>
          <p:cNvPr id="2251" name="Google Shape;2251;g284d795f65a_4_3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2" name="Google Shape;2252;g284d795f65a_4_3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9" name="Shape 2369"/>
        <p:cNvGrpSpPr/>
        <p:nvPr/>
      </p:nvGrpSpPr>
      <p:grpSpPr>
        <a:xfrm>
          <a:off x="0" y="0"/>
          <a:ext cx="0" cy="0"/>
          <a:chOff x="0" y="0"/>
          <a:chExt cx="0" cy="0"/>
        </a:xfrm>
      </p:grpSpPr>
      <p:sp>
        <p:nvSpPr>
          <p:cNvPr id="2370" name="Google Shape;2370;g284d795f65a_1_89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284d795f65a_1_89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1" name="Shape 2381"/>
        <p:cNvGrpSpPr/>
        <p:nvPr/>
      </p:nvGrpSpPr>
      <p:grpSpPr>
        <a:xfrm>
          <a:off x="0" y="0"/>
          <a:ext cx="0" cy="0"/>
          <a:chOff x="0" y="0"/>
          <a:chExt cx="0" cy="0"/>
        </a:xfrm>
      </p:grpSpPr>
      <p:sp>
        <p:nvSpPr>
          <p:cNvPr id="2382" name="Google Shape;2382;g284d795f65a_1_89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284d795f65a_1_89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284d795f65a_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284d795f65a_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6" name="Shape 2406"/>
        <p:cNvGrpSpPr/>
        <p:nvPr/>
      </p:nvGrpSpPr>
      <p:grpSpPr>
        <a:xfrm>
          <a:off x="0" y="0"/>
          <a:ext cx="0" cy="0"/>
          <a:chOff x="0" y="0"/>
          <a:chExt cx="0" cy="0"/>
        </a:xfrm>
      </p:grpSpPr>
      <p:sp>
        <p:nvSpPr>
          <p:cNvPr id="2407" name="Google Shape;2407;g284d795f65a_1_89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284d795f65a_1_89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8" name="Shape 2418"/>
        <p:cNvGrpSpPr/>
        <p:nvPr/>
      </p:nvGrpSpPr>
      <p:grpSpPr>
        <a:xfrm>
          <a:off x="0" y="0"/>
          <a:ext cx="0" cy="0"/>
          <a:chOff x="0" y="0"/>
          <a:chExt cx="0" cy="0"/>
        </a:xfrm>
      </p:grpSpPr>
      <p:sp>
        <p:nvSpPr>
          <p:cNvPr id="2419" name="Google Shape;2419;g284d795f65a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284d795f65a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0" name="Shape 2430"/>
        <p:cNvGrpSpPr/>
        <p:nvPr/>
      </p:nvGrpSpPr>
      <p:grpSpPr>
        <a:xfrm>
          <a:off x="0" y="0"/>
          <a:ext cx="0" cy="0"/>
          <a:chOff x="0" y="0"/>
          <a:chExt cx="0" cy="0"/>
        </a:xfrm>
      </p:grpSpPr>
      <p:sp>
        <p:nvSpPr>
          <p:cNvPr id="2431" name="Google Shape;2431;g284d795f65a_4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284d795f65a_4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2" name="Shape 2442"/>
        <p:cNvGrpSpPr/>
        <p:nvPr/>
      </p:nvGrpSpPr>
      <p:grpSpPr>
        <a:xfrm>
          <a:off x="0" y="0"/>
          <a:ext cx="0" cy="0"/>
          <a:chOff x="0" y="0"/>
          <a:chExt cx="0" cy="0"/>
        </a:xfrm>
      </p:grpSpPr>
      <p:sp>
        <p:nvSpPr>
          <p:cNvPr id="2443" name="Google Shape;2443;g284d795f65a_4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4" name="Google Shape;2444;g284d795f65a_4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4" name="Shape 2454"/>
        <p:cNvGrpSpPr/>
        <p:nvPr/>
      </p:nvGrpSpPr>
      <p:grpSpPr>
        <a:xfrm>
          <a:off x="0" y="0"/>
          <a:ext cx="0" cy="0"/>
          <a:chOff x="0" y="0"/>
          <a:chExt cx="0" cy="0"/>
        </a:xfrm>
      </p:grpSpPr>
      <p:sp>
        <p:nvSpPr>
          <p:cNvPr id="2455" name="Google Shape;2455;g284d795f65a_4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284d795f65a_4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7" name="Shape 2467"/>
        <p:cNvGrpSpPr/>
        <p:nvPr/>
      </p:nvGrpSpPr>
      <p:grpSpPr>
        <a:xfrm>
          <a:off x="0" y="0"/>
          <a:ext cx="0" cy="0"/>
          <a:chOff x="0" y="0"/>
          <a:chExt cx="0" cy="0"/>
        </a:xfrm>
      </p:grpSpPr>
      <p:sp>
        <p:nvSpPr>
          <p:cNvPr id="2468" name="Google Shape;2468;g284d795f65a_4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9" name="Google Shape;2469;g284d795f65a_4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0" name="Shape 2480"/>
        <p:cNvGrpSpPr/>
        <p:nvPr/>
      </p:nvGrpSpPr>
      <p:grpSpPr>
        <a:xfrm>
          <a:off x="0" y="0"/>
          <a:ext cx="0" cy="0"/>
          <a:chOff x="0" y="0"/>
          <a:chExt cx="0" cy="0"/>
        </a:xfrm>
      </p:grpSpPr>
      <p:sp>
        <p:nvSpPr>
          <p:cNvPr id="2481" name="Google Shape;2481;g284d795f65a_4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284d795f65a_4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3" name="Shape 2263"/>
        <p:cNvGrpSpPr/>
        <p:nvPr/>
      </p:nvGrpSpPr>
      <p:grpSpPr>
        <a:xfrm>
          <a:off x="0" y="0"/>
          <a:ext cx="0" cy="0"/>
          <a:chOff x="0" y="0"/>
          <a:chExt cx="0" cy="0"/>
        </a:xfrm>
      </p:grpSpPr>
      <p:sp>
        <p:nvSpPr>
          <p:cNvPr id="2264" name="Google Shape;2264;g28491e0b500_0_45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5" name="Google Shape;2265;g28491e0b500_0_45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3" name="Shape 2493"/>
        <p:cNvGrpSpPr/>
        <p:nvPr/>
      </p:nvGrpSpPr>
      <p:grpSpPr>
        <a:xfrm>
          <a:off x="0" y="0"/>
          <a:ext cx="0" cy="0"/>
          <a:chOff x="0" y="0"/>
          <a:chExt cx="0" cy="0"/>
        </a:xfrm>
      </p:grpSpPr>
      <p:sp>
        <p:nvSpPr>
          <p:cNvPr id="2494" name="Google Shape;2494;g284d795f65a_4_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5" name="Google Shape;2495;g284d795f65a_4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6" name="Shape 2506"/>
        <p:cNvGrpSpPr/>
        <p:nvPr/>
      </p:nvGrpSpPr>
      <p:grpSpPr>
        <a:xfrm>
          <a:off x="0" y="0"/>
          <a:ext cx="0" cy="0"/>
          <a:chOff x="0" y="0"/>
          <a:chExt cx="0" cy="0"/>
        </a:xfrm>
      </p:grpSpPr>
      <p:sp>
        <p:nvSpPr>
          <p:cNvPr id="2507" name="Google Shape;2507;g284d795f65a_4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284d795f65a_4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9" name="Shape 2519"/>
        <p:cNvGrpSpPr/>
        <p:nvPr/>
      </p:nvGrpSpPr>
      <p:grpSpPr>
        <a:xfrm>
          <a:off x="0" y="0"/>
          <a:ext cx="0" cy="0"/>
          <a:chOff x="0" y="0"/>
          <a:chExt cx="0" cy="0"/>
        </a:xfrm>
      </p:grpSpPr>
      <p:sp>
        <p:nvSpPr>
          <p:cNvPr id="2520" name="Google Shape;2520;g284d795f65a_4_1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284d795f65a_4_1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2" name="Shape 2532"/>
        <p:cNvGrpSpPr/>
        <p:nvPr/>
      </p:nvGrpSpPr>
      <p:grpSpPr>
        <a:xfrm>
          <a:off x="0" y="0"/>
          <a:ext cx="0" cy="0"/>
          <a:chOff x="0" y="0"/>
          <a:chExt cx="0" cy="0"/>
        </a:xfrm>
      </p:grpSpPr>
      <p:sp>
        <p:nvSpPr>
          <p:cNvPr id="2533" name="Google Shape;2533;g284d795f65a_4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4" name="Google Shape;2534;g284d795f65a_4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5" name="Shape 2545"/>
        <p:cNvGrpSpPr/>
        <p:nvPr/>
      </p:nvGrpSpPr>
      <p:grpSpPr>
        <a:xfrm>
          <a:off x="0" y="0"/>
          <a:ext cx="0" cy="0"/>
          <a:chOff x="0" y="0"/>
          <a:chExt cx="0" cy="0"/>
        </a:xfrm>
      </p:grpSpPr>
      <p:sp>
        <p:nvSpPr>
          <p:cNvPr id="2546" name="Google Shape;2546;g284d795f65a_4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284d795f65a_4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8" name="Shape 2558"/>
        <p:cNvGrpSpPr/>
        <p:nvPr/>
      </p:nvGrpSpPr>
      <p:grpSpPr>
        <a:xfrm>
          <a:off x="0" y="0"/>
          <a:ext cx="0" cy="0"/>
          <a:chOff x="0" y="0"/>
          <a:chExt cx="0" cy="0"/>
        </a:xfrm>
      </p:grpSpPr>
      <p:sp>
        <p:nvSpPr>
          <p:cNvPr id="2559" name="Google Shape;2559;g284d795f65a_4_2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0" name="Google Shape;2560;g284d795f65a_4_2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1" name="Shape 2571"/>
        <p:cNvGrpSpPr/>
        <p:nvPr/>
      </p:nvGrpSpPr>
      <p:grpSpPr>
        <a:xfrm>
          <a:off x="0" y="0"/>
          <a:ext cx="0" cy="0"/>
          <a:chOff x="0" y="0"/>
          <a:chExt cx="0" cy="0"/>
        </a:xfrm>
      </p:grpSpPr>
      <p:sp>
        <p:nvSpPr>
          <p:cNvPr id="2572" name="Google Shape;2572;g28491e0b500_0_47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28491e0b500_0_47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4" name="Shape 2584"/>
        <p:cNvGrpSpPr/>
        <p:nvPr/>
      </p:nvGrpSpPr>
      <p:grpSpPr>
        <a:xfrm>
          <a:off x="0" y="0"/>
          <a:ext cx="0" cy="0"/>
          <a:chOff x="0" y="0"/>
          <a:chExt cx="0" cy="0"/>
        </a:xfrm>
      </p:grpSpPr>
      <p:sp>
        <p:nvSpPr>
          <p:cNvPr id="2585" name="Google Shape;2585;g284d795f65a_4_2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284d795f65a_4_2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7" name="Shape 2597"/>
        <p:cNvGrpSpPr/>
        <p:nvPr/>
      </p:nvGrpSpPr>
      <p:grpSpPr>
        <a:xfrm>
          <a:off x="0" y="0"/>
          <a:ext cx="0" cy="0"/>
          <a:chOff x="0" y="0"/>
          <a:chExt cx="0" cy="0"/>
        </a:xfrm>
      </p:grpSpPr>
      <p:sp>
        <p:nvSpPr>
          <p:cNvPr id="2598" name="Google Shape;2598;g284d795f65a_4_2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9" name="Google Shape;2599;g284d795f65a_4_2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0" name="Shape 2610"/>
        <p:cNvGrpSpPr/>
        <p:nvPr/>
      </p:nvGrpSpPr>
      <p:grpSpPr>
        <a:xfrm>
          <a:off x="0" y="0"/>
          <a:ext cx="0" cy="0"/>
          <a:chOff x="0" y="0"/>
          <a:chExt cx="0" cy="0"/>
        </a:xfrm>
      </p:grpSpPr>
      <p:sp>
        <p:nvSpPr>
          <p:cNvPr id="2611" name="Google Shape;2611;g28491e0b500_0_46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2" name="Google Shape;2612;g28491e0b500_0_46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5" name="Shape 2275"/>
        <p:cNvGrpSpPr/>
        <p:nvPr/>
      </p:nvGrpSpPr>
      <p:grpSpPr>
        <a:xfrm>
          <a:off x="0" y="0"/>
          <a:ext cx="0" cy="0"/>
          <a:chOff x="0" y="0"/>
          <a:chExt cx="0" cy="0"/>
        </a:xfrm>
      </p:grpSpPr>
      <p:sp>
        <p:nvSpPr>
          <p:cNvPr id="2276" name="Google Shape;2276;g284d795f65a_1_88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7" name="Google Shape;2277;g284d795f65a_1_88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0" name="Shape 2650"/>
        <p:cNvGrpSpPr/>
        <p:nvPr/>
      </p:nvGrpSpPr>
      <p:grpSpPr>
        <a:xfrm>
          <a:off x="0" y="0"/>
          <a:ext cx="0" cy="0"/>
          <a:chOff x="0" y="0"/>
          <a:chExt cx="0" cy="0"/>
        </a:xfrm>
      </p:grpSpPr>
      <p:sp>
        <p:nvSpPr>
          <p:cNvPr id="2651" name="Google Shape;2651;g28491e0b500_0_47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2" name="Google Shape;2652;g28491e0b500_0_47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1" name="Shape 2681"/>
        <p:cNvGrpSpPr/>
        <p:nvPr/>
      </p:nvGrpSpPr>
      <p:grpSpPr>
        <a:xfrm>
          <a:off x="0" y="0"/>
          <a:ext cx="0" cy="0"/>
          <a:chOff x="0" y="0"/>
          <a:chExt cx="0" cy="0"/>
        </a:xfrm>
      </p:grpSpPr>
      <p:sp>
        <p:nvSpPr>
          <p:cNvPr id="2682" name="Google Shape;2682;g284d795f65a_4_2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3" name="Google Shape;2683;g284d795f65a_4_2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3" name="Shape 2693"/>
        <p:cNvGrpSpPr/>
        <p:nvPr/>
      </p:nvGrpSpPr>
      <p:grpSpPr>
        <a:xfrm>
          <a:off x="0" y="0"/>
          <a:ext cx="0" cy="0"/>
          <a:chOff x="0" y="0"/>
          <a:chExt cx="0" cy="0"/>
        </a:xfrm>
      </p:grpSpPr>
      <p:sp>
        <p:nvSpPr>
          <p:cNvPr id="2694" name="Google Shape;2694;g284d795f65a_4_2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5" name="Google Shape;2695;g284d795f65a_4_2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7" name="Shape 2287"/>
        <p:cNvGrpSpPr/>
        <p:nvPr/>
      </p:nvGrpSpPr>
      <p:grpSpPr>
        <a:xfrm>
          <a:off x="0" y="0"/>
          <a:ext cx="0" cy="0"/>
          <a:chOff x="0" y="0"/>
          <a:chExt cx="0" cy="0"/>
        </a:xfrm>
      </p:grpSpPr>
      <p:sp>
        <p:nvSpPr>
          <p:cNvPr id="2288" name="Google Shape;2288;g28491e0b500_0_46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9" name="Google Shape;2289;g28491e0b500_0_46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0" name="Shape 2300"/>
        <p:cNvGrpSpPr/>
        <p:nvPr/>
      </p:nvGrpSpPr>
      <p:grpSpPr>
        <a:xfrm>
          <a:off x="0" y="0"/>
          <a:ext cx="0" cy="0"/>
          <a:chOff x="0" y="0"/>
          <a:chExt cx="0" cy="0"/>
        </a:xfrm>
      </p:grpSpPr>
      <p:sp>
        <p:nvSpPr>
          <p:cNvPr id="2301" name="Google Shape;2301;g284d795f65a_1_88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284d795f65a_1_88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9" name="Shape 2319"/>
        <p:cNvGrpSpPr/>
        <p:nvPr/>
      </p:nvGrpSpPr>
      <p:grpSpPr>
        <a:xfrm>
          <a:off x="0" y="0"/>
          <a:ext cx="0" cy="0"/>
          <a:chOff x="0" y="0"/>
          <a:chExt cx="0" cy="0"/>
        </a:xfrm>
      </p:grpSpPr>
      <p:sp>
        <p:nvSpPr>
          <p:cNvPr id="2320" name="Google Shape;2320;g284d795f65a_1_88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1" name="Google Shape;2321;g284d795f65a_1_88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2" name="Shape 2332"/>
        <p:cNvGrpSpPr/>
        <p:nvPr/>
      </p:nvGrpSpPr>
      <p:grpSpPr>
        <a:xfrm>
          <a:off x="0" y="0"/>
          <a:ext cx="0" cy="0"/>
          <a:chOff x="0" y="0"/>
          <a:chExt cx="0" cy="0"/>
        </a:xfrm>
      </p:grpSpPr>
      <p:sp>
        <p:nvSpPr>
          <p:cNvPr id="2333" name="Google Shape;2333;g284d795f65a_1_88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284d795f65a_1_88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5" name="Shape 2345"/>
        <p:cNvGrpSpPr/>
        <p:nvPr/>
      </p:nvGrpSpPr>
      <p:grpSpPr>
        <a:xfrm>
          <a:off x="0" y="0"/>
          <a:ext cx="0" cy="0"/>
          <a:chOff x="0" y="0"/>
          <a:chExt cx="0" cy="0"/>
        </a:xfrm>
      </p:grpSpPr>
      <p:sp>
        <p:nvSpPr>
          <p:cNvPr id="2346" name="Google Shape;2346;g284d795f65a_1_89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7" name="Google Shape;2347;g284d795f65a_1_89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7" name="Shape 2357"/>
        <p:cNvGrpSpPr/>
        <p:nvPr/>
      </p:nvGrpSpPr>
      <p:grpSpPr>
        <a:xfrm>
          <a:off x="0" y="0"/>
          <a:ext cx="0" cy="0"/>
          <a:chOff x="0" y="0"/>
          <a:chExt cx="0" cy="0"/>
        </a:xfrm>
      </p:grpSpPr>
      <p:sp>
        <p:nvSpPr>
          <p:cNvPr id="2358" name="Google Shape;2358;g284d795f65a_1_89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284d795f65a_1_89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lvl="0"/>
            <a:endParaRPr lang="en-US"/>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lvl="0"/>
            <a:endParaRPr lang="en-US"/>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53" name="Shape 2253"/>
        <p:cNvGrpSpPr/>
        <p:nvPr/>
      </p:nvGrpSpPr>
      <p:grpSpPr>
        <a:xfrm>
          <a:off x="0" y="0"/>
          <a:ext cx="0" cy="0"/>
          <a:chOff x="0" y="0"/>
          <a:chExt cx="0" cy="0"/>
        </a:xfrm>
      </p:grpSpPr>
      <p:sp>
        <p:nvSpPr>
          <p:cNvPr id="2254" name="Google Shape;2254;p57"/>
          <p:cNvSpPr txBox="1"/>
          <p:nvPr>
            <p:ph type="title"/>
          </p:nvPr>
        </p:nvSpPr>
        <p:spPr>
          <a:xfrm>
            <a:off x="1116330" y="1556385"/>
            <a:ext cx="7317740" cy="132334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GB">
                <a:solidFill>
                  <a:srgbClr val="000000"/>
                </a:solidFill>
                <a:sym typeface="+mn-ea"/>
              </a:rPr>
              <a:t>Fault Impact Analysis: Towards Service-Oriented Network Operation AND Maintenance by ITU </a:t>
            </a:r>
            <a:br>
              <a:rPr>
                <a:solidFill>
                  <a:srgbClr val="000000"/>
                </a:solidFill>
              </a:rPr>
            </a:br>
            <a:br>
              <a:rPr>
                <a:solidFill>
                  <a:srgbClr val="000000"/>
                </a:solidFill>
              </a:rPr>
            </a:br>
            <a:endParaRPr lang="en-GB"/>
          </a:p>
        </p:txBody>
      </p:sp>
      <p:cxnSp>
        <p:nvCxnSpPr>
          <p:cNvPr id="2256" name="Google Shape;2256;p57"/>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2257" name="Google Shape;2257;p5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5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57">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5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5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62" name="Google Shape;2262;p57"/>
          <p:cNvPicPr preferRelativeResize="0"/>
          <p:nvPr/>
        </p:nvPicPr>
        <p:blipFill>
          <a:blip r:embed="rId1"/>
          <a:stretch>
            <a:fillRect/>
          </a:stretch>
        </p:blipFill>
        <p:spPr>
          <a:xfrm>
            <a:off x="5985175" y="4171140"/>
            <a:ext cx="3158826" cy="97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54"/>
                                        </p:tgtEl>
                                        <p:attrNameLst>
                                          <p:attrName>style.visibility</p:attrName>
                                        </p:attrNameLst>
                                      </p:cBhvr>
                                      <p:to>
                                        <p:strVal val="visible"/>
                                      </p:to>
                                    </p:set>
                                    <p:anim calcmode="lin" valueType="num">
                                      <p:cBhvr additive="base">
                                        <p:cTn id="7" dur="1000"/>
                                        <p:tgtEl>
                                          <p:spTgt spid="2254"/>
                                        </p:tgtEl>
                                        <p:attrNameLst>
                                          <p:attrName>ppt_x</p:attrName>
                                        </p:attrNameLst>
                                      </p:cBhvr>
                                      <p:tavLst>
                                        <p:tav tm="0" fmla="">
                                          <p:val>
                                            <p:strVal val="#ppt_x-1"/>
                                          </p:val>
                                        </p:tav>
                                        <p:tav tm="100000" fmla="">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56"/>
                                        </p:tgtEl>
                                        <p:attrNameLst>
                                          <p:attrName>style.visibility</p:attrName>
                                        </p:attrNameLst>
                                      </p:cBhvr>
                                      <p:to>
                                        <p:strVal val="visible"/>
                                      </p:to>
                                    </p:set>
                                    <p:anim calcmode="lin" valueType="num">
                                      <p:cBhvr additive="base">
                                        <p:cTn id="10" dur="1000"/>
                                        <p:tgtEl>
                                          <p:spTgt spid="2256"/>
                                        </p:tgtEl>
                                        <p:attrNameLst>
                                          <p:attrName>ppt_x</p:attrName>
                                        </p:attrNameLst>
                                      </p:cBhvr>
                                      <p:tavLst>
                                        <p:tav tm="0" fmla="">
                                          <p:val>
                                            <p:strVal val="#ppt_x-1"/>
                                          </p:val>
                                        </p:tav>
                                        <p:tav tm="100000" fmla="">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257"/>
                                        </p:tgtEl>
                                        <p:attrNameLst>
                                          <p:attrName>style.visibility</p:attrName>
                                        </p:attrNameLst>
                                      </p:cBhvr>
                                      <p:to>
                                        <p:strVal val="visible"/>
                                      </p:to>
                                    </p:set>
                                    <p:animEffect transition="in" filter="fade">
                                      <p:cBhvr>
                                        <p:cTn id="13" dur="1000"/>
                                        <p:tgtEl>
                                          <p:spTgt spid="2257"/>
                                        </p:tgtEl>
                                      </p:cBhvr>
                                    </p:animEffect>
                                  </p:childTnLst>
                                </p:cTn>
                              </p:par>
                              <p:par>
                                <p:cTn id="14" presetID="10" presetClass="entr" presetSubtype="0" fill="hold" nodeType="withEffect">
                                  <p:stCondLst>
                                    <p:cond delay="0"/>
                                  </p:stCondLst>
                                  <p:childTnLst>
                                    <p:set>
                                      <p:cBhvr>
                                        <p:cTn id="15" dur="1" fill="hold">
                                          <p:stCondLst>
                                            <p:cond delay="0"/>
                                          </p:stCondLst>
                                        </p:cTn>
                                        <p:tgtEl>
                                          <p:spTgt spid="2258"/>
                                        </p:tgtEl>
                                        <p:attrNameLst>
                                          <p:attrName>style.visibility</p:attrName>
                                        </p:attrNameLst>
                                      </p:cBhvr>
                                      <p:to>
                                        <p:strVal val="visible"/>
                                      </p:to>
                                    </p:set>
                                    <p:animEffect transition="in" filter="fade">
                                      <p:cBhvr>
                                        <p:cTn id="16" dur="1000"/>
                                        <p:tgtEl>
                                          <p:spTgt spid="2258"/>
                                        </p:tgtEl>
                                      </p:cBhvr>
                                    </p:animEffect>
                                  </p:childTnLst>
                                </p:cTn>
                              </p:par>
                              <p:par>
                                <p:cTn id="17" presetID="10" presetClass="entr" presetSubtype="0" fill="hold" nodeType="withEffect">
                                  <p:stCondLst>
                                    <p:cond delay="0"/>
                                  </p:stCondLst>
                                  <p:childTnLst>
                                    <p:set>
                                      <p:cBhvr>
                                        <p:cTn id="18" dur="1" fill="hold">
                                          <p:stCondLst>
                                            <p:cond delay="0"/>
                                          </p:stCondLst>
                                        </p:cTn>
                                        <p:tgtEl>
                                          <p:spTgt spid="2259"/>
                                        </p:tgtEl>
                                        <p:attrNameLst>
                                          <p:attrName>style.visibility</p:attrName>
                                        </p:attrNameLst>
                                      </p:cBhvr>
                                      <p:to>
                                        <p:strVal val="visible"/>
                                      </p:to>
                                    </p:set>
                                    <p:animEffect transition="in" filter="fade">
                                      <p:cBhvr>
                                        <p:cTn id="19" dur="1000"/>
                                        <p:tgtEl>
                                          <p:spTgt spid="2259"/>
                                        </p:tgtEl>
                                      </p:cBhvr>
                                    </p:animEffect>
                                  </p:childTnLst>
                                </p:cTn>
                              </p:par>
                              <p:par>
                                <p:cTn id="20" presetID="10" presetClass="entr" presetSubtype="0" fill="hold" nodeType="withEffect">
                                  <p:stCondLst>
                                    <p:cond delay="0"/>
                                  </p:stCondLst>
                                  <p:childTnLst>
                                    <p:set>
                                      <p:cBhvr>
                                        <p:cTn id="21" dur="1" fill="hold">
                                          <p:stCondLst>
                                            <p:cond delay="0"/>
                                          </p:stCondLst>
                                        </p:cTn>
                                        <p:tgtEl>
                                          <p:spTgt spid="2260"/>
                                        </p:tgtEl>
                                        <p:attrNameLst>
                                          <p:attrName>style.visibility</p:attrName>
                                        </p:attrNameLst>
                                      </p:cBhvr>
                                      <p:to>
                                        <p:strVal val="visible"/>
                                      </p:to>
                                    </p:set>
                                    <p:animEffect transition="in" filter="fade">
                                      <p:cBhvr>
                                        <p:cTn id="22" dur="1000"/>
                                        <p:tgtEl>
                                          <p:spTgt spid="2260"/>
                                        </p:tgtEl>
                                      </p:cBhvr>
                                    </p:animEffect>
                                  </p:childTnLst>
                                </p:cTn>
                              </p:par>
                              <p:par>
                                <p:cTn id="23" presetID="10" presetClass="entr" presetSubtype="0" fill="hold" nodeType="withEffect">
                                  <p:stCondLst>
                                    <p:cond delay="0"/>
                                  </p:stCondLst>
                                  <p:childTnLst>
                                    <p:set>
                                      <p:cBhvr>
                                        <p:cTn id="24" dur="1" fill="hold">
                                          <p:stCondLst>
                                            <p:cond delay="0"/>
                                          </p:stCondLst>
                                        </p:cTn>
                                        <p:tgtEl>
                                          <p:spTgt spid="2261"/>
                                        </p:tgtEl>
                                        <p:attrNameLst>
                                          <p:attrName>style.visibility</p:attrName>
                                        </p:attrNameLst>
                                      </p:cBhvr>
                                      <p:to>
                                        <p:strVal val="visible"/>
                                      </p:to>
                                    </p:set>
                                    <p:animEffect transition="in" filter="fade">
                                      <p:cBhvr>
                                        <p:cTn id="25" dur="1000"/>
                                        <p:tgtEl>
                                          <p:spTgt spid="2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72" name="Shape 2372"/>
        <p:cNvGrpSpPr/>
        <p:nvPr/>
      </p:nvGrpSpPr>
      <p:grpSpPr>
        <a:xfrm>
          <a:off x="0" y="0"/>
          <a:ext cx="0" cy="0"/>
          <a:chOff x="0" y="0"/>
          <a:chExt cx="0" cy="0"/>
        </a:xfrm>
      </p:grpSpPr>
      <p:sp>
        <p:nvSpPr>
          <p:cNvPr id="2373" name="Google Shape;2373;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66">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66"/>
          <p:cNvSpPr txBox="1"/>
          <p:nvPr>
            <p:ph type="subTitle" idx="4294967295"/>
          </p:nvPr>
        </p:nvSpPr>
        <p:spPr>
          <a:xfrm>
            <a:off x="913350" y="1229425"/>
            <a:ext cx="7317300" cy="2941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Binarization of difference::</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would indicate a more positive value for the first one, but the first one has decreased in the last hour, while the second one is increasing slightly.</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When the model gets this mean value, it will give a higher probability for the second one to decrease in the next hour.</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Binarizing the difference prevents outlier impacts on the model's performance.</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379" name="Google Shape;2379;p66"/>
          <p:cNvPicPr preferRelativeResize="0"/>
          <p:nvPr/>
        </p:nvPicPr>
        <p:blipFill>
          <a:blip r:embed="rId1"/>
          <a:stretch>
            <a:fillRect/>
          </a:stretch>
        </p:blipFill>
        <p:spPr>
          <a:xfrm>
            <a:off x="5985175" y="4171140"/>
            <a:ext cx="3158826" cy="972360"/>
          </a:xfrm>
          <a:prstGeom prst="rect">
            <a:avLst/>
          </a:prstGeom>
          <a:noFill/>
          <a:ln>
            <a:noFill/>
          </a:ln>
        </p:spPr>
      </p:pic>
      <p:sp>
        <p:nvSpPr>
          <p:cNvPr id="2380" name="Google Shape;2380;p66"/>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73"/>
                                        </p:tgtEl>
                                        <p:attrNameLst>
                                          <p:attrName>style.visibility</p:attrName>
                                        </p:attrNameLst>
                                      </p:cBhvr>
                                      <p:to>
                                        <p:strVal val="visible"/>
                                      </p:to>
                                    </p:set>
                                    <p:animEffect transition="in" filter="fade">
                                      <p:cBhvr>
                                        <p:cTn id="7" dur="1000"/>
                                        <p:tgtEl>
                                          <p:spTgt spid="2373"/>
                                        </p:tgtEl>
                                      </p:cBhvr>
                                    </p:animEffect>
                                  </p:childTnLst>
                                </p:cTn>
                              </p:par>
                              <p:par>
                                <p:cTn id="8" presetID="10" presetClass="entr" presetSubtype="0" fill="hold" nodeType="withEffect">
                                  <p:stCondLst>
                                    <p:cond delay="0"/>
                                  </p:stCondLst>
                                  <p:childTnLst>
                                    <p:set>
                                      <p:cBhvr>
                                        <p:cTn id="9" dur="1" fill="hold">
                                          <p:stCondLst>
                                            <p:cond delay="0"/>
                                          </p:stCondLst>
                                        </p:cTn>
                                        <p:tgtEl>
                                          <p:spTgt spid="2374"/>
                                        </p:tgtEl>
                                        <p:attrNameLst>
                                          <p:attrName>style.visibility</p:attrName>
                                        </p:attrNameLst>
                                      </p:cBhvr>
                                      <p:to>
                                        <p:strVal val="visible"/>
                                      </p:to>
                                    </p:set>
                                    <p:animEffect transition="in" filter="fade">
                                      <p:cBhvr>
                                        <p:cTn id="10" dur="1000"/>
                                        <p:tgtEl>
                                          <p:spTgt spid="2374"/>
                                        </p:tgtEl>
                                      </p:cBhvr>
                                    </p:animEffect>
                                  </p:childTnLst>
                                </p:cTn>
                              </p:par>
                              <p:par>
                                <p:cTn id="11" presetID="10" presetClass="entr" presetSubtype="0" fill="hold" nodeType="withEffect">
                                  <p:stCondLst>
                                    <p:cond delay="0"/>
                                  </p:stCondLst>
                                  <p:childTnLst>
                                    <p:set>
                                      <p:cBhvr>
                                        <p:cTn id="12" dur="1" fill="hold">
                                          <p:stCondLst>
                                            <p:cond delay="0"/>
                                          </p:stCondLst>
                                        </p:cTn>
                                        <p:tgtEl>
                                          <p:spTgt spid="2375"/>
                                        </p:tgtEl>
                                        <p:attrNameLst>
                                          <p:attrName>style.visibility</p:attrName>
                                        </p:attrNameLst>
                                      </p:cBhvr>
                                      <p:to>
                                        <p:strVal val="visible"/>
                                      </p:to>
                                    </p:set>
                                    <p:animEffect transition="in" filter="fade">
                                      <p:cBhvr>
                                        <p:cTn id="13" dur="1000"/>
                                        <p:tgtEl>
                                          <p:spTgt spid="2375"/>
                                        </p:tgtEl>
                                      </p:cBhvr>
                                    </p:animEffect>
                                  </p:childTnLst>
                                </p:cTn>
                              </p:par>
                              <p:par>
                                <p:cTn id="14" presetID="10" presetClass="entr" presetSubtype="0" fill="hold" nodeType="withEffect">
                                  <p:stCondLst>
                                    <p:cond delay="0"/>
                                  </p:stCondLst>
                                  <p:childTnLst>
                                    <p:set>
                                      <p:cBhvr>
                                        <p:cTn id="15" dur="1" fill="hold">
                                          <p:stCondLst>
                                            <p:cond delay="0"/>
                                          </p:stCondLst>
                                        </p:cTn>
                                        <p:tgtEl>
                                          <p:spTgt spid="2376"/>
                                        </p:tgtEl>
                                        <p:attrNameLst>
                                          <p:attrName>style.visibility</p:attrName>
                                        </p:attrNameLst>
                                      </p:cBhvr>
                                      <p:to>
                                        <p:strVal val="visible"/>
                                      </p:to>
                                    </p:set>
                                    <p:animEffect transition="in" filter="fade">
                                      <p:cBhvr>
                                        <p:cTn id="16" dur="1000"/>
                                        <p:tgtEl>
                                          <p:spTgt spid="2376"/>
                                        </p:tgtEl>
                                      </p:cBhvr>
                                    </p:animEffect>
                                  </p:childTnLst>
                                </p:cTn>
                              </p:par>
                              <p:par>
                                <p:cTn id="17" presetID="10" presetClass="entr" presetSubtype="0" fill="hold" nodeType="withEffect">
                                  <p:stCondLst>
                                    <p:cond delay="0"/>
                                  </p:stCondLst>
                                  <p:childTnLst>
                                    <p:set>
                                      <p:cBhvr>
                                        <p:cTn id="18" dur="1" fill="hold">
                                          <p:stCondLst>
                                            <p:cond delay="0"/>
                                          </p:stCondLst>
                                        </p:cTn>
                                        <p:tgtEl>
                                          <p:spTgt spid="2377"/>
                                        </p:tgtEl>
                                        <p:attrNameLst>
                                          <p:attrName>style.visibility</p:attrName>
                                        </p:attrNameLst>
                                      </p:cBhvr>
                                      <p:to>
                                        <p:strVal val="visible"/>
                                      </p:to>
                                    </p:set>
                                    <p:animEffect transition="in" filter="fade">
                                      <p:cBhvr>
                                        <p:cTn id="19" dur="1000"/>
                                        <p:tgtEl>
                                          <p:spTgt spid="2377"/>
                                        </p:tgtEl>
                                      </p:cBhvr>
                                    </p:animEffect>
                                  </p:childTnLst>
                                </p:cTn>
                              </p:par>
                              <p:par>
                                <p:cTn id="20" presetID="10" presetClass="entr" presetSubtype="0" fill="hold" nodeType="withEffect">
                                  <p:stCondLst>
                                    <p:cond delay="0"/>
                                  </p:stCondLst>
                                  <p:childTnLst>
                                    <p:set>
                                      <p:cBhvr>
                                        <p:cTn id="21" dur="1" fill="hold">
                                          <p:stCondLst>
                                            <p:cond delay="0"/>
                                          </p:stCondLst>
                                        </p:cTn>
                                        <p:tgtEl>
                                          <p:spTgt spid="2378"/>
                                        </p:tgtEl>
                                        <p:attrNameLst>
                                          <p:attrName>style.visibility</p:attrName>
                                        </p:attrNameLst>
                                      </p:cBhvr>
                                      <p:to>
                                        <p:strVal val="visible"/>
                                      </p:to>
                                    </p:set>
                                    <p:animEffect transition="in" filter="fade">
                                      <p:cBhvr>
                                        <p:cTn id="22" dur="1000"/>
                                        <p:tgtEl>
                                          <p:spTgt spid="2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84" name="Shape 2384"/>
        <p:cNvGrpSpPr/>
        <p:nvPr/>
      </p:nvGrpSpPr>
      <p:grpSpPr>
        <a:xfrm>
          <a:off x="0" y="0"/>
          <a:ext cx="0" cy="0"/>
          <a:chOff x="0" y="0"/>
          <a:chExt cx="0" cy="0"/>
        </a:xfrm>
      </p:grpSpPr>
      <p:sp>
        <p:nvSpPr>
          <p:cNvPr id="2385" name="Google Shape;2385;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67">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67"/>
          <p:cNvSpPr txBox="1"/>
          <p:nvPr>
            <p:ph type="subTitle" idx="4294967295"/>
          </p:nvPr>
        </p:nvSpPr>
        <p:spPr>
          <a:xfrm>
            <a:off x="913350" y="1229425"/>
            <a:ext cx="3825600" cy="2941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720" b="1">
              <a:solidFill>
                <a:srgbClr val="00C3B1"/>
              </a:solidFill>
              <a:latin typeface="Raleway"/>
              <a:ea typeface="Raleway"/>
              <a:cs typeface="Raleway"/>
              <a:sym typeface="Raleway"/>
            </a:endParaRPr>
          </a:p>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Ratio of KPI values</a:t>
            </a:r>
            <a:r>
              <a:rPr lang="en-GB" sz="1720" b="1">
                <a:solidFill>
                  <a:srgbClr val="00C3B1"/>
                </a:solidFill>
                <a:latin typeface="Raleway"/>
                <a:ea typeface="Raleway"/>
                <a:cs typeface="Raleway"/>
                <a:sym typeface="Raleway"/>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Computing the ratio of KPI values gives the model more information about the data</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change weight</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391" name="Google Shape;2391;p67"/>
          <p:cNvPicPr preferRelativeResize="0"/>
          <p:nvPr/>
        </p:nvPicPr>
        <p:blipFill>
          <a:blip r:embed="rId1"/>
          <a:stretch>
            <a:fillRect/>
          </a:stretch>
        </p:blipFill>
        <p:spPr>
          <a:xfrm>
            <a:off x="5985175" y="4171140"/>
            <a:ext cx="3158826" cy="972360"/>
          </a:xfrm>
          <a:prstGeom prst="rect">
            <a:avLst/>
          </a:prstGeom>
          <a:noFill/>
          <a:ln>
            <a:noFill/>
          </a:ln>
        </p:spPr>
      </p:pic>
      <p:sp>
        <p:nvSpPr>
          <p:cNvPr id="2392" name="Google Shape;2392;p67"/>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graphicFrame>
        <p:nvGraphicFramePr>
          <p:cNvPr id="2393" name="Google Shape;2393;p67"/>
          <p:cNvGraphicFramePr/>
          <p:nvPr/>
        </p:nvGraphicFramePr>
        <p:xfrm>
          <a:off x="4920475" y="1152050"/>
          <a:ext cx="3750200" cy="3000000"/>
        </p:xfrm>
        <a:graphic>
          <a:graphicData uri="http://schemas.openxmlformats.org/drawingml/2006/table">
            <a:tbl>
              <a:tblPr bandRow="1">
                <a:noFill/>
                <a:tableStyleId>{73BBDF89-EBA1-48B8-884C-D1B80F3C4409}</a:tableStyleId>
              </a:tblPr>
              <a:tblGrid>
                <a:gridCol w="840575"/>
                <a:gridCol w="969875"/>
                <a:gridCol w="969875"/>
                <a:gridCol w="969875"/>
              </a:tblGrid>
              <a:tr h="561625">
                <a:tc>
                  <a:txBody>
                    <a:bodyPr/>
                    <a:lstStyle/>
                    <a:p>
                      <a:pPr marL="0" lvl="0" indent="0" algn="just" rtl="0">
                        <a:lnSpc>
                          <a:spcPct val="115000"/>
                        </a:lnSpc>
                        <a:spcBef>
                          <a:spcPts val="0"/>
                        </a:spcBef>
                        <a:spcAft>
                          <a:spcPts val="0"/>
                        </a:spcAft>
                        <a:buNone/>
                      </a:pPr>
                      <a:r>
                        <a:rPr lang="en-GB" sz="1300"/>
                        <a:t>endTime</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data rate</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Ratio change</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Ratio one</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554275">
                <a:tc>
                  <a:txBody>
                    <a:bodyPr/>
                    <a:lstStyle/>
                    <a:p>
                      <a:pPr marL="0" lvl="0" indent="0" algn="just" rtl="0">
                        <a:lnSpc>
                          <a:spcPct val="115000"/>
                        </a:lnSpc>
                        <a:spcBef>
                          <a:spcPts val="0"/>
                        </a:spcBef>
                        <a:spcAft>
                          <a:spcPts val="0"/>
                        </a:spcAft>
                        <a:buNone/>
                      </a:pPr>
                      <a:r>
                        <a:rPr lang="en-GB" sz="1300"/>
                        <a:t>2/20/2023 8:00</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38.5</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554275">
                <a:tc>
                  <a:txBody>
                    <a:bodyPr/>
                    <a:lstStyle/>
                    <a:p>
                      <a:pPr marL="0" lvl="0" indent="0" algn="just" rtl="0">
                        <a:lnSpc>
                          <a:spcPct val="115000"/>
                        </a:lnSpc>
                        <a:spcBef>
                          <a:spcPts val="0"/>
                        </a:spcBef>
                        <a:spcAft>
                          <a:spcPts val="0"/>
                        </a:spcAft>
                        <a:buNone/>
                      </a:pPr>
                      <a:r>
                        <a:rPr lang="en-GB" sz="1300"/>
                        <a:t>2/20/2023 9:00</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24.5</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24.5 / 38.5</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a:t>0.64</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554275">
                <a:tc>
                  <a:txBody>
                    <a:bodyPr/>
                    <a:lstStyle/>
                    <a:p>
                      <a:pPr marL="0" lvl="0" indent="0" algn="just" rtl="0">
                        <a:lnSpc>
                          <a:spcPct val="115000"/>
                        </a:lnSpc>
                        <a:spcBef>
                          <a:spcPts val="0"/>
                        </a:spcBef>
                        <a:spcAft>
                          <a:spcPts val="0"/>
                        </a:spcAft>
                        <a:buNone/>
                      </a:pPr>
                      <a:r>
                        <a:rPr lang="en-GB" sz="1300"/>
                        <a:t>2/20/2023 10:00</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21.8</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21.8 / 24.5</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a:t>0.89</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554275">
                <a:tc>
                  <a:txBody>
                    <a:bodyPr/>
                    <a:lstStyle/>
                    <a:p>
                      <a:pPr marL="0" lvl="0" indent="0" algn="just" rtl="0">
                        <a:lnSpc>
                          <a:spcPct val="115000"/>
                        </a:lnSpc>
                        <a:spcBef>
                          <a:spcPts val="0"/>
                        </a:spcBef>
                        <a:spcAft>
                          <a:spcPts val="0"/>
                        </a:spcAft>
                        <a:buNone/>
                      </a:pPr>
                      <a:r>
                        <a:rPr lang="en-GB" sz="1300"/>
                        <a:t>2/20/2023 11:00</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23.2</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300"/>
                        <a:t>23.2 / 21.8</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a:t>1.06</a:t>
                      </a:r>
                      <a:endParaRPr sz="1300"/>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85"/>
                                        </p:tgtEl>
                                        <p:attrNameLst>
                                          <p:attrName>style.visibility</p:attrName>
                                        </p:attrNameLst>
                                      </p:cBhvr>
                                      <p:to>
                                        <p:strVal val="visible"/>
                                      </p:to>
                                    </p:set>
                                    <p:animEffect transition="in" filter="fade">
                                      <p:cBhvr>
                                        <p:cTn id="7" dur="1000"/>
                                        <p:tgtEl>
                                          <p:spTgt spid="2385"/>
                                        </p:tgtEl>
                                      </p:cBhvr>
                                    </p:animEffect>
                                  </p:childTnLst>
                                </p:cTn>
                              </p:par>
                              <p:par>
                                <p:cTn id="8" presetID="10" presetClass="entr" presetSubtype="0" fill="hold" nodeType="withEffect">
                                  <p:stCondLst>
                                    <p:cond delay="0"/>
                                  </p:stCondLst>
                                  <p:childTnLst>
                                    <p:set>
                                      <p:cBhvr>
                                        <p:cTn id="9" dur="1" fill="hold">
                                          <p:stCondLst>
                                            <p:cond delay="0"/>
                                          </p:stCondLst>
                                        </p:cTn>
                                        <p:tgtEl>
                                          <p:spTgt spid="2386"/>
                                        </p:tgtEl>
                                        <p:attrNameLst>
                                          <p:attrName>style.visibility</p:attrName>
                                        </p:attrNameLst>
                                      </p:cBhvr>
                                      <p:to>
                                        <p:strVal val="visible"/>
                                      </p:to>
                                    </p:set>
                                    <p:animEffect transition="in" filter="fade">
                                      <p:cBhvr>
                                        <p:cTn id="10" dur="1000"/>
                                        <p:tgtEl>
                                          <p:spTgt spid="2386"/>
                                        </p:tgtEl>
                                      </p:cBhvr>
                                    </p:animEffect>
                                  </p:childTnLst>
                                </p:cTn>
                              </p:par>
                              <p:par>
                                <p:cTn id="11" presetID="10" presetClass="entr" presetSubtype="0" fill="hold" nodeType="withEffect">
                                  <p:stCondLst>
                                    <p:cond delay="0"/>
                                  </p:stCondLst>
                                  <p:childTnLst>
                                    <p:set>
                                      <p:cBhvr>
                                        <p:cTn id="12" dur="1" fill="hold">
                                          <p:stCondLst>
                                            <p:cond delay="0"/>
                                          </p:stCondLst>
                                        </p:cTn>
                                        <p:tgtEl>
                                          <p:spTgt spid="2387"/>
                                        </p:tgtEl>
                                        <p:attrNameLst>
                                          <p:attrName>style.visibility</p:attrName>
                                        </p:attrNameLst>
                                      </p:cBhvr>
                                      <p:to>
                                        <p:strVal val="visible"/>
                                      </p:to>
                                    </p:set>
                                    <p:animEffect transition="in" filter="fade">
                                      <p:cBhvr>
                                        <p:cTn id="13" dur="1000"/>
                                        <p:tgtEl>
                                          <p:spTgt spid="2387"/>
                                        </p:tgtEl>
                                      </p:cBhvr>
                                    </p:animEffect>
                                  </p:childTnLst>
                                </p:cTn>
                              </p:par>
                              <p:par>
                                <p:cTn id="14" presetID="10" presetClass="entr" presetSubtype="0" fill="hold" nodeType="withEffect">
                                  <p:stCondLst>
                                    <p:cond delay="0"/>
                                  </p:stCondLst>
                                  <p:childTnLst>
                                    <p:set>
                                      <p:cBhvr>
                                        <p:cTn id="15" dur="1" fill="hold">
                                          <p:stCondLst>
                                            <p:cond delay="0"/>
                                          </p:stCondLst>
                                        </p:cTn>
                                        <p:tgtEl>
                                          <p:spTgt spid="2388"/>
                                        </p:tgtEl>
                                        <p:attrNameLst>
                                          <p:attrName>style.visibility</p:attrName>
                                        </p:attrNameLst>
                                      </p:cBhvr>
                                      <p:to>
                                        <p:strVal val="visible"/>
                                      </p:to>
                                    </p:set>
                                    <p:animEffect transition="in" filter="fade">
                                      <p:cBhvr>
                                        <p:cTn id="16" dur="1000"/>
                                        <p:tgtEl>
                                          <p:spTgt spid="2388"/>
                                        </p:tgtEl>
                                      </p:cBhvr>
                                    </p:animEffect>
                                  </p:childTnLst>
                                </p:cTn>
                              </p:par>
                              <p:par>
                                <p:cTn id="17" presetID="10" presetClass="entr" presetSubtype="0" fill="hold" nodeType="withEffect">
                                  <p:stCondLst>
                                    <p:cond delay="0"/>
                                  </p:stCondLst>
                                  <p:childTnLst>
                                    <p:set>
                                      <p:cBhvr>
                                        <p:cTn id="18" dur="1" fill="hold">
                                          <p:stCondLst>
                                            <p:cond delay="0"/>
                                          </p:stCondLst>
                                        </p:cTn>
                                        <p:tgtEl>
                                          <p:spTgt spid="2389"/>
                                        </p:tgtEl>
                                        <p:attrNameLst>
                                          <p:attrName>style.visibility</p:attrName>
                                        </p:attrNameLst>
                                      </p:cBhvr>
                                      <p:to>
                                        <p:strVal val="visible"/>
                                      </p:to>
                                    </p:set>
                                    <p:animEffect transition="in" filter="fade">
                                      <p:cBhvr>
                                        <p:cTn id="19" dur="1000"/>
                                        <p:tgtEl>
                                          <p:spTgt spid="2389"/>
                                        </p:tgtEl>
                                      </p:cBhvr>
                                    </p:animEffect>
                                  </p:childTnLst>
                                </p:cTn>
                              </p:par>
                              <p:par>
                                <p:cTn id="20" presetID="10" presetClass="entr" presetSubtype="0" fill="hold" nodeType="withEffect">
                                  <p:stCondLst>
                                    <p:cond delay="0"/>
                                  </p:stCondLst>
                                  <p:childTnLst>
                                    <p:set>
                                      <p:cBhvr>
                                        <p:cTn id="21" dur="1" fill="hold">
                                          <p:stCondLst>
                                            <p:cond delay="0"/>
                                          </p:stCondLst>
                                        </p:cTn>
                                        <p:tgtEl>
                                          <p:spTgt spid="2390"/>
                                        </p:tgtEl>
                                        <p:attrNameLst>
                                          <p:attrName>style.visibility</p:attrName>
                                        </p:attrNameLst>
                                      </p:cBhvr>
                                      <p:to>
                                        <p:strVal val="visible"/>
                                      </p:to>
                                    </p:set>
                                    <p:animEffect transition="in" filter="fade">
                                      <p:cBhvr>
                                        <p:cTn id="22" dur="1000"/>
                                        <p:tgtEl>
                                          <p:spTgt spid="2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97" name="Shape 2397"/>
        <p:cNvGrpSpPr/>
        <p:nvPr/>
      </p:nvGrpSpPr>
      <p:grpSpPr>
        <a:xfrm>
          <a:off x="0" y="0"/>
          <a:ext cx="0" cy="0"/>
          <a:chOff x="0" y="0"/>
          <a:chExt cx="0" cy="0"/>
        </a:xfrm>
      </p:grpSpPr>
      <p:sp>
        <p:nvSpPr>
          <p:cNvPr id="2398" name="Google Shape;2398;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68">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68"/>
          <p:cNvSpPr txBox="1"/>
          <p:nvPr>
            <p:ph type="subTitle" idx="4294967295"/>
          </p:nvPr>
        </p:nvSpPr>
        <p:spPr>
          <a:xfrm>
            <a:off x="913350" y="1229425"/>
            <a:ext cx="7317300" cy="31185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720" b="1">
              <a:solidFill>
                <a:srgbClr val="00C3B1"/>
              </a:solidFill>
              <a:latin typeface="Raleway"/>
              <a:ea typeface="Raleway"/>
              <a:cs typeface="Raleway"/>
              <a:sym typeface="Raleway"/>
            </a:endParaRPr>
          </a:p>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Ratio of KPI values: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300"/>
              </a:spcBef>
              <a:spcAft>
                <a:spcPts val="0"/>
              </a:spcAft>
              <a:buNone/>
            </a:pPr>
            <a:r>
              <a:rPr lang="en-US"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a:t>
            </a:r>
            <a:r>
              <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[2.3, 4.6]</a:t>
            </a:r>
            <a:r>
              <a:rPr lang="en-US"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and [120, 130]</a:t>
            </a:r>
            <a:endParaRPr lang="en-US"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Computing the difference gives the second value a more positive value, but the increase from 120 to 130 is not so high</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ratio</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04" name="Google Shape;2404;p68"/>
          <p:cNvPicPr preferRelativeResize="0"/>
          <p:nvPr/>
        </p:nvPicPr>
        <p:blipFill>
          <a:blip r:embed="rId1"/>
          <a:stretch>
            <a:fillRect/>
          </a:stretch>
        </p:blipFill>
        <p:spPr>
          <a:xfrm>
            <a:off x="5985175" y="4171140"/>
            <a:ext cx="3158826" cy="972360"/>
          </a:xfrm>
          <a:prstGeom prst="rect">
            <a:avLst/>
          </a:prstGeom>
          <a:noFill/>
          <a:ln>
            <a:noFill/>
          </a:ln>
        </p:spPr>
      </p:pic>
      <p:sp>
        <p:nvSpPr>
          <p:cNvPr id="2405" name="Google Shape;2405;p68"/>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98"/>
                                        </p:tgtEl>
                                        <p:attrNameLst>
                                          <p:attrName>style.visibility</p:attrName>
                                        </p:attrNameLst>
                                      </p:cBhvr>
                                      <p:to>
                                        <p:strVal val="visible"/>
                                      </p:to>
                                    </p:set>
                                    <p:animEffect transition="in" filter="fade">
                                      <p:cBhvr>
                                        <p:cTn id="7" dur="1000"/>
                                        <p:tgtEl>
                                          <p:spTgt spid="2398"/>
                                        </p:tgtEl>
                                      </p:cBhvr>
                                    </p:animEffect>
                                  </p:childTnLst>
                                </p:cTn>
                              </p:par>
                              <p:par>
                                <p:cTn id="8" presetID="10" presetClass="entr" presetSubtype="0" fill="hold" nodeType="withEffect">
                                  <p:stCondLst>
                                    <p:cond delay="0"/>
                                  </p:stCondLst>
                                  <p:childTnLst>
                                    <p:set>
                                      <p:cBhvr>
                                        <p:cTn id="9" dur="1" fill="hold">
                                          <p:stCondLst>
                                            <p:cond delay="0"/>
                                          </p:stCondLst>
                                        </p:cTn>
                                        <p:tgtEl>
                                          <p:spTgt spid="2399"/>
                                        </p:tgtEl>
                                        <p:attrNameLst>
                                          <p:attrName>style.visibility</p:attrName>
                                        </p:attrNameLst>
                                      </p:cBhvr>
                                      <p:to>
                                        <p:strVal val="visible"/>
                                      </p:to>
                                    </p:set>
                                    <p:animEffect transition="in" filter="fade">
                                      <p:cBhvr>
                                        <p:cTn id="10" dur="1000"/>
                                        <p:tgtEl>
                                          <p:spTgt spid="2399"/>
                                        </p:tgtEl>
                                      </p:cBhvr>
                                    </p:animEffect>
                                  </p:childTnLst>
                                </p:cTn>
                              </p:par>
                              <p:par>
                                <p:cTn id="11" presetID="10" presetClass="entr" presetSubtype="0" fill="hold" nodeType="withEffect">
                                  <p:stCondLst>
                                    <p:cond delay="0"/>
                                  </p:stCondLst>
                                  <p:childTnLst>
                                    <p:set>
                                      <p:cBhvr>
                                        <p:cTn id="12" dur="1" fill="hold">
                                          <p:stCondLst>
                                            <p:cond delay="0"/>
                                          </p:stCondLst>
                                        </p:cTn>
                                        <p:tgtEl>
                                          <p:spTgt spid="2400"/>
                                        </p:tgtEl>
                                        <p:attrNameLst>
                                          <p:attrName>style.visibility</p:attrName>
                                        </p:attrNameLst>
                                      </p:cBhvr>
                                      <p:to>
                                        <p:strVal val="visible"/>
                                      </p:to>
                                    </p:set>
                                    <p:animEffect transition="in" filter="fade">
                                      <p:cBhvr>
                                        <p:cTn id="13" dur="1000"/>
                                        <p:tgtEl>
                                          <p:spTgt spid="2400"/>
                                        </p:tgtEl>
                                      </p:cBhvr>
                                    </p:animEffect>
                                  </p:childTnLst>
                                </p:cTn>
                              </p:par>
                              <p:par>
                                <p:cTn id="14" presetID="10" presetClass="entr" presetSubtype="0" fill="hold" nodeType="withEffect">
                                  <p:stCondLst>
                                    <p:cond delay="0"/>
                                  </p:stCondLst>
                                  <p:childTnLst>
                                    <p:set>
                                      <p:cBhvr>
                                        <p:cTn id="15" dur="1" fill="hold">
                                          <p:stCondLst>
                                            <p:cond delay="0"/>
                                          </p:stCondLst>
                                        </p:cTn>
                                        <p:tgtEl>
                                          <p:spTgt spid="2401"/>
                                        </p:tgtEl>
                                        <p:attrNameLst>
                                          <p:attrName>style.visibility</p:attrName>
                                        </p:attrNameLst>
                                      </p:cBhvr>
                                      <p:to>
                                        <p:strVal val="visible"/>
                                      </p:to>
                                    </p:set>
                                    <p:animEffect transition="in" filter="fade">
                                      <p:cBhvr>
                                        <p:cTn id="16" dur="1000"/>
                                        <p:tgtEl>
                                          <p:spTgt spid="2401"/>
                                        </p:tgtEl>
                                      </p:cBhvr>
                                    </p:animEffect>
                                  </p:childTnLst>
                                </p:cTn>
                              </p:par>
                              <p:par>
                                <p:cTn id="17" presetID="10" presetClass="entr" presetSubtype="0" fill="hold" nodeType="withEffect">
                                  <p:stCondLst>
                                    <p:cond delay="0"/>
                                  </p:stCondLst>
                                  <p:childTnLst>
                                    <p:set>
                                      <p:cBhvr>
                                        <p:cTn id="18" dur="1" fill="hold">
                                          <p:stCondLst>
                                            <p:cond delay="0"/>
                                          </p:stCondLst>
                                        </p:cTn>
                                        <p:tgtEl>
                                          <p:spTgt spid="2402"/>
                                        </p:tgtEl>
                                        <p:attrNameLst>
                                          <p:attrName>style.visibility</p:attrName>
                                        </p:attrNameLst>
                                      </p:cBhvr>
                                      <p:to>
                                        <p:strVal val="visible"/>
                                      </p:to>
                                    </p:set>
                                    <p:animEffect transition="in" filter="fade">
                                      <p:cBhvr>
                                        <p:cTn id="19" dur="1000"/>
                                        <p:tgtEl>
                                          <p:spTgt spid="2402"/>
                                        </p:tgtEl>
                                      </p:cBhvr>
                                    </p:animEffect>
                                  </p:childTnLst>
                                </p:cTn>
                              </p:par>
                              <p:par>
                                <p:cTn id="20" presetID="10" presetClass="entr" presetSubtype="0" fill="hold" nodeType="withEffect">
                                  <p:stCondLst>
                                    <p:cond delay="0"/>
                                  </p:stCondLst>
                                  <p:childTnLst>
                                    <p:set>
                                      <p:cBhvr>
                                        <p:cTn id="21" dur="1" fill="hold">
                                          <p:stCondLst>
                                            <p:cond delay="0"/>
                                          </p:stCondLst>
                                        </p:cTn>
                                        <p:tgtEl>
                                          <p:spTgt spid="2403"/>
                                        </p:tgtEl>
                                        <p:attrNameLst>
                                          <p:attrName>style.visibility</p:attrName>
                                        </p:attrNameLst>
                                      </p:cBhvr>
                                      <p:to>
                                        <p:strVal val="visible"/>
                                      </p:to>
                                    </p:set>
                                    <p:animEffect transition="in" filter="fade">
                                      <p:cBhvr>
                                        <p:cTn id="22" dur="1000"/>
                                        <p:tgtEl>
                                          <p:spTgt spid="2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09" name="Shape 2409"/>
        <p:cNvGrpSpPr/>
        <p:nvPr/>
      </p:nvGrpSpPr>
      <p:grpSpPr>
        <a:xfrm>
          <a:off x="0" y="0"/>
          <a:ext cx="0" cy="0"/>
          <a:chOff x="0" y="0"/>
          <a:chExt cx="0" cy="0"/>
        </a:xfrm>
      </p:grpSpPr>
      <p:sp>
        <p:nvSpPr>
          <p:cNvPr id="2410" name="Google Shape;2410;p6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6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69">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6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6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69"/>
          <p:cNvSpPr txBox="1"/>
          <p:nvPr>
            <p:ph type="subTitle" idx="4294967295"/>
          </p:nvPr>
        </p:nvSpPr>
        <p:spPr>
          <a:xfrm>
            <a:off x="913350" y="1229425"/>
            <a:ext cx="7317300" cy="2853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Ratio of KPI values: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However, computing the ratio shows that the </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first </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value is increasing double (from 2.3 to 4.6).</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information is more useful for the model, as it can understand how much weight the data value has increased.</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also helps to prevent model overfitting, as the model will be able to generalize to new data more effectively.</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The ratios 2 and 3 were also computed.</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16" name="Google Shape;2416;p69"/>
          <p:cNvPicPr preferRelativeResize="0"/>
          <p:nvPr/>
        </p:nvPicPr>
        <p:blipFill>
          <a:blip r:embed="rId1"/>
          <a:stretch>
            <a:fillRect/>
          </a:stretch>
        </p:blipFill>
        <p:spPr>
          <a:xfrm>
            <a:off x="5985175" y="4171140"/>
            <a:ext cx="3158826" cy="972360"/>
          </a:xfrm>
          <a:prstGeom prst="rect">
            <a:avLst/>
          </a:prstGeom>
          <a:noFill/>
          <a:ln>
            <a:noFill/>
          </a:ln>
        </p:spPr>
      </p:pic>
      <p:sp>
        <p:nvSpPr>
          <p:cNvPr id="2417" name="Google Shape;2417;p69"/>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10"/>
                                        </p:tgtEl>
                                        <p:attrNameLst>
                                          <p:attrName>style.visibility</p:attrName>
                                        </p:attrNameLst>
                                      </p:cBhvr>
                                      <p:to>
                                        <p:strVal val="visible"/>
                                      </p:to>
                                    </p:set>
                                    <p:animEffect transition="in" filter="fade">
                                      <p:cBhvr>
                                        <p:cTn id="7" dur="1000"/>
                                        <p:tgtEl>
                                          <p:spTgt spid="2410"/>
                                        </p:tgtEl>
                                      </p:cBhvr>
                                    </p:animEffect>
                                  </p:childTnLst>
                                </p:cTn>
                              </p:par>
                              <p:par>
                                <p:cTn id="8" presetID="10" presetClass="entr" presetSubtype="0" fill="hold" nodeType="withEffect">
                                  <p:stCondLst>
                                    <p:cond delay="0"/>
                                  </p:stCondLst>
                                  <p:childTnLst>
                                    <p:set>
                                      <p:cBhvr>
                                        <p:cTn id="9" dur="1" fill="hold">
                                          <p:stCondLst>
                                            <p:cond delay="0"/>
                                          </p:stCondLst>
                                        </p:cTn>
                                        <p:tgtEl>
                                          <p:spTgt spid="2411"/>
                                        </p:tgtEl>
                                        <p:attrNameLst>
                                          <p:attrName>style.visibility</p:attrName>
                                        </p:attrNameLst>
                                      </p:cBhvr>
                                      <p:to>
                                        <p:strVal val="visible"/>
                                      </p:to>
                                    </p:set>
                                    <p:animEffect transition="in" filter="fade">
                                      <p:cBhvr>
                                        <p:cTn id="10" dur="1000"/>
                                        <p:tgtEl>
                                          <p:spTgt spid="2411"/>
                                        </p:tgtEl>
                                      </p:cBhvr>
                                    </p:animEffect>
                                  </p:childTnLst>
                                </p:cTn>
                              </p:par>
                              <p:par>
                                <p:cTn id="11" presetID="10" presetClass="entr" presetSubtype="0" fill="hold" nodeType="withEffect">
                                  <p:stCondLst>
                                    <p:cond delay="0"/>
                                  </p:stCondLst>
                                  <p:childTnLst>
                                    <p:set>
                                      <p:cBhvr>
                                        <p:cTn id="12" dur="1" fill="hold">
                                          <p:stCondLst>
                                            <p:cond delay="0"/>
                                          </p:stCondLst>
                                        </p:cTn>
                                        <p:tgtEl>
                                          <p:spTgt spid="2412"/>
                                        </p:tgtEl>
                                        <p:attrNameLst>
                                          <p:attrName>style.visibility</p:attrName>
                                        </p:attrNameLst>
                                      </p:cBhvr>
                                      <p:to>
                                        <p:strVal val="visible"/>
                                      </p:to>
                                    </p:set>
                                    <p:animEffect transition="in" filter="fade">
                                      <p:cBhvr>
                                        <p:cTn id="13" dur="1000"/>
                                        <p:tgtEl>
                                          <p:spTgt spid="2412"/>
                                        </p:tgtEl>
                                      </p:cBhvr>
                                    </p:animEffect>
                                  </p:childTnLst>
                                </p:cTn>
                              </p:par>
                              <p:par>
                                <p:cTn id="14" presetID="10" presetClass="entr" presetSubtype="0" fill="hold" nodeType="withEffect">
                                  <p:stCondLst>
                                    <p:cond delay="0"/>
                                  </p:stCondLst>
                                  <p:childTnLst>
                                    <p:set>
                                      <p:cBhvr>
                                        <p:cTn id="15" dur="1" fill="hold">
                                          <p:stCondLst>
                                            <p:cond delay="0"/>
                                          </p:stCondLst>
                                        </p:cTn>
                                        <p:tgtEl>
                                          <p:spTgt spid="2413"/>
                                        </p:tgtEl>
                                        <p:attrNameLst>
                                          <p:attrName>style.visibility</p:attrName>
                                        </p:attrNameLst>
                                      </p:cBhvr>
                                      <p:to>
                                        <p:strVal val="visible"/>
                                      </p:to>
                                    </p:set>
                                    <p:animEffect transition="in" filter="fade">
                                      <p:cBhvr>
                                        <p:cTn id="16" dur="1000"/>
                                        <p:tgtEl>
                                          <p:spTgt spid="2413"/>
                                        </p:tgtEl>
                                      </p:cBhvr>
                                    </p:animEffect>
                                  </p:childTnLst>
                                </p:cTn>
                              </p:par>
                              <p:par>
                                <p:cTn id="17" presetID="10" presetClass="entr" presetSubtype="0" fill="hold" nodeType="withEffect">
                                  <p:stCondLst>
                                    <p:cond delay="0"/>
                                  </p:stCondLst>
                                  <p:childTnLst>
                                    <p:set>
                                      <p:cBhvr>
                                        <p:cTn id="18" dur="1" fill="hold">
                                          <p:stCondLst>
                                            <p:cond delay="0"/>
                                          </p:stCondLst>
                                        </p:cTn>
                                        <p:tgtEl>
                                          <p:spTgt spid="2414"/>
                                        </p:tgtEl>
                                        <p:attrNameLst>
                                          <p:attrName>style.visibility</p:attrName>
                                        </p:attrNameLst>
                                      </p:cBhvr>
                                      <p:to>
                                        <p:strVal val="visible"/>
                                      </p:to>
                                    </p:set>
                                    <p:animEffect transition="in" filter="fade">
                                      <p:cBhvr>
                                        <p:cTn id="19" dur="1000"/>
                                        <p:tgtEl>
                                          <p:spTgt spid="2414"/>
                                        </p:tgtEl>
                                      </p:cBhvr>
                                    </p:animEffect>
                                  </p:childTnLst>
                                </p:cTn>
                              </p:par>
                              <p:par>
                                <p:cTn id="20" presetID="10" presetClass="entr" presetSubtype="0" fill="hold" nodeType="withEffect">
                                  <p:stCondLst>
                                    <p:cond delay="0"/>
                                  </p:stCondLst>
                                  <p:childTnLst>
                                    <p:set>
                                      <p:cBhvr>
                                        <p:cTn id="21" dur="1" fill="hold">
                                          <p:stCondLst>
                                            <p:cond delay="0"/>
                                          </p:stCondLst>
                                        </p:cTn>
                                        <p:tgtEl>
                                          <p:spTgt spid="2415"/>
                                        </p:tgtEl>
                                        <p:attrNameLst>
                                          <p:attrName>style.visibility</p:attrName>
                                        </p:attrNameLst>
                                      </p:cBhvr>
                                      <p:to>
                                        <p:strVal val="visible"/>
                                      </p:to>
                                    </p:set>
                                    <p:animEffect transition="in" filter="fade">
                                      <p:cBhvr>
                                        <p:cTn id="22" dur="1000"/>
                                        <p:tgtEl>
                                          <p:spTgt spid="2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21" name="Shape 2421"/>
        <p:cNvGrpSpPr/>
        <p:nvPr/>
      </p:nvGrpSpPr>
      <p:grpSpPr>
        <a:xfrm>
          <a:off x="0" y="0"/>
          <a:ext cx="0" cy="0"/>
          <a:chOff x="0" y="0"/>
          <a:chExt cx="0" cy="0"/>
        </a:xfrm>
      </p:grpSpPr>
      <p:sp>
        <p:nvSpPr>
          <p:cNvPr id="2422" name="Google Shape;2422;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70">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70"/>
          <p:cNvSpPr txBox="1"/>
          <p:nvPr>
            <p:ph type="subTitle" idx="4294967295"/>
          </p:nvPr>
        </p:nvSpPr>
        <p:spPr>
          <a:xfrm>
            <a:off x="913350" y="1229425"/>
            <a:ext cx="7317300" cy="3170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Lag and rolling features</a:t>
            </a:r>
            <a:r>
              <a:rPr lang="en-GB" sz="1720" b="1">
                <a:solidFill>
                  <a:srgbClr val="00C3B1"/>
                </a:solidFill>
                <a:latin typeface="Raleway"/>
                <a:ea typeface="Raleway"/>
                <a:cs typeface="Raleway"/>
                <a:sym typeface="Raleway"/>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24 lag features: This captures the previous 24 hour values of the data rate.</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5 rolling mean, max, and min KPI features: This captures the mean, max, and min values of the data rate over the previous 5 hours.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7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r>
              <a:rPr lang="en-GB" sz="17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These features help the model to learn about the previous time patterns of the data rate, which can be useful for predicting future values.</a:t>
            </a:r>
            <a:endParaRPr sz="17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28" name="Google Shape;2428;p70"/>
          <p:cNvPicPr preferRelativeResize="0"/>
          <p:nvPr/>
        </p:nvPicPr>
        <p:blipFill>
          <a:blip r:embed="rId1"/>
          <a:stretch>
            <a:fillRect/>
          </a:stretch>
        </p:blipFill>
        <p:spPr>
          <a:xfrm>
            <a:off x="5985175" y="4171140"/>
            <a:ext cx="3158826" cy="972360"/>
          </a:xfrm>
          <a:prstGeom prst="rect">
            <a:avLst/>
          </a:prstGeom>
          <a:noFill/>
          <a:ln>
            <a:noFill/>
          </a:ln>
        </p:spPr>
      </p:pic>
      <p:sp>
        <p:nvSpPr>
          <p:cNvPr id="2429" name="Google Shape;2429;p70"/>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22"/>
                                        </p:tgtEl>
                                        <p:attrNameLst>
                                          <p:attrName>style.visibility</p:attrName>
                                        </p:attrNameLst>
                                      </p:cBhvr>
                                      <p:to>
                                        <p:strVal val="visible"/>
                                      </p:to>
                                    </p:set>
                                    <p:animEffect transition="in" filter="fade">
                                      <p:cBhvr>
                                        <p:cTn id="7" dur="1000"/>
                                        <p:tgtEl>
                                          <p:spTgt spid="2422"/>
                                        </p:tgtEl>
                                      </p:cBhvr>
                                    </p:animEffect>
                                  </p:childTnLst>
                                </p:cTn>
                              </p:par>
                              <p:par>
                                <p:cTn id="8" presetID="10" presetClass="entr" presetSubtype="0" fill="hold" nodeType="withEffect">
                                  <p:stCondLst>
                                    <p:cond delay="0"/>
                                  </p:stCondLst>
                                  <p:childTnLst>
                                    <p:set>
                                      <p:cBhvr>
                                        <p:cTn id="9" dur="1" fill="hold">
                                          <p:stCondLst>
                                            <p:cond delay="0"/>
                                          </p:stCondLst>
                                        </p:cTn>
                                        <p:tgtEl>
                                          <p:spTgt spid="2423"/>
                                        </p:tgtEl>
                                        <p:attrNameLst>
                                          <p:attrName>style.visibility</p:attrName>
                                        </p:attrNameLst>
                                      </p:cBhvr>
                                      <p:to>
                                        <p:strVal val="visible"/>
                                      </p:to>
                                    </p:set>
                                    <p:animEffect transition="in" filter="fade">
                                      <p:cBhvr>
                                        <p:cTn id="10" dur="1000"/>
                                        <p:tgtEl>
                                          <p:spTgt spid="2423"/>
                                        </p:tgtEl>
                                      </p:cBhvr>
                                    </p:animEffect>
                                  </p:childTnLst>
                                </p:cTn>
                              </p:par>
                              <p:par>
                                <p:cTn id="11" presetID="10" presetClass="entr" presetSubtype="0" fill="hold" nodeType="withEffect">
                                  <p:stCondLst>
                                    <p:cond delay="0"/>
                                  </p:stCondLst>
                                  <p:childTnLst>
                                    <p:set>
                                      <p:cBhvr>
                                        <p:cTn id="12" dur="1" fill="hold">
                                          <p:stCondLst>
                                            <p:cond delay="0"/>
                                          </p:stCondLst>
                                        </p:cTn>
                                        <p:tgtEl>
                                          <p:spTgt spid="2424"/>
                                        </p:tgtEl>
                                        <p:attrNameLst>
                                          <p:attrName>style.visibility</p:attrName>
                                        </p:attrNameLst>
                                      </p:cBhvr>
                                      <p:to>
                                        <p:strVal val="visible"/>
                                      </p:to>
                                    </p:set>
                                    <p:animEffect transition="in" filter="fade">
                                      <p:cBhvr>
                                        <p:cTn id="13" dur="1000"/>
                                        <p:tgtEl>
                                          <p:spTgt spid="2424"/>
                                        </p:tgtEl>
                                      </p:cBhvr>
                                    </p:animEffect>
                                  </p:childTnLst>
                                </p:cTn>
                              </p:par>
                              <p:par>
                                <p:cTn id="14" presetID="10" presetClass="entr" presetSubtype="0" fill="hold" nodeType="withEffect">
                                  <p:stCondLst>
                                    <p:cond delay="0"/>
                                  </p:stCondLst>
                                  <p:childTnLst>
                                    <p:set>
                                      <p:cBhvr>
                                        <p:cTn id="15" dur="1" fill="hold">
                                          <p:stCondLst>
                                            <p:cond delay="0"/>
                                          </p:stCondLst>
                                        </p:cTn>
                                        <p:tgtEl>
                                          <p:spTgt spid="2425"/>
                                        </p:tgtEl>
                                        <p:attrNameLst>
                                          <p:attrName>style.visibility</p:attrName>
                                        </p:attrNameLst>
                                      </p:cBhvr>
                                      <p:to>
                                        <p:strVal val="visible"/>
                                      </p:to>
                                    </p:set>
                                    <p:animEffect transition="in" filter="fade">
                                      <p:cBhvr>
                                        <p:cTn id="16" dur="1000"/>
                                        <p:tgtEl>
                                          <p:spTgt spid="2425"/>
                                        </p:tgtEl>
                                      </p:cBhvr>
                                    </p:animEffect>
                                  </p:childTnLst>
                                </p:cTn>
                              </p:par>
                              <p:par>
                                <p:cTn id="17" presetID="10" presetClass="entr" presetSubtype="0" fill="hold" nodeType="withEffect">
                                  <p:stCondLst>
                                    <p:cond delay="0"/>
                                  </p:stCondLst>
                                  <p:childTnLst>
                                    <p:set>
                                      <p:cBhvr>
                                        <p:cTn id="18" dur="1" fill="hold">
                                          <p:stCondLst>
                                            <p:cond delay="0"/>
                                          </p:stCondLst>
                                        </p:cTn>
                                        <p:tgtEl>
                                          <p:spTgt spid="2426"/>
                                        </p:tgtEl>
                                        <p:attrNameLst>
                                          <p:attrName>style.visibility</p:attrName>
                                        </p:attrNameLst>
                                      </p:cBhvr>
                                      <p:to>
                                        <p:strVal val="visible"/>
                                      </p:to>
                                    </p:set>
                                    <p:animEffect transition="in" filter="fade">
                                      <p:cBhvr>
                                        <p:cTn id="19" dur="1000"/>
                                        <p:tgtEl>
                                          <p:spTgt spid="2426"/>
                                        </p:tgtEl>
                                      </p:cBhvr>
                                    </p:animEffect>
                                  </p:childTnLst>
                                </p:cTn>
                              </p:par>
                              <p:par>
                                <p:cTn id="20" presetID="10" presetClass="entr" presetSubtype="0" fill="hold" nodeType="withEffect">
                                  <p:stCondLst>
                                    <p:cond delay="0"/>
                                  </p:stCondLst>
                                  <p:childTnLst>
                                    <p:set>
                                      <p:cBhvr>
                                        <p:cTn id="21" dur="1" fill="hold">
                                          <p:stCondLst>
                                            <p:cond delay="0"/>
                                          </p:stCondLst>
                                        </p:cTn>
                                        <p:tgtEl>
                                          <p:spTgt spid="2427"/>
                                        </p:tgtEl>
                                        <p:attrNameLst>
                                          <p:attrName>style.visibility</p:attrName>
                                        </p:attrNameLst>
                                      </p:cBhvr>
                                      <p:to>
                                        <p:strVal val="visible"/>
                                      </p:to>
                                    </p:set>
                                    <p:animEffect transition="in" filter="fade">
                                      <p:cBhvr>
                                        <p:cTn id="22" dur="1000"/>
                                        <p:tgtEl>
                                          <p:spTgt spid="2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33" name="Shape 2433"/>
        <p:cNvGrpSpPr/>
        <p:nvPr/>
      </p:nvGrpSpPr>
      <p:grpSpPr>
        <a:xfrm>
          <a:off x="0" y="0"/>
          <a:ext cx="0" cy="0"/>
          <a:chOff x="0" y="0"/>
          <a:chExt cx="0" cy="0"/>
        </a:xfrm>
      </p:grpSpPr>
      <p:sp>
        <p:nvSpPr>
          <p:cNvPr id="2434" name="Google Shape;2434;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71">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71"/>
          <p:cNvSpPr txBox="1"/>
          <p:nvPr>
            <p:ph type="subTitle" idx="4294967295"/>
          </p:nvPr>
        </p:nvSpPr>
        <p:spPr>
          <a:xfrm>
            <a:off x="913350" y="1229350"/>
            <a:ext cx="7317300" cy="2941800"/>
          </a:xfrm>
          <a:prstGeom prst="rect">
            <a:avLst/>
          </a:prstGeom>
        </p:spPr>
        <p:txBody>
          <a:bodyPr spcFirstLastPara="1" wrap="square" lIns="91425" tIns="91425" rIns="91425" bIns="91425" anchor="t" anchorCtr="0">
            <a:noAutofit/>
          </a:bodyPr>
          <a:lstStyle/>
          <a:p>
            <a:pPr marL="0" lvl="0" indent="0" algn="l" rtl="0">
              <a:lnSpc>
                <a:spcPct val="95000"/>
              </a:lnSpc>
              <a:spcBef>
                <a:spcPts val="300"/>
              </a:spcBef>
              <a:spcAft>
                <a:spcPts val="0"/>
              </a:spcAft>
              <a:buNone/>
            </a:pPr>
            <a:r>
              <a:rPr lang="en-GB"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Binning numerical columns:</a:t>
            </a:r>
            <a:endParaRPr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11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Faulty duration column: binned into 10 categories, with each category representing 6 minutes.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Relation column: binned into 10 categories, with each category representing 0.1 of the range.</a:t>
            </a:r>
            <a:endParaRPr sz="17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40" name="Google Shape;2440;p71"/>
          <p:cNvPicPr preferRelativeResize="0"/>
          <p:nvPr/>
        </p:nvPicPr>
        <p:blipFill>
          <a:blip r:embed="rId1"/>
          <a:stretch>
            <a:fillRect/>
          </a:stretch>
        </p:blipFill>
        <p:spPr>
          <a:xfrm>
            <a:off x="5985175" y="4171140"/>
            <a:ext cx="3158826" cy="972360"/>
          </a:xfrm>
          <a:prstGeom prst="rect">
            <a:avLst/>
          </a:prstGeom>
          <a:noFill/>
          <a:ln>
            <a:noFill/>
          </a:ln>
        </p:spPr>
      </p:pic>
      <p:sp>
        <p:nvSpPr>
          <p:cNvPr id="2441" name="Google Shape;2441;p71"/>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34"/>
                                        </p:tgtEl>
                                        <p:attrNameLst>
                                          <p:attrName>style.visibility</p:attrName>
                                        </p:attrNameLst>
                                      </p:cBhvr>
                                      <p:to>
                                        <p:strVal val="visible"/>
                                      </p:to>
                                    </p:set>
                                    <p:animEffect transition="in" filter="fade">
                                      <p:cBhvr>
                                        <p:cTn id="7" dur="1000"/>
                                        <p:tgtEl>
                                          <p:spTgt spid="2434"/>
                                        </p:tgtEl>
                                      </p:cBhvr>
                                    </p:animEffect>
                                  </p:childTnLst>
                                </p:cTn>
                              </p:par>
                              <p:par>
                                <p:cTn id="8" presetID="10" presetClass="entr" presetSubtype="0" fill="hold" nodeType="withEffect">
                                  <p:stCondLst>
                                    <p:cond delay="0"/>
                                  </p:stCondLst>
                                  <p:childTnLst>
                                    <p:set>
                                      <p:cBhvr>
                                        <p:cTn id="9" dur="1" fill="hold">
                                          <p:stCondLst>
                                            <p:cond delay="0"/>
                                          </p:stCondLst>
                                        </p:cTn>
                                        <p:tgtEl>
                                          <p:spTgt spid="2435"/>
                                        </p:tgtEl>
                                        <p:attrNameLst>
                                          <p:attrName>style.visibility</p:attrName>
                                        </p:attrNameLst>
                                      </p:cBhvr>
                                      <p:to>
                                        <p:strVal val="visible"/>
                                      </p:to>
                                    </p:set>
                                    <p:animEffect transition="in" filter="fade">
                                      <p:cBhvr>
                                        <p:cTn id="10" dur="1000"/>
                                        <p:tgtEl>
                                          <p:spTgt spid="2435"/>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par>
                                <p:cTn id="14" presetID="10" presetClass="entr" presetSubtype="0" fill="hold" nodeType="withEffect">
                                  <p:stCondLst>
                                    <p:cond delay="0"/>
                                  </p:stCondLst>
                                  <p:childTnLst>
                                    <p:set>
                                      <p:cBhvr>
                                        <p:cTn id="15" dur="1" fill="hold">
                                          <p:stCondLst>
                                            <p:cond delay="0"/>
                                          </p:stCondLst>
                                        </p:cTn>
                                        <p:tgtEl>
                                          <p:spTgt spid="2437"/>
                                        </p:tgtEl>
                                        <p:attrNameLst>
                                          <p:attrName>style.visibility</p:attrName>
                                        </p:attrNameLst>
                                      </p:cBhvr>
                                      <p:to>
                                        <p:strVal val="visible"/>
                                      </p:to>
                                    </p:set>
                                    <p:animEffect transition="in" filter="fade">
                                      <p:cBhvr>
                                        <p:cTn id="16" dur="1000"/>
                                        <p:tgtEl>
                                          <p:spTgt spid="2437"/>
                                        </p:tgtEl>
                                      </p:cBhvr>
                                    </p:animEffect>
                                  </p:childTnLst>
                                </p:cTn>
                              </p:par>
                              <p:par>
                                <p:cTn id="17" presetID="10" presetClass="entr" presetSubtype="0" fill="hold" nodeType="withEffect">
                                  <p:stCondLst>
                                    <p:cond delay="0"/>
                                  </p:stCondLst>
                                  <p:childTnLst>
                                    <p:set>
                                      <p:cBhvr>
                                        <p:cTn id="18" dur="1" fill="hold">
                                          <p:stCondLst>
                                            <p:cond delay="0"/>
                                          </p:stCondLst>
                                        </p:cTn>
                                        <p:tgtEl>
                                          <p:spTgt spid="2438"/>
                                        </p:tgtEl>
                                        <p:attrNameLst>
                                          <p:attrName>style.visibility</p:attrName>
                                        </p:attrNameLst>
                                      </p:cBhvr>
                                      <p:to>
                                        <p:strVal val="visible"/>
                                      </p:to>
                                    </p:set>
                                    <p:animEffect transition="in" filter="fade">
                                      <p:cBhvr>
                                        <p:cTn id="19" dur="1000"/>
                                        <p:tgtEl>
                                          <p:spTgt spid="2438"/>
                                        </p:tgtEl>
                                      </p:cBhvr>
                                    </p:animEffect>
                                  </p:childTnLst>
                                </p:cTn>
                              </p:par>
                              <p:par>
                                <p:cTn id="20" presetID="10" presetClass="entr" presetSubtype="0" fill="hold" nodeType="withEffect">
                                  <p:stCondLst>
                                    <p:cond delay="0"/>
                                  </p:stCondLst>
                                  <p:childTnLst>
                                    <p:set>
                                      <p:cBhvr>
                                        <p:cTn id="21" dur="1" fill="hold">
                                          <p:stCondLst>
                                            <p:cond delay="0"/>
                                          </p:stCondLst>
                                        </p:cTn>
                                        <p:tgtEl>
                                          <p:spTgt spid="2439"/>
                                        </p:tgtEl>
                                        <p:attrNameLst>
                                          <p:attrName>style.visibility</p:attrName>
                                        </p:attrNameLst>
                                      </p:cBhvr>
                                      <p:to>
                                        <p:strVal val="visible"/>
                                      </p:to>
                                    </p:set>
                                    <p:animEffect transition="in" filter="fade">
                                      <p:cBhvr>
                                        <p:cTn id="22" dur="1000"/>
                                        <p:tgtEl>
                                          <p:spTgt spid="2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45" name="Shape 2445"/>
        <p:cNvGrpSpPr/>
        <p:nvPr/>
      </p:nvGrpSpPr>
      <p:grpSpPr>
        <a:xfrm>
          <a:off x="0" y="0"/>
          <a:ext cx="0" cy="0"/>
          <a:chOff x="0" y="0"/>
          <a:chExt cx="0" cy="0"/>
        </a:xfrm>
      </p:grpSpPr>
      <p:sp>
        <p:nvSpPr>
          <p:cNvPr id="2446" name="Google Shape;2446;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72">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72"/>
          <p:cNvSpPr txBox="1"/>
          <p:nvPr>
            <p:ph type="subTitle" idx="4294967295"/>
          </p:nvPr>
        </p:nvSpPr>
        <p:spPr>
          <a:xfrm>
            <a:off x="913350" y="1229350"/>
            <a:ext cx="7317300" cy="2941800"/>
          </a:xfrm>
          <a:prstGeom prst="rect">
            <a:avLst/>
          </a:prstGeom>
        </p:spPr>
        <p:txBody>
          <a:bodyPr spcFirstLastPara="1" wrap="square" lIns="91425" tIns="91425" rIns="91425" bIns="91425" anchor="t" anchorCtr="0">
            <a:noAutofit/>
          </a:bodyPr>
          <a:lstStyle/>
          <a:p>
            <a:pPr marL="0" lvl="0" indent="0" algn="l" rtl="0">
              <a:lnSpc>
                <a:spcPct val="95000"/>
              </a:lnSpc>
              <a:spcBef>
                <a:spcPts val="300"/>
              </a:spcBef>
              <a:spcAft>
                <a:spcPts val="0"/>
              </a:spcAft>
              <a:buNone/>
            </a:pPr>
            <a:r>
              <a:rPr lang="en-GB"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Combining two or more columns</a:t>
            </a:r>
            <a:r>
              <a:rPr lang="en-GB"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11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Hour, week of day, and binned faulty duration column combined into one column.</a:t>
            </a:r>
            <a:endParaRPr sz="17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52" name="Google Shape;2452;p72"/>
          <p:cNvPicPr preferRelativeResize="0"/>
          <p:nvPr/>
        </p:nvPicPr>
        <p:blipFill>
          <a:blip r:embed="rId1"/>
          <a:stretch>
            <a:fillRect/>
          </a:stretch>
        </p:blipFill>
        <p:spPr>
          <a:xfrm>
            <a:off x="5985175" y="4171140"/>
            <a:ext cx="3158826" cy="972360"/>
          </a:xfrm>
          <a:prstGeom prst="rect">
            <a:avLst/>
          </a:prstGeom>
          <a:noFill/>
          <a:ln>
            <a:noFill/>
          </a:ln>
        </p:spPr>
      </p:pic>
      <p:sp>
        <p:nvSpPr>
          <p:cNvPr id="2453" name="Google Shape;2453;p72"/>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46"/>
                                        </p:tgtEl>
                                        <p:attrNameLst>
                                          <p:attrName>style.visibility</p:attrName>
                                        </p:attrNameLst>
                                      </p:cBhvr>
                                      <p:to>
                                        <p:strVal val="visible"/>
                                      </p:to>
                                    </p:set>
                                    <p:animEffect transition="in" filter="fade">
                                      <p:cBhvr>
                                        <p:cTn id="7" dur="1000"/>
                                        <p:tgtEl>
                                          <p:spTgt spid="2446"/>
                                        </p:tgtEl>
                                      </p:cBhvr>
                                    </p:animEffect>
                                  </p:childTnLst>
                                </p:cTn>
                              </p:par>
                              <p:par>
                                <p:cTn id="8" presetID="10" presetClass="entr" presetSubtype="0" fill="hold" nodeType="withEffect">
                                  <p:stCondLst>
                                    <p:cond delay="0"/>
                                  </p:stCondLst>
                                  <p:childTnLst>
                                    <p:set>
                                      <p:cBhvr>
                                        <p:cTn id="9" dur="1" fill="hold">
                                          <p:stCondLst>
                                            <p:cond delay="0"/>
                                          </p:stCondLst>
                                        </p:cTn>
                                        <p:tgtEl>
                                          <p:spTgt spid="2447"/>
                                        </p:tgtEl>
                                        <p:attrNameLst>
                                          <p:attrName>style.visibility</p:attrName>
                                        </p:attrNameLst>
                                      </p:cBhvr>
                                      <p:to>
                                        <p:strVal val="visible"/>
                                      </p:to>
                                    </p:set>
                                    <p:animEffect transition="in" filter="fade">
                                      <p:cBhvr>
                                        <p:cTn id="10" dur="1000"/>
                                        <p:tgtEl>
                                          <p:spTgt spid="2447"/>
                                        </p:tgtEl>
                                      </p:cBhvr>
                                    </p:animEffect>
                                  </p:childTnLst>
                                </p:cTn>
                              </p:par>
                              <p:par>
                                <p:cTn id="11" presetID="10" presetClass="entr" presetSubtype="0" fill="hold" nodeType="withEffect">
                                  <p:stCondLst>
                                    <p:cond delay="0"/>
                                  </p:stCondLst>
                                  <p:childTnLst>
                                    <p:set>
                                      <p:cBhvr>
                                        <p:cTn id="12" dur="1" fill="hold">
                                          <p:stCondLst>
                                            <p:cond delay="0"/>
                                          </p:stCondLst>
                                        </p:cTn>
                                        <p:tgtEl>
                                          <p:spTgt spid="2448"/>
                                        </p:tgtEl>
                                        <p:attrNameLst>
                                          <p:attrName>style.visibility</p:attrName>
                                        </p:attrNameLst>
                                      </p:cBhvr>
                                      <p:to>
                                        <p:strVal val="visible"/>
                                      </p:to>
                                    </p:set>
                                    <p:animEffect transition="in" filter="fade">
                                      <p:cBhvr>
                                        <p:cTn id="13" dur="1000"/>
                                        <p:tgtEl>
                                          <p:spTgt spid="2448"/>
                                        </p:tgtEl>
                                      </p:cBhvr>
                                    </p:animEffect>
                                  </p:childTnLst>
                                </p:cTn>
                              </p:par>
                              <p:par>
                                <p:cTn id="14" presetID="10" presetClass="entr" presetSubtype="0" fill="hold" nodeType="withEffect">
                                  <p:stCondLst>
                                    <p:cond delay="0"/>
                                  </p:stCondLst>
                                  <p:childTnLst>
                                    <p:set>
                                      <p:cBhvr>
                                        <p:cTn id="15" dur="1" fill="hold">
                                          <p:stCondLst>
                                            <p:cond delay="0"/>
                                          </p:stCondLst>
                                        </p:cTn>
                                        <p:tgtEl>
                                          <p:spTgt spid="2449"/>
                                        </p:tgtEl>
                                        <p:attrNameLst>
                                          <p:attrName>style.visibility</p:attrName>
                                        </p:attrNameLst>
                                      </p:cBhvr>
                                      <p:to>
                                        <p:strVal val="visible"/>
                                      </p:to>
                                    </p:set>
                                    <p:animEffect transition="in" filter="fade">
                                      <p:cBhvr>
                                        <p:cTn id="16" dur="1000"/>
                                        <p:tgtEl>
                                          <p:spTgt spid="2449"/>
                                        </p:tgtEl>
                                      </p:cBhvr>
                                    </p:animEffect>
                                  </p:childTnLst>
                                </p:cTn>
                              </p:par>
                              <p:par>
                                <p:cTn id="17" presetID="10" presetClass="entr" presetSubtype="0" fill="hold" nodeType="withEffect">
                                  <p:stCondLst>
                                    <p:cond delay="0"/>
                                  </p:stCondLst>
                                  <p:childTnLst>
                                    <p:set>
                                      <p:cBhvr>
                                        <p:cTn id="18" dur="1" fill="hold">
                                          <p:stCondLst>
                                            <p:cond delay="0"/>
                                          </p:stCondLst>
                                        </p:cTn>
                                        <p:tgtEl>
                                          <p:spTgt spid="2450"/>
                                        </p:tgtEl>
                                        <p:attrNameLst>
                                          <p:attrName>style.visibility</p:attrName>
                                        </p:attrNameLst>
                                      </p:cBhvr>
                                      <p:to>
                                        <p:strVal val="visible"/>
                                      </p:to>
                                    </p:set>
                                    <p:animEffect transition="in" filter="fade">
                                      <p:cBhvr>
                                        <p:cTn id="19" dur="1000"/>
                                        <p:tgtEl>
                                          <p:spTgt spid="2450"/>
                                        </p:tgtEl>
                                      </p:cBhvr>
                                    </p:animEffect>
                                  </p:childTnLst>
                                </p:cTn>
                              </p:par>
                              <p:par>
                                <p:cTn id="20" presetID="10" presetClass="entr" presetSubtype="0" fill="hold" nodeType="withEffect">
                                  <p:stCondLst>
                                    <p:cond delay="0"/>
                                  </p:stCondLst>
                                  <p:childTnLst>
                                    <p:set>
                                      <p:cBhvr>
                                        <p:cTn id="21" dur="1" fill="hold">
                                          <p:stCondLst>
                                            <p:cond delay="0"/>
                                          </p:stCondLst>
                                        </p:cTn>
                                        <p:tgtEl>
                                          <p:spTgt spid="2451"/>
                                        </p:tgtEl>
                                        <p:attrNameLst>
                                          <p:attrName>style.visibility</p:attrName>
                                        </p:attrNameLst>
                                      </p:cBhvr>
                                      <p:to>
                                        <p:strVal val="visible"/>
                                      </p:to>
                                    </p:set>
                                    <p:animEffect transition="in" filter="fade">
                                      <p:cBhvr>
                                        <p:cTn id="22" dur="1000"/>
                                        <p:tgtEl>
                                          <p:spTgt spid="2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57" name="Shape 2457"/>
        <p:cNvGrpSpPr/>
        <p:nvPr/>
      </p:nvGrpSpPr>
      <p:grpSpPr>
        <a:xfrm>
          <a:off x="0" y="0"/>
          <a:ext cx="0" cy="0"/>
          <a:chOff x="0" y="0"/>
          <a:chExt cx="0" cy="0"/>
        </a:xfrm>
      </p:grpSpPr>
      <p:sp>
        <p:nvSpPr>
          <p:cNvPr id="2458" name="Google Shape;2458;p7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7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73">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7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7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73"/>
          <p:cNvSpPr txBox="1"/>
          <p:nvPr>
            <p:ph type="subTitle" idx="4294967295"/>
          </p:nvPr>
        </p:nvSpPr>
        <p:spPr>
          <a:xfrm>
            <a:off x="913350" y="1229350"/>
            <a:ext cx="7317300" cy="2591700"/>
          </a:xfrm>
          <a:prstGeom prst="rect">
            <a:avLst/>
          </a:prstGeom>
        </p:spPr>
        <p:txBody>
          <a:bodyPr spcFirstLastPara="1" wrap="square" lIns="91425" tIns="91425" rIns="91425" bIns="91425" anchor="t" anchorCtr="0">
            <a:noAutofit/>
          </a:bodyPr>
          <a:lstStyle/>
          <a:p>
            <a:pPr marL="0" lvl="0" indent="0" algn="l" rtl="0">
              <a:lnSpc>
                <a:spcPct val="95000"/>
              </a:lnSpc>
              <a:spcBef>
                <a:spcPts val="300"/>
              </a:spcBef>
              <a:spcAft>
                <a:spcPts val="0"/>
              </a:spcAft>
              <a:buNone/>
            </a:pPr>
            <a:r>
              <a:rPr lang="en-GB"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Binary of diff1, diff2, and diff3:</a:t>
            </a:r>
            <a:r>
              <a:rPr lang="en-GB"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00C3B1"/>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11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Difference between consecutive values of numerical columns is converted to binary (1 if positive, 0 if negative).</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Binary values for diff1, diff2, and diff3 are summed and combined with other columns.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More than 20 columns were created using these methods.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64" name="Google Shape;2464;p73"/>
          <p:cNvPicPr preferRelativeResize="0"/>
          <p:nvPr/>
        </p:nvPicPr>
        <p:blipFill>
          <a:blip r:embed="rId1"/>
          <a:stretch>
            <a:fillRect/>
          </a:stretch>
        </p:blipFill>
        <p:spPr>
          <a:xfrm>
            <a:off x="5985175" y="4171140"/>
            <a:ext cx="3158826" cy="972360"/>
          </a:xfrm>
          <a:prstGeom prst="rect">
            <a:avLst/>
          </a:prstGeom>
          <a:noFill/>
          <a:ln>
            <a:noFill/>
          </a:ln>
        </p:spPr>
      </p:pic>
      <p:sp>
        <p:nvSpPr>
          <p:cNvPr id="2465" name="Google Shape;2465;p73"/>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466" name="Google Shape;2466;p73"/>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58"/>
                                        </p:tgtEl>
                                        <p:attrNameLst>
                                          <p:attrName>style.visibility</p:attrName>
                                        </p:attrNameLst>
                                      </p:cBhvr>
                                      <p:to>
                                        <p:strVal val="visible"/>
                                      </p:to>
                                    </p:set>
                                    <p:animEffect transition="in" filter="fade">
                                      <p:cBhvr>
                                        <p:cTn id="7" dur="1000"/>
                                        <p:tgtEl>
                                          <p:spTgt spid="2458"/>
                                        </p:tgtEl>
                                      </p:cBhvr>
                                    </p:animEffect>
                                  </p:childTnLst>
                                </p:cTn>
                              </p:par>
                              <p:par>
                                <p:cTn id="8" presetID="10" presetClass="entr" presetSubtype="0" fill="hold" nodeType="withEffect">
                                  <p:stCondLst>
                                    <p:cond delay="0"/>
                                  </p:stCondLst>
                                  <p:childTnLst>
                                    <p:set>
                                      <p:cBhvr>
                                        <p:cTn id="9" dur="1" fill="hold">
                                          <p:stCondLst>
                                            <p:cond delay="0"/>
                                          </p:stCondLst>
                                        </p:cTn>
                                        <p:tgtEl>
                                          <p:spTgt spid="2459"/>
                                        </p:tgtEl>
                                        <p:attrNameLst>
                                          <p:attrName>style.visibility</p:attrName>
                                        </p:attrNameLst>
                                      </p:cBhvr>
                                      <p:to>
                                        <p:strVal val="visible"/>
                                      </p:to>
                                    </p:set>
                                    <p:animEffect transition="in" filter="fade">
                                      <p:cBhvr>
                                        <p:cTn id="10" dur="1000"/>
                                        <p:tgtEl>
                                          <p:spTgt spid="2459"/>
                                        </p:tgtEl>
                                      </p:cBhvr>
                                    </p:animEffect>
                                  </p:childTnLst>
                                </p:cTn>
                              </p:par>
                              <p:par>
                                <p:cTn id="11" presetID="10" presetClass="entr" presetSubtype="0" fill="hold" nodeType="withEffect">
                                  <p:stCondLst>
                                    <p:cond delay="0"/>
                                  </p:stCondLst>
                                  <p:childTnLst>
                                    <p:set>
                                      <p:cBhvr>
                                        <p:cTn id="12" dur="1" fill="hold">
                                          <p:stCondLst>
                                            <p:cond delay="0"/>
                                          </p:stCondLst>
                                        </p:cTn>
                                        <p:tgtEl>
                                          <p:spTgt spid="2460"/>
                                        </p:tgtEl>
                                        <p:attrNameLst>
                                          <p:attrName>style.visibility</p:attrName>
                                        </p:attrNameLst>
                                      </p:cBhvr>
                                      <p:to>
                                        <p:strVal val="visible"/>
                                      </p:to>
                                    </p:set>
                                    <p:animEffect transition="in" filter="fade">
                                      <p:cBhvr>
                                        <p:cTn id="13" dur="1000"/>
                                        <p:tgtEl>
                                          <p:spTgt spid="2460"/>
                                        </p:tgtEl>
                                      </p:cBhvr>
                                    </p:animEffect>
                                  </p:childTnLst>
                                </p:cTn>
                              </p:par>
                              <p:par>
                                <p:cTn id="14" presetID="10" presetClass="entr" presetSubtype="0" fill="hold" nodeType="withEffect">
                                  <p:stCondLst>
                                    <p:cond delay="0"/>
                                  </p:stCondLst>
                                  <p:childTnLst>
                                    <p:set>
                                      <p:cBhvr>
                                        <p:cTn id="15" dur="1" fill="hold">
                                          <p:stCondLst>
                                            <p:cond delay="0"/>
                                          </p:stCondLst>
                                        </p:cTn>
                                        <p:tgtEl>
                                          <p:spTgt spid="2461"/>
                                        </p:tgtEl>
                                        <p:attrNameLst>
                                          <p:attrName>style.visibility</p:attrName>
                                        </p:attrNameLst>
                                      </p:cBhvr>
                                      <p:to>
                                        <p:strVal val="visible"/>
                                      </p:to>
                                    </p:set>
                                    <p:animEffect transition="in" filter="fade">
                                      <p:cBhvr>
                                        <p:cTn id="16" dur="1000"/>
                                        <p:tgtEl>
                                          <p:spTgt spid="2461"/>
                                        </p:tgtEl>
                                      </p:cBhvr>
                                    </p:animEffect>
                                  </p:childTnLst>
                                </p:cTn>
                              </p:par>
                              <p:par>
                                <p:cTn id="17" presetID="10" presetClass="entr" presetSubtype="0" fill="hold" nodeType="withEffect">
                                  <p:stCondLst>
                                    <p:cond delay="0"/>
                                  </p:stCondLst>
                                  <p:childTnLst>
                                    <p:set>
                                      <p:cBhvr>
                                        <p:cTn id="18" dur="1" fill="hold">
                                          <p:stCondLst>
                                            <p:cond delay="0"/>
                                          </p:stCondLst>
                                        </p:cTn>
                                        <p:tgtEl>
                                          <p:spTgt spid="2462"/>
                                        </p:tgtEl>
                                        <p:attrNameLst>
                                          <p:attrName>style.visibility</p:attrName>
                                        </p:attrNameLst>
                                      </p:cBhvr>
                                      <p:to>
                                        <p:strVal val="visible"/>
                                      </p:to>
                                    </p:set>
                                    <p:animEffect transition="in" filter="fade">
                                      <p:cBhvr>
                                        <p:cTn id="19" dur="1000"/>
                                        <p:tgtEl>
                                          <p:spTgt spid="2462"/>
                                        </p:tgtEl>
                                      </p:cBhvr>
                                    </p:animEffect>
                                  </p:childTnLst>
                                </p:cTn>
                              </p:par>
                              <p:par>
                                <p:cTn id="20" presetID="10" presetClass="entr" presetSubtype="0" fill="hold" nodeType="withEffect">
                                  <p:stCondLst>
                                    <p:cond delay="0"/>
                                  </p:stCondLst>
                                  <p:childTnLst>
                                    <p:set>
                                      <p:cBhvr>
                                        <p:cTn id="21" dur="1" fill="hold">
                                          <p:stCondLst>
                                            <p:cond delay="0"/>
                                          </p:stCondLst>
                                        </p:cTn>
                                        <p:tgtEl>
                                          <p:spTgt spid="2463"/>
                                        </p:tgtEl>
                                        <p:attrNameLst>
                                          <p:attrName>style.visibility</p:attrName>
                                        </p:attrNameLst>
                                      </p:cBhvr>
                                      <p:to>
                                        <p:strVal val="visible"/>
                                      </p:to>
                                    </p:set>
                                    <p:animEffect transition="in" filter="fade">
                                      <p:cBhvr>
                                        <p:cTn id="22" dur="1000"/>
                                        <p:tgtEl>
                                          <p:spTgt spid="2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70" name="Shape 2470"/>
        <p:cNvGrpSpPr/>
        <p:nvPr/>
      </p:nvGrpSpPr>
      <p:grpSpPr>
        <a:xfrm>
          <a:off x="0" y="0"/>
          <a:ext cx="0" cy="0"/>
          <a:chOff x="0" y="0"/>
          <a:chExt cx="0" cy="0"/>
        </a:xfrm>
      </p:grpSpPr>
      <p:sp>
        <p:nvSpPr>
          <p:cNvPr id="2471" name="Google Shape;2471;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74">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74"/>
          <p:cNvSpPr txBox="1"/>
          <p:nvPr>
            <p:ph type="subTitle" idx="4294967295"/>
          </p:nvPr>
        </p:nvSpPr>
        <p:spPr>
          <a:xfrm>
            <a:off x="913350" y="1229350"/>
            <a:ext cx="7317300" cy="2591700"/>
          </a:xfrm>
          <a:prstGeom prst="rect">
            <a:avLst/>
          </a:prstGeom>
        </p:spPr>
        <p:txBody>
          <a:bodyPr spcFirstLastPara="1" wrap="square" lIns="91425" tIns="91425" rIns="91425" bIns="91425" anchor="t" anchorCtr="0">
            <a:noAutofit/>
          </a:bodyPr>
          <a:lstStyle/>
          <a:p>
            <a:pPr marL="0" lvl="0" indent="0" algn="l" rtl="0">
              <a:lnSpc>
                <a:spcPct val="95000"/>
              </a:lnSpc>
              <a:spcBef>
                <a:spcPts val="300"/>
              </a:spcBef>
              <a:spcAft>
                <a:spcPts val="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More than 20 columns were created using these methods.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B45F06"/>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r>
              <a:rPr lang="en-GB" sz="1920">
                <a:solidFill>
                  <a:srgbClr val="B45F06"/>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Note: The last method is particularly interesting because it captures the direction of change in numerical columns, which can be useful for machine learning models.</a:t>
            </a:r>
            <a:endParaRPr sz="1920">
              <a:solidFill>
                <a:srgbClr val="B45F06"/>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77" name="Google Shape;2477;p74"/>
          <p:cNvPicPr preferRelativeResize="0"/>
          <p:nvPr/>
        </p:nvPicPr>
        <p:blipFill>
          <a:blip r:embed="rId1"/>
          <a:stretch>
            <a:fillRect/>
          </a:stretch>
        </p:blipFill>
        <p:spPr>
          <a:xfrm>
            <a:off x="5985175" y="4171140"/>
            <a:ext cx="3158826" cy="972360"/>
          </a:xfrm>
          <a:prstGeom prst="rect">
            <a:avLst/>
          </a:prstGeom>
          <a:noFill/>
          <a:ln>
            <a:noFill/>
          </a:ln>
        </p:spPr>
      </p:pic>
      <p:sp>
        <p:nvSpPr>
          <p:cNvPr id="2478" name="Google Shape;2478;p74"/>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479" name="Google Shape;2479;p74"/>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1"/>
                                        </p:tgtEl>
                                        <p:attrNameLst>
                                          <p:attrName>style.visibility</p:attrName>
                                        </p:attrNameLst>
                                      </p:cBhvr>
                                      <p:to>
                                        <p:strVal val="visible"/>
                                      </p:to>
                                    </p:set>
                                    <p:animEffect transition="in" filter="fade">
                                      <p:cBhvr>
                                        <p:cTn id="7" dur="1000"/>
                                        <p:tgtEl>
                                          <p:spTgt spid="2471"/>
                                        </p:tgtEl>
                                      </p:cBhvr>
                                    </p:animEffect>
                                  </p:childTnLst>
                                </p:cTn>
                              </p:par>
                              <p:par>
                                <p:cTn id="8" presetID="10" presetClass="entr" presetSubtype="0" fill="hold" nodeType="withEffect">
                                  <p:stCondLst>
                                    <p:cond delay="0"/>
                                  </p:stCondLst>
                                  <p:childTnLst>
                                    <p:set>
                                      <p:cBhvr>
                                        <p:cTn id="9" dur="1" fill="hold">
                                          <p:stCondLst>
                                            <p:cond delay="0"/>
                                          </p:stCondLst>
                                        </p:cTn>
                                        <p:tgtEl>
                                          <p:spTgt spid="2472"/>
                                        </p:tgtEl>
                                        <p:attrNameLst>
                                          <p:attrName>style.visibility</p:attrName>
                                        </p:attrNameLst>
                                      </p:cBhvr>
                                      <p:to>
                                        <p:strVal val="visible"/>
                                      </p:to>
                                    </p:set>
                                    <p:animEffect transition="in" filter="fade">
                                      <p:cBhvr>
                                        <p:cTn id="10" dur="1000"/>
                                        <p:tgtEl>
                                          <p:spTgt spid="2472"/>
                                        </p:tgtEl>
                                      </p:cBhvr>
                                    </p:animEffect>
                                  </p:childTnLst>
                                </p:cTn>
                              </p:par>
                              <p:par>
                                <p:cTn id="11" presetID="10" presetClass="entr" presetSubtype="0" fill="hold" nodeType="withEffect">
                                  <p:stCondLst>
                                    <p:cond delay="0"/>
                                  </p:stCondLst>
                                  <p:childTnLst>
                                    <p:set>
                                      <p:cBhvr>
                                        <p:cTn id="12" dur="1" fill="hold">
                                          <p:stCondLst>
                                            <p:cond delay="0"/>
                                          </p:stCondLst>
                                        </p:cTn>
                                        <p:tgtEl>
                                          <p:spTgt spid="2473"/>
                                        </p:tgtEl>
                                        <p:attrNameLst>
                                          <p:attrName>style.visibility</p:attrName>
                                        </p:attrNameLst>
                                      </p:cBhvr>
                                      <p:to>
                                        <p:strVal val="visible"/>
                                      </p:to>
                                    </p:set>
                                    <p:animEffect transition="in" filter="fade">
                                      <p:cBhvr>
                                        <p:cTn id="13" dur="1000"/>
                                        <p:tgtEl>
                                          <p:spTgt spid="2473"/>
                                        </p:tgtEl>
                                      </p:cBhvr>
                                    </p:animEffect>
                                  </p:childTnLst>
                                </p:cTn>
                              </p:par>
                              <p:par>
                                <p:cTn id="14" presetID="10" presetClass="entr" presetSubtype="0" fill="hold" nodeType="withEffect">
                                  <p:stCondLst>
                                    <p:cond delay="0"/>
                                  </p:stCondLst>
                                  <p:childTnLst>
                                    <p:set>
                                      <p:cBhvr>
                                        <p:cTn id="15" dur="1" fill="hold">
                                          <p:stCondLst>
                                            <p:cond delay="0"/>
                                          </p:stCondLst>
                                        </p:cTn>
                                        <p:tgtEl>
                                          <p:spTgt spid="2474"/>
                                        </p:tgtEl>
                                        <p:attrNameLst>
                                          <p:attrName>style.visibility</p:attrName>
                                        </p:attrNameLst>
                                      </p:cBhvr>
                                      <p:to>
                                        <p:strVal val="visible"/>
                                      </p:to>
                                    </p:set>
                                    <p:animEffect transition="in" filter="fade">
                                      <p:cBhvr>
                                        <p:cTn id="16" dur="1000"/>
                                        <p:tgtEl>
                                          <p:spTgt spid="2474"/>
                                        </p:tgtEl>
                                      </p:cBhvr>
                                    </p:animEffect>
                                  </p:childTnLst>
                                </p:cTn>
                              </p:par>
                              <p:par>
                                <p:cTn id="17" presetID="10" presetClass="entr" presetSubtype="0" fill="hold" nodeType="withEffect">
                                  <p:stCondLst>
                                    <p:cond delay="0"/>
                                  </p:stCondLst>
                                  <p:childTnLst>
                                    <p:set>
                                      <p:cBhvr>
                                        <p:cTn id="18" dur="1" fill="hold">
                                          <p:stCondLst>
                                            <p:cond delay="0"/>
                                          </p:stCondLst>
                                        </p:cTn>
                                        <p:tgtEl>
                                          <p:spTgt spid="2475"/>
                                        </p:tgtEl>
                                        <p:attrNameLst>
                                          <p:attrName>style.visibility</p:attrName>
                                        </p:attrNameLst>
                                      </p:cBhvr>
                                      <p:to>
                                        <p:strVal val="visible"/>
                                      </p:to>
                                    </p:set>
                                    <p:animEffect transition="in" filter="fade">
                                      <p:cBhvr>
                                        <p:cTn id="19" dur="1000"/>
                                        <p:tgtEl>
                                          <p:spTgt spid="2475"/>
                                        </p:tgtEl>
                                      </p:cBhvr>
                                    </p:animEffect>
                                  </p:childTnLst>
                                </p:cTn>
                              </p:par>
                              <p:par>
                                <p:cTn id="20" presetID="10" presetClass="entr" presetSubtype="0" fill="hold" nodeType="withEffect">
                                  <p:stCondLst>
                                    <p:cond delay="0"/>
                                  </p:stCondLst>
                                  <p:childTnLst>
                                    <p:set>
                                      <p:cBhvr>
                                        <p:cTn id="21" dur="1" fill="hold">
                                          <p:stCondLst>
                                            <p:cond delay="0"/>
                                          </p:stCondLst>
                                        </p:cTn>
                                        <p:tgtEl>
                                          <p:spTgt spid="2476"/>
                                        </p:tgtEl>
                                        <p:attrNameLst>
                                          <p:attrName>style.visibility</p:attrName>
                                        </p:attrNameLst>
                                      </p:cBhvr>
                                      <p:to>
                                        <p:strVal val="visible"/>
                                      </p:to>
                                    </p:set>
                                    <p:animEffect transition="in" filter="fade">
                                      <p:cBhvr>
                                        <p:cTn id="22" dur="1000"/>
                                        <p:tgtEl>
                                          <p:spTgt spid="2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83" name="Shape 2483"/>
        <p:cNvGrpSpPr/>
        <p:nvPr/>
      </p:nvGrpSpPr>
      <p:grpSpPr>
        <a:xfrm>
          <a:off x="0" y="0"/>
          <a:ext cx="0" cy="0"/>
          <a:chOff x="0" y="0"/>
          <a:chExt cx="0" cy="0"/>
        </a:xfrm>
      </p:grpSpPr>
      <p:sp>
        <p:nvSpPr>
          <p:cNvPr id="2484" name="Google Shape;2484;p7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7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75">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7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7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75"/>
          <p:cNvSpPr txBox="1"/>
          <p:nvPr>
            <p:ph type="subTitle" idx="4294967295"/>
          </p:nvPr>
        </p:nvSpPr>
        <p:spPr>
          <a:xfrm>
            <a:off x="913350" y="1229350"/>
            <a:ext cx="7317300" cy="2591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920" b="1">
                <a:solidFill>
                  <a:srgbClr val="00C3B1"/>
                </a:solidFill>
                <a:latin typeface="Raleway"/>
                <a:ea typeface="Raleway"/>
                <a:cs typeface="Raleway"/>
                <a:sym typeface="Raleway"/>
              </a:rPr>
              <a:t>Mean encoding:</a:t>
            </a:r>
            <a:endParaRPr sz="1920" b="1">
              <a:solidFill>
                <a:srgbClr val="00C3B1"/>
              </a:solidFill>
              <a:latin typeface="Raleway"/>
              <a:ea typeface="Raleway"/>
              <a:cs typeface="Raleway"/>
              <a:sym typeface="Raleway"/>
            </a:endParaRPr>
          </a:p>
          <a:p>
            <a:pPr marL="0" lvl="0" indent="0" algn="l" rtl="0">
              <a:lnSpc>
                <a:spcPct val="95000"/>
              </a:lnSpc>
              <a:spcBef>
                <a:spcPts val="300"/>
              </a:spcBef>
              <a:spcAft>
                <a:spcPts val="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For example, if we have a feature called "hour" and the target variable is "data rate", we can use mean encoding to replace each hour with the mean data rate for that hour.</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would give the model a better understanding of the relationship between hour and data rate</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490" name="Google Shape;2490;p75"/>
          <p:cNvPicPr preferRelativeResize="0"/>
          <p:nvPr/>
        </p:nvPicPr>
        <p:blipFill>
          <a:blip r:embed="rId1"/>
          <a:stretch>
            <a:fillRect/>
          </a:stretch>
        </p:blipFill>
        <p:spPr>
          <a:xfrm>
            <a:off x="5985175" y="4171140"/>
            <a:ext cx="3158826" cy="972360"/>
          </a:xfrm>
          <a:prstGeom prst="rect">
            <a:avLst/>
          </a:prstGeom>
          <a:noFill/>
          <a:ln>
            <a:noFill/>
          </a:ln>
        </p:spPr>
      </p:pic>
      <p:sp>
        <p:nvSpPr>
          <p:cNvPr id="2491" name="Google Shape;2491;p75"/>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492" name="Google Shape;2492;p75"/>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84"/>
                                        </p:tgtEl>
                                        <p:attrNameLst>
                                          <p:attrName>style.visibility</p:attrName>
                                        </p:attrNameLst>
                                      </p:cBhvr>
                                      <p:to>
                                        <p:strVal val="visible"/>
                                      </p:to>
                                    </p:set>
                                    <p:animEffect transition="in" filter="fade">
                                      <p:cBhvr>
                                        <p:cTn id="7" dur="1000"/>
                                        <p:tgtEl>
                                          <p:spTgt spid="2484"/>
                                        </p:tgtEl>
                                      </p:cBhvr>
                                    </p:animEffect>
                                  </p:childTnLst>
                                </p:cTn>
                              </p:par>
                              <p:par>
                                <p:cTn id="8" presetID="10" presetClass="entr" presetSubtype="0" fill="hold" nodeType="withEffect">
                                  <p:stCondLst>
                                    <p:cond delay="0"/>
                                  </p:stCondLst>
                                  <p:childTnLst>
                                    <p:set>
                                      <p:cBhvr>
                                        <p:cTn id="9" dur="1" fill="hold">
                                          <p:stCondLst>
                                            <p:cond delay="0"/>
                                          </p:stCondLst>
                                        </p:cTn>
                                        <p:tgtEl>
                                          <p:spTgt spid="2485"/>
                                        </p:tgtEl>
                                        <p:attrNameLst>
                                          <p:attrName>style.visibility</p:attrName>
                                        </p:attrNameLst>
                                      </p:cBhvr>
                                      <p:to>
                                        <p:strVal val="visible"/>
                                      </p:to>
                                    </p:set>
                                    <p:animEffect transition="in" filter="fade">
                                      <p:cBhvr>
                                        <p:cTn id="10" dur="1000"/>
                                        <p:tgtEl>
                                          <p:spTgt spid="2485"/>
                                        </p:tgtEl>
                                      </p:cBhvr>
                                    </p:animEffect>
                                  </p:childTnLst>
                                </p:cTn>
                              </p:par>
                              <p:par>
                                <p:cTn id="11" presetID="10" presetClass="entr" presetSubtype="0" fill="hold" nodeType="withEffect">
                                  <p:stCondLst>
                                    <p:cond delay="0"/>
                                  </p:stCondLst>
                                  <p:childTnLst>
                                    <p:set>
                                      <p:cBhvr>
                                        <p:cTn id="12" dur="1" fill="hold">
                                          <p:stCondLst>
                                            <p:cond delay="0"/>
                                          </p:stCondLst>
                                        </p:cTn>
                                        <p:tgtEl>
                                          <p:spTgt spid="2486"/>
                                        </p:tgtEl>
                                        <p:attrNameLst>
                                          <p:attrName>style.visibility</p:attrName>
                                        </p:attrNameLst>
                                      </p:cBhvr>
                                      <p:to>
                                        <p:strVal val="visible"/>
                                      </p:to>
                                    </p:set>
                                    <p:animEffect transition="in" filter="fade">
                                      <p:cBhvr>
                                        <p:cTn id="13" dur="1000"/>
                                        <p:tgtEl>
                                          <p:spTgt spid="2486"/>
                                        </p:tgtEl>
                                      </p:cBhvr>
                                    </p:animEffect>
                                  </p:childTnLst>
                                </p:cTn>
                              </p:par>
                              <p:par>
                                <p:cTn id="14" presetID="10" presetClass="entr" presetSubtype="0" fill="hold" nodeType="withEffect">
                                  <p:stCondLst>
                                    <p:cond delay="0"/>
                                  </p:stCondLst>
                                  <p:childTnLst>
                                    <p:set>
                                      <p:cBhvr>
                                        <p:cTn id="15" dur="1" fill="hold">
                                          <p:stCondLst>
                                            <p:cond delay="0"/>
                                          </p:stCondLst>
                                        </p:cTn>
                                        <p:tgtEl>
                                          <p:spTgt spid="2487"/>
                                        </p:tgtEl>
                                        <p:attrNameLst>
                                          <p:attrName>style.visibility</p:attrName>
                                        </p:attrNameLst>
                                      </p:cBhvr>
                                      <p:to>
                                        <p:strVal val="visible"/>
                                      </p:to>
                                    </p:set>
                                    <p:animEffect transition="in" filter="fade">
                                      <p:cBhvr>
                                        <p:cTn id="16" dur="1000"/>
                                        <p:tgtEl>
                                          <p:spTgt spid="2487"/>
                                        </p:tgtEl>
                                      </p:cBhvr>
                                    </p:animEffect>
                                  </p:childTnLst>
                                </p:cTn>
                              </p:par>
                              <p:par>
                                <p:cTn id="17" presetID="10" presetClass="entr" presetSubtype="0" fill="hold" nodeType="withEffect">
                                  <p:stCondLst>
                                    <p:cond delay="0"/>
                                  </p:stCondLst>
                                  <p:childTnLst>
                                    <p:set>
                                      <p:cBhvr>
                                        <p:cTn id="18" dur="1" fill="hold">
                                          <p:stCondLst>
                                            <p:cond delay="0"/>
                                          </p:stCondLst>
                                        </p:cTn>
                                        <p:tgtEl>
                                          <p:spTgt spid="2488"/>
                                        </p:tgtEl>
                                        <p:attrNameLst>
                                          <p:attrName>style.visibility</p:attrName>
                                        </p:attrNameLst>
                                      </p:cBhvr>
                                      <p:to>
                                        <p:strVal val="visible"/>
                                      </p:to>
                                    </p:set>
                                    <p:animEffect transition="in" filter="fade">
                                      <p:cBhvr>
                                        <p:cTn id="19" dur="1000"/>
                                        <p:tgtEl>
                                          <p:spTgt spid="2488"/>
                                        </p:tgtEl>
                                      </p:cBhvr>
                                    </p:animEffect>
                                  </p:childTnLst>
                                </p:cTn>
                              </p:par>
                              <p:par>
                                <p:cTn id="20" presetID="10" presetClass="entr" presetSubtype="0" fill="hold" nodeType="withEffect">
                                  <p:stCondLst>
                                    <p:cond delay="0"/>
                                  </p:stCondLst>
                                  <p:childTnLst>
                                    <p:set>
                                      <p:cBhvr>
                                        <p:cTn id="21" dur="1" fill="hold">
                                          <p:stCondLst>
                                            <p:cond delay="0"/>
                                          </p:stCondLst>
                                        </p:cTn>
                                        <p:tgtEl>
                                          <p:spTgt spid="2489"/>
                                        </p:tgtEl>
                                        <p:attrNameLst>
                                          <p:attrName>style.visibility</p:attrName>
                                        </p:attrNameLst>
                                      </p:cBhvr>
                                      <p:to>
                                        <p:strVal val="visible"/>
                                      </p:to>
                                    </p:set>
                                    <p:animEffect transition="in" filter="fade">
                                      <p:cBhvr>
                                        <p:cTn id="22" dur="1000"/>
                                        <p:tgtEl>
                                          <p:spTgt spid="2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66" name="Shape 2266"/>
        <p:cNvGrpSpPr/>
        <p:nvPr/>
      </p:nvGrpSpPr>
      <p:grpSpPr>
        <a:xfrm>
          <a:off x="0" y="0"/>
          <a:ext cx="0" cy="0"/>
          <a:chOff x="0" y="0"/>
          <a:chExt cx="0" cy="0"/>
        </a:xfrm>
      </p:grpSpPr>
      <p:sp>
        <p:nvSpPr>
          <p:cNvPr id="2267" name="Google Shape;2267;p58"/>
          <p:cNvSpPr txBox="1"/>
          <p:nvPr>
            <p:ph type="title" idx="4294967295"/>
          </p:nvPr>
        </p:nvSpPr>
        <p:spPr>
          <a:xfrm>
            <a:off x="1166425" y="310350"/>
            <a:ext cx="5493900" cy="117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00C3B1"/>
                </a:solidFill>
              </a:rPr>
              <a:t>Fault impact analysis in RAN is challenging due to:</a:t>
            </a:r>
            <a:endParaRPr>
              <a:solidFill>
                <a:srgbClr val="00C3B1"/>
              </a:solidFill>
            </a:endParaRPr>
          </a:p>
          <a:p>
            <a:pPr marL="0" lvl="0" indent="0" algn="l" rtl="0">
              <a:spcBef>
                <a:spcPts val="0"/>
              </a:spcBef>
              <a:spcAft>
                <a:spcPts val="0"/>
              </a:spcAft>
              <a:buNone/>
            </a:pPr>
            <a:endParaRPr>
              <a:solidFill>
                <a:srgbClr val="00C3B1"/>
              </a:solidFill>
            </a:endParaRPr>
          </a:p>
        </p:txBody>
      </p:sp>
      <p:sp>
        <p:nvSpPr>
          <p:cNvPr id="2268" name="Google Shape;2268;p5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5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58">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5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5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58"/>
          <p:cNvSpPr txBox="1"/>
          <p:nvPr>
            <p:ph type="subTitle" idx="4294967295"/>
          </p:nvPr>
        </p:nvSpPr>
        <p:spPr>
          <a:xfrm>
            <a:off x="1636875" y="1675000"/>
            <a:ext cx="5493900" cy="1640100"/>
          </a:xfrm>
          <a:prstGeom prst="rect">
            <a:avLst/>
          </a:prstGeom>
        </p:spPr>
        <p:txBody>
          <a:bodyPr spcFirstLastPara="1" wrap="square" lIns="91425" tIns="91425" rIns="91425" bIns="91425" anchor="t" anchorCtr="0">
            <a:noAutofit/>
          </a:bodyPr>
          <a:lstStyle/>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Stochastic nature of RAN KPIs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Complexity of RAN networking</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Uncertainty due to customer segmentations and non-RAN faults</a:t>
            </a:r>
            <a:endParaRPr sz="1305"/>
          </a:p>
        </p:txBody>
      </p:sp>
      <p:pic>
        <p:nvPicPr>
          <p:cNvPr id="2274" name="Google Shape;2274;p58"/>
          <p:cNvPicPr preferRelativeResize="0"/>
          <p:nvPr/>
        </p:nvPicPr>
        <p:blipFill>
          <a:blip r:embed="rId1"/>
          <a:stretch>
            <a:fillRect/>
          </a:stretch>
        </p:blipFill>
        <p:spPr>
          <a:xfrm>
            <a:off x="5985175" y="4171140"/>
            <a:ext cx="3158826" cy="97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267"/>
                                        </p:tgtEl>
                                        <p:attrNameLst>
                                          <p:attrName>style.visibility</p:attrName>
                                        </p:attrNameLst>
                                      </p:cBhvr>
                                      <p:to>
                                        <p:strVal val="visible"/>
                                      </p:to>
                                    </p:set>
                                    <p:anim calcmode="lin" valueType="num">
                                      <p:cBhvr additive="base">
                                        <p:cTn id="7" dur="1000"/>
                                        <p:tgtEl>
                                          <p:spTgt spid="2267"/>
                                        </p:tgtEl>
                                        <p:attrNameLst>
                                          <p:attrName>ppt_y</p:attrName>
                                        </p:attrNameLst>
                                      </p:cBhvr>
                                      <p:tavLst>
                                        <p:tav tm="0" fmla="">
                                          <p:val>
                                            <p:strVal val="#ppt_y-1"/>
                                          </p:val>
                                        </p:tav>
                                        <p:tav tm="100000" fmla="">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268"/>
                                        </p:tgtEl>
                                        <p:attrNameLst>
                                          <p:attrName>style.visibility</p:attrName>
                                        </p:attrNameLst>
                                      </p:cBhvr>
                                      <p:to>
                                        <p:strVal val="visible"/>
                                      </p:to>
                                    </p:set>
                                    <p:animEffect transition="in" filter="fade">
                                      <p:cBhvr>
                                        <p:cTn id="10" dur="1000"/>
                                        <p:tgtEl>
                                          <p:spTgt spid="2268"/>
                                        </p:tgtEl>
                                      </p:cBhvr>
                                    </p:animEffect>
                                  </p:childTnLst>
                                </p:cTn>
                              </p:par>
                              <p:par>
                                <p:cTn id="11" presetID="10" presetClass="entr" presetSubtype="0" fill="hold" nodeType="withEffect">
                                  <p:stCondLst>
                                    <p:cond delay="0"/>
                                  </p:stCondLst>
                                  <p:childTnLst>
                                    <p:set>
                                      <p:cBhvr>
                                        <p:cTn id="12" dur="1" fill="hold">
                                          <p:stCondLst>
                                            <p:cond delay="0"/>
                                          </p:stCondLst>
                                        </p:cTn>
                                        <p:tgtEl>
                                          <p:spTgt spid="2269"/>
                                        </p:tgtEl>
                                        <p:attrNameLst>
                                          <p:attrName>style.visibility</p:attrName>
                                        </p:attrNameLst>
                                      </p:cBhvr>
                                      <p:to>
                                        <p:strVal val="visible"/>
                                      </p:to>
                                    </p:set>
                                    <p:animEffect transition="in" filter="fade">
                                      <p:cBhvr>
                                        <p:cTn id="13" dur="1000"/>
                                        <p:tgtEl>
                                          <p:spTgt spid="2269"/>
                                        </p:tgtEl>
                                      </p:cBhvr>
                                    </p:animEffect>
                                  </p:childTnLst>
                                </p:cTn>
                              </p:par>
                              <p:par>
                                <p:cTn id="14" presetID="10" presetClass="entr" presetSubtype="0" fill="hold" nodeType="withEffect">
                                  <p:stCondLst>
                                    <p:cond delay="0"/>
                                  </p:stCondLst>
                                  <p:childTnLst>
                                    <p:set>
                                      <p:cBhvr>
                                        <p:cTn id="15" dur="1" fill="hold">
                                          <p:stCondLst>
                                            <p:cond delay="0"/>
                                          </p:stCondLst>
                                        </p:cTn>
                                        <p:tgtEl>
                                          <p:spTgt spid="2270"/>
                                        </p:tgtEl>
                                        <p:attrNameLst>
                                          <p:attrName>style.visibility</p:attrName>
                                        </p:attrNameLst>
                                      </p:cBhvr>
                                      <p:to>
                                        <p:strVal val="visible"/>
                                      </p:to>
                                    </p:set>
                                    <p:animEffect transition="in" filter="fade">
                                      <p:cBhvr>
                                        <p:cTn id="16" dur="1000"/>
                                        <p:tgtEl>
                                          <p:spTgt spid="2270"/>
                                        </p:tgtEl>
                                      </p:cBhvr>
                                    </p:animEffect>
                                  </p:childTnLst>
                                </p:cTn>
                              </p:par>
                              <p:par>
                                <p:cTn id="17" presetID="10" presetClass="entr" presetSubtype="0" fill="hold" nodeType="withEffect">
                                  <p:stCondLst>
                                    <p:cond delay="0"/>
                                  </p:stCondLst>
                                  <p:childTnLst>
                                    <p:set>
                                      <p:cBhvr>
                                        <p:cTn id="18" dur="1" fill="hold">
                                          <p:stCondLst>
                                            <p:cond delay="0"/>
                                          </p:stCondLst>
                                        </p:cTn>
                                        <p:tgtEl>
                                          <p:spTgt spid="2271"/>
                                        </p:tgtEl>
                                        <p:attrNameLst>
                                          <p:attrName>style.visibility</p:attrName>
                                        </p:attrNameLst>
                                      </p:cBhvr>
                                      <p:to>
                                        <p:strVal val="visible"/>
                                      </p:to>
                                    </p:set>
                                    <p:animEffect transition="in" filter="fade">
                                      <p:cBhvr>
                                        <p:cTn id="19" dur="1000"/>
                                        <p:tgtEl>
                                          <p:spTgt spid="2271"/>
                                        </p:tgtEl>
                                      </p:cBhvr>
                                    </p:animEffect>
                                  </p:childTnLst>
                                </p:cTn>
                              </p:par>
                              <p:par>
                                <p:cTn id="20" presetID="10" presetClass="entr" presetSubtype="0" fill="hold" nodeType="withEffect">
                                  <p:stCondLst>
                                    <p:cond delay="0"/>
                                  </p:stCondLst>
                                  <p:childTnLst>
                                    <p:set>
                                      <p:cBhvr>
                                        <p:cTn id="21" dur="1" fill="hold">
                                          <p:stCondLst>
                                            <p:cond delay="0"/>
                                          </p:stCondLst>
                                        </p:cTn>
                                        <p:tgtEl>
                                          <p:spTgt spid="2272"/>
                                        </p:tgtEl>
                                        <p:attrNameLst>
                                          <p:attrName>style.visibility</p:attrName>
                                        </p:attrNameLst>
                                      </p:cBhvr>
                                      <p:to>
                                        <p:strVal val="visible"/>
                                      </p:to>
                                    </p:set>
                                    <p:animEffect transition="in" filter="fade">
                                      <p:cBhvr>
                                        <p:cTn id="22" dur="1000"/>
                                        <p:tgtEl>
                                          <p:spTgt spid="2272"/>
                                        </p:tgtEl>
                                      </p:cBhvr>
                                    </p:animEffect>
                                  </p:childTnLst>
                                </p:cTn>
                              </p:par>
                              <p:par>
                                <p:cTn id="23" presetID="10" presetClass="entr" presetSubtype="0" fill="hold" nodeType="withEffect">
                                  <p:stCondLst>
                                    <p:cond delay="0"/>
                                  </p:stCondLst>
                                  <p:childTnLst>
                                    <p:set>
                                      <p:cBhvr>
                                        <p:cTn id="24" dur="1" fill="hold">
                                          <p:stCondLst>
                                            <p:cond delay="0"/>
                                          </p:stCondLst>
                                        </p:cTn>
                                        <p:tgtEl>
                                          <p:spTgt spid="2273"/>
                                        </p:tgtEl>
                                        <p:attrNameLst>
                                          <p:attrName>style.visibility</p:attrName>
                                        </p:attrNameLst>
                                      </p:cBhvr>
                                      <p:to>
                                        <p:strVal val="visible"/>
                                      </p:to>
                                    </p:set>
                                    <p:animEffect transition="in" filter="fade">
                                      <p:cBhvr>
                                        <p:cTn id="25" dur="1000"/>
                                        <p:tgtEl>
                                          <p:spTgt spid="2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496" name="Shape 2496"/>
        <p:cNvGrpSpPr/>
        <p:nvPr/>
      </p:nvGrpSpPr>
      <p:grpSpPr>
        <a:xfrm>
          <a:off x="0" y="0"/>
          <a:ext cx="0" cy="0"/>
          <a:chOff x="0" y="0"/>
          <a:chExt cx="0" cy="0"/>
        </a:xfrm>
      </p:grpSpPr>
      <p:sp>
        <p:nvSpPr>
          <p:cNvPr id="2497" name="Google Shape;2497;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76">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76"/>
          <p:cNvSpPr txBox="1"/>
          <p:nvPr>
            <p:ph type="subTitle" idx="4294967295"/>
          </p:nvPr>
        </p:nvSpPr>
        <p:spPr>
          <a:xfrm>
            <a:off x="913350" y="1229350"/>
            <a:ext cx="7317300" cy="2591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920" b="1">
                <a:solidFill>
                  <a:srgbClr val="00C3B1"/>
                </a:solidFill>
                <a:latin typeface="Raleway"/>
                <a:ea typeface="Raleway"/>
                <a:cs typeface="Raleway"/>
                <a:sym typeface="Raleway"/>
              </a:rPr>
              <a:t>Mean encoding:</a:t>
            </a:r>
            <a:endParaRPr sz="1920" b="1">
              <a:solidFill>
                <a:srgbClr val="00C3B1"/>
              </a:solidFill>
              <a:latin typeface="Raleway"/>
              <a:ea typeface="Raleway"/>
              <a:cs typeface="Raleway"/>
              <a:sym typeface="Raleway"/>
            </a:endParaRPr>
          </a:p>
          <a:p>
            <a:pPr marL="0" lvl="0" indent="0" algn="l" rtl="0">
              <a:lnSpc>
                <a:spcPct val="95000"/>
              </a:lnSpc>
              <a:spcBef>
                <a:spcPts val="300"/>
              </a:spcBef>
              <a:spcAft>
                <a:spcPts val="110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In the experiment, the most important features were grouping by NE ID and hour, then computing the mean, max, and min.</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503" name="Google Shape;2503;p76"/>
          <p:cNvPicPr preferRelativeResize="0"/>
          <p:nvPr/>
        </p:nvPicPr>
        <p:blipFill>
          <a:blip r:embed="rId1"/>
          <a:stretch>
            <a:fillRect/>
          </a:stretch>
        </p:blipFill>
        <p:spPr>
          <a:xfrm>
            <a:off x="5985175" y="4171140"/>
            <a:ext cx="3158826" cy="972360"/>
          </a:xfrm>
          <a:prstGeom prst="rect">
            <a:avLst/>
          </a:prstGeom>
          <a:noFill/>
          <a:ln>
            <a:noFill/>
          </a:ln>
        </p:spPr>
      </p:pic>
      <p:sp>
        <p:nvSpPr>
          <p:cNvPr id="2504" name="Google Shape;2504;p76"/>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05" name="Google Shape;2505;p76"/>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97"/>
                                        </p:tgtEl>
                                        <p:attrNameLst>
                                          <p:attrName>style.visibility</p:attrName>
                                        </p:attrNameLst>
                                      </p:cBhvr>
                                      <p:to>
                                        <p:strVal val="visible"/>
                                      </p:to>
                                    </p:set>
                                    <p:animEffect transition="in" filter="fade">
                                      <p:cBhvr>
                                        <p:cTn id="7" dur="1000"/>
                                        <p:tgtEl>
                                          <p:spTgt spid="2497"/>
                                        </p:tgtEl>
                                      </p:cBhvr>
                                    </p:animEffect>
                                  </p:childTnLst>
                                </p:cTn>
                              </p:par>
                              <p:par>
                                <p:cTn id="8" presetID="10" presetClass="entr" presetSubtype="0" fill="hold" nodeType="withEffect">
                                  <p:stCondLst>
                                    <p:cond delay="0"/>
                                  </p:stCondLst>
                                  <p:childTnLst>
                                    <p:set>
                                      <p:cBhvr>
                                        <p:cTn id="9" dur="1" fill="hold">
                                          <p:stCondLst>
                                            <p:cond delay="0"/>
                                          </p:stCondLst>
                                        </p:cTn>
                                        <p:tgtEl>
                                          <p:spTgt spid="2498"/>
                                        </p:tgtEl>
                                        <p:attrNameLst>
                                          <p:attrName>style.visibility</p:attrName>
                                        </p:attrNameLst>
                                      </p:cBhvr>
                                      <p:to>
                                        <p:strVal val="visible"/>
                                      </p:to>
                                    </p:set>
                                    <p:animEffect transition="in" filter="fade">
                                      <p:cBhvr>
                                        <p:cTn id="10" dur="1000"/>
                                        <p:tgtEl>
                                          <p:spTgt spid="2498"/>
                                        </p:tgtEl>
                                      </p:cBhvr>
                                    </p:animEffect>
                                  </p:childTnLst>
                                </p:cTn>
                              </p:par>
                              <p:par>
                                <p:cTn id="11" presetID="10" presetClass="entr" presetSubtype="0" fill="hold" nodeType="withEffect">
                                  <p:stCondLst>
                                    <p:cond delay="0"/>
                                  </p:stCondLst>
                                  <p:childTnLst>
                                    <p:set>
                                      <p:cBhvr>
                                        <p:cTn id="12" dur="1" fill="hold">
                                          <p:stCondLst>
                                            <p:cond delay="0"/>
                                          </p:stCondLst>
                                        </p:cTn>
                                        <p:tgtEl>
                                          <p:spTgt spid="2499"/>
                                        </p:tgtEl>
                                        <p:attrNameLst>
                                          <p:attrName>style.visibility</p:attrName>
                                        </p:attrNameLst>
                                      </p:cBhvr>
                                      <p:to>
                                        <p:strVal val="visible"/>
                                      </p:to>
                                    </p:set>
                                    <p:animEffect transition="in" filter="fade">
                                      <p:cBhvr>
                                        <p:cTn id="13" dur="1000"/>
                                        <p:tgtEl>
                                          <p:spTgt spid="2499"/>
                                        </p:tgtEl>
                                      </p:cBhvr>
                                    </p:animEffect>
                                  </p:childTnLst>
                                </p:cTn>
                              </p:par>
                              <p:par>
                                <p:cTn id="14" presetID="10" presetClass="entr" presetSubtype="0" fill="hold" nodeType="withEffect">
                                  <p:stCondLst>
                                    <p:cond delay="0"/>
                                  </p:stCondLst>
                                  <p:childTnLst>
                                    <p:set>
                                      <p:cBhvr>
                                        <p:cTn id="15" dur="1" fill="hold">
                                          <p:stCondLst>
                                            <p:cond delay="0"/>
                                          </p:stCondLst>
                                        </p:cTn>
                                        <p:tgtEl>
                                          <p:spTgt spid="2500"/>
                                        </p:tgtEl>
                                        <p:attrNameLst>
                                          <p:attrName>style.visibility</p:attrName>
                                        </p:attrNameLst>
                                      </p:cBhvr>
                                      <p:to>
                                        <p:strVal val="visible"/>
                                      </p:to>
                                    </p:set>
                                    <p:animEffect transition="in" filter="fade">
                                      <p:cBhvr>
                                        <p:cTn id="16" dur="1000"/>
                                        <p:tgtEl>
                                          <p:spTgt spid="2500"/>
                                        </p:tgtEl>
                                      </p:cBhvr>
                                    </p:animEffect>
                                  </p:childTnLst>
                                </p:cTn>
                              </p:par>
                              <p:par>
                                <p:cTn id="17" presetID="10" presetClass="entr" presetSubtype="0" fill="hold" nodeType="withEffect">
                                  <p:stCondLst>
                                    <p:cond delay="0"/>
                                  </p:stCondLst>
                                  <p:childTnLst>
                                    <p:set>
                                      <p:cBhvr>
                                        <p:cTn id="18" dur="1" fill="hold">
                                          <p:stCondLst>
                                            <p:cond delay="0"/>
                                          </p:stCondLst>
                                        </p:cTn>
                                        <p:tgtEl>
                                          <p:spTgt spid="2501"/>
                                        </p:tgtEl>
                                        <p:attrNameLst>
                                          <p:attrName>style.visibility</p:attrName>
                                        </p:attrNameLst>
                                      </p:cBhvr>
                                      <p:to>
                                        <p:strVal val="visible"/>
                                      </p:to>
                                    </p:set>
                                    <p:animEffect transition="in" filter="fade">
                                      <p:cBhvr>
                                        <p:cTn id="19" dur="1000"/>
                                        <p:tgtEl>
                                          <p:spTgt spid="2501"/>
                                        </p:tgtEl>
                                      </p:cBhvr>
                                    </p:animEffect>
                                  </p:childTnLst>
                                </p:cTn>
                              </p:par>
                              <p:par>
                                <p:cTn id="20" presetID="10" presetClass="entr" presetSubtype="0" fill="hold" nodeType="withEffect">
                                  <p:stCondLst>
                                    <p:cond delay="0"/>
                                  </p:stCondLst>
                                  <p:childTnLst>
                                    <p:set>
                                      <p:cBhvr>
                                        <p:cTn id="21" dur="1" fill="hold">
                                          <p:stCondLst>
                                            <p:cond delay="0"/>
                                          </p:stCondLst>
                                        </p:cTn>
                                        <p:tgtEl>
                                          <p:spTgt spid="2502"/>
                                        </p:tgtEl>
                                        <p:attrNameLst>
                                          <p:attrName>style.visibility</p:attrName>
                                        </p:attrNameLst>
                                      </p:cBhvr>
                                      <p:to>
                                        <p:strVal val="visible"/>
                                      </p:to>
                                    </p:set>
                                    <p:animEffect transition="in" filter="fade">
                                      <p:cBhvr>
                                        <p:cTn id="22" dur="1000"/>
                                        <p:tgtEl>
                                          <p:spTgt spid="2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09" name="Shape 2509"/>
        <p:cNvGrpSpPr/>
        <p:nvPr/>
      </p:nvGrpSpPr>
      <p:grpSpPr>
        <a:xfrm>
          <a:off x="0" y="0"/>
          <a:ext cx="0" cy="0"/>
          <a:chOff x="0" y="0"/>
          <a:chExt cx="0" cy="0"/>
        </a:xfrm>
      </p:grpSpPr>
      <p:sp>
        <p:nvSpPr>
          <p:cNvPr id="2510" name="Google Shape;2510;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77">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77"/>
          <p:cNvSpPr txBox="1"/>
          <p:nvPr>
            <p:ph type="subTitle" idx="4294967295"/>
          </p:nvPr>
        </p:nvSpPr>
        <p:spPr>
          <a:xfrm>
            <a:off x="913350" y="1229350"/>
            <a:ext cx="7317300" cy="2591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920" b="1">
                <a:solidFill>
                  <a:srgbClr val="00C3B1"/>
                </a:solidFill>
                <a:latin typeface="Raleway"/>
                <a:ea typeface="Raleway"/>
                <a:cs typeface="Raleway"/>
                <a:sym typeface="Raleway"/>
              </a:rPr>
              <a:t>Target encoding:</a:t>
            </a:r>
            <a:endParaRPr sz="1920" b="1">
              <a:solidFill>
                <a:srgbClr val="00C3B1"/>
              </a:solidFill>
              <a:latin typeface="Raleway"/>
              <a:ea typeface="Raleway"/>
              <a:cs typeface="Raleway"/>
              <a:sym typeface="Raleway"/>
            </a:endParaRPr>
          </a:p>
          <a:p>
            <a:pPr marL="0" lvl="0" indent="0" algn="l" rtl="0">
              <a:lnSpc>
                <a:spcPct val="95000"/>
              </a:lnSpc>
              <a:spcBef>
                <a:spcPts val="300"/>
              </a:spcBef>
              <a:spcAft>
                <a:spcPts val="1100"/>
              </a:spcAft>
              <a:buNone/>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In the project only used target encoding in a few columns, like hour and day.</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516" name="Google Shape;2516;p77"/>
          <p:cNvPicPr preferRelativeResize="0"/>
          <p:nvPr/>
        </p:nvPicPr>
        <p:blipFill>
          <a:blip r:embed="rId1"/>
          <a:stretch>
            <a:fillRect/>
          </a:stretch>
        </p:blipFill>
        <p:spPr>
          <a:xfrm>
            <a:off x="5985175" y="4171140"/>
            <a:ext cx="3158826" cy="972360"/>
          </a:xfrm>
          <a:prstGeom prst="rect">
            <a:avLst/>
          </a:prstGeom>
          <a:noFill/>
          <a:ln>
            <a:noFill/>
          </a:ln>
        </p:spPr>
      </p:pic>
      <p:sp>
        <p:nvSpPr>
          <p:cNvPr id="2517" name="Google Shape;2517;p77"/>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18" name="Google Shape;2518;p77"/>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10"/>
                                        </p:tgtEl>
                                        <p:attrNameLst>
                                          <p:attrName>style.visibility</p:attrName>
                                        </p:attrNameLst>
                                      </p:cBhvr>
                                      <p:to>
                                        <p:strVal val="visible"/>
                                      </p:to>
                                    </p:set>
                                    <p:animEffect transition="in" filter="fade">
                                      <p:cBhvr>
                                        <p:cTn id="7" dur="1000"/>
                                        <p:tgtEl>
                                          <p:spTgt spid="2510"/>
                                        </p:tgtEl>
                                      </p:cBhvr>
                                    </p:animEffect>
                                  </p:childTnLst>
                                </p:cTn>
                              </p:par>
                              <p:par>
                                <p:cTn id="8" presetID="10" presetClass="entr" presetSubtype="0" fill="hold" nodeType="withEffect">
                                  <p:stCondLst>
                                    <p:cond delay="0"/>
                                  </p:stCondLst>
                                  <p:childTnLst>
                                    <p:set>
                                      <p:cBhvr>
                                        <p:cTn id="9" dur="1" fill="hold">
                                          <p:stCondLst>
                                            <p:cond delay="0"/>
                                          </p:stCondLst>
                                        </p:cTn>
                                        <p:tgtEl>
                                          <p:spTgt spid="2511"/>
                                        </p:tgtEl>
                                        <p:attrNameLst>
                                          <p:attrName>style.visibility</p:attrName>
                                        </p:attrNameLst>
                                      </p:cBhvr>
                                      <p:to>
                                        <p:strVal val="visible"/>
                                      </p:to>
                                    </p:set>
                                    <p:animEffect transition="in" filter="fade">
                                      <p:cBhvr>
                                        <p:cTn id="10" dur="1000"/>
                                        <p:tgtEl>
                                          <p:spTgt spid="2511"/>
                                        </p:tgtEl>
                                      </p:cBhvr>
                                    </p:animEffect>
                                  </p:childTnLst>
                                </p:cTn>
                              </p:par>
                              <p:par>
                                <p:cTn id="11" presetID="10" presetClass="entr" presetSubtype="0" fill="hold" nodeType="withEffect">
                                  <p:stCondLst>
                                    <p:cond delay="0"/>
                                  </p:stCondLst>
                                  <p:childTnLst>
                                    <p:set>
                                      <p:cBhvr>
                                        <p:cTn id="12" dur="1" fill="hold">
                                          <p:stCondLst>
                                            <p:cond delay="0"/>
                                          </p:stCondLst>
                                        </p:cTn>
                                        <p:tgtEl>
                                          <p:spTgt spid="2512"/>
                                        </p:tgtEl>
                                        <p:attrNameLst>
                                          <p:attrName>style.visibility</p:attrName>
                                        </p:attrNameLst>
                                      </p:cBhvr>
                                      <p:to>
                                        <p:strVal val="visible"/>
                                      </p:to>
                                    </p:set>
                                    <p:animEffect transition="in" filter="fade">
                                      <p:cBhvr>
                                        <p:cTn id="13" dur="1000"/>
                                        <p:tgtEl>
                                          <p:spTgt spid="2512"/>
                                        </p:tgtEl>
                                      </p:cBhvr>
                                    </p:animEffect>
                                  </p:childTnLst>
                                </p:cTn>
                              </p:par>
                              <p:par>
                                <p:cTn id="14" presetID="10" presetClass="entr" presetSubtype="0" fill="hold" nodeType="withEffect">
                                  <p:stCondLst>
                                    <p:cond delay="0"/>
                                  </p:stCondLst>
                                  <p:childTnLst>
                                    <p:set>
                                      <p:cBhvr>
                                        <p:cTn id="15" dur="1" fill="hold">
                                          <p:stCondLst>
                                            <p:cond delay="0"/>
                                          </p:stCondLst>
                                        </p:cTn>
                                        <p:tgtEl>
                                          <p:spTgt spid="2513"/>
                                        </p:tgtEl>
                                        <p:attrNameLst>
                                          <p:attrName>style.visibility</p:attrName>
                                        </p:attrNameLst>
                                      </p:cBhvr>
                                      <p:to>
                                        <p:strVal val="visible"/>
                                      </p:to>
                                    </p:set>
                                    <p:animEffect transition="in" filter="fade">
                                      <p:cBhvr>
                                        <p:cTn id="16" dur="1000"/>
                                        <p:tgtEl>
                                          <p:spTgt spid="2513"/>
                                        </p:tgtEl>
                                      </p:cBhvr>
                                    </p:animEffect>
                                  </p:childTnLst>
                                </p:cTn>
                              </p:par>
                              <p:par>
                                <p:cTn id="17" presetID="10" presetClass="entr" presetSubtype="0" fill="hold" nodeType="withEffect">
                                  <p:stCondLst>
                                    <p:cond delay="0"/>
                                  </p:stCondLst>
                                  <p:childTnLst>
                                    <p:set>
                                      <p:cBhvr>
                                        <p:cTn id="18" dur="1" fill="hold">
                                          <p:stCondLst>
                                            <p:cond delay="0"/>
                                          </p:stCondLst>
                                        </p:cTn>
                                        <p:tgtEl>
                                          <p:spTgt spid="2514"/>
                                        </p:tgtEl>
                                        <p:attrNameLst>
                                          <p:attrName>style.visibility</p:attrName>
                                        </p:attrNameLst>
                                      </p:cBhvr>
                                      <p:to>
                                        <p:strVal val="visible"/>
                                      </p:to>
                                    </p:set>
                                    <p:animEffect transition="in" filter="fade">
                                      <p:cBhvr>
                                        <p:cTn id="19" dur="1000"/>
                                        <p:tgtEl>
                                          <p:spTgt spid="2514"/>
                                        </p:tgtEl>
                                      </p:cBhvr>
                                    </p:animEffect>
                                  </p:childTnLst>
                                </p:cTn>
                              </p:par>
                              <p:par>
                                <p:cTn id="20" presetID="10" presetClass="entr" presetSubtype="0" fill="hold" nodeType="withEffect">
                                  <p:stCondLst>
                                    <p:cond delay="0"/>
                                  </p:stCondLst>
                                  <p:childTnLst>
                                    <p:set>
                                      <p:cBhvr>
                                        <p:cTn id="21" dur="1" fill="hold">
                                          <p:stCondLst>
                                            <p:cond delay="0"/>
                                          </p:stCondLst>
                                        </p:cTn>
                                        <p:tgtEl>
                                          <p:spTgt spid="2515"/>
                                        </p:tgtEl>
                                        <p:attrNameLst>
                                          <p:attrName>style.visibility</p:attrName>
                                        </p:attrNameLst>
                                      </p:cBhvr>
                                      <p:to>
                                        <p:strVal val="visible"/>
                                      </p:to>
                                    </p:set>
                                    <p:animEffect transition="in" filter="fade">
                                      <p:cBhvr>
                                        <p:cTn id="22" dur="1000"/>
                                        <p:tgtEl>
                                          <p:spTgt spid="2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22" name="Shape 2522"/>
        <p:cNvGrpSpPr/>
        <p:nvPr/>
      </p:nvGrpSpPr>
      <p:grpSpPr>
        <a:xfrm>
          <a:off x="0" y="0"/>
          <a:ext cx="0" cy="0"/>
          <a:chOff x="0" y="0"/>
          <a:chExt cx="0" cy="0"/>
        </a:xfrm>
      </p:grpSpPr>
      <p:sp>
        <p:nvSpPr>
          <p:cNvPr id="2523" name="Google Shape;2523;p7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7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78">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7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7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78"/>
          <p:cNvSpPr txBox="1"/>
          <p:nvPr>
            <p:ph type="subTitle" idx="4294967295"/>
          </p:nvPr>
        </p:nvSpPr>
        <p:spPr>
          <a:xfrm>
            <a:off x="913350" y="1229350"/>
            <a:ext cx="7317300" cy="3088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920" b="1">
                <a:solidFill>
                  <a:srgbClr val="00C3B1"/>
                </a:solidFill>
                <a:latin typeface="Raleway"/>
                <a:ea typeface="Raleway"/>
                <a:cs typeface="Raleway"/>
                <a:sym typeface="Raleway"/>
              </a:rPr>
              <a:t>Automatic feature engineering function:</a:t>
            </a:r>
            <a:endParaRPr sz="1920" b="1">
              <a:solidFill>
                <a:srgbClr val="00C3B1"/>
              </a:solidFill>
              <a:latin typeface="Raleway"/>
              <a:ea typeface="Raleway"/>
              <a:cs typeface="Raleway"/>
              <a:sym typeface="Raleway"/>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Takes two arguments: df (dataframe) and cols (list of columns)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Iterates over cols and adds, subtracts, multiplies, and divides each column from the rest of the RAN KPI features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Creates new features based on these operations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r>
              <a:rPr lang="en-GB" sz="1920">
                <a:solidFill>
                  <a:srgbClr val="E69138"/>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function can save time and create unexpected features, which can improve the performance of machine learning models</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529" name="Google Shape;2529;p78"/>
          <p:cNvPicPr preferRelativeResize="0"/>
          <p:nvPr/>
        </p:nvPicPr>
        <p:blipFill>
          <a:blip r:embed="rId1"/>
          <a:stretch>
            <a:fillRect/>
          </a:stretch>
        </p:blipFill>
        <p:spPr>
          <a:xfrm>
            <a:off x="5985175" y="4171140"/>
            <a:ext cx="3158826" cy="972360"/>
          </a:xfrm>
          <a:prstGeom prst="rect">
            <a:avLst/>
          </a:prstGeom>
          <a:noFill/>
          <a:ln>
            <a:noFill/>
          </a:ln>
        </p:spPr>
      </p:pic>
      <p:sp>
        <p:nvSpPr>
          <p:cNvPr id="2530" name="Google Shape;2530;p78"/>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31" name="Google Shape;2531;p78"/>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23"/>
                                        </p:tgtEl>
                                        <p:attrNameLst>
                                          <p:attrName>style.visibility</p:attrName>
                                        </p:attrNameLst>
                                      </p:cBhvr>
                                      <p:to>
                                        <p:strVal val="visible"/>
                                      </p:to>
                                    </p:set>
                                    <p:animEffect transition="in" filter="fade">
                                      <p:cBhvr>
                                        <p:cTn id="7" dur="1000"/>
                                        <p:tgtEl>
                                          <p:spTgt spid="2523"/>
                                        </p:tgtEl>
                                      </p:cBhvr>
                                    </p:animEffect>
                                  </p:childTnLst>
                                </p:cTn>
                              </p:par>
                              <p:par>
                                <p:cTn id="8" presetID="10" presetClass="entr" presetSubtype="0" fill="hold" nodeType="withEffect">
                                  <p:stCondLst>
                                    <p:cond delay="0"/>
                                  </p:stCondLst>
                                  <p:childTnLst>
                                    <p:set>
                                      <p:cBhvr>
                                        <p:cTn id="9" dur="1" fill="hold">
                                          <p:stCondLst>
                                            <p:cond delay="0"/>
                                          </p:stCondLst>
                                        </p:cTn>
                                        <p:tgtEl>
                                          <p:spTgt spid="2524"/>
                                        </p:tgtEl>
                                        <p:attrNameLst>
                                          <p:attrName>style.visibility</p:attrName>
                                        </p:attrNameLst>
                                      </p:cBhvr>
                                      <p:to>
                                        <p:strVal val="visible"/>
                                      </p:to>
                                    </p:set>
                                    <p:animEffect transition="in" filter="fade">
                                      <p:cBhvr>
                                        <p:cTn id="10" dur="1000"/>
                                        <p:tgtEl>
                                          <p:spTgt spid="2524"/>
                                        </p:tgtEl>
                                      </p:cBhvr>
                                    </p:animEffect>
                                  </p:childTnLst>
                                </p:cTn>
                              </p:par>
                              <p:par>
                                <p:cTn id="11" presetID="10" presetClass="entr" presetSubtype="0" fill="hold" nodeType="withEffect">
                                  <p:stCondLst>
                                    <p:cond delay="0"/>
                                  </p:stCondLst>
                                  <p:childTnLst>
                                    <p:set>
                                      <p:cBhvr>
                                        <p:cTn id="12" dur="1" fill="hold">
                                          <p:stCondLst>
                                            <p:cond delay="0"/>
                                          </p:stCondLst>
                                        </p:cTn>
                                        <p:tgtEl>
                                          <p:spTgt spid="2525"/>
                                        </p:tgtEl>
                                        <p:attrNameLst>
                                          <p:attrName>style.visibility</p:attrName>
                                        </p:attrNameLst>
                                      </p:cBhvr>
                                      <p:to>
                                        <p:strVal val="visible"/>
                                      </p:to>
                                    </p:set>
                                    <p:animEffect transition="in" filter="fade">
                                      <p:cBhvr>
                                        <p:cTn id="13" dur="1000"/>
                                        <p:tgtEl>
                                          <p:spTgt spid="2525"/>
                                        </p:tgtEl>
                                      </p:cBhvr>
                                    </p:animEffect>
                                  </p:childTnLst>
                                </p:cTn>
                              </p:par>
                              <p:par>
                                <p:cTn id="14" presetID="10" presetClass="entr" presetSubtype="0" fill="hold" nodeType="withEffect">
                                  <p:stCondLst>
                                    <p:cond delay="0"/>
                                  </p:stCondLst>
                                  <p:childTnLst>
                                    <p:set>
                                      <p:cBhvr>
                                        <p:cTn id="15" dur="1" fill="hold">
                                          <p:stCondLst>
                                            <p:cond delay="0"/>
                                          </p:stCondLst>
                                        </p:cTn>
                                        <p:tgtEl>
                                          <p:spTgt spid="2526"/>
                                        </p:tgtEl>
                                        <p:attrNameLst>
                                          <p:attrName>style.visibility</p:attrName>
                                        </p:attrNameLst>
                                      </p:cBhvr>
                                      <p:to>
                                        <p:strVal val="visible"/>
                                      </p:to>
                                    </p:set>
                                    <p:animEffect transition="in" filter="fade">
                                      <p:cBhvr>
                                        <p:cTn id="16" dur="1000"/>
                                        <p:tgtEl>
                                          <p:spTgt spid="2526"/>
                                        </p:tgtEl>
                                      </p:cBhvr>
                                    </p:animEffect>
                                  </p:childTnLst>
                                </p:cTn>
                              </p:par>
                              <p:par>
                                <p:cTn id="17" presetID="10" presetClass="entr" presetSubtype="0" fill="hold" nodeType="withEffect">
                                  <p:stCondLst>
                                    <p:cond delay="0"/>
                                  </p:stCondLst>
                                  <p:childTnLst>
                                    <p:set>
                                      <p:cBhvr>
                                        <p:cTn id="18" dur="1" fill="hold">
                                          <p:stCondLst>
                                            <p:cond delay="0"/>
                                          </p:stCondLst>
                                        </p:cTn>
                                        <p:tgtEl>
                                          <p:spTgt spid="2527"/>
                                        </p:tgtEl>
                                        <p:attrNameLst>
                                          <p:attrName>style.visibility</p:attrName>
                                        </p:attrNameLst>
                                      </p:cBhvr>
                                      <p:to>
                                        <p:strVal val="visible"/>
                                      </p:to>
                                    </p:set>
                                    <p:animEffect transition="in" filter="fade">
                                      <p:cBhvr>
                                        <p:cTn id="19" dur="1000"/>
                                        <p:tgtEl>
                                          <p:spTgt spid="2527"/>
                                        </p:tgtEl>
                                      </p:cBhvr>
                                    </p:animEffect>
                                  </p:childTnLst>
                                </p:cTn>
                              </p:par>
                              <p:par>
                                <p:cTn id="20" presetID="10" presetClass="entr" presetSubtype="0" fill="hold" nodeType="withEffect">
                                  <p:stCondLst>
                                    <p:cond delay="0"/>
                                  </p:stCondLst>
                                  <p:childTnLst>
                                    <p:set>
                                      <p:cBhvr>
                                        <p:cTn id="21" dur="1" fill="hold">
                                          <p:stCondLst>
                                            <p:cond delay="0"/>
                                          </p:stCondLst>
                                        </p:cTn>
                                        <p:tgtEl>
                                          <p:spTgt spid="2528"/>
                                        </p:tgtEl>
                                        <p:attrNameLst>
                                          <p:attrName>style.visibility</p:attrName>
                                        </p:attrNameLst>
                                      </p:cBhvr>
                                      <p:to>
                                        <p:strVal val="visible"/>
                                      </p:to>
                                    </p:set>
                                    <p:animEffect transition="in" filter="fade">
                                      <p:cBhvr>
                                        <p:cTn id="22" dur="1000"/>
                                        <p:tgtEl>
                                          <p:spTgt spid="2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35" name="Shape 2535"/>
        <p:cNvGrpSpPr/>
        <p:nvPr/>
      </p:nvGrpSpPr>
      <p:grpSpPr>
        <a:xfrm>
          <a:off x="0" y="0"/>
          <a:ext cx="0" cy="0"/>
          <a:chOff x="0" y="0"/>
          <a:chExt cx="0" cy="0"/>
        </a:xfrm>
      </p:grpSpPr>
      <p:sp>
        <p:nvSpPr>
          <p:cNvPr id="2536" name="Google Shape;2536;p7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7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79">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7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7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79"/>
          <p:cNvSpPr txBox="1"/>
          <p:nvPr>
            <p:ph type="subTitle" idx="4294967295"/>
          </p:nvPr>
        </p:nvSpPr>
        <p:spPr>
          <a:xfrm>
            <a:off x="913350" y="1229350"/>
            <a:ext cx="7317300" cy="3088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920" b="1">
              <a:solidFill>
                <a:srgbClr val="00C3B1"/>
              </a:solidFill>
              <a:latin typeface="Raleway"/>
              <a:ea typeface="Raleway"/>
              <a:cs typeface="Raleway"/>
              <a:sym typeface="Raleway"/>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Effective way to reduce high dimensionality to low dimensionality.</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Prevents machine learning models from overfitting on redundant features.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Improves the accuracy and stability of the model.</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LightGBM feature importance was used for feature selection in this experiment.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542" name="Google Shape;2542;p79"/>
          <p:cNvPicPr preferRelativeResize="0"/>
          <p:nvPr/>
        </p:nvPicPr>
        <p:blipFill>
          <a:blip r:embed="rId1"/>
          <a:stretch>
            <a:fillRect/>
          </a:stretch>
        </p:blipFill>
        <p:spPr>
          <a:xfrm>
            <a:off x="5985175" y="4171140"/>
            <a:ext cx="3158826" cy="972360"/>
          </a:xfrm>
          <a:prstGeom prst="rect">
            <a:avLst/>
          </a:prstGeom>
          <a:noFill/>
          <a:ln>
            <a:noFill/>
          </a:ln>
        </p:spPr>
      </p:pic>
      <p:sp>
        <p:nvSpPr>
          <p:cNvPr id="2543" name="Google Shape;2543;p79"/>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selection</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44" name="Google Shape;2544;p79"/>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36"/>
                                        </p:tgtEl>
                                        <p:attrNameLst>
                                          <p:attrName>style.visibility</p:attrName>
                                        </p:attrNameLst>
                                      </p:cBhvr>
                                      <p:to>
                                        <p:strVal val="visible"/>
                                      </p:to>
                                    </p:set>
                                    <p:animEffect transition="in" filter="fade">
                                      <p:cBhvr>
                                        <p:cTn id="7" dur="1000"/>
                                        <p:tgtEl>
                                          <p:spTgt spid="2536"/>
                                        </p:tgtEl>
                                      </p:cBhvr>
                                    </p:animEffect>
                                  </p:childTnLst>
                                </p:cTn>
                              </p:par>
                              <p:par>
                                <p:cTn id="8" presetID="10" presetClass="entr" presetSubtype="0" fill="hold" nodeType="withEffect">
                                  <p:stCondLst>
                                    <p:cond delay="0"/>
                                  </p:stCondLst>
                                  <p:childTnLst>
                                    <p:set>
                                      <p:cBhvr>
                                        <p:cTn id="9" dur="1" fill="hold">
                                          <p:stCondLst>
                                            <p:cond delay="0"/>
                                          </p:stCondLst>
                                        </p:cTn>
                                        <p:tgtEl>
                                          <p:spTgt spid="2537"/>
                                        </p:tgtEl>
                                        <p:attrNameLst>
                                          <p:attrName>style.visibility</p:attrName>
                                        </p:attrNameLst>
                                      </p:cBhvr>
                                      <p:to>
                                        <p:strVal val="visible"/>
                                      </p:to>
                                    </p:set>
                                    <p:animEffect transition="in" filter="fade">
                                      <p:cBhvr>
                                        <p:cTn id="10" dur="1000"/>
                                        <p:tgtEl>
                                          <p:spTgt spid="2537"/>
                                        </p:tgtEl>
                                      </p:cBhvr>
                                    </p:animEffect>
                                  </p:childTnLst>
                                </p:cTn>
                              </p:par>
                              <p:par>
                                <p:cTn id="11" presetID="10" presetClass="entr" presetSubtype="0" fill="hold" nodeType="withEffect">
                                  <p:stCondLst>
                                    <p:cond delay="0"/>
                                  </p:stCondLst>
                                  <p:childTnLst>
                                    <p:set>
                                      <p:cBhvr>
                                        <p:cTn id="12" dur="1" fill="hold">
                                          <p:stCondLst>
                                            <p:cond delay="0"/>
                                          </p:stCondLst>
                                        </p:cTn>
                                        <p:tgtEl>
                                          <p:spTgt spid="2538"/>
                                        </p:tgtEl>
                                        <p:attrNameLst>
                                          <p:attrName>style.visibility</p:attrName>
                                        </p:attrNameLst>
                                      </p:cBhvr>
                                      <p:to>
                                        <p:strVal val="visible"/>
                                      </p:to>
                                    </p:set>
                                    <p:animEffect transition="in" filter="fade">
                                      <p:cBhvr>
                                        <p:cTn id="13" dur="1000"/>
                                        <p:tgtEl>
                                          <p:spTgt spid="2538"/>
                                        </p:tgtEl>
                                      </p:cBhvr>
                                    </p:animEffect>
                                  </p:childTnLst>
                                </p:cTn>
                              </p:par>
                              <p:par>
                                <p:cTn id="14" presetID="10" presetClass="entr" presetSubtype="0" fill="hold" nodeType="withEffect">
                                  <p:stCondLst>
                                    <p:cond delay="0"/>
                                  </p:stCondLst>
                                  <p:childTnLst>
                                    <p:set>
                                      <p:cBhvr>
                                        <p:cTn id="15" dur="1" fill="hold">
                                          <p:stCondLst>
                                            <p:cond delay="0"/>
                                          </p:stCondLst>
                                        </p:cTn>
                                        <p:tgtEl>
                                          <p:spTgt spid="2539"/>
                                        </p:tgtEl>
                                        <p:attrNameLst>
                                          <p:attrName>style.visibility</p:attrName>
                                        </p:attrNameLst>
                                      </p:cBhvr>
                                      <p:to>
                                        <p:strVal val="visible"/>
                                      </p:to>
                                    </p:set>
                                    <p:animEffect transition="in" filter="fade">
                                      <p:cBhvr>
                                        <p:cTn id="16" dur="1000"/>
                                        <p:tgtEl>
                                          <p:spTgt spid="2539"/>
                                        </p:tgtEl>
                                      </p:cBhvr>
                                    </p:animEffect>
                                  </p:childTnLst>
                                </p:cTn>
                              </p:par>
                              <p:par>
                                <p:cTn id="17" presetID="10" presetClass="entr" presetSubtype="0" fill="hold" nodeType="withEffect">
                                  <p:stCondLst>
                                    <p:cond delay="0"/>
                                  </p:stCondLst>
                                  <p:childTnLst>
                                    <p:set>
                                      <p:cBhvr>
                                        <p:cTn id="18" dur="1" fill="hold">
                                          <p:stCondLst>
                                            <p:cond delay="0"/>
                                          </p:stCondLst>
                                        </p:cTn>
                                        <p:tgtEl>
                                          <p:spTgt spid="2540"/>
                                        </p:tgtEl>
                                        <p:attrNameLst>
                                          <p:attrName>style.visibility</p:attrName>
                                        </p:attrNameLst>
                                      </p:cBhvr>
                                      <p:to>
                                        <p:strVal val="visible"/>
                                      </p:to>
                                    </p:set>
                                    <p:animEffect transition="in" filter="fade">
                                      <p:cBhvr>
                                        <p:cTn id="19" dur="1000"/>
                                        <p:tgtEl>
                                          <p:spTgt spid="2540"/>
                                        </p:tgtEl>
                                      </p:cBhvr>
                                    </p:animEffect>
                                  </p:childTnLst>
                                </p:cTn>
                              </p:par>
                              <p:par>
                                <p:cTn id="20" presetID="10" presetClass="entr" presetSubtype="0" fill="hold" nodeType="withEffect">
                                  <p:stCondLst>
                                    <p:cond delay="0"/>
                                  </p:stCondLst>
                                  <p:childTnLst>
                                    <p:set>
                                      <p:cBhvr>
                                        <p:cTn id="21" dur="1" fill="hold">
                                          <p:stCondLst>
                                            <p:cond delay="0"/>
                                          </p:stCondLst>
                                        </p:cTn>
                                        <p:tgtEl>
                                          <p:spTgt spid="2541"/>
                                        </p:tgtEl>
                                        <p:attrNameLst>
                                          <p:attrName>style.visibility</p:attrName>
                                        </p:attrNameLst>
                                      </p:cBhvr>
                                      <p:to>
                                        <p:strVal val="visible"/>
                                      </p:to>
                                    </p:set>
                                    <p:animEffect transition="in" filter="fade">
                                      <p:cBhvr>
                                        <p:cTn id="22" dur="1000"/>
                                        <p:tgtEl>
                                          <p:spTgt spid="25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48" name="Shape 2548"/>
        <p:cNvGrpSpPr/>
        <p:nvPr/>
      </p:nvGrpSpPr>
      <p:grpSpPr>
        <a:xfrm>
          <a:off x="0" y="0"/>
          <a:ext cx="0" cy="0"/>
          <a:chOff x="0" y="0"/>
          <a:chExt cx="0" cy="0"/>
        </a:xfrm>
      </p:grpSpPr>
      <p:sp>
        <p:nvSpPr>
          <p:cNvPr id="2549" name="Google Shape;2549;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80">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80"/>
          <p:cNvSpPr txBox="1"/>
          <p:nvPr>
            <p:ph type="subTitle" idx="4294967295"/>
          </p:nvPr>
        </p:nvSpPr>
        <p:spPr>
          <a:xfrm>
            <a:off x="913350" y="1229350"/>
            <a:ext cx="7317300" cy="3088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sz="1920" b="1">
              <a:solidFill>
                <a:srgbClr val="00C3B1"/>
              </a:solidFill>
              <a:latin typeface="Raleway"/>
              <a:ea typeface="Raleway"/>
              <a:cs typeface="Raleway"/>
              <a:sym typeface="Raleway"/>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Stratified 10-fold cross-validation was used to evaluate the model, as the target class is slightly imbalanced and the metric is F1 score.</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Stratified K-fold cross-validation ensures that the proportion of positive to negative examples found in the original distribution is respected in all the folds. This is important for imbalanced datasets, as it helps to prevent the model from overfitting the majority class.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555" name="Google Shape;2555;p80"/>
          <p:cNvPicPr preferRelativeResize="0"/>
          <p:nvPr/>
        </p:nvPicPr>
        <p:blipFill>
          <a:blip r:embed="rId1"/>
          <a:stretch>
            <a:fillRect/>
          </a:stretch>
        </p:blipFill>
        <p:spPr>
          <a:xfrm>
            <a:off x="5985175" y="4171140"/>
            <a:ext cx="3158826" cy="972360"/>
          </a:xfrm>
          <a:prstGeom prst="rect">
            <a:avLst/>
          </a:prstGeom>
          <a:noFill/>
          <a:ln>
            <a:noFill/>
          </a:ln>
        </p:spPr>
      </p:pic>
      <p:sp>
        <p:nvSpPr>
          <p:cNvPr id="2556" name="Google Shape;2556;p80"/>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Validation strategy</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57" name="Google Shape;2557;p80"/>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9"/>
                                        </p:tgtEl>
                                        <p:attrNameLst>
                                          <p:attrName>style.visibility</p:attrName>
                                        </p:attrNameLst>
                                      </p:cBhvr>
                                      <p:to>
                                        <p:strVal val="visible"/>
                                      </p:to>
                                    </p:set>
                                    <p:animEffect transition="in" filter="fade">
                                      <p:cBhvr>
                                        <p:cTn id="7" dur="1000"/>
                                        <p:tgtEl>
                                          <p:spTgt spid="2549"/>
                                        </p:tgtEl>
                                      </p:cBhvr>
                                    </p:animEffect>
                                  </p:childTnLst>
                                </p:cTn>
                              </p:par>
                              <p:par>
                                <p:cTn id="8" presetID="10" presetClass="entr" presetSubtype="0" fill="hold" nodeType="withEffect">
                                  <p:stCondLst>
                                    <p:cond delay="0"/>
                                  </p:stCondLst>
                                  <p:childTnLst>
                                    <p:set>
                                      <p:cBhvr>
                                        <p:cTn id="9" dur="1" fill="hold">
                                          <p:stCondLst>
                                            <p:cond delay="0"/>
                                          </p:stCondLst>
                                        </p:cTn>
                                        <p:tgtEl>
                                          <p:spTgt spid="2550"/>
                                        </p:tgtEl>
                                        <p:attrNameLst>
                                          <p:attrName>style.visibility</p:attrName>
                                        </p:attrNameLst>
                                      </p:cBhvr>
                                      <p:to>
                                        <p:strVal val="visible"/>
                                      </p:to>
                                    </p:set>
                                    <p:animEffect transition="in" filter="fade">
                                      <p:cBhvr>
                                        <p:cTn id="10" dur="1000"/>
                                        <p:tgtEl>
                                          <p:spTgt spid="2550"/>
                                        </p:tgtEl>
                                      </p:cBhvr>
                                    </p:animEffect>
                                  </p:childTnLst>
                                </p:cTn>
                              </p:par>
                              <p:par>
                                <p:cTn id="11" presetID="10" presetClass="entr" presetSubtype="0" fill="hold" nodeType="withEffect">
                                  <p:stCondLst>
                                    <p:cond delay="0"/>
                                  </p:stCondLst>
                                  <p:childTnLst>
                                    <p:set>
                                      <p:cBhvr>
                                        <p:cTn id="12" dur="1" fill="hold">
                                          <p:stCondLst>
                                            <p:cond delay="0"/>
                                          </p:stCondLst>
                                        </p:cTn>
                                        <p:tgtEl>
                                          <p:spTgt spid="2551"/>
                                        </p:tgtEl>
                                        <p:attrNameLst>
                                          <p:attrName>style.visibility</p:attrName>
                                        </p:attrNameLst>
                                      </p:cBhvr>
                                      <p:to>
                                        <p:strVal val="visible"/>
                                      </p:to>
                                    </p:set>
                                    <p:animEffect transition="in" filter="fade">
                                      <p:cBhvr>
                                        <p:cTn id="13" dur="1000"/>
                                        <p:tgtEl>
                                          <p:spTgt spid="2551"/>
                                        </p:tgtEl>
                                      </p:cBhvr>
                                    </p:animEffect>
                                  </p:childTnLst>
                                </p:cTn>
                              </p:par>
                              <p:par>
                                <p:cTn id="14" presetID="10" presetClass="entr" presetSubtype="0" fill="hold" nodeType="withEffect">
                                  <p:stCondLst>
                                    <p:cond delay="0"/>
                                  </p:stCondLst>
                                  <p:childTnLst>
                                    <p:set>
                                      <p:cBhvr>
                                        <p:cTn id="15" dur="1" fill="hold">
                                          <p:stCondLst>
                                            <p:cond delay="0"/>
                                          </p:stCondLst>
                                        </p:cTn>
                                        <p:tgtEl>
                                          <p:spTgt spid="2552"/>
                                        </p:tgtEl>
                                        <p:attrNameLst>
                                          <p:attrName>style.visibility</p:attrName>
                                        </p:attrNameLst>
                                      </p:cBhvr>
                                      <p:to>
                                        <p:strVal val="visible"/>
                                      </p:to>
                                    </p:set>
                                    <p:animEffect transition="in" filter="fade">
                                      <p:cBhvr>
                                        <p:cTn id="16" dur="1000"/>
                                        <p:tgtEl>
                                          <p:spTgt spid="2552"/>
                                        </p:tgtEl>
                                      </p:cBhvr>
                                    </p:animEffect>
                                  </p:childTnLst>
                                </p:cTn>
                              </p:par>
                              <p:par>
                                <p:cTn id="17" presetID="10" presetClass="entr" presetSubtype="0" fill="hold" nodeType="withEffect">
                                  <p:stCondLst>
                                    <p:cond delay="0"/>
                                  </p:stCondLst>
                                  <p:childTnLst>
                                    <p:set>
                                      <p:cBhvr>
                                        <p:cTn id="18" dur="1" fill="hold">
                                          <p:stCondLst>
                                            <p:cond delay="0"/>
                                          </p:stCondLst>
                                        </p:cTn>
                                        <p:tgtEl>
                                          <p:spTgt spid="2553"/>
                                        </p:tgtEl>
                                        <p:attrNameLst>
                                          <p:attrName>style.visibility</p:attrName>
                                        </p:attrNameLst>
                                      </p:cBhvr>
                                      <p:to>
                                        <p:strVal val="visible"/>
                                      </p:to>
                                    </p:set>
                                    <p:animEffect transition="in" filter="fade">
                                      <p:cBhvr>
                                        <p:cTn id="19" dur="1000"/>
                                        <p:tgtEl>
                                          <p:spTgt spid="2553"/>
                                        </p:tgtEl>
                                      </p:cBhvr>
                                    </p:animEffect>
                                  </p:childTnLst>
                                </p:cTn>
                              </p:par>
                              <p:par>
                                <p:cTn id="20" presetID="10" presetClass="entr" presetSubtype="0" fill="hold" nodeType="withEffect">
                                  <p:stCondLst>
                                    <p:cond delay="0"/>
                                  </p:stCondLst>
                                  <p:childTnLst>
                                    <p:set>
                                      <p:cBhvr>
                                        <p:cTn id="21" dur="1" fill="hold">
                                          <p:stCondLst>
                                            <p:cond delay="0"/>
                                          </p:stCondLst>
                                        </p:cTn>
                                        <p:tgtEl>
                                          <p:spTgt spid="2554"/>
                                        </p:tgtEl>
                                        <p:attrNameLst>
                                          <p:attrName>style.visibility</p:attrName>
                                        </p:attrNameLst>
                                      </p:cBhvr>
                                      <p:to>
                                        <p:strVal val="visible"/>
                                      </p:to>
                                    </p:set>
                                    <p:animEffect transition="in" filter="fade">
                                      <p:cBhvr>
                                        <p:cTn id="22" dur="1000"/>
                                        <p:tgtEl>
                                          <p:spTgt spid="2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61" name="Shape 2561"/>
        <p:cNvGrpSpPr/>
        <p:nvPr/>
      </p:nvGrpSpPr>
      <p:grpSpPr>
        <a:xfrm>
          <a:off x="0" y="0"/>
          <a:ext cx="0" cy="0"/>
          <a:chOff x="0" y="0"/>
          <a:chExt cx="0" cy="0"/>
        </a:xfrm>
      </p:grpSpPr>
      <p:sp>
        <p:nvSpPr>
          <p:cNvPr id="2562" name="Google Shape;2562;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81">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81"/>
          <p:cNvSpPr txBox="1"/>
          <p:nvPr>
            <p:ph type="subTitle" idx="4294967295"/>
          </p:nvPr>
        </p:nvSpPr>
        <p:spPr>
          <a:xfrm>
            <a:off x="913350" y="1229350"/>
            <a:ext cx="7317300" cy="3088800"/>
          </a:xfrm>
          <a:prstGeom prst="rect">
            <a:avLst/>
          </a:prstGeom>
        </p:spPr>
        <p:txBody>
          <a:bodyPr spcFirstLastPara="1" wrap="square" lIns="91425" tIns="91425" rIns="91425" bIns="91425" anchor="t" anchorCtr="0">
            <a:noAutofit/>
          </a:bodyPr>
          <a:lstStyle/>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Different models perform better on different types of data.</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Artificial neural networks (ANNs) are well-suited for unstructured data, while boosting tree models are still the best performers on tabular data.</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In this experiment, tree-based models such as LightGBM and CatBoost were used due to the nature of the dataset.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568" name="Google Shape;2568;p81"/>
          <p:cNvPicPr preferRelativeResize="0"/>
          <p:nvPr/>
        </p:nvPicPr>
        <p:blipFill>
          <a:blip r:embed="rId1"/>
          <a:stretch>
            <a:fillRect/>
          </a:stretch>
        </p:blipFill>
        <p:spPr>
          <a:xfrm>
            <a:off x="5985175" y="4171140"/>
            <a:ext cx="3158826" cy="972360"/>
          </a:xfrm>
          <a:prstGeom prst="rect">
            <a:avLst/>
          </a:prstGeom>
          <a:noFill/>
          <a:ln>
            <a:noFill/>
          </a:ln>
        </p:spPr>
      </p:pic>
      <p:sp>
        <p:nvSpPr>
          <p:cNvPr id="2569" name="Google Shape;2569;p81"/>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Model Selection</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70" name="Google Shape;2570;p81"/>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62"/>
                                        </p:tgtEl>
                                        <p:attrNameLst>
                                          <p:attrName>style.visibility</p:attrName>
                                        </p:attrNameLst>
                                      </p:cBhvr>
                                      <p:to>
                                        <p:strVal val="visible"/>
                                      </p:to>
                                    </p:set>
                                    <p:animEffect transition="in" filter="fade">
                                      <p:cBhvr>
                                        <p:cTn id="7" dur="1000"/>
                                        <p:tgtEl>
                                          <p:spTgt spid="2562"/>
                                        </p:tgtEl>
                                      </p:cBhvr>
                                    </p:animEffect>
                                  </p:childTnLst>
                                </p:cTn>
                              </p:par>
                              <p:par>
                                <p:cTn id="8" presetID="10" presetClass="entr" presetSubtype="0" fill="hold" nodeType="withEffect">
                                  <p:stCondLst>
                                    <p:cond delay="0"/>
                                  </p:stCondLst>
                                  <p:childTnLst>
                                    <p:set>
                                      <p:cBhvr>
                                        <p:cTn id="9" dur="1" fill="hold">
                                          <p:stCondLst>
                                            <p:cond delay="0"/>
                                          </p:stCondLst>
                                        </p:cTn>
                                        <p:tgtEl>
                                          <p:spTgt spid="2563"/>
                                        </p:tgtEl>
                                        <p:attrNameLst>
                                          <p:attrName>style.visibility</p:attrName>
                                        </p:attrNameLst>
                                      </p:cBhvr>
                                      <p:to>
                                        <p:strVal val="visible"/>
                                      </p:to>
                                    </p:set>
                                    <p:animEffect transition="in" filter="fade">
                                      <p:cBhvr>
                                        <p:cTn id="10" dur="1000"/>
                                        <p:tgtEl>
                                          <p:spTgt spid="2563"/>
                                        </p:tgtEl>
                                      </p:cBhvr>
                                    </p:animEffect>
                                  </p:childTnLst>
                                </p:cTn>
                              </p:par>
                              <p:par>
                                <p:cTn id="11" presetID="10" presetClass="entr" presetSubtype="0" fill="hold" nodeType="withEffect">
                                  <p:stCondLst>
                                    <p:cond delay="0"/>
                                  </p:stCondLst>
                                  <p:childTnLst>
                                    <p:set>
                                      <p:cBhvr>
                                        <p:cTn id="12" dur="1" fill="hold">
                                          <p:stCondLst>
                                            <p:cond delay="0"/>
                                          </p:stCondLst>
                                        </p:cTn>
                                        <p:tgtEl>
                                          <p:spTgt spid="2564"/>
                                        </p:tgtEl>
                                        <p:attrNameLst>
                                          <p:attrName>style.visibility</p:attrName>
                                        </p:attrNameLst>
                                      </p:cBhvr>
                                      <p:to>
                                        <p:strVal val="visible"/>
                                      </p:to>
                                    </p:set>
                                    <p:animEffect transition="in" filter="fade">
                                      <p:cBhvr>
                                        <p:cTn id="13" dur="1000"/>
                                        <p:tgtEl>
                                          <p:spTgt spid="2564"/>
                                        </p:tgtEl>
                                      </p:cBhvr>
                                    </p:animEffect>
                                  </p:childTnLst>
                                </p:cTn>
                              </p:par>
                              <p:par>
                                <p:cTn id="14" presetID="10" presetClass="entr" presetSubtype="0" fill="hold" nodeType="withEffect">
                                  <p:stCondLst>
                                    <p:cond delay="0"/>
                                  </p:stCondLst>
                                  <p:childTnLst>
                                    <p:set>
                                      <p:cBhvr>
                                        <p:cTn id="15" dur="1" fill="hold">
                                          <p:stCondLst>
                                            <p:cond delay="0"/>
                                          </p:stCondLst>
                                        </p:cTn>
                                        <p:tgtEl>
                                          <p:spTgt spid="2565"/>
                                        </p:tgtEl>
                                        <p:attrNameLst>
                                          <p:attrName>style.visibility</p:attrName>
                                        </p:attrNameLst>
                                      </p:cBhvr>
                                      <p:to>
                                        <p:strVal val="visible"/>
                                      </p:to>
                                    </p:set>
                                    <p:animEffect transition="in" filter="fade">
                                      <p:cBhvr>
                                        <p:cTn id="16" dur="1000"/>
                                        <p:tgtEl>
                                          <p:spTgt spid="2565"/>
                                        </p:tgtEl>
                                      </p:cBhvr>
                                    </p:animEffect>
                                  </p:childTnLst>
                                </p:cTn>
                              </p:par>
                              <p:par>
                                <p:cTn id="17" presetID="10" presetClass="entr" presetSubtype="0" fill="hold" nodeType="withEffect">
                                  <p:stCondLst>
                                    <p:cond delay="0"/>
                                  </p:stCondLst>
                                  <p:childTnLst>
                                    <p:set>
                                      <p:cBhvr>
                                        <p:cTn id="18" dur="1" fill="hold">
                                          <p:stCondLst>
                                            <p:cond delay="0"/>
                                          </p:stCondLst>
                                        </p:cTn>
                                        <p:tgtEl>
                                          <p:spTgt spid="2566"/>
                                        </p:tgtEl>
                                        <p:attrNameLst>
                                          <p:attrName>style.visibility</p:attrName>
                                        </p:attrNameLst>
                                      </p:cBhvr>
                                      <p:to>
                                        <p:strVal val="visible"/>
                                      </p:to>
                                    </p:set>
                                    <p:animEffect transition="in" filter="fade">
                                      <p:cBhvr>
                                        <p:cTn id="19" dur="1000"/>
                                        <p:tgtEl>
                                          <p:spTgt spid="2566"/>
                                        </p:tgtEl>
                                      </p:cBhvr>
                                    </p:animEffect>
                                  </p:childTnLst>
                                </p:cTn>
                              </p:par>
                              <p:par>
                                <p:cTn id="20" presetID="10" presetClass="entr" presetSubtype="0" fill="hold" nodeType="withEffect">
                                  <p:stCondLst>
                                    <p:cond delay="0"/>
                                  </p:stCondLst>
                                  <p:childTnLst>
                                    <p:set>
                                      <p:cBhvr>
                                        <p:cTn id="21" dur="1" fill="hold">
                                          <p:stCondLst>
                                            <p:cond delay="0"/>
                                          </p:stCondLst>
                                        </p:cTn>
                                        <p:tgtEl>
                                          <p:spTgt spid="2567"/>
                                        </p:tgtEl>
                                        <p:attrNameLst>
                                          <p:attrName>style.visibility</p:attrName>
                                        </p:attrNameLst>
                                      </p:cBhvr>
                                      <p:to>
                                        <p:strVal val="visible"/>
                                      </p:to>
                                    </p:set>
                                    <p:animEffect transition="in" filter="fade">
                                      <p:cBhvr>
                                        <p:cTn id="22" dur="1000"/>
                                        <p:tgtEl>
                                          <p:spTgt spid="25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74" name="Shape 2574"/>
        <p:cNvGrpSpPr/>
        <p:nvPr/>
      </p:nvGrpSpPr>
      <p:grpSpPr>
        <a:xfrm>
          <a:off x="0" y="0"/>
          <a:ext cx="0" cy="0"/>
          <a:chOff x="0" y="0"/>
          <a:chExt cx="0" cy="0"/>
        </a:xfrm>
      </p:grpSpPr>
      <p:sp>
        <p:nvSpPr>
          <p:cNvPr id="2575" name="Google Shape;2575;p82"/>
          <p:cNvSpPr txBox="1"/>
          <p:nvPr>
            <p:ph type="title"/>
          </p:nvPr>
        </p:nvSpPr>
        <p:spPr>
          <a:xfrm>
            <a:off x="1116375" y="1556340"/>
            <a:ext cx="4509600" cy="128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a:t>Results</a:t>
            </a:r>
            <a:endParaRPr lang="en-GB"/>
          </a:p>
        </p:txBody>
      </p:sp>
      <p:sp>
        <p:nvSpPr>
          <p:cNvPr id="2576" name="Google Shape;2576;p82"/>
          <p:cNvSpPr txBox="1"/>
          <p:nvPr>
            <p:ph type="title" idx="2"/>
          </p:nvPr>
        </p:nvSpPr>
        <p:spPr>
          <a:xfrm>
            <a:off x="5638521" y="1356584"/>
            <a:ext cx="2575200" cy="1599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03</a:t>
            </a:r>
            <a:endParaRPr lang="en-GB"/>
          </a:p>
        </p:txBody>
      </p:sp>
      <p:cxnSp>
        <p:nvCxnSpPr>
          <p:cNvPr id="2577" name="Google Shape;2577;p82"/>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2578" name="Google Shape;2578;p8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8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82">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8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8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83" name="Google Shape;2583;p82"/>
          <p:cNvPicPr preferRelativeResize="0"/>
          <p:nvPr/>
        </p:nvPicPr>
        <p:blipFill>
          <a:blip r:embed="rId1"/>
          <a:stretch>
            <a:fillRect/>
          </a:stretch>
        </p:blipFill>
        <p:spPr>
          <a:xfrm>
            <a:off x="5985175" y="4171140"/>
            <a:ext cx="3158826" cy="97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76"/>
                                        </p:tgtEl>
                                        <p:attrNameLst>
                                          <p:attrName>style.visibility</p:attrName>
                                        </p:attrNameLst>
                                      </p:cBhvr>
                                      <p:to>
                                        <p:strVal val="visible"/>
                                      </p:to>
                                    </p:set>
                                    <p:anim calcmode="lin" valueType="num">
                                      <p:cBhvr additive="base">
                                        <p:cTn id="7" dur="1000"/>
                                        <p:tgtEl>
                                          <p:spTgt spid="2576"/>
                                        </p:tgtEl>
                                        <p:attrNameLst>
                                          <p:attrName>ppt_y</p:attrName>
                                        </p:attrNameLst>
                                      </p:cBhvr>
                                      <p:tavLst>
                                        <p:tav tm="0" fmla="">
                                          <p:val>
                                            <p:strVal val="#ppt_y-1"/>
                                          </p:val>
                                        </p:tav>
                                        <p:tav tm="100000" fmla="">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75"/>
                                        </p:tgtEl>
                                        <p:attrNameLst>
                                          <p:attrName>style.visibility</p:attrName>
                                        </p:attrNameLst>
                                      </p:cBhvr>
                                      <p:to>
                                        <p:strVal val="visible"/>
                                      </p:to>
                                    </p:set>
                                    <p:anim calcmode="lin" valueType="num">
                                      <p:cBhvr additive="base">
                                        <p:cTn id="10" dur="1000"/>
                                        <p:tgtEl>
                                          <p:spTgt spid="2575"/>
                                        </p:tgtEl>
                                        <p:attrNameLst>
                                          <p:attrName>ppt_x</p:attrName>
                                        </p:attrNameLst>
                                      </p:cBhvr>
                                      <p:tavLst>
                                        <p:tav tm="0" fmla="">
                                          <p:val>
                                            <p:strVal val="#ppt_x-1"/>
                                          </p:val>
                                        </p:tav>
                                        <p:tav tm="100000" fmla="">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577"/>
                                        </p:tgtEl>
                                        <p:attrNameLst>
                                          <p:attrName>style.visibility</p:attrName>
                                        </p:attrNameLst>
                                      </p:cBhvr>
                                      <p:to>
                                        <p:strVal val="visible"/>
                                      </p:to>
                                    </p:set>
                                    <p:anim calcmode="lin" valueType="num">
                                      <p:cBhvr additive="base">
                                        <p:cTn id="13" dur="1000"/>
                                        <p:tgtEl>
                                          <p:spTgt spid="2577"/>
                                        </p:tgtEl>
                                        <p:attrNameLst>
                                          <p:attrName>ppt_x</p:attrName>
                                        </p:attrNameLst>
                                      </p:cBhvr>
                                      <p:tavLst>
                                        <p:tav tm="0" fmla="">
                                          <p:val>
                                            <p:strVal val="#ppt_x-1"/>
                                          </p:val>
                                        </p:tav>
                                        <p:tav tm="100000" fmla="">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578"/>
                                        </p:tgtEl>
                                        <p:attrNameLst>
                                          <p:attrName>style.visibility</p:attrName>
                                        </p:attrNameLst>
                                      </p:cBhvr>
                                      <p:to>
                                        <p:strVal val="visible"/>
                                      </p:to>
                                    </p:set>
                                    <p:animEffect transition="in" filter="fade">
                                      <p:cBhvr>
                                        <p:cTn id="16" dur="1000"/>
                                        <p:tgtEl>
                                          <p:spTgt spid="2578"/>
                                        </p:tgtEl>
                                      </p:cBhvr>
                                    </p:animEffect>
                                  </p:childTnLst>
                                </p:cTn>
                              </p:par>
                              <p:par>
                                <p:cTn id="17" presetID="10" presetClass="entr" presetSubtype="0" fill="hold" nodeType="withEffect">
                                  <p:stCondLst>
                                    <p:cond delay="0"/>
                                  </p:stCondLst>
                                  <p:childTnLst>
                                    <p:set>
                                      <p:cBhvr>
                                        <p:cTn id="18" dur="1" fill="hold">
                                          <p:stCondLst>
                                            <p:cond delay="0"/>
                                          </p:stCondLst>
                                        </p:cTn>
                                        <p:tgtEl>
                                          <p:spTgt spid="2579"/>
                                        </p:tgtEl>
                                        <p:attrNameLst>
                                          <p:attrName>style.visibility</p:attrName>
                                        </p:attrNameLst>
                                      </p:cBhvr>
                                      <p:to>
                                        <p:strVal val="visible"/>
                                      </p:to>
                                    </p:set>
                                    <p:animEffect transition="in" filter="fade">
                                      <p:cBhvr>
                                        <p:cTn id="19" dur="1000"/>
                                        <p:tgtEl>
                                          <p:spTgt spid="2579"/>
                                        </p:tgtEl>
                                      </p:cBhvr>
                                    </p:animEffect>
                                  </p:childTnLst>
                                </p:cTn>
                              </p:par>
                              <p:par>
                                <p:cTn id="20" presetID="10" presetClass="entr" presetSubtype="0" fill="hold" nodeType="withEffect">
                                  <p:stCondLst>
                                    <p:cond delay="0"/>
                                  </p:stCondLst>
                                  <p:childTnLst>
                                    <p:set>
                                      <p:cBhvr>
                                        <p:cTn id="21" dur="1" fill="hold">
                                          <p:stCondLst>
                                            <p:cond delay="0"/>
                                          </p:stCondLst>
                                        </p:cTn>
                                        <p:tgtEl>
                                          <p:spTgt spid="2580"/>
                                        </p:tgtEl>
                                        <p:attrNameLst>
                                          <p:attrName>style.visibility</p:attrName>
                                        </p:attrNameLst>
                                      </p:cBhvr>
                                      <p:to>
                                        <p:strVal val="visible"/>
                                      </p:to>
                                    </p:set>
                                    <p:animEffect transition="in" filter="fade">
                                      <p:cBhvr>
                                        <p:cTn id="22" dur="1000"/>
                                        <p:tgtEl>
                                          <p:spTgt spid="2580"/>
                                        </p:tgtEl>
                                      </p:cBhvr>
                                    </p:animEffect>
                                  </p:childTnLst>
                                </p:cTn>
                              </p:par>
                              <p:par>
                                <p:cTn id="23" presetID="10" presetClass="entr" presetSubtype="0" fill="hold" nodeType="withEffect">
                                  <p:stCondLst>
                                    <p:cond delay="0"/>
                                  </p:stCondLst>
                                  <p:childTnLst>
                                    <p:set>
                                      <p:cBhvr>
                                        <p:cTn id="24" dur="1" fill="hold">
                                          <p:stCondLst>
                                            <p:cond delay="0"/>
                                          </p:stCondLst>
                                        </p:cTn>
                                        <p:tgtEl>
                                          <p:spTgt spid="2581"/>
                                        </p:tgtEl>
                                        <p:attrNameLst>
                                          <p:attrName>style.visibility</p:attrName>
                                        </p:attrNameLst>
                                      </p:cBhvr>
                                      <p:to>
                                        <p:strVal val="visible"/>
                                      </p:to>
                                    </p:set>
                                    <p:animEffect transition="in" filter="fade">
                                      <p:cBhvr>
                                        <p:cTn id="25" dur="1000"/>
                                        <p:tgtEl>
                                          <p:spTgt spid="2581"/>
                                        </p:tgtEl>
                                      </p:cBhvr>
                                    </p:animEffect>
                                  </p:childTnLst>
                                </p:cTn>
                              </p:par>
                              <p:par>
                                <p:cTn id="26" presetID="10" presetClass="entr" presetSubtype="0" fill="hold" nodeType="withEffect">
                                  <p:stCondLst>
                                    <p:cond delay="0"/>
                                  </p:stCondLst>
                                  <p:childTnLst>
                                    <p:set>
                                      <p:cBhvr>
                                        <p:cTn id="27" dur="1" fill="hold">
                                          <p:stCondLst>
                                            <p:cond delay="0"/>
                                          </p:stCondLst>
                                        </p:cTn>
                                        <p:tgtEl>
                                          <p:spTgt spid="2582"/>
                                        </p:tgtEl>
                                        <p:attrNameLst>
                                          <p:attrName>style.visibility</p:attrName>
                                        </p:attrNameLst>
                                      </p:cBhvr>
                                      <p:to>
                                        <p:strVal val="visible"/>
                                      </p:to>
                                    </p:set>
                                    <p:animEffect transition="in" filter="fade">
                                      <p:cBhvr>
                                        <p:cTn id="28" dur="1000"/>
                                        <p:tgtEl>
                                          <p:spTgt spid="2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587" name="Shape 2587"/>
        <p:cNvGrpSpPr/>
        <p:nvPr/>
      </p:nvGrpSpPr>
      <p:grpSpPr>
        <a:xfrm>
          <a:off x="0" y="0"/>
          <a:ext cx="0" cy="0"/>
          <a:chOff x="0" y="0"/>
          <a:chExt cx="0" cy="0"/>
        </a:xfrm>
      </p:grpSpPr>
      <p:sp>
        <p:nvSpPr>
          <p:cNvPr id="2588" name="Google Shape;2588;p8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9" name="Google Shape;2589;p8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0" name="Google Shape;2590;p83">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1" name="Google Shape;2591;p8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2" name="Google Shape;2592;p8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593" name="Google Shape;2593;p83"/>
          <p:cNvPicPr preferRelativeResize="0"/>
          <p:nvPr/>
        </p:nvPicPr>
        <p:blipFill>
          <a:blip r:embed="rId1"/>
          <a:stretch>
            <a:fillRect/>
          </a:stretch>
        </p:blipFill>
        <p:spPr>
          <a:xfrm>
            <a:off x="5985175" y="4171140"/>
            <a:ext cx="3158826" cy="972360"/>
          </a:xfrm>
          <a:prstGeom prst="rect">
            <a:avLst/>
          </a:prstGeom>
          <a:noFill/>
          <a:ln>
            <a:noFill/>
          </a:ln>
        </p:spPr>
      </p:pic>
      <p:sp>
        <p:nvSpPr>
          <p:cNvPr id="2594" name="Google Shape;2594;p83"/>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models results</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
        <p:nvSpPr>
          <p:cNvPr id="2595" name="Google Shape;2595;p83"/>
          <p:cNvSpPr txBox="1"/>
          <p:nvPr/>
        </p:nvSpPr>
        <p:spPr>
          <a:xfrm>
            <a:off x="693125" y="4124200"/>
            <a:ext cx="4563300" cy="7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panose="020F0502020204030203"/>
              <a:ea typeface="Lato" panose="020F0502020204030203"/>
              <a:cs typeface="Lato" panose="020F0502020204030203"/>
              <a:sym typeface="Lato" panose="020F0502020204030203"/>
            </a:endParaRPr>
          </a:p>
        </p:txBody>
      </p:sp>
      <p:graphicFrame>
        <p:nvGraphicFramePr>
          <p:cNvPr id="2596" name="Google Shape;2596;p83"/>
          <p:cNvGraphicFramePr/>
          <p:nvPr/>
        </p:nvGraphicFramePr>
        <p:xfrm>
          <a:off x="894450" y="1328650"/>
          <a:ext cx="6453650" cy="2491265"/>
        </p:xfrm>
        <a:graphic>
          <a:graphicData uri="http://schemas.openxmlformats.org/drawingml/2006/table">
            <a:tbl>
              <a:tblPr>
                <a:noFill/>
                <a:tableStyleId>{5D20B127-7116-470B-94C1-4402DE0887AA}</a:tableStyleId>
              </a:tblPr>
              <a:tblGrid>
                <a:gridCol w="1768475"/>
                <a:gridCol w="1561725"/>
                <a:gridCol w="1561725"/>
                <a:gridCol w="1561725"/>
              </a:tblGrid>
              <a:tr h="335225">
                <a:tc rowSpan="2">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model name</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rowSpan="2">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n_feature</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gridSpan="2">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f1 score</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hMerge="1">
                  <a:tcPr/>
                </a:tc>
              </a:tr>
              <a:tr h="356425">
                <a:tc vMerge="1">
                  <a:tcPr/>
                </a:tc>
                <a:tc vMerge="1">
                  <a:tcPr/>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local</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private</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r>
              <a:tr h="449800">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lightgbm</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500</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lnSpc>
                          <a:spcPct val="170000"/>
                        </a:lnSpc>
                        <a:spcBef>
                          <a:spcPts val="0"/>
                        </a:spcBef>
                        <a:spcAft>
                          <a:spcPts val="0"/>
                        </a:spcAft>
                        <a:buNone/>
                      </a:pPr>
                      <a:r>
                        <a:rPr lang="en-GB" sz="800">
                          <a:solidFill>
                            <a:srgbClr val="3C4043"/>
                          </a:solidFill>
                          <a:latin typeface="Roboto Mono" panose="00000009000000000000"/>
                          <a:ea typeface="Roboto Mono" panose="00000009000000000000"/>
                          <a:cs typeface="Roboto Mono" panose="00000009000000000000"/>
                          <a:sym typeface="Roboto Mono" panose="00000009000000000000"/>
                        </a:rPr>
                        <a:t>75.7</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74.53</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r>
              <a:tr h="449800">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lightgbm</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300</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lnSpc>
                          <a:spcPct val="170000"/>
                        </a:lnSpc>
                        <a:spcBef>
                          <a:spcPts val="0"/>
                        </a:spcBef>
                        <a:spcAft>
                          <a:spcPts val="0"/>
                        </a:spcAft>
                        <a:buNone/>
                      </a:pPr>
                      <a:r>
                        <a:rPr lang="en-GB" sz="800">
                          <a:solidFill>
                            <a:srgbClr val="3C4043"/>
                          </a:solidFill>
                          <a:latin typeface="Roboto Mono" panose="00000009000000000000"/>
                          <a:ea typeface="Roboto Mono" panose="00000009000000000000"/>
                          <a:cs typeface="Roboto Mono" panose="00000009000000000000"/>
                          <a:sym typeface="Roboto Mono" panose="00000009000000000000"/>
                        </a:rPr>
                        <a:t>75.8</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74.44</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r>
              <a:tr h="449800">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catboost</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500</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lnSpc>
                          <a:spcPct val="170000"/>
                        </a:lnSpc>
                        <a:spcBef>
                          <a:spcPts val="0"/>
                        </a:spcBef>
                        <a:spcAft>
                          <a:spcPts val="0"/>
                        </a:spcAft>
                        <a:buNone/>
                      </a:pPr>
                      <a:r>
                        <a:rPr lang="en-GB" sz="800">
                          <a:solidFill>
                            <a:srgbClr val="3C4043"/>
                          </a:solidFill>
                          <a:latin typeface="Roboto Mono" panose="00000009000000000000"/>
                          <a:ea typeface="Roboto Mono" panose="00000009000000000000"/>
                          <a:cs typeface="Roboto Mono" panose="00000009000000000000"/>
                          <a:sym typeface="Roboto Mono" panose="00000009000000000000"/>
                        </a:rPr>
                        <a:t>75</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75.0</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r>
              <a:tr h="450215">
                <a:tc>
                  <a:txBody>
                    <a:bodyPr/>
                    <a:lstStyle/>
                    <a:p>
                      <a:pPr marL="0" lvl="0" indent="0" algn="l" rtl="0">
                        <a:spcBef>
                          <a:spcPts val="0"/>
                        </a:spcBef>
                        <a:spcAft>
                          <a:spcPts val="0"/>
                        </a:spcAft>
                        <a:buNone/>
                      </a:pPr>
                      <a:r>
                        <a:rPr lang="en-GB" sz="800">
                          <a:latin typeface="Cambria" panose="02040503050406030204"/>
                          <a:ea typeface="Cambria" panose="02040503050406030204"/>
                          <a:cs typeface="Cambria" panose="02040503050406030204"/>
                          <a:sym typeface="Cambria" panose="02040503050406030204"/>
                        </a:rPr>
                        <a:t>stack of three</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lnSpc>
                          <a:spcPct val="170000"/>
                        </a:lnSpc>
                        <a:spcBef>
                          <a:spcPts val="0"/>
                        </a:spcBef>
                        <a:spcAft>
                          <a:spcPts val="0"/>
                        </a:spcAft>
                        <a:buNone/>
                      </a:pPr>
                      <a:r>
                        <a:rPr lang="en-GB" sz="800">
                          <a:solidFill>
                            <a:srgbClr val="3C4043"/>
                          </a:solidFill>
                          <a:latin typeface="Roboto Mono" panose="00000009000000000000"/>
                          <a:ea typeface="Roboto Mono" panose="00000009000000000000"/>
                          <a:cs typeface="Roboto Mono" panose="00000009000000000000"/>
                          <a:sym typeface="Roboto Mono" panose="00000009000000000000"/>
                        </a:rPr>
                        <a:t>75.5</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c>
                  <a:txBody>
                    <a:bodyPr/>
                    <a:lstStyle/>
                    <a:p>
                      <a:pPr marL="0" lvl="0" indent="0" algn="l" rtl="0">
                        <a:spcBef>
                          <a:spcPts val="0"/>
                        </a:spcBef>
                        <a:spcAft>
                          <a:spcPts val="0"/>
                        </a:spcAft>
                        <a:buNone/>
                      </a:pPr>
                      <a:r>
                        <a:rPr lang="en-GB" sz="800">
                          <a:solidFill>
                            <a:srgbClr val="1F0F4F"/>
                          </a:solidFill>
                        </a:rPr>
                        <a:t>.74.95</a:t>
                      </a:r>
                      <a:endParaRPr sz="800">
                        <a:latin typeface="Cambria" panose="02040503050406030204"/>
                        <a:ea typeface="Cambria" panose="02040503050406030204"/>
                        <a:cs typeface="Cambria" panose="02040503050406030204"/>
                        <a:sym typeface="Cambria" panose="02040503050406030204"/>
                      </a:endParaRPr>
                    </a:p>
                  </a:txBody>
                  <a:tcPr marL="63500" marR="63500" marT="63500" marB="635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88"/>
                                        </p:tgtEl>
                                        <p:attrNameLst>
                                          <p:attrName>style.visibility</p:attrName>
                                        </p:attrNameLst>
                                      </p:cBhvr>
                                      <p:to>
                                        <p:strVal val="visible"/>
                                      </p:to>
                                    </p:set>
                                    <p:animEffect transition="in" filter="fade">
                                      <p:cBhvr>
                                        <p:cTn id="7" dur="1000"/>
                                        <p:tgtEl>
                                          <p:spTgt spid="2588"/>
                                        </p:tgtEl>
                                      </p:cBhvr>
                                    </p:animEffect>
                                  </p:childTnLst>
                                </p:cTn>
                              </p:par>
                              <p:par>
                                <p:cTn id="8" presetID="10" presetClass="entr" presetSubtype="0" fill="hold" nodeType="withEffect">
                                  <p:stCondLst>
                                    <p:cond delay="0"/>
                                  </p:stCondLst>
                                  <p:childTnLst>
                                    <p:set>
                                      <p:cBhvr>
                                        <p:cTn id="9" dur="1" fill="hold">
                                          <p:stCondLst>
                                            <p:cond delay="0"/>
                                          </p:stCondLst>
                                        </p:cTn>
                                        <p:tgtEl>
                                          <p:spTgt spid="2589"/>
                                        </p:tgtEl>
                                        <p:attrNameLst>
                                          <p:attrName>style.visibility</p:attrName>
                                        </p:attrNameLst>
                                      </p:cBhvr>
                                      <p:to>
                                        <p:strVal val="visible"/>
                                      </p:to>
                                    </p:set>
                                    <p:animEffect transition="in" filter="fade">
                                      <p:cBhvr>
                                        <p:cTn id="10" dur="1000"/>
                                        <p:tgtEl>
                                          <p:spTgt spid="2589"/>
                                        </p:tgtEl>
                                      </p:cBhvr>
                                    </p:animEffect>
                                  </p:childTnLst>
                                </p:cTn>
                              </p:par>
                              <p:par>
                                <p:cTn id="11" presetID="10" presetClass="entr" presetSubtype="0" fill="hold" nodeType="withEffect">
                                  <p:stCondLst>
                                    <p:cond delay="0"/>
                                  </p:stCondLst>
                                  <p:childTnLst>
                                    <p:set>
                                      <p:cBhvr>
                                        <p:cTn id="12" dur="1" fill="hold">
                                          <p:stCondLst>
                                            <p:cond delay="0"/>
                                          </p:stCondLst>
                                        </p:cTn>
                                        <p:tgtEl>
                                          <p:spTgt spid="2590"/>
                                        </p:tgtEl>
                                        <p:attrNameLst>
                                          <p:attrName>style.visibility</p:attrName>
                                        </p:attrNameLst>
                                      </p:cBhvr>
                                      <p:to>
                                        <p:strVal val="visible"/>
                                      </p:to>
                                    </p:set>
                                    <p:animEffect transition="in" filter="fade">
                                      <p:cBhvr>
                                        <p:cTn id="13" dur="1000"/>
                                        <p:tgtEl>
                                          <p:spTgt spid="2590"/>
                                        </p:tgtEl>
                                      </p:cBhvr>
                                    </p:animEffect>
                                  </p:childTnLst>
                                </p:cTn>
                              </p:par>
                              <p:par>
                                <p:cTn id="14" presetID="10" presetClass="entr" presetSubtype="0" fill="hold" nodeType="withEffect">
                                  <p:stCondLst>
                                    <p:cond delay="0"/>
                                  </p:stCondLst>
                                  <p:childTnLst>
                                    <p:set>
                                      <p:cBhvr>
                                        <p:cTn id="15" dur="1" fill="hold">
                                          <p:stCondLst>
                                            <p:cond delay="0"/>
                                          </p:stCondLst>
                                        </p:cTn>
                                        <p:tgtEl>
                                          <p:spTgt spid="2591"/>
                                        </p:tgtEl>
                                        <p:attrNameLst>
                                          <p:attrName>style.visibility</p:attrName>
                                        </p:attrNameLst>
                                      </p:cBhvr>
                                      <p:to>
                                        <p:strVal val="visible"/>
                                      </p:to>
                                    </p:set>
                                    <p:animEffect transition="in" filter="fade">
                                      <p:cBhvr>
                                        <p:cTn id="16" dur="1000"/>
                                        <p:tgtEl>
                                          <p:spTgt spid="2591"/>
                                        </p:tgtEl>
                                      </p:cBhvr>
                                    </p:animEffect>
                                  </p:childTnLst>
                                </p:cTn>
                              </p:par>
                              <p:par>
                                <p:cTn id="17" presetID="10" presetClass="entr" presetSubtype="0" fill="hold" nodeType="withEffect">
                                  <p:stCondLst>
                                    <p:cond delay="0"/>
                                  </p:stCondLst>
                                  <p:childTnLst>
                                    <p:set>
                                      <p:cBhvr>
                                        <p:cTn id="18" dur="1" fill="hold">
                                          <p:stCondLst>
                                            <p:cond delay="0"/>
                                          </p:stCondLst>
                                        </p:cTn>
                                        <p:tgtEl>
                                          <p:spTgt spid="2592"/>
                                        </p:tgtEl>
                                        <p:attrNameLst>
                                          <p:attrName>style.visibility</p:attrName>
                                        </p:attrNameLst>
                                      </p:cBhvr>
                                      <p:to>
                                        <p:strVal val="visible"/>
                                      </p:to>
                                    </p:set>
                                    <p:animEffect transition="in" filter="fade">
                                      <p:cBhvr>
                                        <p:cTn id="19" dur="1000"/>
                                        <p:tgtEl>
                                          <p:spTgt spid="2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600" name="Shape 2600"/>
        <p:cNvGrpSpPr/>
        <p:nvPr/>
      </p:nvGrpSpPr>
      <p:grpSpPr>
        <a:xfrm>
          <a:off x="0" y="0"/>
          <a:ext cx="0" cy="0"/>
          <a:chOff x="0" y="0"/>
          <a:chExt cx="0" cy="0"/>
        </a:xfrm>
      </p:grpSpPr>
      <p:sp>
        <p:nvSpPr>
          <p:cNvPr id="2601" name="Google Shape;2601;p8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2" name="Google Shape;2602;p8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3" name="Google Shape;2603;p84">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4" name="Google Shape;2604;p8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5" name="Google Shape;2605;p8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06" name="Google Shape;2606;p84"/>
          <p:cNvPicPr preferRelativeResize="0"/>
          <p:nvPr/>
        </p:nvPicPr>
        <p:blipFill>
          <a:blip r:embed="rId1"/>
          <a:stretch>
            <a:fillRect/>
          </a:stretch>
        </p:blipFill>
        <p:spPr>
          <a:xfrm>
            <a:off x="5985175" y="4171140"/>
            <a:ext cx="3158826" cy="972360"/>
          </a:xfrm>
          <a:prstGeom prst="rect">
            <a:avLst/>
          </a:prstGeom>
          <a:noFill/>
          <a:ln>
            <a:noFill/>
          </a:ln>
        </p:spPr>
      </p:pic>
      <p:sp>
        <p:nvSpPr>
          <p:cNvPr id="2607" name="Google Shape;2607;p84"/>
          <p:cNvSpPr txBox="1"/>
          <p:nvPr/>
        </p:nvSpPr>
        <p:spPr>
          <a:xfrm>
            <a:off x="203850" y="201000"/>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 features importance</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graphicFrame>
        <p:nvGraphicFramePr>
          <p:cNvPr id="2608" name="Google Shape;2608;p84"/>
          <p:cNvGraphicFramePr/>
          <p:nvPr/>
        </p:nvGraphicFramePr>
        <p:xfrm>
          <a:off x="4533750" y="545550"/>
          <a:ext cx="4307750" cy="3000000"/>
        </p:xfrm>
        <a:graphic>
          <a:graphicData uri="http://schemas.openxmlformats.org/drawingml/2006/table">
            <a:tbl>
              <a:tblPr>
                <a:noFill/>
                <a:tableStyleId>{824FBAFC-4655-4084-8BA3-168ED929898C}</a:tableStyleId>
              </a:tblPr>
              <a:tblGrid>
                <a:gridCol w="560400"/>
                <a:gridCol w="3747350"/>
              </a:tblGrid>
              <a:tr h="200025">
                <a:tc>
                  <a:txBody>
                    <a:bodyPr/>
                    <a:lstStyle/>
                    <a:p>
                      <a:pPr marL="0" lvl="0" indent="0" algn="l" rtl="0">
                        <a:lnSpc>
                          <a:spcPct val="115000"/>
                        </a:lnSpc>
                        <a:spcBef>
                          <a:spcPts val="0"/>
                        </a:spcBef>
                        <a:spcAft>
                          <a:spcPts val="0"/>
                        </a:spcAft>
                        <a:buNone/>
                      </a:pPr>
                      <a:r>
                        <a:rPr lang="en-GB" sz="1000" b="1"/>
                        <a:t>inpo</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col_name</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40</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25</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data_rate_mean_NE IDhour__mean_en_all_rows</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16</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data_rate_min_NE IDhour__mean_en_all_rows</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15</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data_rate_min_relation_fault_weekday__mean_target_en_all_rows_label1</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13</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access_success_rate_size_relation_fault_weekday__mean_target_en_all_rows_label1</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12</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resource_utilition_rate_diff1_mean_NE IDhour__mean_en_all_rows</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11</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data_rate_diff1_sum_id__mean_en_all_rows</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9</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data_rate_mean_NE IDdaydayofweekhour_train_mean_en_top_cols</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9</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TA_sum_relation_fault_weekday__mean_target_en_all_rows_label0</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8</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data_rate_min_relation_fault_weekday__mean_target_en_all_rows_label0</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00025">
                <a:tc>
                  <a:txBody>
                    <a:bodyPr/>
                    <a:lstStyle/>
                    <a:p>
                      <a:pPr marL="0" lvl="0" indent="0" algn="r" rtl="0">
                        <a:lnSpc>
                          <a:spcPct val="115000"/>
                        </a:lnSpc>
                        <a:spcBef>
                          <a:spcPts val="0"/>
                        </a:spcBef>
                        <a:spcAft>
                          <a:spcPts val="0"/>
                        </a:spcAft>
                        <a:buNone/>
                      </a:pPr>
                      <a:r>
                        <a:rPr lang="en-GB" sz="1000" b="1"/>
                        <a:t>8</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b="1"/>
                        <a:t>data_rate_mean_NE IDdayofweekhour_train_mean_en_top_cols</a:t>
                      </a:r>
                      <a:endParaRPr sz="1000" b="1"/>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bl>
          </a:graphicData>
        </a:graphic>
      </p:graphicFrame>
      <p:pic>
        <p:nvPicPr>
          <p:cNvPr id="2609" name="Google Shape;2609;p84" title="Chart"/>
          <p:cNvPicPr preferRelativeResize="0"/>
          <p:nvPr/>
        </p:nvPicPr>
        <p:blipFill>
          <a:blip r:embed="rId2"/>
          <a:stretch>
            <a:fillRect/>
          </a:stretch>
        </p:blipFill>
        <p:spPr>
          <a:xfrm>
            <a:off x="203850" y="1073475"/>
            <a:ext cx="4137800" cy="3097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1"/>
                                        </p:tgtEl>
                                        <p:attrNameLst>
                                          <p:attrName>style.visibility</p:attrName>
                                        </p:attrNameLst>
                                      </p:cBhvr>
                                      <p:to>
                                        <p:strVal val="visible"/>
                                      </p:to>
                                    </p:set>
                                    <p:animEffect transition="in" filter="fade">
                                      <p:cBhvr>
                                        <p:cTn id="7" dur="1000"/>
                                        <p:tgtEl>
                                          <p:spTgt spid="2601"/>
                                        </p:tgtEl>
                                      </p:cBhvr>
                                    </p:animEffect>
                                  </p:childTnLst>
                                </p:cTn>
                              </p:par>
                              <p:par>
                                <p:cTn id="8" presetID="10" presetClass="entr" presetSubtype="0" fill="hold" nodeType="withEffect">
                                  <p:stCondLst>
                                    <p:cond delay="0"/>
                                  </p:stCondLst>
                                  <p:childTnLst>
                                    <p:set>
                                      <p:cBhvr>
                                        <p:cTn id="9" dur="1" fill="hold">
                                          <p:stCondLst>
                                            <p:cond delay="0"/>
                                          </p:stCondLst>
                                        </p:cTn>
                                        <p:tgtEl>
                                          <p:spTgt spid="2602"/>
                                        </p:tgtEl>
                                        <p:attrNameLst>
                                          <p:attrName>style.visibility</p:attrName>
                                        </p:attrNameLst>
                                      </p:cBhvr>
                                      <p:to>
                                        <p:strVal val="visible"/>
                                      </p:to>
                                    </p:set>
                                    <p:animEffect transition="in" filter="fade">
                                      <p:cBhvr>
                                        <p:cTn id="10" dur="1000"/>
                                        <p:tgtEl>
                                          <p:spTgt spid="2602"/>
                                        </p:tgtEl>
                                      </p:cBhvr>
                                    </p:animEffect>
                                  </p:childTnLst>
                                </p:cTn>
                              </p:par>
                              <p:par>
                                <p:cTn id="11" presetID="10" presetClass="entr" presetSubtype="0" fill="hold" nodeType="withEffect">
                                  <p:stCondLst>
                                    <p:cond delay="0"/>
                                  </p:stCondLst>
                                  <p:childTnLst>
                                    <p:set>
                                      <p:cBhvr>
                                        <p:cTn id="12" dur="1" fill="hold">
                                          <p:stCondLst>
                                            <p:cond delay="0"/>
                                          </p:stCondLst>
                                        </p:cTn>
                                        <p:tgtEl>
                                          <p:spTgt spid="2603"/>
                                        </p:tgtEl>
                                        <p:attrNameLst>
                                          <p:attrName>style.visibility</p:attrName>
                                        </p:attrNameLst>
                                      </p:cBhvr>
                                      <p:to>
                                        <p:strVal val="visible"/>
                                      </p:to>
                                    </p:set>
                                    <p:animEffect transition="in" filter="fade">
                                      <p:cBhvr>
                                        <p:cTn id="13" dur="1000"/>
                                        <p:tgtEl>
                                          <p:spTgt spid="2603"/>
                                        </p:tgtEl>
                                      </p:cBhvr>
                                    </p:animEffect>
                                  </p:childTnLst>
                                </p:cTn>
                              </p:par>
                              <p:par>
                                <p:cTn id="14" presetID="10" presetClass="entr" presetSubtype="0" fill="hold" nodeType="withEffect">
                                  <p:stCondLst>
                                    <p:cond delay="0"/>
                                  </p:stCondLst>
                                  <p:childTnLst>
                                    <p:set>
                                      <p:cBhvr>
                                        <p:cTn id="15" dur="1" fill="hold">
                                          <p:stCondLst>
                                            <p:cond delay="0"/>
                                          </p:stCondLst>
                                        </p:cTn>
                                        <p:tgtEl>
                                          <p:spTgt spid="2604"/>
                                        </p:tgtEl>
                                        <p:attrNameLst>
                                          <p:attrName>style.visibility</p:attrName>
                                        </p:attrNameLst>
                                      </p:cBhvr>
                                      <p:to>
                                        <p:strVal val="visible"/>
                                      </p:to>
                                    </p:set>
                                    <p:animEffect transition="in" filter="fade">
                                      <p:cBhvr>
                                        <p:cTn id="16" dur="1000"/>
                                        <p:tgtEl>
                                          <p:spTgt spid="2604"/>
                                        </p:tgtEl>
                                      </p:cBhvr>
                                    </p:animEffect>
                                  </p:childTnLst>
                                </p:cTn>
                              </p:par>
                              <p:par>
                                <p:cTn id="17" presetID="10" presetClass="entr" presetSubtype="0" fill="hold" nodeType="withEffect">
                                  <p:stCondLst>
                                    <p:cond delay="0"/>
                                  </p:stCondLst>
                                  <p:childTnLst>
                                    <p:set>
                                      <p:cBhvr>
                                        <p:cTn id="18" dur="1" fill="hold">
                                          <p:stCondLst>
                                            <p:cond delay="0"/>
                                          </p:stCondLst>
                                        </p:cTn>
                                        <p:tgtEl>
                                          <p:spTgt spid="2605"/>
                                        </p:tgtEl>
                                        <p:attrNameLst>
                                          <p:attrName>style.visibility</p:attrName>
                                        </p:attrNameLst>
                                      </p:cBhvr>
                                      <p:to>
                                        <p:strVal val="visible"/>
                                      </p:to>
                                    </p:set>
                                    <p:animEffect transition="in" filter="fade">
                                      <p:cBhvr>
                                        <p:cTn id="19" dur="1000"/>
                                        <p:tgtEl>
                                          <p:spTgt spid="2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13" name="Shape 2613"/>
        <p:cNvGrpSpPr/>
        <p:nvPr/>
      </p:nvGrpSpPr>
      <p:grpSpPr>
        <a:xfrm>
          <a:off x="0" y="0"/>
          <a:ext cx="0" cy="0"/>
          <a:chOff x="0" y="0"/>
          <a:chExt cx="0" cy="0"/>
        </a:xfrm>
      </p:grpSpPr>
      <p:sp>
        <p:nvSpPr>
          <p:cNvPr id="2614" name="Google Shape;2614;p85"/>
          <p:cNvSpPr txBox="1"/>
          <p:nvPr>
            <p:ph type="title"/>
          </p:nvPr>
        </p:nvSpPr>
        <p:spPr>
          <a:xfrm>
            <a:off x="1116375" y="1556340"/>
            <a:ext cx="4509600" cy="128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a:t>Discusion</a:t>
            </a:r>
            <a:endParaRPr lang="en-GB"/>
          </a:p>
        </p:txBody>
      </p:sp>
      <p:sp>
        <p:nvSpPr>
          <p:cNvPr id="2615" name="Google Shape;2615;p85"/>
          <p:cNvSpPr txBox="1"/>
          <p:nvPr>
            <p:ph type="title" idx="2"/>
          </p:nvPr>
        </p:nvSpPr>
        <p:spPr>
          <a:xfrm>
            <a:off x="5638521" y="1356584"/>
            <a:ext cx="2575200" cy="1599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04</a:t>
            </a:r>
            <a:endParaRPr lang="en-GB"/>
          </a:p>
        </p:txBody>
      </p:sp>
      <p:cxnSp>
        <p:nvCxnSpPr>
          <p:cNvPr id="2616" name="Google Shape;2616;p85"/>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2617" name="Google Shape;2617;p85"/>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18" name="Google Shape;2618;p85"/>
          <p:cNvGrpSpPr/>
          <p:nvPr/>
        </p:nvGrpSpPr>
        <p:grpSpPr>
          <a:xfrm flipH="1">
            <a:off x="5943474" y="3141820"/>
            <a:ext cx="1965289" cy="517060"/>
            <a:chOff x="3539975" y="3523525"/>
            <a:chExt cx="745925" cy="196250"/>
          </a:xfrm>
        </p:grpSpPr>
        <p:sp>
          <p:nvSpPr>
            <p:cNvPr id="2619" name="Google Shape;2619;p8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8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8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8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8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8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8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8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8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8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8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8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8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8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8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8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35" name="Google Shape;2635;p8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8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8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38" name="Google Shape;2638;p85"/>
          <p:cNvPicPr preferRelativeResize="0"/>
          <p:nvPr/>
        </p:nvPicPr>
        <p:blipFill>
          <a:blip r:embed="rId1"/>
          <a:stretch>
            <a:fillRect/>
          </a:stretch>
        </p:blipFill>
        <p:spPr>
          <a:xfrm>
            <a:off x="5711175" y="4171150"/>
            <a:ext cx="3432825" cy="972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18"/>
                                        </p:tgtEl>
                                        <p:attrNameLst>
                                          <p:attrName>style.visibility</p:attrName>
                                        </p:attrNameLst>
                                      </p:cBhvr>
                                      <p:to>
                                        <p:strVal val="visible"/>
                                      </p:to>
                                    </p:set>
                                    <p:anim calcmode="lin" valueType="num">
                                      <p:cBhvr additive="base">
                                        <p:cTn id="7" dur="1000"/>
                                        <p:tgtEl>
                                          <p:spTgt spid="2618"/>
                                        </p:tgtEl>
                                        <p:attrNameLst>
                                          <p:attrName>ppt_x</p:attrName>
                                        </p:attrNameLst>
                                      </p:cBhvr>
                                      <p:tavLst>
                                        <p:tav tm="0" fmla="">
                                          <p:val>
                                            <p:strVal val="#ppt_x+1"/>
                                          </p:val>
                                        </p:tav>
                                        <p:tav tm="100000" fmla="">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15"/>
                                        </p:tgtEl>
                                        <p:attrNameLst>
                                          <p:attrName>style.visibility</p:attrName>
                                        </p:attrNameLst>
                                      </p:cBhvr>
                                      <p:to>
                                        <p:strVal val="visible"/>
                                      </p:to>
                                    </p:set>
                                    <p:anim calcmode="lin" valueType="num">
                                      <p:cBhvr additive="base">
                                        <p:cTn id="10" dur="1000"/>
                                        <p:tgtEl>
                                          <p:spTgt spid="2615"/>
                                        </p:tgtEl>
                                        <p:attrNameLst>
                                          <p:attrName>ppt_y</p:attrName>
                                        </p:attrNameLst>
                                      </p:cBhvr>
                                      <p:tavLst>
                                        <p:tav tm="0" fmla="">
                                          <p:val>
                                            <p:strVal val="#ppt_y-1"/>
                                          </p:val>
                                        </p:tav>
                                        <p:tav tm="100000" fmla="">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614"/>
                                        </p:tgtEl>
                                        <p:attrNameLst>
                                          <p:attrName>style.visibility</p:attrName>
                                        </p:attrNameLst>
                                      </p:cBhvr>
                                      <p:to>
                                        <p:strVal val="visible"/>
                                      </p:to>
                                    </p:set>
                                    <p:anim calcmode="lin" valueType="num">
                                      <p:cBhvr additive="base">
                                        <p:cTn id="13" dur="1000"/>
                                        <p:tgtEl>
                                          <p:spTgt spid="2614"/>
                                        </p:tgtEl>
                                        <p:attrNameLst>
                                          <p:attrName>ppt_x</p:attrName>
                                        </p:attrNameLst>
                                      </p:cBhvr>
                                      <p:tavLst>
                                        <p:tav tm="0" fmla="">
                                          <p:val>
                                            <p:strVal val="#ppt_x-1"/>
                                          </p:val>
                                        </p:tav>
                                        <p:tav tm="100000" fmla="">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616"/>
                                        </p:tgtEl>
                                        <p:attrNameLst>
                                          <p:attrName>style.visibility</p:attrName>
                                        </p:attrNameLst>
                                      </p:cBhvr>
                                      <p:to>
                                        <p:strVal val="visible"/>
                                      </p:to>
                                    </p:set>
                                    <p:anim calcmode="lin" valueType="num">
                                      <p:cBhvr additive="base">
                                        <p:cTn id="16" dur="1000"/>
                                        <p:tgtEl>
                                          <p:spTgt spid="2616"/>
                                        </p:tgtEl>
                                        <p:attrNameLst>
                                          <p:attrName>ppt_x</p:attrName>
                                        </p:attrNameLst>
                                      </p:cBhvr>
                                      <p:tavLst>
                                        <p:tav tm="0" fmla="">
                                          <p:val>
                                            <p:strVal val="#ppt_x-1"/>
                                          </p:val>
                                        </p:tav>
                                        <p:tav tm="100000" fmla="">
                                          <p:val>
                                            <p:strVal val="#ppt_x"/>
                                          </p:val>
                                        </p:tav>
                                      </p:tavLst>
                                    </p:anim>
                                  </p:childTnLst>
                                </p:cTn>
                              </p:par>
                              <p:par>
                                <p:cTn id="17" presetID="8" presetClass="emph" presetSubtype="0" fill="hold" nodeType="withEffect">
                                  <p:stCondLst>
                                    <p:cond delay="0"/>
                                  </p:stCondLst>
                                  <p:childTnLst>
                                    <p:animRot by="-21600000">
                                      <p:cBhvr>
                                        <p:cTn id="18" dur="1000" fill="hold"/>
                                        <p:tgtEl>
                                          <p:spTgt spid="26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635"/>
                                        </p:tgtEl>
                                        <p:attrNameLst>
                                          <p:attrName>style.visibility</p:attrName>
                                        </p:attrNameLst>
                                      </p:cBhvr>
                                      <p:to>
                                        <p:strVal val="visible"/>
                                      </p:to>
                                    </p:set>
                                    <p:animEffect transition="in" filter="fade">
                                      <p:cBhvr>
                                        <p:cTn id="21" dur="1000"/>
                                        <p:tgtEl>
                                          <p:spTgt spid="2635"/>
                                        </p:tgtEl>
                                      </p:cBhvr>
                                    </p:animEffect>
                                  </p:childTnLst>
                                </p:cTn>
                              </p:par>
                              <p:par>
                                <p:cTn id="22" presetID="10" presetClass="entr" presetSubtype="0" fill="hold" nodeType="withEffect">
                                  <p:stCondLst>
                                    <p:cond delay="0"/>
                                  </p:stCondLst>
                                  <p:childTnLst>
                                    <p:set>
                                      <p:cBhvr>
                                        <p:cTn id="23" dur="1" fill="hold">
                                          <p:stCondLst>
                                            <p:cond delay="0"/>
                                          </p:stCondLst>
                                        </p:cTn>
                                        <p:tgtEl>
                                          <p:spTgt spid="2636"/>
                                        </p:tgtEl>
                                        <p:attrNameLst>
                                          <p:attrName>style.visibility</p:attrName>
                                        </p:attrNameLst>
                                      </p:cBhvr>
                                      <p:to>
                                        <p:strVal val="visible"/>
                                      </p:to>
                                    </p:set>
                                    <p:animEffect transition="in" filter="fade">
                                      <p:cBhvr>
                                        <p:cTn id="24" dur="1000"/>
                                        <p:tgtEl>
                                          <p:spTgt spid="2636"/>
                                        </p:tgtEl>
                                      </p:cBhvr>
                                    </p:animEffect>
                                  </p:childTnLst>
                                </p:cTn>
                              </p:par>
                              <p:par>
                                <p:cTn id="25" presetID="10" presetClass="entr" presetSubtype="0" fill="hold" nodeType="withEffect">
                                  <p:stCondLst>
                                    <p:cond delay="0"/>
                                  </p:stCondLst>
                                  <p:childTnLst>
                                    <p:set>
                                      <p:cBhvr>
                                        <p:cTn id="26" dur="1" fill="hold">
                                          <p:stCondLst>
                                            <p:cond delay="0"/>
                                          </p:stCondLst>
                                        </p:cTn>
                                        <p:tgtEl>
                                          <p:spTgt spid="2637"/>
                                        </p:tgtEl>
                                        <p:attrNameLst>
                                          <p:attrName>style.visibility</p:attrName>
                                        </p:attrNameLst>
                                      </p:cBhvr>
                                      <p:to>
                                        <p:strVal val="visible"/>
                                      </p:to>
                                    </p:set>
                                    <p:animEffect transition="in" filter="fade">
                                      <p:cBhvr>
                                        <p:cTn id="27" dur="1000"/>
                                        <p:tgtEl>
                                          <p:spTgt spid="2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78" name="Shape 2278"/>
        <p:cNvGrpSpPr/>
        <p:nvPr/>
      </p:nvGrpSpPr>
      <p:grpSpPr>
        <a:xfrm>
          <a:off x="0" y="0"/>
          <a:ext cx="0" cy="0"/>
          <a:chOff x="0" y="0"/>
          <a:chExt cx="0" cy="0"/>
        </a:xfrm>
      </p:grpSpPr>
      <p:sp>
        <p:nvSpPr>
          <p:cNvPr id="2279" name="Google Shape;2279;p59"/>
          <p:cNvSpPr txBox="1"/>
          <p:nvPr>
            <p:ph type="title" idx="4294967295"/>
          </p:nvPr>
        </p:nvSpPr>
        <p:spPr>
          <a:xfrm>
            <a:off x="661900" y="341700"/>
            <a:ext cx="6296400" cy="136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990"/>
              <a:buNone/>
            </a:pPr>
            <a:r>
              <a:rPr lang="en-GB" sz="1720">
                <a:solidFill>
                  <a:srgbClr val="00C3B1"/>
                </a:solidFill>
              </a:rPr>
              <a:t>Machine learning can be used to solve these challenges by developing a gradient boosting tree model that can predict the impact of faults on RAN KPIs with high accuracy. This model can be used to:</a:t>
            </a:r>
            <a:endParaRPr sz="1720">
              <a:solidFill>
                <a:srgbClr val="00C3B1"/>
              </a:solidFill>
            </a:endParaRPr>
          </a:p>
        </p:txBody>
      </p:sp>
      <p:sp>
        <p:nvSpPr>
          <p:cNvPr id="2280" name="Google Shape;2280;p5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5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59">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5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5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59"/>
          <p:cNvSpPr txBox="1"/>
          <p:nvPr>
            <p:ph type="subTitle" idx="4294967295"/>
          </p:nvPr>
        </p:nvSpPr>
        <p:spPr>
          <a:xfrm>
            <a:off x="1354650" y="1878875"/>
            <a:ext cx="5493900" cy="1640100"/>
          </a:xfrm>
          <a:prstGeom prst="rect">
            <a:avLst/>
          </a:prstGeom>
        </p:spPr>
        <p:txBody>
          <a:bodyPr spcFirstLastPara="1" wrap="square" lIns="91425" tIns="91425" rIns="91425" bIns="91425" anchor="t" anchorCtr="0">
            <a:noAutofit/>
          </a:bodyPr>
          <a:lstStyle/>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Prioritize faults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Allocate O&amp;M resources more effectively</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Improve the reliability and resilience of networks and services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286" name="Google Shape;2286;p59"/>
          <p:cNvPicPr preferRelativeResize="0"/>
          <p:nvPr/>
        </p:nvPicPr>
        <p:blipFill>
          <a:blip r:embed="rId1"/>
          <a:stretch>
            <a:fillRect/>
          </a:stretch>
        </p:blipFill>
        <p:spPr>
          <a:xfrm>
            <a:off x="5985175" y="4171140"/>
            <a:ext cx="3158826" cy="97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279"/>
                                        </p:tgtEl>
                                        <p:attrNameLst>
                                          <p:attrName>style.visibility</p:attrName>
                                        </p:attrNameLst>
                                      </p:cBhvr>
                                      <p:to>
                                        <p:strVal val="visible"/>
                                      </p:to>
                                    </p:set>
                                    <p:anim calcmode="lin" valueType="num">
                                      <p:cBhvr additive="base">
                                        <p:cTn id="7" dur="1000"/>
                                        <p:tgtEl>
                                          <p:spTgt spid="2279"/>
                                        </p:tgtEl>
                                        <p:attrNameLst>
                                          <p:attrName>ppt_y</p:attrName>
                                        </p:attrNameLst>
                                      </p:cBhvr>
                                      <p:tavLst>
                                        <p:tav tm="0" fmla="">
                                          <p:val>
                                            <p:strVal val="#ppt_y-1"/>
                                          </p:val>
                                        </p:tav>
                                        <p:tav tm="100000" fmla="">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280"/>
                                        </p:tgtEl>
                                        <p:attrNameLst>
                                          <p:attrName>style.visibility</p:attrName>
                                        </p:attrNameLst>
                                      </p:cBhvr>
                                      <p:to>
                                        <p:strVal val="visible"/>
                                      </p:to>
                                    </p:set>
                                    <p:animEffect transition="in" filter="fade">
                                      <p:cBhvr>
                                        <p:cTn id="10" dur="1000"/>
                                        <p:tgtEl>
                                          <p:spTgt spid="2280"/>
                                        </p:tgtEl>
                                      </p:cBhvr>
                                    </p:animEffect>
                                  </p:childTnLst>
                                </p:cTn>
                              </p:par>
                              <p:par>
                                <p:cTn id="11" presetID="10" presetClass="entr" presetSubtype="0" fill="hold" nodeType="withEffect">
                                  <p:stCondLst>
                                    <p:cond delay="0"/>
                                  </p:stCondLst>
                                  <p:childTnLst>
                                    <p:set>
                                      <p:cBhvr>
                                        <p:cTn id="12" dur="1" fill="hold">
                                          <p:stCondLst>
                                            <p:cond delay="0"/>
                                          </p:stCondLst>
                                        </p:cTn>
                                        <p:tgtEl>
                                          <p:spTgt spid="2281"/>
                                        </p:tgtEl>
                                        <p:attrNameLst>
                                          <p:attrName>style.visibility</p:attrName>
                                        </p:attrNameLst>
                                      </p:cBhvr>
                                      <p:to>
                                        <p:strVal val="visible"/>
                                      </p:to>
                                    </p:set>
                                    <p:animEffect transition="in" filter="fade">
                                      <p:cBhvr>
                                        <p:cTn id="13" dur="1000"/>
                                        <p:tgtEl>
                                          <p:spTgt spid="2281"/>
                                        </p:tgtEl>
                                      </p:cBhvr>
                                    </p:animEffect>
                                  </p:childTnLst>
                                </p:cTn>
                              </p:par>
                              <p:par>
                                <p:cTn id="14" presetID="10" presetClass="entr" presetSubtype="0" fill="hold" nodeType="withEffect">
                                  <p:stCondLst>
                                    <p:cond delay="0"/>
                                  </p:stCondLst>
                                  <p:childTnLst>
                                    <p:set>
                                      <p:cBhvr>
                                        <p:cTn id="15" dur="1" fill="hold">
                                          <p:stCondLst>
                                            <p:cond delay="0"/>
                                          </p:stCondLst>
                                        </p:cTn>
                                        <p:tgtEl>
                                          <p:spTgt spid="2282"/>
                                        </p:tgtEl>
                                        <p:attrNameLst>
                                          <p:attrName>style.visibility</p:attrName>
                                        </p:attrNameLst>
                                      </p:cBhvr>
                                      <p:to>
                                        <p:strVal val="visible"/>
                                      </p:to>
                                    </p:set>
                                    <p:animEffect transition="in" filter="fade">
                                      <p:cBhvr>
                                        <p:cTn id="16" dur="1000"/>
                                        <p:tgtEl>
                                          <p:spTgt spid="2282"/>
                                        </p:tgtEl>
                                      </p:cBhvr>
                                    </p:animEffect>
                                  </p:childTnLst>
                                </p:cTn>
                              </p:par>
                              <p:par>
                                <p:cTn id="17" presetID="10" presetClass="entr" presetSubtype="0" fill="hold" nodeType="withEffect">
                                  <p:stCondLst>
                                    <p:cond delay="0"/>
                                  </p:stCondLst>
                                  <p:childTnLst>
                                    <p:set>
                                      <p:cBhvr>
                                        <p:cTn id="18" dur="1" fill="hold">
                                          <p:stCondLst>
                                            <p:cond delay="0"/>
                                          </p:stCondLst>
                                        </p:cTn>
                                        <p:tgtEl>
                                          <p:spTgt spid="2283"/>
                                        </p:tgtEl>
                                        <p:attrNameLst>
                                          <p:attrName>style.visibility</p:attrName>
                                        </p:attrNameLst>
                                      </p:cBhvr>
                                      <p:to>
                                        <p:strVal val="visible"/>
                                      </p:to>
                                    </p:set>
                                    <p:animEffect transition="in" filter="fade">
                                      <p:cBhvr>
                                        <p:cTn id="19" dur="1000"/>
                                        <p:tgtEl>
                                          <p:spTgt spid="2283"/>
                                        </p:tgtEl>
                                      </p:cBhvr>
                                    </p:animEffect>
                                  </p:childTnLst>
                                </p:cTn>
                              </p:par>
                              <p:par>
                                <p:cTn id="20" presetID="10" presetClass="entr" presetSubtype="0" fill="hold" nodeType="withEffect">
                                  <p:stCondLst>
                                    <p:cond delay="0"/>
                                  </p:stCondLst>
                                  <p:childTnLst>
                                    <p:set>
                                      <p:cBhvr>
                                        <p:cTn id="21" dur="1" fill="hold">
                                          <p:stCondLst>
                                            <p:cond delay="0"/>
                                          </p:stCondLst>
                                        </p:cTn>
                                        <p:tgtEl>
                                          <p:spTgt spid="2284"/>
                                        </p:tgtEl>
                                        <p:attrNameLst>
                                          <p:attrName>style.visibility</p:attrName>
                                        </p:attrNameLst>
                                      </p:cBhvr>
                                      <p:to>
                                        <p:strVal val="visible"/>
                                      </p:to>
                                    </p:set>
                                    <p:animEffect transition="in" filter="fade">
                                      <p:cBhvr>
                                        <p:cTn id="22" dur="1000"/>
                                        <p:tgtEl>
                                          <p:spTgt spid="2284"/>
                                        </p:tgtEl>
                                      </p:cBhvr>
                                    </p:animEffect>
                                  </p:childTnLst>
                                </p:cTn>
                              </p:par>
                              <p:par>
                                <p:cTn id="23" presetID="10" presetClass="entr" presetSubtype="0" fill="hold" nodeType="withEffect">
                                  <p:stCondLst>
                                    <p:cond delay="0"/>
                                  </p:stCondLst>
                                  <p:childTnLst>
                                    <p:set>
                                      <p:cBhvr>
                                        <p:cTn id="24" dur="1" fill="hold">
                                          <p:stCondLst>
                                            <p:cond delay="0"/>
                                          </p:stCondLst>
                                        </p:cTn>
                                        <p:tgtEl>
                                          <p:spTgt spid="2285"/>
                                        </p:tgtEl>
                                        <p:attrNameLst>
                                          <p:attrName>style.visibility</p:attrName>
                                        </p:attrNameLst>
                                      </p:cBhvr>
                                      <p:to>
                                        <p:strVal val="visible"/>
                                      </p:to>
                                    </p:set>
                                    <p:animEffect transition="in" filter="fade">
                                      <p:cBhvr>
                                        <p:cTn id="25" dur="1000"/>
                                        <p:tgtEl>
                                          <p:spTgt spid="2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885" y="607695"/>
            <a:ext cx="8272780" cy="3963670"/>
          </a:xfrm>
          <a:prstGeom prst="rect">
            <a:avLst/>
          </a:prstGeom>
          <a:noFill/>
        </p:spPr>
        <p:txBody>
          <a:bodyPr wrap="square" rtlCol="0">
            <a:noAutofit/>
          </a:bodyPr>
          <a:p>
            <a:r>
              <a:rPr lang="en-US" sz="2000"/>
              <a:t>The stacked the predictions of LightGBM and CatBoost models, using 500 features, achieved an F1 score of 74.95.</a:t>
            </a:r>
            <a:endParaRPr lang="en-US" sz="2000"/>
          </a:p>
          <a:p>
            <a:endParaRPr lang="en-US" sz="2000"/>
          </a:p>
          <a:p>
            <a:r>
              <a:rPr lang="en-US" sz="2000"/>
              <a:t>My results suggest that machine learning can be used to effectively predict the impact of faults on RAN KPIs. This can help network operators to identify and resolve faults more quickly and efficiently.</a:t>
            </a:r>
            <a:endParaRPr lang="en-US" sz="2000"/>
          </a:p>
          <a:p>
            <a:endParaRPr lang="en-US" sz="2000"/>
          </a:p>
          <a:p>
            <a:r>
              <a:rPr lang="en-US" sz="2000"/>
              <a:t>However, there are a few limitations to my project. First, I only used a simple feature selection method. Second, I did not tune the model. Third, I did not use deep learning models such as LSTM.</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6240" y="934085"/>
            <a:ext cx="7560310" cy="2985770"/>
          </a:xfrm>
          <a:prstGeom prst="rect">
            <a:avLst/>
          </a:prstGeom>
          <a:noFill/>
        </p:spPr>
        <p:txBody>
          <a:bodyPr wrap="square" rtlCol="0">
            <a:noAutofit/>
          </a:bodyPr>
          <a:p>
            <a:r>
              <a:rPr lang="en-US" sz="2400">
                <a:solidFill>
                  <a:schemeClr val="tx1"/>
                </a:solidFill>
              </a:rPr>
              <a:t>I</a:t>
            </a:r>
            <a:r>
              <a:rPr lang="en-US" sz="2400">
                <a:solidFill>
                  <a:schemeClr val="tx1"/>
                </a:solidFill>
              </a:rPr>
              <a:t>n future work, I plan to address these limitations by</a:t>
            </a:r>
            <a:r>
              <a:rPr lang="en-US"/>
              <a:t>:</a:t>
            </a:r>
            <a:endParaRPr lang="en-US"/>
          </a:p>
          <a:p>
            <a:endParaRPr lang="en-US"/>
          </a:p>
          <a:p>
            <a:pPr marL="342900" indent="-342900">
              <a:buAutoNum type="arabicPeriod"/>
            </a:pPr>
            <a:r>
              <a:rPr lang="en-US" sz="2000"/>
              <a:t>Using effective feature enginerring methods</a:t>
            </a:r>
            <a:endParaRPr lang="en-US" sz="2000"/>
          </a:p>
          <a:p>
            <a:pPr marL="342900" indent="-342900">
              <a:buAutoNum type="arabicPeriod"/>
            </a:pPr>
            <a:r>
              <a:rPr lang="en-US" sz="2000"/>
              <a:t>Using different feature selection methods</a:t>
            </a:r>
            <a:endParaRPr lang="en-US" sz="2000"/>
          </a:p>
          <a:p>
            <a:pPr marL="342900" indent="-342900">
              <a:buAutoNum type="arabicPeriod"/>
            </a:pPr>
            <a:r>
              <a:rPr lang="en-US" sz="2000"/>
              <a:t>Using deep learning models such as LSTM</a:t>
            </a:r>
            <a:endParaRPr lang="en-US" sz="2000"/>
          </a:p>
          <a:p>
            <a:pPr marL="342900" indent="-342900">
              <a:buAutoNum type="arabicPeriod"/>
            </a:pPr>
            <a:r>
              <a:rPr lang="en-US" sz="2000"/>
              <a:t>We believe that these improvements will further improve the accuracy and effectiveness of our models.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53" name="Shape 2653"/>
        <p:cNvGrpSpPr/>
        <p:nvPr/>
      </p:nvGrpSpPr>
      <p:grpSpPr>
        <a:xfrm>
          <a:off x="0" y="0"/>
          <a:ext cx="0" cy="0"/>
          <a:chOff x="0" y="0"/>
          <a:chExt cx="0" cy="0"/>
        </a:xfrm>
      </p:grpSpPr>
      <p:sp>
        <p:nvSpPr>
          <p:cNvPr id="2654" name="Google Shape;2654;p87"/>
          <p:cNvSpPr txBox="1"/>
          <p:nvPr>
            <p:ph type="title"/>
          </p:nvPr>
        </p:nvSpPr>
        <p:spPr>
          <a:xfrm>
            <a:off x="1116375" y="1556340"/>
            <a:ext cx="4509600" cy="1287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GB"/>
              <a:t>Conclusion</a:t>
            </a:r>
            <a:endParaRPr lang="en-GB"/>
          </a:p>
        </p:txBody>
      </p:sp>
      <p:sp>
        <p:nvSpPr>
          <p:cNvPr id="2655" name="Google Shape;2655;p87"/>
          <p:cNvSpPr txBox="1"/>
          <p:nvPr>
            <p:ph type="title" idx="2"/>
          </p:nvPr>
        </p:nvSpPr>
        <p:spPr>
          <a:xfrm>
            <a:off x="5638521" y="1356584"/>
            <a:ext cx="2575200" cy="1599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05</a:t>
            </a:r>
            <a:endParaRPr lang="en-GB"/>
          </a:p>
        </p:txBody>
      </p:sp>
      <p:cxnSp>
        <p:nvCxnSpPr>
          <p:cNvPr id="2656" name="Google Shape;2656;p87"/>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2657" name="Google Shape;2657;p87"/>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58" name="Google Shape;2658;p87"/>
          <p:cNvGrpSpPr/>
          <p:nvPr/>
        </p:nvGrpSpPr>
        <p:grpSpPr>
          <a:xfrm flipH="1">
            <a:off x="5943474" y="3141820"/>
            <a:ext cx="1965289" cy="517060"/>
            <a:chOff x="3539975" y="3523525"/>
            <a:chExt cx="745925" cy="196250"/>
          </a:xfrm>
        </p:grpSpPr>
        <p:sp>
          <p:nvSpPr>
            <p:cNvPr id="2659" name="Google Shape;2659;p8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8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8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8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8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8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8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8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8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8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8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8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8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8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8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8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75" name="Google Shape;2675;p8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8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87">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8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8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80" name="Google Shape;2680;p87"/>
          <p:cNvPicPr preferRelativeResize="0"/>
          <p:nvPr/>
        </p:nvPicPr>
        <p:blipFill>
          <a:blip r:embed="rId1"/>
          <a:stretch>
            <a:fillRect/>
          </a:stretch>
        </p:blipFill>
        <p:spPr>
          <a:xfrm>
            <a:off x="5758200" y="4171150"/>
            <a:ext cx="3385800" cy="972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58"/>
                                        </p:tgtEl>
                                        <p:attrNameLst>
                                          <p:attrName>style.visibility</p:attrName>
                                        </p:attrNameLst>
                                      </p:cBhvr>
                                      <p:to>
                                        <p:strVal val="visible"/>
                                      </p:to>
                                    </p:set>
                                    <p:anim calcmode="lin" valueType="num">
                                      <p:cBhvr additive="base">
                                        <p:cTn id="7" dur="1000"/>
                                        <p:tgtEl>
                                          <p:spTgt spid="2658"/>
                                        </p:tgtEl>
                                        <p:attrNameLst>
                                          <p:attrName>ppt_x</p:attrName>
                                        </p:attrNameLst>
                                      </p:cBhvr>
                                      <p:tavLst>
                                        <p:tav tm="0" fmla="">
                                          <p:val>
                                            <p:strVal val="#ppt_x+1"/>
                                          </p:val>
                                        </p:tav>
                                        <p:tav tm="100000" fmla="">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55"/>
                                        </p:tgtEl>
                                        <p:attrNameLst>
                                          <p:attrName>style.visibility</p:attrName>
                                        </p:attrNameLst>
                                      </p:cBhvr>
                                      <p:to>
                                        <p:strVal val="visible"/>
                                      </p:to>
                                    </p:set>
                                    <p:anim calcmode="lin" valueType="num">
                                      <p:cBhvr additive="base">
                                        <p:cTn id="10" dur="1000"/>
                                        <p:tgtEl>
                                          <p:spTgt spid="2655"/>
                                        </p:tgtEl>
                                        <p:attrNameLst>
                                          <p:attrName>ppt_y</p:attrName>
                                        </p:attrNameLst>
                                      </p:cBhvr>
                                      <p:tavLst>
                                        <p:tav tm="0" fmla="">
                                          <p:val>
                                            <p:strVal val="#ppt_y-1"/>
                                          </p:val>
                                        </p:tav>
                                        <p:tav tm="100000" fmla="">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654"/>
                                        </p:tgtEl>
                                        <p:attrNameLst>
                                          <p:attrName>style.visibility</p:attrName>
                                        </p:attrNameLst>
                                      </p:cBhvr>
                                      <p:to>
                                        <p:strVal val="visible"/>
                                      </p:to>
                                    </p:set>
                                    <p:anim calcmode="lin" valueType="num">
                                      <p:cBhvr additive="base">
                                        <p:cTn id="13" dur="1000"/>
                                        <p:tgtEl>
                                          <p:spTgt spid="2654"/>
                                        </p:tgtEl>
                                        <p:attrNameLst>
                                          <p:attrName>ppt_x</p:attrName>
                                        </p:attrNameLst>
                                      </p:cBhvr>
                                      <p:tavLst>
                                        <p:tav tm="0" fmla="">
                                          <p:val>
                                            <p:strVal val="#ppt_x-1"/>
                                          </p:val>
                                        </p:tav>
                                        <p:tav tm="100000" fmla="">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656"/>
                                        </p:tgtEl>
                                        <p:attrNameLst>
                                          <p:attrName>style.visibility</p:attrName>
                                        </p:attrNameLst>
                                      </p:cBhvr>
                                      <p:to>
                                        <p:strVal val="visible"/>
                                      </p:to>
                                    </p:set>
                                    <p:anim calcmode="lin" valueType="num">
                                      <p:cBhvr additive="base">
                                        <p:cTn id="16" dur="1000"/>
                                        <p:tgtEl>
                                          <p:spTgt spid="2656"/>
                                        </p:tgtEl>
                                        <p:attrNameLst>
                                          <p:attrName>ppt_x</p:attrName>
                                        </p:attrNameLst>
                                      </p:cBhvr>
                                      <p:tavLst>
                                        <p:tav tm="0" fmla="">
                                          <p:val>
                                            <p:strVal val="#ppt_x-1"/>
                                          </p:val>
                                        </p:tav>
                                        <p:tav tm="100000" fmla="">
                                          <p:val>
                                            <p:strVal val="#ppt_x"/>
                                          </p:val>
                                        </p:tav>
                                      </p:tavLst>
                                    </p:anim>
                                  </p:childTnLst>
                                </p:cTn>
                              </p:par>
                              <p:par>
                                <p:cTn id="17" presetID="8" presetClass="emph" presetSubtype="0" fill="hold" nodeType="withEffect">
                                  <p:stCondLst>
                                    <p:cond delay="0"/>
                                  </p:stCondLst>
                                  <p:childTnLst>
                                    <p:animRot by="-21600000">
                                      <p:cBhvr>
                                        <p:cTn id="18" dur="1000" fill="hold"/>
                                        <p:tgtEl>
                                          <p:spTgt spid="265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675"/>
                                        </p:tgtEl>
                                        <p:attrNameLst>
                                          <p:attrName>style.visibility</p:attrName>
                                        </p:attrNameLst>
                                      </p:cBhvr>
                                      <p:to>
                                        <p:strVal val="visible"/>
                                      </p:to>
                                    </p:set>
                                    <p:animEffect transition="in" filter="fade">
                                      <p:cBhvr>
                                        <p:cTn id="21" dur="1000"/>
                                        <p:tgtEl>
                                          <p:spTgt spid="2675"/>
                                        </p:tgtEl>
                                      </p:cBhvr>
                                    </p:animEffect>
                                  </p:childTnLst>
                                </p:cTn>
                              </p:par>
                              <p:par>
                                <p:cTn id="22" presetID="10" presetClass="entr" presetSubtype="0" fill="hold" nodeType="withEffect">
                                  <p:stCondLst>
                                    <p:cond delay="0"/>
                                  </p:stCondLst>
                                  <p:childTnLst>
                                    <p:set>
                                      <p:cBhvr>
                                        <p:cTn id="23" dur="1" fill="hold">
                                          <p:stCondLst>
                                            <p:cond delay="0"/>
                                          </p:stCondLst>
                                        </p:cTn>
                                        <p:tgtEl>
                                          <p:spTgt spid="2676"/>
                                        </p:tgtEl>
                                        <p:attrNameLst>
                                          <p:attrName>style.visibility</p:attrName>
                                        </p:attrNameLst>
                                      </p:cBhvr>
                                      <p:to>
                                        <p:strVal val="visible"/>
                                      </p:to>
                                    </p:set>
                                    <p:animEffect transition="in" filter="fade">
                                      <p:cBhvr>
                                        <p:cTn id="24" dur="1000"/>
                                        <p:tgtEl>
                                          <p:spTgt spid="2676"/>
                                        </p:tgtEl>
                                      </p:cBhvr>
                                    </p:animEffect>
                                  </p:childTnLst>
                                </p:cTn>
                              </p:par>
                              <p:par>
                                <p:cTn id="25" presetID="10" presetClass="entr" presetSubtype="0" fill="hold" nodeType="withEffect">
                                  <p:stCondLst>
                                    <p:cond delay="0"/>
                                  </p:stCondLst>
                                  <p:childTnLst>
                                    <p:set>
                                      <p:cBhvr>
                                        <p:cTn id="26" dur="1" fill="hold">
                                          <p:stCondLst>
                                            <p:cond delay="0"/>
                                          </p:stCondLst>
                                        </p:cTn>
                                        <p:tgtEl>
                                          <p:spTgt spid="2677"/>
                                        </p:tgtEl>
                                        <p:attrNameLst>
                                          <p:attrName>style.visibility</p:attrName>
                                        </p:attrNameLst>
                                      </p:cBhvr>
                                      <p:to>
                                        <p:strVal val="visible"/>
                                      </p:to>
                                    </p:set>
                                    <p:animEffect transition="in" filter="fade">
                                      <p:cBhvr>
                                        <p:cTn id="27" dur="1000"/>
                                        <p:tgtEl>
                                          <p:spTgt spid="2677"/>
                                        </p:tgtEl>
                                      </p:cBhvr>
                                    </p:animEffect>
                                  </p:childTnLst>
                                </p:cTn>
                              </p:par>
                              <p:par>
                                <p:cTn id="28" presetID="10" presetClass="entr" presetSubtype="0" fill="hold" nodeType="withEffect">
                                  <p:stCondLst>
                                    <p:cond delay="0"/>
                                  </p:stCondLst>
                                  <p:childTnLst>
                                    <p:set>
                                      <p:cBhvr>
                                        <p:cTn id="29" dur="1" fill="hold">
                                          <p:stCondLst>
                                            <p:cond delay="0"/>
                                          </p:stCondLst>
                                        </p:cTn>
                                        <p:tgtEl>
                                          <p:spTgt spid="2678"/>
                                        </p:tgtEl>
                                        <p:attrNameLst>
                                          <p:attrName>style.visibility</p:attrName>
                                        </p:attrNameLst>
                                      </p:cBhvr>
                                      <p:to>
                                        <p:strVal val="visible"/>
                                      </p:to>
                                    </p:set>
                                    <p:animEffect transition="in" filter="fade">
                                      <p:cBhvr>
                                        <p:cTn id="30" dur="1000"/>
                                        <p:tgtEl>
                                          <p:spTgt spid="2678"/>
                                        </p:tgtEl>
                                      </p:cBhvr>
                                    </p:animEffect>
                                  </p:childTnLst>
                                </p:cTn>
                              </p:par>
                              <p:par>
                                <p:cTn id="31" presetID="10" presetClass="entr" presetSubtype="0" fill="hold" nodeType="withEffect">
                                  <p:stCondLst>
                                    <p:cond delay="0"/>
                                  </p:stCondLst>
                                  <p:childTnLst>
                                    <p:set>
                                      <p:cBhvr>
                                        <p:cTn id="32" dur="1" fill="hold">
                                          <p:stCondLst>
                                            <p:cond delay="0"/>
                                          </p:stCondLst>
                                        </p:cTn>
                                        <p:tgtEl>
                                          <p:spTgt spid="2679"/>
                                        </p:tgtEl>
                                        <p:attrNameLst>
                                          <p:attrName>style.visibility</p:attrName>
                                        </p:attrNameLst>
                                      </p:cBhvr>
                                      <p:to>
                                        <p:strVal val="visible"/>
                                      </p:to>
                                    </p:set>
                                    <p:animEffect transition="in" filter="fade">
                                      <p:cBhvr>
                                        <p:cTn id="33" dur="1000"/>
                                        <p:tgtEl>
                                          <p:spTgt spid="26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684" name="Shape 2684"/>
        <p:cNvGrpSpPr/>
        <p:nvPr/>
      </p:nvGrpSpPr>
      <p:grpSpPr>
        <a:xfrm>
          <a:off x="0" y="0"/>
          <a:ext cx="0" cy="0"/>
          <a:chOff x="0" y="0"/>
          <a:chExt cx="0" cy="0"/>
        </a:xfrm>
      </p:grpSpPr>
      <p:sp>
        <p:nvSpPr>
          <p:cNvPr id="2685" name="Google Shape;2685;p8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8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88">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8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8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88"/>
          <p:cNvSpPr txBox="1"/>
          <p:nvPr>
            <p:ph type="subTitle" idx="4294967295"/>
          </p:nvPr>
        </p:nvSpPr>
        <p:spPr>
          <a:xfrm>
            <a:off x="913350" y="1229350"/>
            <a:ext cx="7317300" cy="2320800"/>
          </a:xfrm>
          <a:prstGeom prst="rect">
            <a:avLst/>
          </a:prstGeom>
        </p:spPr>
        <p:txBody>
          <a:bodyPr spcFirstLastPara="1" wrap="square" lIns="91425" tIns="91425" rIns="91425" bIns="91425" anchor="t" anchorCtr="0">
            <a:noAutofit/>
          </a:bodyPr>
          <a:lstStyle/>
          <a:p>
            <a:pPr marL="914400" lvl="1"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Machine learning methods showed better result</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s</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914400" lvl="1"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The gradient boosting method achieved a better score than another machine learning model.</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691" name="Google Shape;2691;p88"/>
          <p:cNvPicPr preferRelativeResize="0"/>
          <p:nvPr/>
        </p:nvPicPr>
        <p:blipFill>
          <a:blip r:embed="rId1"/>
          <a:stretch>
            <a:fillRect/>
          </a:stretch>
        </p:blipFill>
        <p:spPr>
          <a:xfrm>
            <a:off x="5985175" y="4171140"/>
            <a:ext cx="3158826" cy="972360"/>
          </a:xfrm>
          <a:prstGeom prst="rect">
            <a:avLst/>
          </a:prstGeom>
          <a:noFill/>
          <a:ln>
            <a:noFill/>
          </a:ln>
        </p:spPr>
      </p:pic>
      <p:sp>
        <p:nvSpPr>
          <p:cNvPr id="2692" name="Google Shape;2692;p88"/>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Conclusion</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85"/>
                                        </p:tgtEl>
                                        <p:attrNameLst>
                                          <p:attrName>style.visibility</p:attrName>
                                        </p:attrNameLst>
                                      </p:cBhvr>
                                      <p:to>
                                        <p:strVal val="visible"/>
                                      </p:to>
                                    </p:set>
                                    <p:animEffect transition="in" filter="fade">
                                      <p:cBhvr>
                                        <p:cTn id="7" dur="1000"/>
                                        <p:tgtEl>
                                          <p:spTgt spid="2685"/>
                                        </p:tgtEl>
                                      </p:cBhvr>
                                    </p:animEffect>
                                  </p:childTnLst>
                                </p:cTn>
                              </p:par>
                              <p:par>
                                <p:cTn id="8" presetID="10" presetClass="entr" presetSubtype="0"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Effect transition="in" filter="fade">
                                      <p:cBhvr>
                                        <p:cTn id="10" dur="1000"/>
                                        <p:tgtEl>
                                          <p:spTgt spid="2686"/>
                                        </p:tgtEl>
                                      </p:cBhvr>
                                    </p:animEffect>
                                  </p:childTnLst>
                                </p:cTn>
                              </p:par>
                              <p:par>
                                <p:cTn id="11" presetID="10" presetClass="entr" presetSubtype="0" fill="hold" nodeType="withEffect">
                                  <p:stCondLst>
                                    <p:cond delay="0"/>
                                  </p:stCondLst>
                                  <p:childTnLst>
                                    <p:set>
                                      <p:cBhvr>
                                        <p:cTn id="12" dur="1" fill="hold">
                                          <p:stCondLst>
                                            <p:cond delay="0"/>
                                          </p:stCondLst>
                                        </p:cTn>
                                        <p:tgtEl>
                                          <p:spTgt spid="2687"/>
                                        </p:tgtEl>
                                        <p:attrNameLst>
                                          <p:attrName>style.visibility</p:attrName>
                                        </p:attrNameLst>
                                      </p:cBhvr>
                                      <p:to>
                                        <p:strVal val="visible"/>
                                      </p:to>
                                    </p:set>
                                    <p:animEffect transition="in" filter="fade">
                                      <p:cBhvr>
                                        <p:cTn id="13" dur="1000"/>
                                        <p:tgtEl>
                                          <p:spTgt spid="2687"/>
                                        </p:tgtEl>
                                      </p:cBhvr>
                                    </p:animEffect>
                                  </p:childTnLst>
                                </p:cTn>
                              </p:par>
                              <p:par>
                                <p:cTn id="14" presetID="10" presetClass="entr" presetSubtype="0" fill="hold" nodeType="withEffect">
                                  <p:stCondLst>
                                    <p:cond delay="0"/>
                                  </p:stCondLst>
                                  <p:childTnLst>
                                    <p:set>
                                      <p:cBhvr>
                                        <p:cTn id="15" dur="1" fill="hold">
                                          <p:stCondLst>
                                            <p:cond delay="0"/>
                                          </p:stCondLst>
                                        </p:cTn>
                                        <p:tgtEl>
                                          <p:spTgt spid="2688"/>
                                        </p:tgtEl>
                                        <p:attrNameLst>
                                          <p:attrName>style.visibility</p:attrName>
                                        </p:attrNameLst>
                                      </p:cBhvr>
                                      <p:to>
                                        <p:strVal val="visible"/>
                                      </p:to>
                                    </p:set>
                                    <p:animEffect transition="in" filter="fade">
                                      <p:cBhvr>
                                        <p:cTn id="16" dur="1000"/>
                                        <p:tgtEl>
                                          <p:spTgt spid="2688"/>
                                        </p:tgtEl>
                                      </p:cBhvr>
                                    </p:animEffect>
                                  </p:childTnLst>
                                </p:cTn>
                              </p:par>
                              <p:par>
                                <p:cTn id="17" presetID="10" presetClass="entr" presetSubtype="0" fill="hold" nodeType="withEffect">
                                  <p:stCondLst>
                                    <p:cond delay="0"/>
                                  </p:stCondLst>
                                  <p:childTnLst>
                                    <p:set>
                                      <p:cBhvr>
                                        <p:cTn id="18" dur="1" fill="hold">
                                          <p:stCondLst>
                                            <p:cond delay="0"/>
                                          </p:stCondLst>
                                        </p:cTn>
                                        <p:tgtEl>
                                          <p:spTgt spid="2689"/>
                                        </p:tgtEl>
                                        <p:attrNameLst>
                                          <p:attrName>style.visibility</p:attrName>
                                        </p:attrNameLst>
                                      </p:cBhvr>
                                      <p:to>
                                        <p:strVal val="visible"/>
                                      </p:to>
                                    </p:set>
                                    <p:animEffect transition="in" filter="fade">
                                      <p:cBhvr>
                                        <p:cTn id="19" dur="1000"/>
                                        <p:tgtEl>
                                          <p:spTgt spid="2689"/>
                                        </p:tgtEl>
                                      </p:cBhvr>
                                    </p:animEffect>
                                  </p:childTnLst>
                                </p:cTn>
                              </p:par>
                              <p:par>
                                <p:cTn id="20" presetID="10" presetClass="entr" presetSubtype="0" fill="hold" nodeType="withEffect">
                                  <p:stCondLst>
                                    <p:cond delay="0"/>
                                  </p:stCondLst>
                                  <p:childTnLst>
                                    <p:set>
                                      <p:cBhvr>
                                        <p:cTn id="21" dur="1" fill="hold">
                                          <p:stCondLst>
                                            <p:cond delay="0"/>
                                          </p:stCondLst>
                                        </p:cTn>
                                        <p:tgtEl>
                                          <p:spTgt spid="2690"/>
                                        </p:tgtEl>
                                        <p:attrNameLst>
                                          <p:attrName>style.visibility</p:attrName>
                                        </p:attrNameLst>
                                      </p:cBhvr>
                                      <p:to>
                                        <p:strVal val="visible"/>
                                      </p:to>
                                    </p:set>
                                    <p:animEffect transition="in" filter="fade">
                                      <p:cBhvr>
                                        <p:cTn id="22" dur="1000"/>
                                        <p:tgtEl>
                                          <p:spTgt spid="2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696" name="Shape 2696"/>
        <p:cNvGrpSpPr/>
        <p:nvPr/>
      </p:nvGrpSpPr>
      <p:grpSpPr>
        <a:xfrm>
          <a:off x="0" y="0"/>
          <a:ext cx="0" cy="0"/>
          <a:chOff x="0" y="0"/>
          <a:chExt cx="0" cy="0"/>
        </a:xfrm>
      </p:grpSpPr>
      <p:sp>
        <p:nvSpPr>
          <p:cNvPr id="2697" name="Google Shape;2697;p8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8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89">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8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8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89"/>
          <p:cNvSpPr txBox="1"/>
          <p:nvPr>
            <p:ph type="subTitle" idx="4294967295"/>
          </p:nvPr>
        </p:nvSpPr>
        <p:spPr>
          <a:xfrm>
            <a:off x="913350" y="1229350"/>
            <a:ext cx="7317300" cy="3088800"/>
          </a:xfrm>
          <a:prstGeom prst="rect">
            <a:avLst/>
          </a:prstGeom>
        </p:spPr>
        <p:txBody>
          <a:bodyPr spcFirstLastPara="1" wrap="square" lIns="91425" tIns="91425" rIns="91425" bIns="91425" anchor="t" anchorCtr="0">
            <a:noAutofit/>
          </a:bodyPr>
          <a:lstStyle/>
          <a:p>
            <a:pPr marL="914400" lvl="1"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The LightGBM and Catboost models achieved a 74.95 F1 score on 500 and 300 selected features, respectively.</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914400" lvl="1" indent="-350520" algn="l" rtl="0">
              <a:lnSpc>
                <a:spcPct val="95000"/>
              </a:lnSpc>
              <a:spcBef>
                <a:spcPts val="0"/>
              </a:spcBef>
              <a:spcAft>
                <a:spcPts val="0"/>
              </a:spcAft>
              <a:buClr>
                <a:srgbClr val="1F1F1F"/>
              </a:buClr>
              <a:buSzPts val="1920"/>
              <a:buFont typeface="Helvetica Neue" panose="020B0403020202020204"/>
              <a:buChar char="➢"/>
            </a:pP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was able to achieve this result with less than 500 features and 7222 samples, but</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I</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believe that adding </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new </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features </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and removing some multicolinear features  </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would improve the results even further.</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1100"/>
              </a:spcAft>
              <a:buNone/>
            </a:pPr>
            <a:r>
              <a:rPr lang="en-GB" sz="1920">
                <a:solidFill>
                  <a:srgbClr val="B45F06"/>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Gradient boosting is a promising machine learning method for analyzing the impact of faulty RAN KPIs.</a:t>
            </a:r>
            <a:endParaRPr sz="1920">
              <a:solidFill>
                <a:srgbClr val="B45F06"/>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703" name="Google Shape;2703;p89"/>
          <p:cNvPicPr preferRelativeResize="0"/>
          <p:nvPr/>
        </p:nvPicPr>
        <p:blipFill>
          <a:blip r:embed="rId1"/>
          <a:stretch>
            <a:fillRect/>
          </a:stretch>
        </p:blipFill>
        <p:spPr>
          <a:xfrm>
            <a:off x="5985175" y="4171140"/>
            <a:ext cx="3158826" cy="972360"/>
          </a:xfrm>
          <a:prstGeom prst="rect">
            <a:avLst/>
          </a:prstGeom>
          <a:noFill/>
          <a:ln>
            <a:noFill/>
          </a:ln>
        </p:spPr>
      </p:pic>
      <p:sp>
        <p:nvSpPr>
          <p:cNvPr id="2704" name="Google Shape;2704;p89"/>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Conclusion</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97"/>
                                        </p:tgtEl>
                                        <p:attrNameLst>
                                          <p:attrName>style.visibility</p:attrName>
                                        </p:attrNameLst>
                                      </p:cBhvr>
                                      <p:to>
                                        <p:strVal val="visible"/>
                                      </p:to>
                                    </p:set>
                                    <p:animEffect transition="in" filter="fade">
                                      <p:cBhvr>
                                        <p:cTn id="7" dur="1000"/>
                                        <p:tgtEl>
                                          <p:spTgt spid="2697"/>
                                        </p:tgtEl>
                                      </p:cBhvr>
                                    </p:animEffect>
                                  </p:childTnLst>
                                </p:cTn>
                              </p:par>
                              <p:par>
                                <p:cTn id="8" presetID="10" presetClass="entr" presetSubtype="0" fill="hold" nodeType="withEffect">
                                  <p:stCondLst>
                                    <p:cond delay="0"/>
                                  </p:stCondLst>
                                  <p:childTnLst>
                                    <p:set>
                                      <p:cBhvr>
                                        <p:cTn id="9" dur="1" fill="hold">
                                          <p:stCondLst>
                                            <p:cond delay="0"/>
                                          </p:stCondLst>
                                        </p:cTn>
                                        <p:tgtEl>
                                          <p:spTgt spid="2698"/>
                                        </p:tgtEl>
                                        <p:attrNameLst>
                                          <p:attrName>style.visibility</p:attrName>
                                        </p:attrNameLst>
                                      </p:cBhvr>
                                      <p:to>
                                        <p:strVal val="visible"/>
                                      </p:to>
                                    </p:set>
                                    <p:animEffect transition="in" filter="fade">
                                      <p:cBhvr>
                                        <p:cTn id="10" dur="1000"/>
                                        <p:tgtEl>
                                          <p:spTgt spid="2698"/>
                                        </p:tgtEl>
                                      </p:cBhvr>
                                    </p:animEffect>
                                  </p:childTnLst>
                                </p:cTn>
                              </p:par>
                              <p:par>
                                <p:cTn id="11" presetID="10" presetClass="entr" presetSubtype="0" fill="hold" nodeType="withEffect">
                                  <p:stCondLst>
                                    <p:cond delay="0"/>
                                  </p:stCondLst>
                                  <p:childTnLst>
                                    <p:set>
                                      <p:cBhvr>
                                        <p:cTn id="12" dur="1" fill="hold">
                                          <p:stCondLst>
                                            <p:cond delay="0"/>
                                          </p:stCondLst>
                                        </p:cTn>
                                        <p:tgtEl>
                                          <p:spTgt spid="2699"/>
                                        </p:tgtEl>
                                        <p:attrNameLst>
                                          <p:attrName>style.visibility</p:attrName>
                                        </p:attrNameLst>
                                      </p:cBhvr>
                                      <p:to>
                                        <p:strVal val="visible"/>
                                      </p:to>
                                    </p:set>
                                    <p:animEffect transition="in" filter="fade">
                                      <p:cBhvr>
                                        <p:cTn id="13" dur="1000"/>
                                        <p:tgtEl>
                                          <p:spTgt spid="2699"/>
                                        </p:tgtEl>
                                      </p:cBhvr>
                                    </p:animEffect>
                                  </p:childTnLst>
                                </p:cTn>
                              </p:par>
                              <p:par>
                                <p:cTn id="14" presetID="10" presetClass="entr" presetSubtype="0" fill="hold" nodeType="withEffect">
                                  <p:stCondLst>
                                    <p:cond delay="0"/>
                                  </p:stCondLst>
                                  <p:childTnLst>
                                    <p:set>
                                      <p:cBhvr>
                                        <p:cTn id="15" dur="1" fill="hold">
                                          <p:stCondLst>
                                            <p:cond delay="0"/>
                                          </p:stCondLst>
                                        </p:cTn>
                                        <p:tgtEl>
                                          <p:spTgt spid="2700"/>
                                        </p:tgtEl>
                                        <p:attrNameLst>
                                          <p:attrName>style.visibility</p:attrName>
                                        </p:attrNameLst>
                                      </p:cBhvr>
                                      <p:to>
                                        <p:strVal val="visible"/>
                                      </p:to>
                                    </p:set>
                                    <p:animEffect transition="in" filter="fade">
                                      <p:cBhvr>
                                        <p:cTn id="16" dur="1000"/>
                                        <p:tgtEl>
                                          <p:spTgt spid="2700"/>
                                        </p:tgtEl>
                                      </p:cBhvr>
                                    </p:animEffect>
                                  </p:childTnLst>
                                </p:cTn>
                              </p:par>
                              <p:par>
                                <p:cTn id="17" presetID="10" presetClass="entr" presetSubtype="0" fill="hold" nodeType="withEffect">
                                  <p:stCondLst>
                                    <p:cond delay="0"/>
                                  </p:stCondLst>
                                  <p:childTnLst>
                                    <p:set>
                                      <p:cBhvr>
                                        <p:cTn id="18" dur="1" fill="hold">
                                          <p:stCondLst>
                                            <p:cond delay="0"/>
                                          </p:stCondLst>
                                        </p:cTn>
                                        <p:tgtEl>
                                          <p:spTgt spid="2701"/>
                                        </p:tgtEl>
                                        <p:attrNameLst>
                                          <p:attrName>style.visibility</p:attrName>
                                        </p:attrNameLst>
                                      </p:cBhvr>
                                      <p:to>
                                        <p:strVal val="visible"/>
                                      </p:to>
                                    </p:set>
                                    <p:animEffect transition="in" filter="fade">
                                      <p:cBhvr>
                                        <p:cTn id="19" dur="1000"/>
                                        <p:tgtEl>
                                          <p:spTgt spid="2701"/>
                                        </p:tgtEl>
                                      </p:cBhvr>
                                    </p:animEffect>
                                  </p:childTnLst>
                                </p:cTn>
                              </p:par>
                              <p:par>
                                <p:cTn id="20" presetID="10" presetClass="entr" presetSubtype="0" fill="hold" nodeType="withEffect">
                                  <p:stCondLst>
                                    <p:cond delay="0"/>
                                  </p:stCondLst>
                                  <p:childTnLst>
                                    <p:set>
                                      <p:cBhvr>
                                        <p:cTn id="21" dur="1" fill="hold">
                                          <p:stCondLst>
                                            <p:cond delay="0"/>
                                          </p:stCondLst>
                                        </p:cTn>
                                        <p:tgtEl>
                                          <p:spTgt spid="2702"/>
                                        </p:tgtEl>
                                        <p:attrNameLst>
                                          <p:attrName>style.visibility</p:attrName>
                                        </p:attrNameLst>
                                      </p:cBhvr>
                                      <p:to>
                                        <p:strVal val="visible"/>
                                      </p:to>
                                    </p:set>
                                    <p:animEffect transition="in" filter="fade">
                                      <p:cBhvr>
                                        <p:cTn id="22" dur="1000"/>
                                        <p:tgtEl>
                                          <p:spTgt spid="2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90" name="Shape 2290"/>
        <p:cNvGrpSpPr/>
        <p:nvPr/>
      </p:nvGrpSpPr>
      <p:grpSpPr>
        <a:xfrm>
          <a:off x="0" y="0"/>
          <a:ext cx="0" cy="0"/>
          <a:chOff x="0" y="0"/>
          <a:chExt cx="0" cy="0"/>
        </a:xfrm>
      </p:grpSpPr>
      <p:sp>
        <p:nvSpPr>
          <p:cNvPr id="2291" name="Google Shape;2291;p60"/>
          <p:cNvSpPr txBox="1"/>
          <p:nvPr>
            <p:ph type="title"/>
          </p:nvPr>
        </p:nvSpPr>
        <p:spPr>
          <a:xfrm>
            <a:off x="1116375" y="1556340"/>
            <a:ext cx="4509600" cy="12879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GB"/>
              <a:t>Proposed solution</a:t>
            </a:r>
            <a:endParaRPr lang="en-GB"/>
          </a:p>
        </p:txBody>
      </p:sp>
      <p:sp>
        <p:nvSpPr>
          <p:cNvPr id="2292" name="Google Shape;2292;p60"/>
          <p:cNvSpPr txBox="1"/>
          <p:nvPr>
            <p:ph type="title" idx="2"/>
          </p:nvPr>
        </p:nvSpPr>
        <p:spPr>
          <a:xfrm>
            <a:off x="5638521" y="1356584"/>
            <a:ext cx="2575200" cy="1599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02</a:t>
            </a:r>
            <a:endParaRPr lang="en-GB"/>
          </a:p>
        </p:txBody>
      </p:sp>
      <p:cxnSp>
        <p:nvCxnSpPr>
          <p:cNvPr id="2293" name="Google Shape;2293;p60"/>
          <p:cNvCxnSpPr/>
          <p:nvPr/>
        </p:nvCxnSpPr>
        <p:spPr>
          <a:xfrm>
            <a:off x="1337971" y="3176040"/>
            <a:ext cx="4218900" cy="0"/>
          </a:xfrm>
          <a:prstGeom prst="straightConnector1">
            <a:avLst/>
          </a:prstGeom>
          <a:noFill/>
          <a:ln w="9525" cap="flat" cmpd="sng">
            <a:solidFill>
              <a:schemeClr val="lt1"/>
            </a:solidFill>
            <a:prstDash val="solid"/>
            <a:round/>
            <a:headEnd type="none" w="med" len="med"/>
            <a:tailEnd type="none" w="med" len="med"/>
          </a:ln>
        </p:spPr>
      </p:cxnSp>
      <p:sp>
        <p:nvSpPr>
          <p:cNvPr id="2294" name="Google Shape;2294;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60">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99" name="Google Shape;2299;p60"/>
          <p:cNvPicPr preferRelativeResize="0"/>
          <p:nvPr/>
        </p:nvPicPr>
        <p:blipFill>
          <a:blip r:embed="rId1"/>
          <a:stretch>
            <a:fillRect/>
          </a:stretch>
        </p:blipFill>
        <p:spPr>
          <a:xfrm>
            <a:off x="5985175" y="4171140"/>
            <a:ext cx="3158826" cy="97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292"/>
                                        </p:tgtEl>
                                        <p:attrNameLst>
                                          <p:attrName>style.visibility</p:attrName>
                                        </p:attrNameLst>
                                      </p:cBhvr>
                                      <p:to>
                                        <p:strVal val="visible"/>
                                      </p:to>
                                    </p:set>
                                    <p:anim calcmode="lin" valueType="num">
                                      <p:cBhvr additive="base">
                                        <p:cTn id="7" dur="1000"/>
                                        <p:tgtEl>
                                          <p:spTgt spid="2292"/>
                                        </p:tgtEl>
                                        <p:attrNameLst>
                                          <p:attrName>ppt_y</p:attrName>
                                        </p:attrNameLst>
                                      </p:cBhvr>
                                      <p:tavLst>
                                        <p:tav tm="0" fmla="">
                                          <p:val>
                                            <p:strVal val="#ppt_y-1"/>
                                          </p:val>
                                        </p:tav>
                                        <p:tav tm="100000" fmla="">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291"/>
                                        </p:tgtEl>
                                        <p:attrNameLst>
                                          <p:attrName>style.visibility</p:attrName>
                                        </p:attrNameLst>
                                      </p:cBhvr>
                                      <p:to>
                                        <p:strVal val="visible"/>
                                      </p:to>
                                    </p:set>
                                    <p:anim calcmode="lin" valueType="num">
                                      <p:cBhvr additive="base">
                                        <p:cTn id="10" dur="1000"/>
                                        <p:tgtEl>
                                          <p:spTgt spid="2291"/>
                                        </p:tgtEl>
                                        <p:attrNameLst>
                                          <p:attrName>ppt_x</p:attrName>
                                        </p:attrNameLst>
                                      </p:cBhvr>
                                      <p:tavLst>
                                        <p:tav tm="0" fmla="">
                                          <p:val>
                                            <p:strVal val="#ppt_x-1"/>
                                          </p:val>
                                        </p:tav>
                                        <p:tav tm="100000" fmla="">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93"/>
                                        </p:tgtEl>
                                        <p:attrNameLst>
                                          <p:attrName>style.visibility</p:attrName>
                                        </p:attrNameLst>
                                      </p:cBhvr>
                                      <p:to>
                                        <p:strVal val="visible"/>
                                      </p:to>
                                    </p:set>
                                    <p:anim calcmode="lin" valueType="num">
                                      <p:cBhvr additive="base">
                                        <p:cTn id="13" dur="1000"/>
                                        <p:tgtEl>
                                          <p:spTgt spid="2293"/>
                                        </p:tgtEl>
                                        <p:attrNameLst>
                                          <p:attrName>ppt_x</p:attrName>
                                        </p:attrNameLst>
                                      </p:cBhvr>
                                      <p:tavLst>
                                        <p:tav tm="0" fmla="">
                                          <p:val>
                                            <p:strVal val="#ppt_x-1"/>
                                          </p:val>
                                        </p:tav>
                                        <p:tav tm="100000" fmla="">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294"/>
                                        </p:tgtEl>
                                        <p:attrNameLst>
                                          <p:attrName>style.visibility</p:attrName>
                                        </p:attrNameLst>
                                      </p:cBhvr>
                                      <p:to>
                                        <p:strVal val="visible"/>
                                      </p:to>
                                    </p:set>
                                    <p:animEffect transition="in" filter="fade">
                                      <p:cBhvr>
                                        <p:cTn id="16" dur="1000"/>
                                        <p:tgtEl>
                                          <p:spTgt spid="2294"/>
                                        </p:tgtEl>
                                      </p:cBhvr>
                                    </p:animEffect>
                                  </p:childTnLst>
                                </p:cTn>
                              </p:par>
                              <p:par>
                                <p:cTn id="17" presetID="10" presetClass="entr" presetSubtype="0" fill="hold" nodeType="withEffect">
                                  <p:stCondLst>
                                    <p:cond delay="0"/>
                                  </p:stCondLst>
                                  <p:childTnLst>
                                    <p:set>
                                      <p:cBhvr>
                                        <p:cTn id="18" dur="1" fill="hold">
                                          <p:stCondLst>
                                            <p:cond delay="0"/>
                                          </p:stCondLst>
                                        </p:cTn>
                                        <p:tgtEl>
                                          <p:spTgt spid="2295"/>
                                        </p:tgtEl>
                                        <p:attrNameLst>
                                          <p:attrName>style.visibility</p:attrName>
                                        </p:attrNameLst>
                                      </p:cBhvr>
                                      <p:to>
                                        <p:strVal val="visible"/>
                                      </p:to>
                                    </p:set>
                                    <p:animEffect transition="in" filter="fade">
                                      <p:cBhvr>
                                        <p:cTn id="19" dur="1000"/>
                                        <p:tgtEl>
                                          <p:spTgt spid="2295"/>
                                        </p:tgtEl>
                                      </p:cBhvr>
                                    </p:animEffect>
                                  </p:childTnLst>
                                </p:cTn>
                              </p:par>
                              <p:par>
                                <p:cTn id="20" presetID="10" presetClass="entr" presetSubtype="0" fill="hold" nodeType="withEffect">
                                  <p:stCondLst>
                                    <p:cond delay="0"/>
                                  </p:stCondLst>
                                  <p:childTnLst>
                                    <p:set>
                                      <p:cBhvr>
                                        <p:cTn id="21" dur="1" fill="hold">
                                          <p:stCondLst>
                                            <p:cond delay="0"/>
                                          </p:stCondLst>
                                        </p:cTn>
                                        <p:tgtEl>
                                          <p:spTgt spid="2296"/>
                                        </p:tgtEl>
                                        <p:attrNameLst>
                                          <p:attrName>style.visibility</p:attrName>
                                        </p:attrNameLst>
                                      </p:cBhvr>
                                      <p:to>
                                        <p:strVal val="visible"/>
                                      </p:to>
                                    </p:set>
                                    <p:animEffect transition="in" filter="fade">
                                      <p:cBhvr>
                                        <p:cTn id="22" dur="1000"/>
                                        <p:tgtEl>
                                          <p:spTgt spid="2296"/>
                                        </p:tgtEl>
                                      </p:cBhvr>
                                    </p:animEffect>
                                  </p:childTnLst>
                                </p:cTn>
                              </p:par>
                              <p:par>
                                <p:cTn id="23" presetID="10" presetClass="entr" presetSubtype="0" fill="hold" nodeType="withEffect">
                                  <p:stCondLst>
                                    <p:cond delay="0"/>
                                  </p:stCondLst>
                                  <p:childTnLst>
                                    <p:set>
                                      <p:cBhvr>
                                        <p:cTn id="24" dur="1" fill="hold">
                                          <p:stCondLst>
                                            <p:cond delay="0"/>
                                          </p:stCondLst>
                                        </p:cTn>
                                        <p:tgtEl>
                                          <p:spTgt spid="2297"/>
                                        </p:tgtEl>
                                        <p:attrNameLst>
                                          <p:attrName>style.visibility</p:attrName>
                                        </p:attrNameLst>
                                      </p:cBhvr>
                                      <p:to>
                                        <p:strVal val="visible"/>
                                      </p:to>
                                    </p:set>
                                    <p:animEffect transition="in" filter="fade">
                                      <p:cBhvr>
                                        <p:cTn id="25" dur="1000"/>
                                        <p:tgtEl>
                                          <p:spTgt spid="2297"/>
                                        </p:tgtEl>
                                      </p:cBhvr>
                                    </p:animEffect>
                                  </p:childTnLst>
                                </p:cTn>
                              </p:par>
                              <p:par>
                                <p:cTn id="26" presetID="10" presetClass="entr" presetSubtype="0" fill="hold" nodeType="withEffect">
                                  <p:stCondLst>
                                    <p:cond delay="0"/>
                                  </p:stCondLst>
                                  <p:childTnLst>
                                    <p:set>
                                      <p:cBhvr>
                                        <p:cTn id="27" dur="1" fill="hold">
                                          <p:stCondLst>
                                            <p:cond delay="0"/>
                                          </p:stCondLst>
                                        </p:cTn>
                                        <p:tgtEl>
                                          <p:spTgt spid="2298"/>
                                        </p:tgtEl>
                                        <p:attrNameLst>
                                          <p:attrName>style.visibility</p:attrName>
                                        </p:attrNameLst>
                                      </p:cBhvr>
                                      <p:to>
                                        <p:strVal val="visible"/>
                                      </p:to>
                                    </p:set>
                                    <p:animEffect transition="in" filter="fade">
                                      <p:cBhvr>
                                        <p:cTn id="28" dur="1000"/>
                                        <p:tgtEl>
                                          <p:spTgt spid="2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303" name="Shape 2303"/>
        <p:cNvGrpSpPr/>
        <p:nvPr/>
      </p:nvGrpSpPr>
      <p:grpSpPr>
        <a:xfrm>
          <a:off x="0" y="0"/>
          <a:ext cx="0" cy="0"/>
          <a:chOff x="0" y="0"/>
          <a:chExt cx="0" cy="0"/>
        </a:xfrm>
      </p:grpSpPr>
      <p:sp>
        <p:nvSpPr>
          <p:cNvPr id="2304" name="Google Shape;2304;p61"/>
          <p:cNvSpPr txBox="1"/>
          <p:nvPr>
            <p:ph type="title" idx="4294967295"/>
          </p:nvPr>
        </p:nvSpPr>
        <p:spPr>
          <a:xfrm>
            <a:off x="715500" y="538250"/>
            <a:ext cx="7713000" cy="42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ARCHITECTURE</a:t>
            </a:r>
            <a:endParaRPr lang="en-GB"/>
          </a:p>
        </p:txBody>
      </p:sp>
      <p:grpSp>
        <p:nvGrpSpPr>
          <p:cNvPr id="2305" name="Google Shape;2305;p61"/>
          <p:cNvGrpSpPr/>
          <p:nvPr/>
        </p:nvGrpSpPr>
        <p:grpSpPr>
          <a:xfrm>
            <a:off x="982950" y="1504725"/>
            <a:ext cx="7413301" cy="2492778"/>
            <a:chOff x="982950" y="1504725"/>
            <a:chExt cx="7413301" cy="2492778"/>
          </a:xfrm>
        </p:grpSpPr>
        <p:sp>
          <p:nvSpPr>
            <p:cNvPr id="2306" name="Google Shape;2306;p61"/>
            <p:cNvSpPr/>
            <p:nvPr/>
          </p:nvSpPr>
          <p:spPr>
            <a:xfrm>
              <a:off x="982950"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2100">
                  <a:solidFill>
                    <a:schemeClr val="dk2"/>
                  </a:solidFill>
                  <a:latin typeface="Aldrich" panose="02000000000000000000"/>
                  <a:ea typeface="Aldrich" panose="02000000000000000000"/>
                  <a:cs typeface="Aldrich" panose="02000000000000000000"/>
                  <a:sym typeface="Aldrich" panose="02000000000000000000"/>
                </a:rPr>
                <a:t>Data cleaning</a:t>
              </a:r>
              <a:endParaRPr sz="1800" b="1">
                <a:solidFill>
                  <a:schemeClr val="dk2"/>
                </a:solidFill>
                <a:latin typeface="Lexend"/>
                <a:ea typeface="Lexend"/>
                <a:cs typeface="Lexend"/>
                <a:sym typeface="Lexend"/>
              </a:endParaRPr>
            </a:p>
          </p:txBody>
        </p:sp>
        <p:sp>
          <p:nvSpPr>
            <p:cNvPr id="2307" name="Google Shape;2307;p61"/>
            <p:cNvSpPr/>
            <p:nvPr/>
          </p:nvSpPr>
          <p:spPr>
            <a:xfrm>
              <a:off x="991344" y="3424803"/>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100">
                  <a:solidFill>
                    <a:schemeClr val="accent5"/>
                  </a:solidFill>
                  <a:latin typeface="Aldrich" panose="02000000000000000000"/>
                  <a:ea typeface="Aldrich" panose="02000000000000000000"/>
                  <a:cs typeface="Aldrich" panose="02000000000000000000"/>
                  <a:sym typeface="Aldrich" panose="02000000000000000000"/>
                </a:rPr>
                <a:t>Modeling</a:t>
              </a:r>
              <a:endParaRPr sz="2100">
                <a:solidFill>
                  <a:schemeClr val="accent5"/>
                </a:solidFill>
                <a:latin typeface="Aldrich" panose="02000000000000000000"/>
                <a:ea typeface="Aldrich" panose="02000000000000000000"/>
                <a:cs typeface="Aldrich" panose="02000000000000000000"/>
                <a:sym typeface="Aldrich" panose="02000000000000000000"/>
              </a:endParaRPr>
            </a:p>
          </p:txBody>
        </p:sp>
        <p:sp>
          <p:nvSpPr>
            <p:cNvPr id="2308" name="Google Shape;2308;p61"/>
            <p:cNvSpPr/>
            <p:nvPr/>
          </p:nvSpPr>
          <p:spPr>
            <a:xfrm>
              <a:off x="3427538" y="3424803"/>
              <a:ext cx="22911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100">
                  <a:solidFill>
                    <a:schemeClr val="accent1"/>
                  </a:solidFill>
                  <a:latin typeface="Aldrich" panose="02000000000000000000"/>
                  <a:ea typeface="Aldrich" panose="02000000000000000000"/>
                  <a:cs typeface="Aldrich" panose="02000000000000000000"/>
                  <a:sym typeface="Aldrich" panose="02000000000000000000"/>
                </a:rPr>
                <a:t>Testing</a:t>
              </a:r>
              <a:endParaRPr sz="2100">
                <a:solidFill>
                  <a:schemeClr val="accent1"/>
                </a:solidFill>
                <a:latin typeface="Aldrich" panose="02000000000000000000"/>
                <a:ea typeface="Aldrich" panose="02000000000000000000"/>
                <a:cs typeface="Aldrich" panose="02000000000000000000"/>
                <a:sym typeface="Aldrich" panose="02000000000000000000"/>
              </a:endParaRPr>
            </a:p>
          </p:txBody>
        </p:sp>
        <p:sp>
          <p:nvSpPr>
            <p:cNvPr id="2309" name="Google Shape;2309;p61"/>
            <p:cNvSpPr/>
            <p:nvPr/>
          </p:nvSpPr>
          <p:spPr>
            <a:xfrm>
              <a:off x="3426960" y="2466381"/>
              <a:ext cx="2292300" cy="572700"/>
            </a:xfrm>
            <a:prstGeom prst="roundRect">
              <a:avLst>
                <a:gd name="adj" fmla="val 0"/>
              </a:avLst>
            </a:prstGeom>
            <a:noFill/>
            <a:ln w="9525" cap="flat" cmpd="sng">
              <a:solidFill>
                <a:schemeClr val="dk2"/>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100">
                  <a:solidFill>
                    <a:srgbClr val="0C2E3A"/>
                  </a:solidFill>
                  <a:latin typeface="Aldrich" panose="02000000000000000000"/>
                  <a:ea typeface="Aldrich" panose="02000000000000000000"/>
                  <a:cs typeface="Aldrich" panose="02000000000000000000"/>
                  <a:sym typeface="Aldrich" panose="02000000000000000000"/>
                </a:rPr>
                <a:t>Model selection</a:t>
              </a:r>
              <a:endParaRPr sz="2100">
                <a:solidFill>
                  <a:srgbClr val="0C2E3A"/>
                </a:solidFill>
                <a:latin typeface="Aldrich" panose="02000000000000000000"/>
                <a:ea typeface="Aldrich" panose="02000000000000000000"/>
                <a:cs typeface="Aldrich" panose="02000000000000000000"/>
                <a:sym typeface="Aldrich" panose="02000000000000000000"/>
              </a:endParaRPr>
            </a:p>
          </p:txBody>
        </p:sp>
        <p:sp>
          <p:nvSpPr>
            <p:cNvPr id="2310" name="Google Shape;2310;p61"/>
            <p:cNvSpPr/>
            <p:nvPr/>
          </p:nvSpPr>
          <p:spPr>
            <a:xfrm>
              <a:off x="3425850" y="1504725"/>
              <a:ext cx="2292300" cy="6720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100">
                  <a:solidFill>
                    <a:schemeClr val="accent1"/>
                  </a:solidFill>
                  <a:latin typeface="Aldrich" panose="02000000000000000000"/>
                  <a:ea typeface="Aldrich" panose="02000000000000000000"/>
                  <a:cs typeface="Aldrich" panose="02000000000000000000"/>
                  <a:sym typeface="Aldrich" panose="02000000000000000000"/>
                </a:rPr>
                <a:t>Feature engineering</a:t>
              </a:r>
              <a:endParaRPr sz="2100">
                <a:solidFill>
                  <a:schemeClr val="accent1"/>
                </a:solidFill>
                <a:latin typeface="Aldrich" panose="02000000000000000000"/>
                <a:ea typeface="Aldrich" panose="02000000000000000000"/>
                <a:cs typeface="Aldrich" panose="02000000000000000000"/>
                <a:sym typeface="Aldrich" panose="02000000000000000000"/>
              </a:endParaRPr>
            </a:p>
          </p:txBody>
        </p:sp>
        <p:sp>
          <p:nvSpPr>
            <p:cNvPr id="2311" name="Google Shape;2311;p61"/>
            <p:cNvSpPr/>
            <p:nvPr/>
          </p:nvSpPr>
          <p:spPr>
            <a:xfrm>
              <a:off x="5868751" y="1504725"/>
              <a:ext cx="25275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2100">
                  <a:solidFill>
                    <a:schemeClr val="accent1"/>
                  </a:solidFill>
                  <a:latin typeface="Aldrich" panose="02000000000000000000"/>
                  <a:ea typeface="Aldrich" panose="02000000000000000000"/>
                  <a:cs typeface="Aldrich" panose="02000000000000000000"/>
                  <a:sym typeface="Aldrich" panose="02000000000000000000"/>
                </a:rPr>
                <a:t>Feature selection</a:t>
              </a:r>
              <a:endParaRPr sz="1800" b="1">
                <a:solidFill>
                  <a:schemeClr val="accent1"/>
                </a:solidFill>
                <a:latin typeface="Lexend"/>
                <a:ea typeface="Lexend"/>
                <a:cs typeface="Lexend"/>
                <a:sym typeface="Lexend"/>
              </a:endParaRPr>
            </a:p>
          </p:txBody>
        </p:sp>
        <p:cxnSp>
          <p:nvCxnSpPr>
            <p:cNvPr id="2312" name="Google Shape;2312;p61"/>
            <p:cNvCxnSpPr/>
            <p:nvPr/>
          </p:nvCxnSpPr>
          <p:spPr>
            <a:xfrm rot="10800000" flipH="1">
              <a:off x="5719268"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313" name="Google Shape;2313;p61"/>
            <p:cNvCxnSpPr>
              <a:stCxn id="2311" idx="3"/>
              <a:endCxn id="2309" idx="0"/>
            </p:cNvCxnSpPr>
            <p:nvPr/>
          </p:nvCxnSpPr>
          <p:spPr>
            <a:xfrm flipH="1">
              <a:off x="4573051" y="1791075"/>
              <a:ext cx="3823200" cy="675300"/>
            </a:xfrm>
            <a:prstGeom prst="bentConnector4">
              <a:avLst>
                <a:gd name="adj1" fmla="val -6229"/>
                <a:gd name="adj2" fmla="val 71202"/>
              </a:avLst>
            </a:prstGeom>
            <a:noFill/>
            <a:ln w="9525" cap="flat" cmpd="sng">
              <a:solidFill>
                <a:schemeClr val="lt1"/>
              </a:solidFill>
              <a:prstDash val="solid"/>
              <a:round/>
              <a:headEnd type="none" w="med" len="med"/>
              <a:tailEnd type="none" w="med" len="med"/>
            </a:ln>
          </p:spPr>
        </p:cxnSp>
        <p:cxnSp>
          <p:nvCxnSpPr>
            <p:cNvPr id="2314" name="Google Shape;2314;p61"/>
            <p:cNvCxnSpPr>
              <a:stCxn id="2309" idx="2"/>
              <a:endCxn id="2307" idx="1"/>
            </p:cNvCxnSpPr>
            <p:nvPr/>
          </p:nvCxnSpPr>
          <p:spPr>
            <a:xfrm rot="5400000">
              <a:off x="2446260" y="1584231"/>
              <a:ext cx="672000" cy="3581700"/>
            </a:xfrm>
            <a:prstGeom prst="bentConnector4">
              <a:avLst>
                <a:gd name="adj1" fmla="val 28700"/>
                <a:gd name="adj2" fmla="val 106651"/>
              </a:avLst>
            </a:prstGeom>
            <a:noFill/>
            <a:ln w="9525" cap="flat" cmpd="sng">
              <a:solidFill>
                <a:schemeClr val="lt1"/>
              </a:solidFill>
              <a:prstDash val="solid"/>
              <a:round/>
              <a:headEnd type="none" w="med" len="med"/>
              <a:tailEnd type="none" w="med" len="med"/>
            </a:ln>
          </p:spPr>
        </p:cxnSp>
        <p:cxnSp>
          <p:nvCxnSpPr>
            <p:cNvPr id="2315" name="Google Shape;2315;p61"/>
            <p:cNvCxnSpPr/>
            <p:nvPr/>
          </p:nvCxnSpPr>
          <p:spPr>
            <a:xfrm rot="10800000" flipH="1">
              <a:off x="3279972" y="1713588"/>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cxnSp>
          <p:nvCxnSpPr>
            <p:cNvPr id="2316" name="Google Shape;2316;p61"/>
            <p:cNvCxnSpPr/>
            <p:nvPr/>
          </p:nvCxnSpPr>
          <p:spPr>
            <a:xfrm rot="10800000" flipH="1">
              <a:off x="3275247" y="3709866"/>
              <a:ext cx="150600" cy="2400"/>
            </a:xfrm>
            <a:prstGeom prst="straightConnector1">
              <a:avLst/>
            </a:prstGeom>
            <a:noFill/>
            <a:ln w="9525" cap="flat" cmpd="sng">
              <a:solidFill>
                <a:schemeClr val="lt1"/>
              </a:solidFill>
              <a:prstDash val="solid"/>
              <a:round/>
              <a:headEnd type="none" w="med" len="med"/>
              <a:tailEnd type="none" w="med" len="med"/>
            </a:ln>
            <a:effectLst>
              <a:outerShdw blurRad="57150" algn="bl" rotWithShape="0">
                <a:srgbClr val="F2F5F4">
                  <a:alpha val="50000"/>
                </a:srgbClr>
              </a:outerShdw>
            </a:effectLst>
          </p:spPr>
        </p:cxnSp>
      </p:grpSp>
      <p:pic>
        <p:nvPicPr>
          <p:cNvPr id="2317" name="Google Shape;2317;p61"/>
          <p:cNvPicPr preferRelativeResize="0"/>
          <p:nvPr/>
        </p:nvPicPr>
        <p:blipFill rotWithShape="1">
          <a:blip r:embed="rId1"/>
          <a:srcRect l="-48330" r="48329"/>
          <a:stretch>
            <a:fillRect/>
          </a:stretch>
        </p:blipFill>
        <p:spPr>
          <a:xfrm>
            <a:off x="6616489" y="-1431875"/>
            <a:ext cx="2527512" cy="2681250"/>
          </a:xfrm>
          <a:prstGeom prst="rect">
            <a:avLst/>
          </a:prstGeom>
          <a:noFill/>
          <a:ln>
            <a:noFill/>
          </a:ln>
        </p:spPr>
      </p:pic>
      <p:pic>
        <p:nvPicPr>
          <p:cNvPr id="2318" name="Google Shape;2318;p61"/>
          <p:cNvPicPr preferRelativeResize="0"/>
          <p:nvPr/>
        </p:nvPicPr>
        <p:blipFill>
          <a:blip r:embed="rId2"/>
          <a:stretch>
            <a:fillRect/>
          </a:stretch>
        </p:blipFill>
        <p:spPr>
          <a:xfrm>
            <a:off x="5985175" y="4171140"/>
            <a:ext cx="3158826" cy="97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ppt_x</p:attrName>
                                        </p:attrNameLst>
                                      </p:cBhvr>
                                      <p:tavLst>
                                        <p:tav tm="0" fmla="">
                                          <p:val>
                                            <p:strVal val="#ppt_x-1"/>
                                          </p:val>
                                        </p:tav>
                                        <p:tav tm="100000" fmla="">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305"/>
                                        </p:tgtEl>
                                        <p:attrNameLst>
                                          <p:attrName>style.visibility</p:attrName>
                                        </p:attrNameLst>
                                      </p:cBhvr>
                                      <p:to>
                                        <p:strVal val="visible"/>
                                      </p:to>
                                    </p:set>
                                    <p:animEffect transition="in" filter="fade">
                                      <p:cBhvr>
                                        <p:cTn id="10" dur="1000"/>
                                        <p:tgtEl>
                                          <p:spTgt spid="2305"/>
                                        </p:tgtEl>
                                      </p:cBhvr>
                                    </p:animEffect>
                                  </p:childTnLst>
                                </p:cTn>
                              </p:par>
                              <p:par>
                                <p:cTn id="11" presetID="2" presetClass="entr" presetSubtype="1" fill="hold" nodeType="withEffect">
                                  <p:stCondLst>
                                    <p:cond delay="0"/>
                                  </p:stCondLst>
                                  <p:childTnLst>
                                    <p:set>
                                      <p:cBhvr>
                                        <p:cTn id="12" dur="1" fill="hold">
                                          <p:stCondLst>
                                            <p:cond delay="0"/>
                                          </p:stCondLst>
                                        </p:cTn>
                                        <p:tgtEl>
                                          <p:spTgt spid="2317"/>
                                        </p:tgtEl>
                                        <p:attrNameLst>
                                          <p:attrName>style.visibility</p:attrName>
                                        </p:attrNameLst>
                                      </p:cBhvr>
                                      <p:to>
                                        <p:strVal val="visible"/>
                                      </p:to>
                                    </p:set>
                                    <p:anim calcmode="lin" valueType="num">
                                      <p:cBhvr additive="base">
                                        <p:cTn id="13" dur="1000"/>
                                        <p:tgtEl>
                                          <p:spTgt spid="2317"/>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22" name="Shape 2322"/>
        <p:cNvGrpSpPr/>
        <p:nvPr/>
      </p:nvGrpSpPr>
      <p:grpSpPr>
        <a:xfrm>
          <a:off x="0" y="0"/>
          <a:ext cx="0" cy="0"/>
          <a:chOff x="0" y="0"/>
          <a:chExt cx="0" cy="0"/>
        </a:xfrm>
      </p:grpSpPr>
      <p:sp>
        <p:nvSpPr>
          <p:cNvPr id="2323" name="Google Shape;2323;p62"/>
          <p:cNvSpPr txBox="1"/>
          <p:nvPr>
            <p:ph type="title" idx="4294967295"/>
          </p:nvPr>
        </p:nvSpPr>
        <p:spPr>
          <a:xfrm>
            <a:off x="646225" y="1012825"/>
            <a:ext cx="6296400" cy="728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720">
                <a:solidFill>
                  <a:srgbClr val="00C3B1"/>
                </a:solidFill>
              </a:rPr>
              <a:t>Machine learning models need clean input data to give better results.</a:t>
            </a:r>
            <a:endParaRPr sz="1720">
              <a:solidFill>
                <a:srgbClr val="00C3B1"/>
              </a:solidFill>
            </a:endParaRPr>
          </a:p>
          <a:p>
            <a:pPr marL="0" lvl="0" indent="0" algn="just" rtl="0">
              <a:spcBef>
                <a:spcPts val="0"/>
              </a:spcBef>
              <a:spcAft>
                <a:spcPts val="0"/>
              </a:spcAft>
              <a:buNone/>
            </a:pPr>
            <a:endParaRPr sz="1720">
              <a:solidFill>
                <a:srgbClr val="00C3B1"/>
              </a:solidFill>
            </a:endParaRPr>
          </a:p>
          <a:p>
            <a:pPr marL="0" lvl="0" indent="0" algn="just" rtl="0">
              <a:spcBef>
                <a:spcPts val="0"/>
              </a:spcBef>
              <a:spcAft>
                <a:spcPts val="0"/>
              </a:spcAft>
              <a:buSzPts val="990"/>
              <a:buNone/>
            </a:pPr>
            <a:endParaRPr sz="1720">
              <a:solidFill>
                <a:srgbClr val="00C3B1"/>
              </a:solidFill>
            </a:endParaRPr>
          </a:p>
        </p:txBody>
      </p:sp>
      <p:sp>
        <p:nvSpPr>
          <p:cNvPr id="2324" name="Google Shape;2324;p6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6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62">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6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6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62"/>
          <p:cNvSpPr txBox="1"/>
          <p:nvPr>
            <p:ph type="subTitle" idx="4294967295"/>
          </p:nvPr>
        </p:nvSpPr>
        <p:spPr>
          <a:xfrm>
            <a:off x="959700" y="1878875"/>
            <a:ext cx="7317300" cy="22923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The dataset contained different corrupt data points: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52 records had no non-faulty data point and were dropped.</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Some rows contained relation values less than 0 and were replaced with 0.</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Some rows had more than a one hour gap between before and after the fault occurred, but were not dropped due to the short time to experiment with their effect.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330" name="Google Shape;2330;p62"/>
          <p:cNvPicPr preferRelativeResize="0"/>
          <p:nvPr/>
        </p:nvPicPr>
        <p:blipFill>
          <a:blip r:embed="rId1"/>
          <a:stretch>
            <a:fillRect/>
          </a:stretch>
        </p:blipFill>
        <p:spPr>
          <a:xfrm>
            <a:off x="5985175" y="4171140"/>
            <a:ext cx="3158826" cy="972360"/>
          </a:xfrm>
          <a:prstGeom prst="rect">
            <a:avLst/>
          </a:prstGeom>
          <a:noFill/>
          <a:ln>
            <a:noFill/>
          </a:ln>
        </p:spPr>
      </p:pic>
      <p:sp>
        <p:nvSpPr>
          <p:cNvPr id="2331" name="Google Shape;2331;p62"/>
          <p:cNvSpPr txBox="1"/>
          <p:nvPr/>
        </p:nvSpPr>
        <p:spPr>
          <a:xfrm>
            <a:off x="1615175" y="36697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Data cleaning</a:t>
            </a:r>
            <a:endParaRPr sz="2100" b="1">
              <a:solidFill>
                <a:schemeClr val="dk1"/>
              </a:solidFill>
              <a:latin typeface="Lexend"/>
              <a:ea typeface="Lexend"/>
              <a:cs typeface="Lexend"/>
              <a:sym typeface="Lexend"/>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323"/>
                                        </p:tgtEl>
                                        <p:attrNameLst>
                                          <p:attrName>style.visibility</p:attrName>
                                        </p:attrNameLst>
                                      </p:cBhvr>
                                      <p:to>
                                        <p:strVal val="visible"/>
                                      </p:to>
                                    </p:set>
                                    <p:anim calcmode="lin" valueType="num">
                                      <p:cBhvr additive="base">
                                        <p:cTn id="7" dur="1000"/>
                                        <p:tgtEl>
                                          <p:spTgt spid="2323"/>
                                        </p:tgtEl>
                                        <p:attrNameLst>
                                          <p:attrName>ppt_y</p:attrName>
                                        </p:attrNameLst>
                                      </p:cBhvr>
                                      <p:tavLst>
                                        <p:tav tm="0" fmla="">
                                          <p:val>
                                            <p:strVal val="#ppt_y-1"/>
                                          </p:val>
                                        </p:tav>
                                        <p:tav tm="100000" fmla="">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324"/>
                                        </p:tgtEl>
                                        <p:attrNameLst>
                                          <p:attrName>style.visibility</p:attrName>
                                        </p:attrNameLst>
                                      </p:cBhvr>
                                      <p:to>
                                        <p:strVal val="visible"/>
                                      </p:to>
                                    </p:set>
                                    <p:animEffect transition="in" filter="fade">
                                      <p:cBhvr>
                                        <p:cTn id="10" dur="1000"/>
                                        <p:tgtEl>
                                          <p:spTgt spid="2324"/>
                                        </p:tgtEl>
                                      </p:cBhvr>
                                    </p:animEffect>
                                  </p:childTnLst>
                                </p:cTn>
                              </p:par>
                              <p:par>
                                <p:cTn id="11" presetID="10" presetClass="entr" presetSubtype="0" fill="hold" nodeType="withEffect">
                                  <p:stCondLst>
                                    <p:cond delay="0"/>
                                  </p:stCondLst>
                                  <p:childTnLst>
                                    <p:set>
                                      <p:cBhvr>
                                        <p:cTn id="12" dur="1" fill="hold">
                                          <p:stCondLst>
                                            <p:cond delay="0"/>
                                          </p:stCondLst>
                                        </p:cTn>
                                        <p:tgtEl>
                                          <p:spTgt spid="2325"/>
                                        </p:tgtEl>
                                        <p:attrNameLst>
                                          <p:attrName>style.visibility</p:attrName>
                                        </p:attrNameLst>
                                      </p:cBhvr>
                                      <p:to>
                                        <p:strVal val="visible"/>
                                      </p:to>
                                    </p:set>
                                    <p:animEffect transition="in" filter="fade">
                                      <p:cBhvr>
                                        <p:cTn id="13" dur="1000"/>
                                        <p:tgtEl>
                                          <p:spTgt spid="2325"/>
                                        </p:tgtEl>
                                      </p:cBhvr>
                                    </p:animEffect>
                                  </p:childTnLst>
                                </p:cTn>
                              </p:par>
                              <p:par>
                                <p:cTn id="14" presetID="10" presetClass="entr" presetSubtype="0" fill="hold" nodeType="withEffect">
                                  <p:stCondLst>
                                    <p:cond delay="0"/>
                                  </p:stCondLst>
                                  <p:childTnLst>
                                    <p:set>
                                      <p:cBhvr>
                                        <p:cTn id="15" dur="1" fill="hold">
                                          <p:stCondLst>
                                            <p:cond delay="0"/>
                                          </p:stCondLst>
                                        </p:cTn>
                                        <p:tgtEl>
                                          <p:spTgt spid="2326"/>
                                        </p:tgtEl>
                                        <p:attrNameLst>
                                          <p:attrName>style.visibility</p:attrName>
                                        </p:attrNameLst>
                                      </p:cBhvr>
                                      <p:to>
                                        <p:strVal val="visible"/>
                                      </p:to>
                                    </p:set>
                                    <p:animEffect transition="in" filter="fade">
                                      <p:cBhvr>
                                        <p:cTn id="16" dur="1000"/>
                                        <p:tgtEl>
                                          <p:spTgt spid="2326"/>
                                        </p:tgtEl>
                                      </p:cBhvr>
                                    </p:animEffect>
                                  </p:childTnLst>
                                </p:cTn>
                              </p:par>
                              <p:par>
                                <p:cTn id="17" presetID="10" presetClass="entr" presetSubtype="0" fill="hold" nodeType="withEffect">
                                  <p:stCondLst>
                                    <p:cond delay="0"/>
                                  </p:stCondLst>
                                  <p:childTnLst>
                                    <p:set>
                                      <p:cBhvr>
                                        <p:cTn id="18" dur="1" fill="hold">
                                          <p:stCondLst>
                                            <p:cond delay="0"/>
                                          </p:stCondLst>
                                        </p:cTn>
                                        <p:tgtEl>
                                          <p:spTgt spid="2327"/>
                                        </p:tgtEl>
                                        <p:attrNameLst>
                                          <p:attrName>style.visibility</p:attrName>
                                        </p:attrNameLst>
                                      </p:cBhvr>
                                      <p:to>
                                        <p:strVal val="visible"/>
                                      </p:to>
                                    </p:set>
                                    <p:animEffect transition="in" filter="fade">
                                      <p:cBhvr>
                                        <p:cTn id="19" dur="1000"/>
                                        <p:tgtEl>
                                          <p:spTgt spid="2327"/>
                                        </p:tgtEl>
                                      </p:cBhvr>
                                    </p:animEffect>
                                  </p:childTnLst>
                                </p:cTn>
                              </p:par>
                              <p:par>
                                <p:cTn id="20" presetID="10" presetClass="entr" presetSubtype="0" fill="hold" nodeType="withEffect">
                                  <p:stCondLst>
                                    <p:cond delay="0"/>
                                  </p:stCondLst>
                                  <p:childTnLst>
                                    <p:set>
                                      <p:cBhvr>
                                        <p:cTn id="21" dur="1" fill="hold">
                                          <p:stCondLst>
                                            <p:cond delay="0"/>
                                          </p:stCondLst>
                                        </p:cTn>
                                        <p:tgtEl>
                                          <p:spTgt spid="2328"/>
                                        </p:tgtEl>
                                        <p:attrNameLst>
                                          <p:attrName>style.visibility</p:attrName>
                                        </p:attrNameLst>
                                      </p:cBhvr>
                                      <p:to>
                                        <p:strVal val="visible"/>
                                      </p:to>
                                    </p:set>
                                    <p:animEffect transition="in" filter="fade">
                                      <p:cBhvr>
                                        <p:cTn id="22" dur="1000"/>
                                        <p:tgtEl>
                                          <p:spTgt spid="2328"/>
                                        </p:tgtEl>
                                      </p:cBhvr>
                                    </p:animEffect>
                                  </p:childTnLst>
                                </p:cTn>
                              </p:par>
                              <p:par>
                                <p:cTn id="23" presetID="10" presetClass="entr" presetSubtype="0" fill="hold" nodeType="withEffect">
                                  <p:stCondLst>
                                    <p:cond delay="0"/>
                                  </p:stCondLst>
                                  <p:childTnLst>
                                    <p:set>
                                      <p:cBhvr>
                                        <p:cTn id="24" dur="1" fill="hold">
                                          <p:stCondLst>
                                            <p:cond delay="0"/>
                                          </p:stCondLst>
                                        </p:cTn>
                                        <p:tgtEl>
                                          <p:spTgt spid="2329"/>
                                        </p:tgtEl>
                                        <p:attrNameLst>
                                          <p:attrName>style.visibility</p:attrName>
                                        </p:attrNameLst>
                                      </p:cBhvr>
                                      <p:to>
                                        <p:strVal val="visible"/>
                                      </p:to>
                                    </p:set>
                                    <p:animEffect transition="in" filter="fade">
                                      <p:cBhvr>
                                        <p:cTn id="25" dur="1000"/>
                                        <p:tgtEl>
                                          <p:spTgt spid="2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35" name="Shape 2335"/>
        <p:cNvGrpSpPr/>
        <p:nvPr/>
      </p:nvGrpSpPr>
      <p:grpSpPr>
        <a:xfrm>
          <a:off x="0" y="0"/>
          <a:ext cx="0" cy="0"/>
          <a:chOff x="0" y="0"/>
          <a:chExt cx="0" cy="0"/>
        </a:xfrm>
      </p:grpSpPr>
      <p:sp>
        <p:nvSpPr>
          <p:cNvPr id="2336" name="Google Shape;2336;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63">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63"/>
          <p:cNvSpPr txBox="1"/>
          <p:nvPr>
            <p:ph type="subTitle" idx="4294967295"/>
          </p:nvPr>
        </p:nvSpPr>
        <p:spPr>
          <a:xfrm>
            <a:off x="501800" y="1229425"/>
            <a:ext cx="3441600" cy="28539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Difference and ratio change of KPI features: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Calculated the difference one, difference two, and difference three of the RAN KPIs features.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342" name="Google Shape;2342;p63"/>
          <p:cNvPicPr preferRelativeResize="0"/>
          <p:nvPr/>
        </p:nvPicPr>
        <p:blipFill>
          <a:blip r:embed="rId1"/>
          <a:stretch>
            <a:fillRect/>
          </a:stretch>
        </p:blipFill>
        <p:spPr>
          <a:xfrm>
            <a:off x="5985175" y="4171140"/>
            <a:ext cx="3158826" cy="972360"/>
          </a:xfrm>
          <a:prstGeom prst="rect">
            <a:avLst/>
          </a:prstGeom>
          <a:noFill/>
          <a:ln>
            <a:noFill/>
          </a:ln>
        </p:spPr>
      </p:pic>
      <p:sp>
        <p:nvSpPr>
          <p:cNvPr id="2343" name="Google Shape;2343;p63"/>
          <p:cNvSpPr txBox="1"/>
          <p:nvPr/>
        </p:nvSpPr>
        <p:spPr>
          <a:xfrm>
            <a:off x="501800" y="24152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graphicFrame>
        <p:nvGraphicFramePr>
          <p:cNvPr id="2344" name="Google Shape;2344;p63"/>
          <p:cNvGraphicFramePr/>
          <p:nvPr/>
        </p:nvGraphicFramePr>
        <p:xfrm>
          <a:off x="4628150" y="950875"/>
          <a:ext cx="3986125" cy="3227125"/>
        </p:xfrm>
        <a:graphic>
          <a:graphicData uri="http://schemas.openxmlformats.org/drawingml/2006/table">
            <a:tbl>
              <a:tblPr bandRow="1">
                <a:noFill/>
                <a:tableStyleId>{73BBDF89-EBA1-48B8-884C-D1B80F3C4409}</a:tableStyleId>
              </a:tblPr>
              <a:tblGrid>
                <a:gridCol w="893425"/>
                <a:gridCol w="1015200"/>
                <a:gridCol w="1046600"/>
                <a:gridCol w="1030900"/>
              </a:tblGrid>
              <a:tr h="642625">
                <a:tc>
                  <a:txBody>
                    <a:bodyPr/>
                    <a:lstStyle/>
                    <a:p>
                      <a:pPr marL="0" lvl="0" indent="0" algn="just" rtl="0">
                        <a:lnSpc>
                          <a:spcPct val="115000"/>
                        </a:lnSpc>
                        <a:spcBef>
                          <a:spcPts val="0"/>
                        </a:spcBef>
                        <a:spcAft>
                          <a:spcPts val="0"/>
                        </a:spcAft>
                        <a:buNone/>
                      </a:pPr>
                      <a:r>
                        <a:rPr lang="en-GB" sz="1500" b="1">
                          <a:solidFill>
                            <a:srgbClr val="0000FF"/>
                          </a:solidFill>
                        </a:rPr>
                        <a:t>endTime</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data rate</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diff</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diff1</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646125">
                <a:tc>
                  <a:txBody>
                    <a:bodyPr/>
                    <a:lstStyle/>
                    <a:p>
                      <a:pPr marL="0" lvl="0" indent="0" algn="just" rtl="0">
                        <a:lnSpc>
                          <a:spcPct val="115000"/>
                        </a:lnSpc>
                        <a:spcBef>
                          <a:spcPts val="0"/>
                        </a:spcBef>
                        <a:spcAft>
                          <a:spcPts val="0"/>
                        </a:spcAft>
                        <a:buNone/>
                      </a:pPr>
                      <a:r>
                        <a:rPr lang="en-GB" sz="1500" b="1">
                          <a:solidFill>
                            <a:srgbClr val="0000FF"/>
                          </a:solidFill>
                        </a:rPr>
                        <a:t>2/20/2023 8:00</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38.5</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nan</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646125">
                <a:tc>
                  <a:txBody>
                    <a:bodyPr/>
                    <a:lstStyle/>
                    <a:p>
                      <a:pPr marL="0" lvl="0" indent="0" algn="just" rtl="0">
                        <a:lnSpc>
                          <a:spcPct val="115000"/>
                        </a:lnSpc>
                        <a:spcBef>
                          <a:spcPts val="0"/>
                        </a:spcBef>
                        <a:spcAft>
                          <a:spcPts val="0"/>
                        </a:spcAft>
                        <a:buNone/>
                      </a:pPr>
                      <a:r>
                        <a:rPr lang="en-GB" sz="1500" b="1">
                          <a:solidFill>
                            <a:srgbClr val="0000FF"/>
                          </a:solidFill>
                        </a:rPr>
                        <a:t>2/20/2023 9:00</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24.5</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24.5- 38.5</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-14</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646125">
                <a:tc>
                  <a:txBody>
                    <a:bodyPr/>
                    <a:lstStyle/>
                    <a:p>
                      <a:pPr marL="0" lvl="0" indent="0" algn="just" rtl="0">
                        <a:lnSpc>
                          <a:spcPct val="115000"/>
                        </a:lnSpc>
                        <a:spcBef>
                          <a:spcPts val="0"/>
                        </a:spcBef>
                        <a:spcAft>
                          <a:spcPts val="0"/>
                        </a:spcAft>
                        <a:buNone/>
                      </a:pPr>
                      <a:r>
                        <a:rPr lang="en-GB" sz="1500" b="1">
                          <a:solidFill>
                            <a:srgbClr val="0000FF"/>
                          </a:solidFill>
                        </a:rPr>
                        <a:t>2/20/2023 10:00</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21.8</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21.8 - 24.5</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-2.7</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646125">
                <a:tc>
                  <a:txBody>
                    <a:bodyPr/>
                    <a:lstStyle/>
                    <a:p>
                      <a:pPr marL="0" lvl="0" indent="0" algn="just" rtl="0">
                        <a:lnSpc>
                          <a:spcPct val="115000"/>
                        </a:lnSpc>
                        <a:spcBef>
                          <a:spcPts val="0"/>
                        </a:spcBef>
                        <a:spcAft>
                          <a:spcPts val="0"/>
                        </a:spcAft>
                        <a:buNone/>
                      </a:pPr>
                      <a:r>
                        <a:rPr lang="en-GB" sz="1500" b="1">
                          <a:solidFill>
                            <a:srgbClr val="0000FF"/>
                          </a:solidFill>
                        </a:rPr>
                        <a:t>2/20/2023 11:00</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23.2</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23.2 - 21.8</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GB" sz="1500" b="1">
                          <a:solidFill>
                            <a:srgbClr val="0000FF"/>
                          </a:solidFill>
                        </a:rPr>
                        <a:t>1.4</a:t>
                      </a:r>
                      <a:endParaRPr sz="1500" b="1">
                        <a:solidFill>
                          <a:srgbClr val="0000FF"/>
                        </a:solidFill>
                      </a:endParaRPr>
                    </a:p>
                  </a:txBody>
                  <a:tcPr marL="25400" marR="25400" marT="25400" marB="2540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36"/>
                                        </p:tgtEl>
                                        <p:attrNameLst>
                                          <p:attrName>style.visibility</p:attrName>
                                        </p:attrNameLst>
                                      </p:cBhvr>
                                      <p:to>
                                        <p:strVal val="visible"/>
                                      </p:to>
                                    </p:set>
                                    <p:animEffect transition="in" filter="fade">
                                      <p:cBhvr>
                                        <p:cTn id="7" dur="1000"/>
                                        <p:tgtEl>
                                          <p:spTgt spid="2336"/>
                                        </p:tgtEl>
                                      </p:cBhvr>
                                    </p:animEffect>
                                  </p:childTnLst>
                                </p:cTn>
                              </p:par>
                              <p:par>
                                <p:cTn id="8" presetID="10" presetClass="entr" presetSubtype="0" fill="hold" nodeType="withEffect">
                                  <p:stCondLst>
                                    <p:cond delay="0"/>
                                  </p:stCondLst>
                                  <p:childTnLst>
                                    <p:set>
                                      <p:cBhvr>
                                        <p:cTn id="9" dur="1" fill="hold">
                                          <p:stCondLst>
                                            <p:cond delay="0"/>
                                          </p:stCondLst>
                                        </p:cTn>
                                        <p:tgtEl>
                                          <p:spTgt spid="2337"/>
                                        </p:tgtEl>
                                        <p:attrNameLst>
                                          <p:attrName>style.visibility</p:attrName>
                                        </p:attrNameLst>
                                      </p:cBhvr>
                                      <p:to>
                                        <p:strVal val="visible"/>
                                      </p:to>
                                    </p:set>
                                    <p:animEffect transition="in" filter="fade">
                                      <p:cBhvr>
                                        <p:cTn id="10" dur="1000"/>
                                        <p:tgtEl>
                                          <p:spTgt spid="2337"/>
                                        </p:tgtEl>
                                      </p:cBhvr>
                                    </p:animEffect>
                                  </p:childTnLst>
                                </p:cTn>
                              </p:par>
                              <p:par>
                                <p:cTn id="11" presetID="10" presetClass="entr" presetSubtype="0" fill="hold" nodeType="withEffect">
                                  <p:stCondLst>
                                    <p:cond delay="0"/>
                                  </p:stCondLst>
                                  <p:childTnLst>
                                    <p:set>
                                      <p:cBhvr>
                                        <p:cTn id="12" dur="1" fill="hold">
                                          <p:stCondLst>
                                            <p:cond delay="0"/>
                                          </p:stCondLst>
                                        </p:cTn>
                                        <p:tgtEl>
                                          <p:spTgt spid="2338"/>
                                        </p:tgtEl>
                                        <p:attrNameLst>
                                          <p:attrName>style.visibility</p:attrName>
                                        </p:attrNameLst>
                                      </p:cBhvr>
                                      <p:to>
                                        <p:strVal val="visible"/>
                                      </p:to>
                                    </p:set>
                                    <p:animEffect transition="in" filter="fade">
                                      <p:cBhvr>
                                        <p:cTn id="13" dur="1000"/>
                                        <p:tgtEl>
                                          <p:spTgt spid="2338"/>
                                        </p:tgtEl>
                                      </p:cBhvr>
                                    </p:animEffect>
                                  </p:childTnLst>
                                </p:cTn>
                              </p:par>
                              <p:par>
                                <p:cTn id="14" presetID="10" presetClass="entr" presetSubtype="0" fill="hold" nodeType="withEffect">
                                  <p:stCondLst>
                                    <p:cond delay="0"/>
                                  </p:stCondLst>
                                  <p:childTnLst>
                                    <p:set>
                                      <p:cBhvr>
                                        <p:cTn id="15" dur="1" fill="hold">
                                          <p:stCondLst>
                                            <p:cond delay="0"/>
                                          </p:stCondLst>
                                        </p:cTn>
                                        <p:tgtEl>
                                          <p:spTgt spid="2339"/>
                                        </p:tgtEl>
                                        <p:attrNameLst>
                                          <p:attrName>style.visibility</p:attrName>
                                        </p:attrNameLst>
                                      </p:cBhvr>
                                      <p:to>
                                        <p:strVal val="visible"/>
                                      </p:to>
                                    </p:set>
                                    <p:animEffect transition="in" filter="fade">
                                      <p:cBhvr>
                                        <p:cTn id="16" dur="1000"/>
                                        <p:tgtEl>
                                          <p:spTgt spid="2339"/>
                                        </p:tgtEl>
                                      </p:cBhvr>
                                    </p:animEffect>
                                  </p:childTnLst>
                                </p:cTn>
                              </p:par>
                              <p:par>
                                <p:cTn id="17" presetID="10" presetClass="entr" presetSubtype="0" fill="hold" nodeType="withEffect">
                                  <p:stCondLst>
                                    <p:cond delay="0"/>
                                  </p:stCondLst>
                                  <p:childTnLst>
                                    <p:set>
                                      <p:cBhvr>
                                        <p:cTn id="18" dur="1" fill="hold">
                                          <p:stCondLst>
                                            <p:cond delay="0"/>
                                          </p:stCondLst>
                                        </p:cTn>
                                        <p:tgtEl>
                                          <p:spTgt spid="2340"/>
                                        </p:tgtEl>
                                        <p:attrNameLst>
                                          <p:attrName>style.visibility</p:attrName>
                                        </p:attrNameLst>
                                      </p:cBhvr>
                                      <p:to>
                                        <p:strVal val="visible"/>
                                      </p:to>
                                    </p:set>
                                    <p:animEffect transition="in" filter="fade">
                                      <p:cBhvr>
                                        <p:cTn id="19" dur="1000"/>
                                        <p:tgtEl>
                                          <p:spTgt spid="2340"/>
                                        </p:tgtEl>
                                      </p:cBhvr>
                                    </p:animEffect>
                                  </p:childTnLst>
                                </p:cTn>
                              </p:par>
                              <p:par>
                                <p:cTn id="20" presetID="10" presetClass="entr" presetSubtype="0" fill="hold" nodeType="withEffect">
                                  <p:stCondLst>
                                    <p:cond delay="0"/>
                                  </p:stCondLst>
                                  <p:childTnLst>
                                    <p:set>
                                      <p:cBhvr>
                                        <p:cTn id="21" dur="1" fill="hold">
                                          <p:stCondLst>
                                            <p:cond delay="0"/>
                                          </p:stCondLst>
                                        </p:cTn>
                                        <p:tgtEl>
                                          <p:spTgt spid="2341"/>
                                        </p:tgtEl>
                                        <p:attrNameLst>
                                          <p:attrName>style.visibility</p:attrName>
                                        </p:attrNameLst>
                                      </p:cBhvr>
                                      <p:to>
                                        <p:strVal val="visible"/>
                                      </p:to>
                                    </p:set>
                                    <p:animEffect transition="in" filter="fade">
                                      <p:cBhvr>
                                        <p:cTn id="22" dur="1000"/>
                                        <p:tgtEl>
                                          <p:spTgt spid="2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48" name="Shape 2348"/>
        <p:cNvGrpSpPr/>
        <p:nvPr/>
      </p:nvGrpSpPr>
      <p:grpSpPr>
        <a:xfrm>
          <a:off x="0" y="0"/>
          <a:ext cx="0" cy="0"/>
          <a:chOff x="0" y="0"/>
          <a:chExt cx="0" cy="0"/>
        </a:xfrm>
      </p:grpSpPr>
      <p:sp>
        <p:nvSpPr>
          <p:cNvPr id="2349" name="Google Shape;2349;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64">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64"/>
          <p:cNvSpPr txBox="1"/>
          <p:nvPr>
            <p:ph type="subTitle" idx="4294967295"/>
          </p:nvPr>
        </p:nvSpPr>
        <p:spPr>
          <a:xfrm>
            <a:off x="913350" y="1229425"/>
            <a:ext cx="5926800" cy="2941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Difference and ratio change of KPI features:</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helps the model learn more about the data, as it can distinguish </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the change of KPIs features.</a:t>
            </a:r>
            <a:endPar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Other KPI features were also computed as the difference one, two, and three.</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355" name="Google Shape;2355;p64"/>
          <p:cNvPicPr preferRelativeResize="0"/>
          <p:nvPr/>
        </p:nvPicPr>
        <p:blipFill>
          <a:blip r:embed="rId1"/>
          <a:stretch>
            <a:fillRect/>
          </a:stretch>
        </p:blipFill>
        <p:spPr>
          <a:xfrm>
            <a:off x="5985175" y="4171140"/>
            <a:ext cx="3158826" cy="972360"/>
          </a:xfrm>
          <a:prstGeom prst="rect">
            <a:avLst/>
          </a:prstGeom>
          <a:noFill/>
          <a:ln>
            <a:noFill/>
          </a:ln>
        </p:spPr>
      </p:pic>
      <p:sp>
        <p:nvSpPr>
          <p:cNvPr id="2356" name="Google Shape;2356;p64"/>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49"/>
                                        </p:tgtEl>
                                        <p:attrNameLst>
                                          <p:attrName>style.visibility</p:attrName>
                                        </p:attrNameLst>
                                      </p:cBhvr>
                                      <p:to>
                                        <p:strVal val="visible"/>
                                      </p:to>
                                    </p:set>
                                    <p:animEffect transition="in" filter="fade">
                                      <p:cBhvr>
                                        <p:cTn id="7" dur="1000"/>
                                        <p:tgtEl>
                                          <p:spTgt spid="2349"/>
                                        </p:tgtEl>
                                      </p:cBhvr>
                                    </p:animEffect>
                                  </p:childTnLst>
                                </p:cTn>
                              </p:par>
                              <p:par>
                                <p:cTn id="8" presetID="10" presetClass="entr" presetSubtype="0" fill="hold" nodeType="withEffect">
                                  <p:stCondLst>
                                    <p:cond delay="0"/>
                                  </p:stCondLst>
                                  <p:childTnLst>
                                    <p:set>
                                      <p:cBhvr>
                                        <p:cTn id="9" dur="1" fill="hold">
                                          <p:stCondLst>
                                            <p:cond delay="0"/>
                                          </p:stCondLst>
                                        </p:cTn>
                                        <p:tgtEl>
                                          <p:spTgt spid="2350"/>
                                        </p:tgtEl>
                                        <p:attrNameLst>
                                          <p:attrName>style.visibility</p:attrName>
                                        </p:attrNameLst>
                                      </p:cBhvr>
                                      <p:to>
                                        <p:strVal val="visible"/>
                                      </p:to>
                                    </p:set>
                                    <p:animEffect transition="in" filter="fade">
                                      <p:cBhvr>
                                        <p:cTn id="10" dur="1000"/>
                                        <p:tgtEl>
                                          <p:spTgt spid="2350"/>
                                        </p:tgtEl>
                                      </p:cBhvr>
                                    </p:animEffect>
                                  </p:childTnLst>
                                </p:cTn>
                              </p:par>
                              <p:par>
                                <p:cTn id="11" presetID="10" presetClass="entr" presetSubtype="0" fill="hold" nodeType="withEffect">
                                  <p:stCondLst>
                                    <p:cond delay="0"/>
                                  </p:stCondLst>
                                  <p:childTnLst>
                                    <p:set>
                                      <p:cBhvr>
                                        <p:cTn id="12" dur="1" fill="hold">
                                          <p:stCondLst>
                                            <p:cond delay="0"/>
                                          </p:stCondLst>
                                        </p:cTn>
                                        <p:tgtEl>
                                          <p:spTgt spid="2351"/>
                                        </p:tgtEl>
                                        <p:attrNameLst>
                                          <p:attrName>style.visibility</p:attrName>
                                        </p:attrNameLst>
                                      </p:cBhvr>
                                      <p:to>
                                        <p:strVal val="visible"/>
                                      </p:to>
                                    </p:set>
                                    <p:animEffect transition="in" filter="fade">
                                      <p:cBhvr>
                                        <p:cTn id="13" dur="1000"/>
                                        <p:tgtEl>
                                          <p:spTgt spid="2351"/>
                                        </p:tgtEl>
                                      </p:cBhvr>
                                    </p:animEffect>
                                  </p:childTnLst>
                                </p:cTn>
                              </p:par>
                              <p:par>
                                <p:cTn id="14" presetID="10" presetClass="entr" presetSubtype="0" fill="hold" nodeType="withEffect">
                                  <p:stCondLst>
                                    <p:cond delay="0"/>
                                  </p:stCondLst>
                                  <p:childTnLst>
                                    <p:set>
                                      <p:cBhvr>
                                        <p:cTn id="15" dur="1" fill="hold">
                                          <p:stCondLst>
                                            <p:cond delay="0"/>
                                          </p:stCondLst>
                                        </p:cTn>
                                        <p:tgtEl>
                                          <p:spTgt spid="2352"/>
                                        </p:tgtEl>
                                        <p:attrNameLst>
                                          <p:attrName>style.visibility</p:attrName>
                                        </p:attrNameLst>
                                      </p:cBhvr>
                                      <p:to>
                                        <p:strVal val="visible"/>
                                      </p:to>
                                    </p:set>
                                    <p:animEffect transition="in" filter="fade">
                                      <p:cBhvr>
                                        <p:cTn id="16" dur="1000"/>
                                        <p:tgtEl>
                                          <p:spTgt spid="2352"/>
                                        </p:tgtEl>
                                      </p:cBhvr>
                                    </p:animEffect>
                                  </p:childTnLst>
                                </p:cTn>
                              </p:par>
                              <p:par>
                                <p:cTn id="17" presetID="10" presetClass="entr" presetSubtype="0" fill="hold" nodeType="withEffect">
                                  <p:stCondLst>
                                    <p:cond delay="0"/>
                                  </p:stCondLst>
                                  <p:childTnLst>
                                    <p:set>
                                      <p:cBhvr>
                                        <p:cTn id="18" dur="1" fill="hold">
                                          <p:stCondLst>
                                            <p:cond delay="0"/>
                                          </p:stCondLst>
                                        </p:cTn>
                                        <p:tgtEl>
                                          <p:spTgt spid="2353"/>
                                        </p:tgtEl>
                                        <p:attrNameLst>
                                          <p:attrName>style.visibility</p:attrName>
                                        </p:attrNameLst>
                                      </p:cBhvr>
                                      <p:to>
                                        <p:strVal val="visible"/>
                                      </p:to>
                                    </p:set>
                                    <p:animEffect transition="in" filter="fade">
                                      <p:cBhvr>
                                        <p:cTn id="19" dur="1000"/>
                                        <p:tgtEl>
                                          <p:spTgt spid="2353"/>
                                        </p:tgtEl>
                                      </p:cBhvr>
                                    </p:animEffect>
                                  </p:childTnLst>
                                </p:cTn>
                              </p:par>
                              <p:par>
                                <p:cTn id="20" presetID="10" presetClass="entr" presetSubtype="0" fill="hold" nodeType="withEffect">
                                  <p:stCondLst>
                                    <p:cond delay="0"/>
                                  </p:stCondLst>
                                  <p:childTnLst>
                                    <p:set>
                                      <p:cBhvr>
                                        <p:cTn id="21" dur="1" fill="hold">
                                          <p:stCondLst>
                                            <p:cond delay="0"/>
                                          </p:stCondLst>
                                        </p:cTn>
                                        <p:tgtEl>
                                          <p:spTgt spid="2354"/>
                                        </p:tgtEl>
                                        <p:attrNameLst>
                                          <p:attrName>style.visibility</p:attrName>
                                        </p:attrNameLst>
                                      </p:cBhvr>
                                      <p:to>
                                        <p:strVal val="visible"/>
                                      </p:to>
                                    </p:set>
                                    <p:animEffect transition="in" filter="fade">
                                      <p:cBhvr>
                                        <p:cTn id="22" dur="1000"/>
                                        <p:tgtEl>
                                          <p:spTgt spid="2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60" name="Shape 2360"/>
        <p:cNvGrpSpPr/>
        <p:nvPr/>
      </p:nvGrpSpPr>
      <p:grpSpPr>
        <a:xfrm>
          <a:off x="0" y="0"/>
          <a:ext cx="0" cy="0"/>
          <a:chOff x="0" y="0"/>
          <a:chExt cx="0" cy="0"/>
        </a:xfrm>
      </p:grpSpPr>
      <p:sp>
        <p:nvSpPr>
          <p:cNvPr id="2361" name="Google Shape;2361;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65">
            <a:hlinkClick r:id=""/>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65"/>
          <p:cNvSpPr txBox="1"/>
          <p:nvPr>
            <p:ph type="subTitle" idx="4294967295"/>
          </p:nvPr>
        </p:nvSpPr>
        <p:spPr>
          <a:xfrm>
            <a:off x="913350" y="1229425"/>
            <a:ext cx="7317300" cy="29418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GB" sz="1720" b="1">
                <a:solidFill>
                  <a:srgbClr val="00C3B1"/>
                </a:solidFill>
                <a:latin typeface="Raleway"/>
                <a:ea typeface="Raleway"/>
                <a:cs typeface="Raleway"/>
                <a:sym typeface="Raleway"/>
              </a:rPr>
              <a:t>Binarization of difference:</a:t>
            </a:r>
            <a:r>
              <a:rPr lang="en-GB" sz="1720" b="1">
                <a:solidFill>
                  <a:srgbClr val="00C3B1"/>
                </a:solidFill>
                <a:latin typeface="Raleway"/>
                <a:ea typeface="Raleway"/>
                <a:cs typeface="Raleway"/>
                <a:sym typeface="Raleway"/>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30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If the difference value is greater than 0, the label is set to 1, otherwise 0.</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This avoids outliers and gives the probability of increasing or decreasing.</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350520" algn="l" rtl="0">
              <a:lnSpc>
                <a:spcPct val="95000"/>
              </a:lnSpc>
              <a:spcBef>
                <a:spcPts val="0"/>
              </a:spcBef>
              <a:spcAft>
                <a:spcPts val="0"/>
              </a:spcAft>
              <a:buClr>
                <a:srgbClr val="1F1F1F"/>
              </a:buClr>
              <a:buSzPts val="1920"/>
              <a:buFont typeface="Helvetica Neue" panose="020B0403020202020204"/>
              <a:buChar char="❖"/>
            </a:pP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For example, if the last three hour data rate values are [-3, 40, -10] and [-1, </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1</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 3], the mean value of the first is 9 and the second is </a:t>
            </a:r>
            <a:r>
              <a:rPr lang="en-US" alt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1</a:t>
            </a:r>
            <a:r>
              <a:rPr lang="en-GB"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rPr>
              <a:t>.</a:t>
            </a: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a:p>
            <a:pPr marL="457200" lvl="0" indent="0" algn="l" rtl="0">
              <a:lnSpc>
                <a:spcPct val="95000"/>
              </a:lnSpc>
              <a:spcBef>
                <a:spcPts val="1100"/>
              </a:spcBef>
              <a:spcAft>
                <a:spcPts val="1100"/>
              </a:spcAft>
              <a:buNone/>
            </a:pPr>
            <a:endParaRPr sz="1920">
              <a:solidFill>
                <a:srgbClr val="1F1F1F"/>
              </a:solidFill>
              <a:highlight>
                <a:srgbClr val="FFFFFF"/>
              </a:highlight>
              <a:latin typeface="Helvetica Neue" panose="020B0403020202020204"/>
              <a:ea typeface="Helvetica Neue" panose="020B0403020202020204"/>
              <a:cs typeface="Helvetica Neue" panose="020B0403020202020204"/>
              <a:sym typeface="Helvetica Neue" panose="020B0403020202020204"/>
            </a:endParaRPr>
          </a:p>
        </p:txBody>
      </p:sp>
      <p:pic>
        <p:nvPicPr>
          <p:cNvPr id="2367" name="Google Shape;2367;p65"/>
          <p:cNvPicPr preferRelativeResize="0"/>
          <p:nvPr/>
        </p:nvPicPr>
        <p:blipFill>
          <a:blip r:embed="rId1"/>
          <a:stretch>
            <a:fillRect/>
          </a:stretch>
        </p:blipFill>
        <p:spPr>
          <a:xfrm>
            <a:off x="5985175" y="4171140"/>
            <a:ext cx="3158826" cy="972360"/>
          </a:xfrm>
          <a:prstGeom prst="rect">
            <a:avLst/>
          </a:prstGeom>
          <a:noFill/>
          <a:ln>
            <a:noFill/>
          </a:ln>
        </p:spPr>
      </p:pic>
      <p:sp>
        <p:nvSpPr>
          <p:cNvPr id="2368" name="Google Shape;2368;p65"/>
          <p:cNvSpPr txBox="1"/>
          <p:nvPr/>
        </p:nvSpPr>
        <p:spPr>
          <a:xfrm>
            <a:off x="1615175" y="366975"/>
            <a:ext cx="398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a:solidFill>
                  <a:schemeClr val="dk1"/>
                </a:solidFill>
                <a:latin typeface="Aldrich" panose="02000000000000000000"/>
                <a:ea typeface="Aldrich" panose="02000000000000000000"/>
                <a:cs typeface="Aldrich" panose="02000000000000000000"/>
                <a:sym typeface="Aldrich" panose="02000000000000000000"/>
              </a:rPr>
              <a:t>Feature engineering</a:t>
            </a:r>
            <a:endParaRPr sz="2400" b="1">
              <a:solidFill>
                <a:schemeClr val="dk1"/>
              </a:solidFill>
              <a:latin typeface="Aldrich" panose="02000000000000000000"/>
              <a:ea typeface="Aldrich" panose="02000000000000000000"/>
              <a:cs typeface="Aldrich" panose="02000000000000000000"/>
              <a:sym typeface="Aldrich" panose="02000000000000000000"/>
            </a:endParaRPr>
          </a:p>
        </p:txBody>
      </p:sp>
    </p:spTree>
  </p:cSld>
  <p:clrMapOvr>
    <a:masterClrMapping/>
  </p:clrMapOvr>
  <mc:AlternateContent xmlns:mc="http://schemas.openxmlformats.org/markup-compatibility/2006">
    <mc:Choice xmlns:p14="http://schemas.microsoft.com/office/powerpoint/2010/main" Requires="p14">
      <p:transition spd="med" p14:dur="1000">
        <p:fade thruBlk="1"/>
      </p:transition>
    </mc:Choice>
    <mc:Fallback>
      <p:transition spd="med">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61"/>
                                        </p:tgtEl>
                                        <p:attrNameLst>
                                          <p:attrName>style.visibility</p:attrName>
                                        </p:attrNameLst>
                                      </p:cBhvr>
                                      <p:to>
                                        <p:strVal val="visible"/>
                                      </p:to>
                                    </p:set>
                                    <p:animEffect transition="in" filter="fade">
                                      <p:cBhvr>
                                        <p:cTn id="7" dur="1000"/>
                                        <p:tgtEl>
                                          <p:spTgt spid="2361"/>
                                        </p:tgtEl>
                                      </p:cBhvr>
                                    </p:animEffect>
                                  </p:childTnLst>
                                </p:cTn>
                              </p:par>
                              <p:par>
                                <p:cTn id="8" presetID="10" presetClass="entr" presetSubtype="0" fill="hold" nodeType="withEffect">
                                  <p:stCondLst>
                                    <p:cond delay="0"/>
                                  </p:stCondLst>
                                  <p:childTnLst>
                                    <p:set>
                                      <p:cBhvr>
                                        <p:cTn id="9" dur="1" fill="hold">
                                          <p:stCondLst>
                                            <p:cond delay="0"/>
                                          </p:stCondLst>
                                        </p:cTn>
                                        <p:tgtEl>
                                          <p:spTgt spid="2362"/>
                                        </p:tgtEl>
                                        <p:attrNameLst>
                                          <p:attrName>style.visibility</p:attrName>
                                        </p:attrNameLst>
                                      </p:cBhvr>
                                      <p:to>
                                        <p:strVal val="visible"/>
                                      </p:to>
                                    </p:set>
                                    <p:animEffect transition="in" filter="fade">
                                      <p:cBhvr>
                                        <p:cTn id="10" dur="1000"/>
                                        <p:tgtEl>
                                          <p:spTgt spid="2362"/>
                                        </p:tgtEl>
                                      </p:cBhvr>
                                    </p:animEffect>
                                  </p:childTnLst>
                                </p:cTn>
                              </p:par>
                              <p:par>
                                <p:cTn id="11" presetID="10" presetClass="entr" presetSubtype="0" fill="hold" nodeType="withEffect">
                                  <p:stCondLst>
                                    <p:cond delay="0"/>
                                  </p:stCondLst>
                                  <p:childTnLst>
                                    <p:set>
                                      <p:cBhvr>
                                        <p:cTn id="12" dur="1" fill="hold">
                                          <p:stCondLst>
                                            <p:cond delay="0"/>
                                          </p:stCondLst>
                                        </p:cTn>
                                        <p:tgtEl>
                                          <p:spTgt spid="2363"/>
                                        </p:tgtEl>
                                        <p:attrNameLst>
                                          <p:attrName>style.visibility</p:attrName>
                                        </p:attrNameLst>
                                      </p:cBhvr>
                                      <p:to>
                                        <p:strVal val="visible"/>
                                      </p:to>
                                    </p:set>
                                    <p:animEffect transition="in" filter="fade">
                                      <p:cBhvr>
                                        <p:cTn id="13" dur="1000"/>
                                        <p:tgtEl>
                                          <p:spTgt spid="2363"/>
                                        </p:tgtEl>
                                      </p:cBhvr>
                                    </p:animEffect>
                                  </p:childTnLst>
                                </p:cTn>
                              </p:par>
                              <p:par>
                                <p:cTn id="14" presetID="10" presetClass="entr" presetSubtype="0" fill="hold" nodeType="withEffect">
                                  <p:stCondLst>
                                    <p:cond delay="0"/>
                                  </p:stCondLst>
                                  <p:childTnLst>
                                    <p:set>
                                      <p:cBhvr>
                                        <p:cTn id="15" dur="1" fill="hold">
                                          <p:stCondLst>
                                            <p:cond delay="0"/>
                                          </p:stCondLst>
                                        </p:cTn>
                                        <p:tgtEl>
                                          <p:spTgt spid="2364"/>
                                        </p:tgtEl>
                                        <p:attrNameLst>
                                          <p:attrName>style.visibility</p:attrName>
                                        </p:attrNameLst>
                                      </p:cBhvr>
                                      <p:to>
                                        <p:strVal val="visible"/>
                                      </p:to>
                                    </p:set>
                                    <p:animEffect transition="in" filter="fade">
                                      <p:cBhvr>
                                        <p:cTn id="16" dur="1000"/>
                                        <p:tgtEl>
                                          <p:spTgt spid="2364"/>
                                        </p:tgtEl>
                                      </p:cBhvr>
                                    </p:animEffect>
                                  </p:childTnLst>
                                </p:cTn>
                              </p:par>
                              <p:par>
                                <p:cTn id="17" presetID="10" presetClass="entr" presetSubtype="0" fill="hold" nodeType="withEffect">
                                  <p:stCondLst>
                                    <p:cond delay="0"/>
                                  </p:stCondLst>
                                  <p:childTnLst>
                                    <p:set>
                                      <p:cBhvr>
                                        <p:cTn id="18" dur="1" fill="hold">
                                          <p:stCondLst>
                                            <p:cond delay="0"/>
                                          </p:stCondLst>
                                        </p:cTn>
                                        <p:tgtEl>
                                          <p:spTgt spid="2365"/>
                                        </p:tgtEl>
                                        <p:attrNameLst>
                                          <p:attrName>style.visibility</p:attrName>
                                        </p:attrNameLst>
                                      </p:cBhvr>
                                      <p:to>
                                        <p:strVal val="visible"/>
                                      </p:to>
                                    </p:set>
                                    <p:animEffect transition="in" filter="fade">
                                      <p:cBhvr>
                                        <p:cTn id="19" dur="1000"/>
                                        <p:tgtEl>
                                          <p:spTgt spid="2365"/>
                                        </p:tgtEl>
                                      </p:cBhvr>
                                    </p:animEffect>
                                  </p:childTnLst>
                                </p:cTn>
                              </p:par>
                              <p:par>
                                <p:cTn id="20" presetID="10" presetClass="entr" presetSubtype="0" fill="hold" nodeType="withEffect">
                                  <p:stCondLst>
                                    <p:cond delay="0"/>
                                  </p:stCondLst>
                                  <p:childTnLst>
                                    <p:set>
                                      <p:cBhvr>
                                        <p:cTn id="21" dur="1" fill="hold">
                                          <p:stCondLst>
                                            <p:cond delay="0"/>
                                          </p:stCondLst>
                                        </p:cTn>
                                        <p:tgtEl>
                                          <p:spTgt spid="2366"/>
                                        </p:tgtEl>
                                        <p:attrNameLst>
                                          <p:attrName>style.visibility</p:attrName>
                                        </p:attrNameLst>
                                      </p:cBhvr>
                                      <p:to>
                                        <p:strVal val="visible"/>
                                      </p:to>
                                    </p:set>
                                    <p:animEffect transition="in" filter="fade">
                                      <p:cBhvr>
                                        <p:cTn id="22" dur="1000"/>
                                        <p:tgtEl>
                                          <p:spTgt spid="2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8762</Words>
  <Application>WPS Presentation</Application>
  <PresentationFormat/>
  <Paragraphs>394</Paragraphs>
  <Slides>34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Arial</vt:lpstr>
      <vt:lpstr>SimSun</vt:lpstr>
      <vt:lpstr>Wingdings</vt:lpstr>
      <vt:lpstr>Arial</vt:lpstr>
      <vt:lpstr>Raleway</vt:lpstr>
      <vt:lpstr>Lato</vt:lpstr>
      <vt:lpstr>Aldrich</vt:lpstr>
      <vt:lpstr>Bai Jamjuree</vt:lpstr>
      <vt:lpstr>Helvetica Neue</vt:lpstr>
      <vt:lpstr>Lexend</vt:lpstr>
      <vt:lpstr>Segoe Print</vt:lpstr>
      <vt:lpstr>Microsoft YaHei</vt:lpstr>
      <vt:lpstr>Arial Unicode MS</vt:lpstr>
      <vt:lpstr>Cambria</vt:lpstr>
      <vt:lpstr>Roboto Mono</vt:lpstr>
      <vt:lpstr>Default Design</vt:lpstr>
      <vt:lpstr>01</vt:lpstr>
      <vt:lpstr>Fault impact analysis in RAN is challenging due to:</vt:lpstr>
      <vt:lpstr>Machine learning can be used to solve these challenges by developing a gradient boosting tree model that can predict the impact of faults on RAN KPIs with high accuracy. This model can be used to:</vt:lpstr>
      <vt:lpstr>02</vt:lpstr>
      <vt:lpstr>PROJECT ARCHITECTURE</vt:lpstr>
      <vt:lpstr>Machine learning models need clean input data to give better 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03</vt:lpstr>
      <vt:lpstr>PowerPoint 演示文稿</vt:lpstr>
      <vt:lpstr>PowerPoint 演示文稿</vt:lpstr>
      <vt:lpstr>04</vt:lpstr>
      <vt:lpstr>PowerPoint 演示文稿</vt:lpstr>
      <vt:lpstr>PowerPoint 演示文稿</vt:lpstr>
      <vt:lpstr>05</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Impact Analysis: Towards Service-Oriented Network Operation AND Maintenance by ITU </dc:title>
  <dc:creator/>
  <cp:lastModifiedBy>yisak</cp:lastModifiedBy>
  <cp:revision>2</cp:revision>
  <dcterms:created xsi:type="dcterms:W3CDTF">2023-10-03T17:02:00Z</dcterms:created>
  <dcterms:modified xsi:type="dcterms:W3CDTF">2023-10-05T12:51:26Z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0784024900FA4B6BA8BDF6E9D361DC9C_13</vt:lpwstr>
  </property>
  <property fmtid="{D5CDD505-2E9C-101B-9397-08002B2CF9AE}" pid="3" name="KSOProductBuildVer">
    <vt:lpwstr>1033-12.2.0.13215</vt:lpwstr>
  </property>
</Properties>
</file>