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7" r:id="rId5"/>
  </p:sldMasterIdLst>
  <p:notesMasterIdLst>
    <p:notesMasterId r:id="rId11"/>
  </p:notesMasterIdLst>
  <p:handoutMasterIdLst>
    <p:handoutMasterId r:id="rId15"/>
  </p:handoutMasterIdLst>
  <p:sldIdLst>
    <p:sldId id="262" r:id="rId6"/>
    <p:sldId id="291" r:id="rId7"/>
    <p:sldId id="292" r:id="rId8"/>
    <p:sldId id="286" r:id="rId9"/>
    <p:sldId id="293" r:id="rId10"/>
    <p:sldId id="288" r:id="rId12"/>
    <p:sldId id="287" r:id="rId13"/>
    <p:sldId id="261" r:id="rId14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09" y="-39"/>
      </p:cViewPr>
      <p:guideLst>
        <p:guide orient="horz" pos="2318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BB1F30-D4F2-4E95-8CC5-2961C493C9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25176F1-1209-4F30-8B48-CB87B069301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 userDrawn="1"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lvl="0" indent="0" eaLnBrk="1" hangingPunct="1">
              <a:buFont typeface="Arial" panose="020B0604020202020204" pitchFamily="34" charset="0"/>
              <a:buNone/>
            </a:pPr>
            <a:r>
              <a:rPr lang="zh-CN" altLang="en-US" sz="1400" smtClean="0">
                <a:solidFill>
                  <a:srgbClr val="FFFFFF"/>
                </a:solidFill>
                <a:latin typeface="微软雅黑" panose="020B0503020204020204" charset="-122"/>
              </a:rPr>
              <a:t>单击此处编辑母版文本样式</a:t>
            </a:r>
            <a:endParaRPr lang="zh-CN" altLang="en-US" sz="1400" smtClean="0">
              <a:solidFill>
                <a:srgbClr val="FFFFFF"/>
              </a:solidFill>
              <a:latin typeface="微软雅黑" panose="020B0503020204020204" charset="-122"/>
            </a:endParaRPr>
          </a:p>
        </p:txBody>
      </p:sp>
      <p:sp>
        <p:nvSpPr>
          <p:cNvPr id="3" name="Subtitle 1"/>
          <p:cNvSpPr>
            <a:spLocks noGrp="1"/>
          </p:cNvSpPr>
          <p:nvPr userDrawn="1">
            <p:ph type="subTitle" idx="9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mtClean="0">
                <a:solidFill>
                  <a:srgbClr val="8CC63E"/>
                </a:solidFill>
              </a:rPr>
              <a:t>单击此处编辑母版副标题样式</a:t>
            </a: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ctrTitle" idx="19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bg1"/>
                </a:solidFill>
              </a:rPr>
              <a:t>单击此处编辑母版标题样式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1430338" y="820271"/>
            <a:ext cx="7419975" cy="5973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" name="文本占位符 2"/>
          <p:cNvSpPr>
            <a:spLocks noGrp="1" noChangeArrowheads="1"/>
          </p:cNvSpPr>
          <p:nvPr>
            <p:ph idx="1"/>
          </p:nvPr>
        </p:nvSpPr>
        <p:spPr bwMode="auto">
          <a:xfrm>
            <a:off x="1452563" y="1600200"/>
            <a:ext cx="7397750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1pPr>
            <a:lvl2pPr marL="742950" marR="0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lvl3pPr>
            <a:lvl4pPr marL="16002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lvl4pPr>
            <a:lvl5pPr marL="20574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lvl5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二级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143000" marR="0" lvl="2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三级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1600200" marR="0" lvl="3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四级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  <a:p>
            <a:pPr marL="2057400" marR="0" lvl="4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</a:rPr>
              <a:t>五级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333375" y="1775012"/>
            <a:ext cx="8516938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168775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600200"/>
            <a:ext cx="4170363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455613"/>
            <a:ext cx="8516938" cy="962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600200"/>
            <a:ext cx="4925919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9506" y="1600200"/>
            <a:ext cx="3390807" cy="425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112838" y="2003425"/>
            <a:ext cx="4843462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谢谢</a:t>
            </a:r>
            <a:r>
              <a:rPr lang="en-US" altLang="zh-CN" dirty="0" smtClean="0"/>
              <a:t>!</a:t>
            </a:r>
            <a:endParaRPr lang="zh-CN" altLang="zh-CN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Size：32-24-pt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1030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036" name="组 6"/>
            <p:cNvGrpSpPr/>
            <p:nvPr/>
          </p:nvGrpSpPr>
          <p:grpSpPr bwMode="auto">
            <a:xfrm>
              <a:off x="0" y="0"/>
              <a:ext cx="935158" cy="254390"/>
              <a:chOff x="0" y="0"/>
              <a:chExt cx="935158" cy="254390"/>
            </a:xfrm>
          </p:grpSpPr>
          <p:sp>
            <p:nvSpPr>
              <p:cNvPr id="2056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7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7" name="组 9"/>
            <p:cNvGrpSpPr/>
            <p:nvPr/>
          </p:nvGrpSpPr>
          <p:grpSpPr bwMode="auto">
            <a:xfrm>
              <a:off x="0" y="373460"/>
              <a:ext cx="1199362" cy="254390"/>
              <a:chOff x="0" y="0"/>
              <a:chExt cx="1199362" cy="254390"/>
            </a:xfrm>
          </p:grpSpPr>
          <p:sp>
            <p:nvSpPr>
              <p:cNvPr id="2059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60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6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063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064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pic>
        <p:nvPicPr>
          <p:cNvPr id="2" name="图片 1" descr="ZTE_logo_CN含色值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303530"/>
            <a:ext cx="1878330" cy="713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Size：20pt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12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3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17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TE-PPT-16x9-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4763" y="1716088"/>
            <a:ext cx="914400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6"/>
          <p:cNvSpPr txBox="1">
            <a:spLocks noChangeArrowheads="1"/>
          </p:cNvSpPr>
          <p:nvPr/>
        </p:nvSpPr>
        <p:spPr bwMode="auto">
          <a:xfrm>
            <a:off x="5059363" y="6564313"/>
            <a:ext cx="2190750" cy="169862"/>
          </a:xfrm>
          <a:prstGeom prst="rect">
            <a:avLst/>
          </a:prstGeom>
          <a:noFill/>
          <a:ln w="9525" cap="flat" cmpd="sng">
            <a:noFill/>
            <a:bevel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</a:t>
            </a:r>
            <a:r>
              <a:rPr lang="en-US" sz="600" dirty="0" smtClean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60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 reserved</a:t>
            </a:r>
            <a:endParaRPr lang="en-US" sz="600" dirty="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442" tIns="46725" rIns="93442" bIns="46725" anchor="b" anchorCtr="1">
            <a:spAutoFit/>
          </a:bodyPr>
          <a:lstStyle/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Size：24-32pt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Color：The ZTE blue 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en-US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Size：18pt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ZTE green</a:t>
            </a:r>
            <a:endParaRPr lang="en-US" altLang="en-US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158" name="Slide Number Placeholder 5"/>
          <p:cNvSpPr>
            <a:spLocks noGrp="1" noChangeArrowheads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08058874-FB71-43B4-AABD-6FDF89E2EF74}" type="slidenum">
              <a:rPr lang="en-US" sz="8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8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159" name="TextBox 18"/>
          <p:cNvSpPr txBox="1">
            <a:spLocks noChangeArrowheads="1"/>
          </p:cNvSpPr>
          <p:nvPr/>
        </p:nvSpPr>
        <p:spPr bwMode="auto">
          <a:xfrm>
            <a:off x="8341995" y="215900"/>
            <a:ext cx="640715" cy="4051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内部公开</a:t>
            </a:r>
            <a:r>
              <a:rPr lang="en-US" sz="1000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000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308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308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二级</a:t>
            </a:r>
            <a:endParaRPr lang="zh-CN" dirty="0" smtClean="0"/>
          </a:p>
          <a:p>
            <a:pPr lvl="2"/>
            <a:r>
              <a:rPr lang="zh-CN" dirty="0" smtClean="0"/>
              <a:t>三级</a:t>
            </a:r>
            <a:endParaRPr lang="zh-CN" dirty="0" smtClean="0"/>
          </a:p>
          <a:p>
            <a:pPr lvl="3"/>
            <a:r>
              <a:rPr lang="zh-CN" dirty="0" smtClean="0"/>
              <a:t>四级</a:t>
            </a:r>
            <a:endParaRPr lang="zh-CN" dirty="0" smtClean="0"/>
          </a:p>
          <a:p>
            <a:pPr lvl="4"/>
            <a:r>
              <a:rPr lang="zh-CN" dirty="0" smtClean="0"/>
              <a:t>五级</a:t>
            </a:r>
            <a:endParaRPr lang="zh-CN" dirty="0" smtClean="0"/>
          </a:p>
        </p:txBody>
      </p:sp>
      <p:grpSp>
        <p:nvGrpSpPr>
          <p:cNvPr id="18" name="组 5"/>
          <p:cNvGrpSpPr/>
          <p:nvPr/>
        </p:nvGrpSpPr>
        <p:grpSpPr bwMode="auto">
          <a:xfrm>
            <a:off x="9364663" y="5135563"/>
            <a:ext cx="1392237" cy="1317625"/>
            <a:chOff x="0" y="0"/>
            <a:chExt cx="1392554" cy="989008"/>
          </a:xfrm>
        </p:grpSpPr>
        <p:grpSp>
          <p:nvGrpSpPr>
            <p:cNvPr id="19" name="组 6"/>
            <p:cNvGrpSpPr/>
            <p:nvPr/>
          </p:nvGrpSpPr>
          <p:grpSpPr bwMode="auto">
            <a:xfrm>
              <a:off x="0" y="0"/>
              <a:ext cx="935250" cy="253805"/>
              <a:chOff x="0" y="0"/>
              <a:chExt cx="935250" cy="253805"/>
            </a:xfrm>
          </p:grpSpPr>
          <p:sp>
            <p:nvSpPr>
              <p:cNvPr id="25" name="矩形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19"/>
              <p:cNvSpPr txBox="1">
                <a:spLocks noChangeArrowheads="1"/>
              </p:cNvSpPr>
              <p:nvPr/>
            </p:nvSpPr>
            <p:spPr bwMode="auto">
              <a:xfrm>
                <a:off x="217537" y="30981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G142, B211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组 9"/>
            <p:cNvGrpSpPr/>
            <p:nvPr/>
          </p:nvGrpSpPr>
          <p:grpSpPr bwMode="auto">
            <a:xfrm>
              <a:off x="0" y="372963"/>
              <a:ext cx="1198835" cy="254997"/>
              <a:chOff x="0" y="-497"/>
              <a:chExt cx="1198835" cy="254997"/>
            </a:xfrm>
          </p:grpSpPr>
          <p:sp>
            <p:nvSpPr>
              <p:cNvPr id="23" name="矩形 14"/>
              <p:cNvSpPr>
                <a:spLocks noChangeArrowheads="1"/>
              </p:cNvSpPr>
              <p:nvPr/>
            </p:nvSpPr>
            <p:spPr bwMode="auto">
              <a:xfrm>
                <a:off x="0" y="-497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 w="9525">
                <a:noFill/>
                <a:miter lim="800000"/>
              </a:ln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15"/>
              <p:cNvSpPr txBox="1">
                <a:spLocks noChangeArrowheads="1"/>
              </p:cNvSpPr>
              <p:nvPr/>
            </p:nvSpPr>
            <p:spPr bwMode="auto">
              <a:xfrm>
                <a:off x="217537" y="30484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700" i="1" dirty="0" smtClean="0">
                    <a:solidFill>
                      <a:schemeClr val="bg1"/>
                    </a:solidFill>
                    <a:latin typeface="Times" pitchFamily="2" charset="0"/>
                    <a:cs typeface="Arial" panose="020B0604020202020204" pitchFamily="34" charset="0"/>
                  </a:rPr>
                  <a:t>R154,G202, B60</a:t>
                </a:r>
                <a:endParaRPr lang="zh-CN" alt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0" y="735202"/>
              <a:ext cx="254058" cy="253806"/>
            </a:xfrm>
            <a:prstGeom prst="rect">
              <a:avLst/>
            </a:prstGeom>
            <a:solidFill>
              <a:srgbClr val="5ACBF5"/>
            </a:solidFill>
            <a:ln w="9525">
              <a:noFill/>
              <a:miter lim="800000"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文本框 12"/>
            <p:cNvSpPr txBox="1">
              <a:spLocks noChangeArrowheads="1"/>
            </p:cNvSpPr>
            <p:nvPr/>
          </p:nvSpPr>
          <p:spPr bwMode="auto">
            <a:xfrm>
              <a:off x="217537" y="766183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700" i="1" dirty="0" smtClean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R68,G200, </a:t>
              </a:r>
              <a:r>
                <a:rPr lang="en-US" sz="700" i="1" dirty="0">
                  <a:solidFill>
                    <a:schemeClr val="bg1"/>
                  </a:solidFill>
                  <a:latin typeface="Times" pitchFamily="2" charset="0"/>
                  <a:cs typeface="Arial" panose="020B0604020202020204" pitchFamily="34" charset="0"/>
                </a:rPr>
                <a:t>B245</a:t>
              </a:r>
              <a:endParaRPr lang="zh-CN" altLang="en-US" sz="700" i="1" dirty="0">
                <a:solidFill>
                  <a:schemeClr val="bg1"/>
                </a:solidFill>
                <a:latin typeface="Times" pitchFamily="2" charset="0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n-ea"/>
          <a:ea typeface="+mn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6550" y="2820988"/>
            <a:ext cx="4478338" cy="1343025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FFFF"/>
                </a:solidFill>
                <a:latin typeface="微软雅黑" panose="020B0503020204020204" charset="-122"/>
                <a:ea typeface="Heiti SC Light"/>
                <a:cs typeface="Heiti SC Light"/>
              </a:rPr>
              <a:t>ZTE AIOps </a:t>
            </a:r>
            <a:endParaRPr lang="en-US" altLang="zh-CN" sz="1400" smtClean="0">
              <a:solidFill>
                <a:srgbClr val="FFFFFF"/>
              </a:solidFill>
              <a:latin typeface="微软雅黑" panose="020B0503020204020204" charset="-122"/>
              <a:ea typeface="Heiti SC Light"/>
              <a:cs typeface="Heiti SC Light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400" smtClean="0">
                <a:solidFill>
                  <a:srgbClr val="FFFFFF"/>
                </a:solidFill>
                <a:latin typeface="微软雅黑" panose="020B0503020204020204" charset="-122"/>
                <a:ea typeface="Heiti SC Light"/>
                <a:cs typeface="Heiti SC Light"/>
              </a:rPr>
              <a:t>HUANG Zhuoyao</a:t>
            </a:r>
            <a:endParaRPr lang="en-US" altLang="zh-CN" sz="1400" smtClean="0">
              <a:solidFill>
                <a:srgbClr val="FFFFFF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4294967295"/>
          </p:nvPr>
        </p:nvSpPr>
        <p:spPr>
          <a:xfrm>
            <a:off x="336550" y="1147763"/>
            <a:ext cx="6400800" cy="74930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 smtClean="0">
              <a:solidFill>
                <a:srgbClr val="8CC63E"/>
              </a:solidFill>
            </a:endParaRPr>
          </a:p>
        </p:txBody>
      </p:sp>
      <p:sp>
        <p:nvSpPr>
          <p:cNvPr id="5124" name="Title 3"/>
          <p:cNvSpPr>
            <a:spLocks noGrp="1"/>
          </p:cNvSpPr>
          <p:nvPr>
            <p:ph type="ctrTitle" idx="4294967295"/>
          </p:nvPr>
        </p:nvSpPr>
        <p:spPr>
          <a:xfrm>
            <a:off x="336550" y="542925"/>
            <a:ext cx="6400800" cy="5921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zh-CN" b="1" dirty="0" smtClean="0">
                <a:solidFill>
                  <a:schemeClr val="bg1"/>
                </a:solidFill>
                <a:sym typeface="+mn-ea"/>
              </a:rPr>
              <a:t>Creating a Scalable Network Digital Twin</a:t>
            </a:r>
            <a:endParaRPr lang="zh-CN" altLang="zh-CN" b="1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375" y="455930"/>
            <a:ext cx="8517255" cy="471170"/>
          </a:xfrm>
        </p:spPr>
        <p:txBody>
          <a:bodyPr/>
          <a:p>
            <a:r>
              <a:rPr lang="en-US" altLang="zh-CN"/>
              <a:t>Motivation:  What-if simulation for Autonomous Network 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0"/>
          </p:nvPr>
        </p:nvPicPr>
        <p:blipFill>
          <a:blip r:embed="rId1"/>
          <a:stretch>
            <a:fillRect/>
          </a:stretch>
        </p:blipFill>
        <p:spPr>
          <a:xfrm>
            <a:off x="2108835" y="3115310"/>
            <a:ext cx="4872355" cy="2019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58365" y="5339715"/>
            <a:ext cx="4618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K. Rusek, J. Suárez-Varela, A. Mestres, P. Barlet-Ros, A. Cabellos-Aparicio</a:t>
            </a:r>
            <a:endParaRPr lang="zh-CN" altLang="en-US" sz="1200"/>
          </a:p>
          <a:p>
            <a:pPr algn="ctr"/>
            <a:r>
              <a:rPr lang="zh-CN" altLang="en-US" sz="1200"/>
              <a:t>SOSR ’19, April 3–4, 2019, San Jose, CA, USA</a:t>
            </a:r>
            <a:endParaRPr lang="zh-CN" altLang="en-US" sz="1200"/>
          </a:p>
        </p:txBody>
      </p:sp>
      <p:sp>
        <p:nvSpPr>
          <p:cNvPr id="21" name="内容占位符 5"/>
          <p:cNvSpPr>
            <a:spLocks noGrp="1"/>
          </p:cNvSpPr>
          <p:nvPr/>
        </p:nvSpPr>
        <p:spPr>
          <a:xfrm>
            <a:off x="333375" y="1464945"/>
            <a:ext cx="8517255" cy="473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Network automation audit: More and more network configuration made by machine, such as self-healing, what-if simulation is needed.</a:t>
            </a:r>
            <a:endParaRPr lang="en-US" altLang="zh-CN"/>
          </a:p>
          <a:p>
            <a:r>
              <a:rPr lang="en-US" altLang="zh-CN">
                <a:sym typeface="+mn-ea"/>
              </a:rPr>
              <a:t>Traffic optimization: Evaluating configuration for iteratively explore the performance of candidate solutions in order to find the optimal configuration.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Challenge: Creating a scalable Network Digital Twin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1440815"/>
            <a:ext cx="8517255" cy="4758055"/>
          </a:xfrm>
        </p:spPr>
        <p:txBody>
          <a:bodyPr/>
          <a:p>
            <a:r>
              <a:rPr lang="en-US" altLang="zh-CN"/>
              <a:t>Training: Samples of network from </a:t>
            </a:r>
            <a:r>
              <a:rPr lang="en-US" altLang="zh-CN" b="1"/>
              <a:t>25 to 50 nodes</a:t>
            </a:r>
            <a:endParaRPr lang="en-US" altLang="zh-CN" b="1"/>
          </a:p>
          <a:p>
            <a:r>
              <a:rPr lang="en-US" altLang="zh-CN"/>
              <a:t>Validation: Samples of network from </a:t>
            </a:r>
            <a:r>
              <a:rPr lang="en-US" altLang="zh-CN" b="1"/>
              <a:t>51 to 300 nodes</a:t>
            </a:r>
            <a:endParaRPr lang="en-US" altLang="zh-CN" b="1"/>
          </a:p>
          <a:p>
            <a:r>
              <a:rPr lang="en-US" altLang="zh-CN" b="1"/>
              <a:t>Different output distribution values between training and test</a:t>
            </a:r>
            <a:endParaRPr lang="en-US" altLang="zh-CN" b="1"/>
          </a:p>
          <a:p>
            <a:endParaRPr lang="en-US" altLang="zh-CN" b="1"/>
          </a:p>
        </p:txBody>
      </p:sp>
      <p:graphicFrame>
        <p:nvGraphicFramePr>
          <p:cNvPr id="7" name="对象 6"/>
          <p:cNvGraphicFramePr/>
          <p:nvPr/>
        </p:nvGraphicFramePr>
        <p:xfrm>
          <a:off x="333375" y="4217035"/>
          <a:ext cx="370649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420100" imgH="2647950" progId="Paint.Picture">
                  <p:embed/>
                </p:oleObj>
              </mc:Choice>
              <mc:Fallback>
                <p:oleObj name="" r:id="rId1" imgW="8420100" imgH="26479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4217035"/>
                        <a:ext cx="370649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70" y="3115945"/>
            <a:ext cx="4493260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375" y="382270"/>
            <a:ext cx="8517255" cy="584835"/>
          </a:xfrm>
        </p:spPr>
        <p:txBody>
          <a:bodyPr/>
          <a:p>
            <a:r>
              <a:rPr lang="en-US" altLang="zh-CN">
                <a:sym typeface="+mn-ea"/>
              </a:rPr>
              <a:t>Solution overview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1344295"/>
            <a:ext cx="8517255" cy="2842895"/>
          </a:xfrm>
        </p:spPr>
        <p:txBody>
          <a:bodyPr/>
          <a:p>
            <a:r>
              <a:rPr lang="en-US" altLang="zh-CN">
                <a:sym typeface="+mn-ea"/>
              </a:rPr>
              <a:t>Based on RouteNet TensorFlow implementation provied by BNN</a:t>
            </a:r>
            <a:endParaRPr lang="en-US" altLang="zh-CN"/>
          </a:p>
          <a:p>
            <a:r>
              <a:rPr lang="en-US" altLang="zh-CN"/>
              <a:t>Predict queue utilizations and infer path delays with a simple post-processing as the guidelines suggest.</a:t>
            </a:r>
            <a:endParaRPr lang="en-US" altLang="zh-CN"/>
          </a:p>
          <a:p>
            <a:r>
              <a:rPr lang="en-US" altLang="zh-CN"/>
              <a:t>Initializing the states vector directly with paths and links features and zeros .</a:t>
            </a:r>
            <a:endParaRPr lang="en-US" altLang="zh-CN"/>
          </a:p>
          <a:p>
            <a:r>
              <a:rPr lang="en-US" altLang="zh-CN"/>
              <a:t>Train the RouteNet model on predicting queue utilizations, load the weights on another Routenet model with post-processing, then predicting path delays.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4283075"/>
            <a:ext cx="7322185" cy="1358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Model Architecture: </a:t>
            </a:r>
            <a:endParaRPr lang="zh-CN" altLang="en-US"/>
          </a:p>
        </p:txBody>
      </p:sp>
      <p:sp>
        <p:nvSpPr>
          <p:cNvPr id="12" name="内容占位符 11"/>
          <p:cNvSpPr/>
          <p:nvPr>
            <p:ph sz="quarter" idx="10"/>
          </p:nvPr>
        </p:nvSpPr>
        <p:spPr>
          <a:xfrm>
            <a:off x="333375" y="1095375"/>
            <a:ext cx="8517255" cy="5103495"/>
          </a:xfrm>
        </p:spPr>
        <p:txBody>
          <a:bodyPr/>
          <a:p>
            <a:r>
              <a:rPr lang="en-US" altLang="zh-CN"/>
              <a:t>Training MAPE = 2.56</a:t>
            </a:r>
            <a:endParaRPr lang="en-US" altLang="zh-CN"/>
          </a:p>
          <a:p>
            <a:r>
              <a:rPr lang="en-US" altLang="zh-CN"/>
              <a:t>Validation </a:t>
            </a:r>
            <a:r>
              <a:rPr lang="en-US" altLang="zh-CN">
                <a:solidFill>
                  <a:srgbClr val="FF0000"/>
                </a:solidFill>
              </a:rPr>
              <a:t>MAPE = 1.85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4" name="图片 13" descr="参赛模型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2109470"/>
            <a:ext cx="1287335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Inputs and outputs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1393825"/>
            <a:ext cx="3326130" cy="4805045"/>
          </a:xfrm>
        </p:spPr>
        <p:txBody>
          <a:bodyPr/>
          <a:p>
            <a:r>
              <a:rPr lang="en-US" altLang="zh-CN"/>
              <a:t>Training</a:t>
            </a:r>
            <a:endParaRPr lang="en-US" altLang="zh-CN"/>
          </a:p>
          <a:p>
            <a:pPr lvl="1"/>
            <a:r>
              <a:rPr lang="en-US" altLang="zh-CN"/>
              <a:t>inputs</a:t>
            </a:r>
            <a:endParaRPr lang="en-US" altLang="zh-CN"/>
          </a:p>
          <a:p>
            <a:pPr lvl="2"/>
            <a:r>
              <a:rPr lang="en-US" altLang="zh-CN"/>
              <a:t>link features:</a:t>
            </a:r>
            <a:endParaRPr lang="en-US" altLang="zh-CN"/>
          </a:p>
          <a:p>
            <a:pPr lvl="3"/>
            <a:r>
              <a:rPr lang="en-US" altLang="zh-CN"/>
              <a:t>capacity</a:t>
            </a:r>
            <a:endParaRPr lang="en-US" altLang="zh-CN"/>
          </a:p>
          <a:p>
            <a:pPr lvl="3"/>
            <a:r>
              <a:rPr lang="en-US" altLang="zh-CN"/>
              <a:t>queueSizes</a:t>
            </a:r>
            <a:endParaRPr lang="en-US" altLang="zh-CN"/>
          </a:p>
          <a:p>
            <a:pPr lvl="2"/>
            <a:r>
              <a:rPr lang="en-US" altLang="zh-CN"/>
              <a:t>path feautes:</a:t>
            </a:r>
            <a:endParaRPr lang="en-US" altLang="zh-CN"/>
          </a:p>
          <a:p>
            <a:pPr lvl="3"/>
            <a:r>
              <a:rPr lang="en-US" altLang="zh-CN"/>
              <a:t>traffic</a:t>
            </a:r>
            <a:endParaRPr lang="en-US" altLang="zh-CN"/>
          </a:p>
          <a:p>
            <a:pPr lvl="3"/>
            <a:r>
              <a:rPr lang="en-US" altLang="zh-CN"/>
              <a:t>packets</a:t>
            </a:r>
            <a:endParaRPr lang="en-US" altLang="zh-CN"/>
          </a:p>
          <a:p>
            <a:pPr lvl="3"/>
            <a:r>
              <a:rPr lang="en-US" altLang="zh-CN"/>
              <a:t>EqLambda</a:t>
            </a:r>
            <a:endParaRPr lang="en-US" altLang="zh-CN"/>
          </a:p>
          <a:p>
            <a:pPr lvl="3"/>
            <a:r>
              <a:rPr lang="en-US" altLang="zh-CN"/>
              <a:t>AvgPktSize</a:t>
            </a:r>
            <a:endParaRPr lang="en-US" altLang="zh-CN"/>
          </a:p>
          <a:p>
            <a:pPr lvl="1"/>
            <a:r>
              <a:rPr lang="en-US" altLang="zh-CN"/>
              <a:t>outputs</a:t>
            </a:r>
            <a:endParaRPr lang="en-US" altLang="zh-CN"/>
          </a:p>
          <a:p>
            <a:pPr lvl="2"/>
            <a:r>
              <a:rPr lang="en-US" altLang="zh-CN">
                <a:solidFill>
                  <a:srgbClr val="008FD4"/>
                </a:solidFill>
              </a:rPr>
              <a:t>link:</a:t>
            </a:r>
            <a:endParaRPr lang="en-US" altLang="zh-CN">
              <a:solidFill>
                <a:srgbClr val="008FD4"/>
              </a:solidFill>
            </a:endParaRPr>
          </a:p>
          <a:p>
            <a:pPr lvl="3"/>
            <a:r>
              <a:rPr lang="en-US" altLang="zh-CN">
                <a:solidFill>
                  <a:srgbClr val="008FD4"/>
                </a:solidFill>
              </a:rPr>
              <a:t>occupancy</a:t>
            </a:r>
            <a:endParaRPr lang="en-US" altLang="zh-CN">
              <a:solidFill>
                <a:srgbClr val="008FD4"/>
              </a:solidFill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5101590" y="1417955"/>
            <a:ext cx="3326130" cy="4805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/>
              <a:t>Volidation</a:t>
            </a:r>
            <a:endParaRPr lang="en-US" altLang="zh-CN"/>
          </a:p>
          <a:p>
            <a:pPr lvl="1"/>
            <a:r>
              <a:rPr lang="en-US" altLang="zh-CN"/>
              <a:t>inputs</a:t>
            </a:r>
            <a:endParaRPr lang="en-US" altLang="zh-CN"/>
          </a:p>
          <a:p>
            <a:pPr lvl="2"/>
            <a:r>
              <a:rPr lang="en-US" altLang="zh-CN"/>
              <a:t>link features:</a:t>
            </a:r>
            <a:endParaRPr lang="en-US" altLang="zh-CN"/>
          </a:p>
          <a:p>
            <a:pPr lvl="3"/>
            <a:r>
              <a:rPr lang="en-US" altLang="zh-CN"/>
              <a:t>capacity</a:t>
            </a:r>
            <a:endParaRPr lang="en-US" altLang="zh-CN"/>
          </a:p>
          <a:p>
            <a:pPr lvl="3"/>
            <a:r>
              <a:rPr lang="en-US" altLang="zh-CN"/>
              <a:t>queueSizes</a:t>
            </a:r>
            <a:endParaRPr lang="en-US" altLang="zh-CN"/>
          </a:p>
          <a:p>
            <a:pPr lvl="2"/>
            <a:r>
              <a:rPr lang="en-US" altLang="zh-CN"/>
              <a:t>path feautes:</a:t>
            </a:r>
            <a:endParaRPr lang="en-US" altLang="zh-CN"/>
          </a:p>
          <a:p>
            <a:pPr lvl="3"/>
            <a:r>
              <a:rPr lang="en-US" altLang="zh-CN"/>
              <a:t>traffic</a:t>
            </a:r>
            <a:endParaRPr lang="en-US" altLang="zh-CN"/>
          </a:p>
          <a:p>
            <a:pPr lvl="3"/>
            <a:r>
              <a:rPr lang="en-US" altLang="zh-CN"/>
              <a:t>packets</a:t>
            </a:r>
            <a:endParaRPr lang="en-US" altLang="zh-CN"/>
          </a:p>
          <a:p>
            <a:pPr lvl="3"/>
            <a:r>
              <a:rPr lang="en-US" altLang="zh-CN"/>
              <a:t>EqLambda</a:t>
            </a:r>
            <a:endParaRPr lang="en-US" altLang="zh-CN"/>
          </a:p>
          <a:p>
            <a:pPr lvl="3"/>
            <a:r>
              <a:rPr lang="en-US" altLang="zh-CN"/>
              <a:t>AvgPktSize</a:t>
            </a:r>
            <a:endParaRPr lang="en-US" altLang="zh-CN"/>
          </a:p>
          <a:p>
            <a:pPr lvl="1"/>
            <a:r>
              <a:rPr lang="en-US" altLang="zh-CN"/>
              <a:t>outputs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path:</a:t>
            </a:r>
            <a:endParaRPr lang="en-US" altLang="zh-CN">
              <a:solidFill>
                <a:srgbClr val="FF0000"/>
              </a:solidFill>
            </a:endParaRPr>
          </a:p>
          <a:p>
            <a:pPr lvl="3"/>
            <a:r>
              <a:rPr lang="en-US" altLang="zh-CN">
                <a:solidFill>
                  <a:srgbClr val="FF0000"/>
                </a:solidFill>
              </a:rPr>
              <a:t>delay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3375" y="455930"/>
            <a:ext cx="8517255" cy="628015"/>
          </a:xfrm>
        </p:spPr>
        <p:txBody>
          <a:bodyPr/>
          <a:p>
            <a:r>
              <a:rPr lang="zh-CN" altLang="en-US"/>
              <a:t>hyper-parameters </a:t>
            </a:r>
            <a:r>
              <a:rPr lang="en-US" altLang="zh-CN"/>
              <a:t>and set up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333375" y="920115"/>
            <a:ext cx="3571875" cy="5278755"/>
          </a:xfrm>
        </p:spPr>
        <p:txBody>
          <a:bodyPr/>
          <a:p>
            <a:r>
              <a:rPr lang="zh-CN" altLang="en-US" sz="1600"/>
              <a:t>link_state_dim:512</a:t>
            </a:r>
            <a:endParaRPr lang="zh-CN" altLang="en-US" sz="1600"/>
          </a:p>
          <a:p>
            <a:r>
              <a:rPr lang="zh-CN" altLang="en-US" sz="1600"/>
              <a:t>path_state_dim:512</a:t>
            </a:r>
            <a:endParaRPr lang="zh-CN" altLang="en-US" sz="1600"/>
          </a:p>
          <a:p>
            <a:r>
              <a:rPr lang="zh-CN" altLang="en-US" sz="1600"/>
              <a:t>t:4</a:t>
            </a:r>
            <a:endParaRPr lang="zh-CN" altLang="en-US" sz="1600"/>
          </a:p>
          <a:p>
            <a:r>
              <a:rPr lang="zh-CN" altLang="en-US" sz="1600"/>
              <a:t>readout_units:640</a:t>
            </a:r>
            <a:endParaRPr lang="zh-CN" altLang="en-US" sz="1600"/>
          </a:p>
          <a:p>
            <a:r>
              <a:rPr lang="zh-CN" altLang="en-US" sz="1600"/>
              <a:t>learning_rate:0.000003  </a:t>
            </a:r>
            <a:r>
              <a:rPr lang="en-US" altLang="zh-CN" sz="1600"/>
              <a:t># start with 0.001 or 0.0001, manually reducing when the MAPE reducing slow, we did it once on epoch 32.</a:t>
            </a:r>
            <a:endParaRPr lang="zh-CN" altLang="en-US" sz="1600"/>
          </a:p>
          <a:p>
            <a:r>
              <a:rPr lang="zh-CN" altLang="en-US" sz="1600"/>
              <a:t>l2: </a:t>
            </a:r>
            <a:r>
              <a:rPr lang="en-US" altLang="zh-CN" sz="1600"/>
              <a:t>No Use</a:t>
            </a:r>
            <a:endParaRPr lang="zh-CN" altLang="en-US" sz="1600"/>
          </a:p>
          <a:p>
            <a:r>
              <a:rPr lang="zh-CN" altLang="en-US" sz="1600"/>
              <a:t>l2_2: 0.01</a:t>
            </a:r>
            <a:endParaRPr lang="zh-CN" altLang="en-US" sz="1600"/>
          </a:p>
          <a:p>
            <a:r>
              <a:rPr lang="zh-CN" altLang="en-US" sz="1600"/>
              <a:t>decay_steps:40000</a:t>
            </a:r>
            <a:endParaRPr lang="zh-CN" altLang="en-US" sz="1600"/>
          </a:p>
          <a:p>
            <a:r>
              <a:rPr lang="zh-CN" altLang="en-US" sz="1600"/>
              <a:t>decay_rate:0.6</a:t>
            </a:r>
            <a:endParaRPr lang="zh-CN" altLang="en-US" sz="1600"/>
          </a:p>
          <a:p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[RUN_CONFIG]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epochs:400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steps_per_epoch:2000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validation_steps:5</a:t>
            </a:r>
            <a:endParaRPr lang="zh-CN" altLang="en-US" sz="1600"/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4591050" y="953135"/>
            <a:ext cx="4264660" cy="5278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600"/>
              <a:t>Programming language</a:t>
            </a:r>
            <a:r>
              <a:rPr lang="en-US" altLang="zh-CN" sz="1600"/>
              <a:t>: Python</a:t>
            </a:r>
            <a:endParaRPr lang="en-US" altLang="zh-CN" sz="1600"/>
          </a:p>
          <a:p>
            <a:r>
              <a:rPr lang="zh-CN" altLang="en-US" sz="1600"/>
              <a:t>ML programming framework</a:t>
            </a:r>
            <a:r>
              <a:rPr lang="en-US" altLang="zh-CN" sz="1600"/>
              <a:t>: TensorFlow</a:t>
            </a:r>
            <a:endParaRPr lang="en-US" altLang="zh-CN" sz="1600"/>
          </a:p>
          <a:p>
            <a:r>
              <a:rPr lang="en-US" altLang="zh-CN" sz="1600"/>
              <a:t>Libraries: networkx, numpy</a:t>
            </a:r>
            <a:endParaRPr lang="en-US" altLang="zh-CN" sz="1600"/>
          </a:p>
          <a:p>
            <a:r>
              <a:rPr lang="en-US" altLang="zh-CN" sz="1600"/>
              <a:t>Training time: about 6-7 hours</a:t>
            </a:r>
            <a:endParaRPr lang="en-US" altLang="zh-CN" sz="1600"/>
          </a:p>
          <a:p>
            <a:r>
              <a:rPr lang="en-US" altLang="zh-CN" sz="1600"/>
              <a:t>GPU:  NVIDIA Corporation GV100GL [Tesla V100 PCIe 32GB] </a:t>
            </a:r>
            <a:endParaRPr lang="en-US" altLang="zh-CN" sz="1600"/>
          </a:p>
          <a:p>
            <a:endParaRPr lang="en-US" altLang="zh-CN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solidFill>
                  <a:schemeClr val="bg1"/>
                </a:solidFill>
              </a:rPr>
              <a:t>Thank you</a:t>
            </a:r>
            <a:r>
              <a:rPr lang="zh-CN" altLang="en-US" sz="4800" dirty="0" smtClean="0"/>
              <a:t>！</a:t>
            </a:r>
            <a:endParaRPr lang="en-US" altLang="zh-CN" sz="4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ZTE-机密-4X3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1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2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2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正文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5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5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封底">
  <a:themeElements>
    <a:clrScheme name="ZTE色彩系统">
      <a:dk1>
        <a:srgbClr val="000000"/>
      </a:dk1>
      <a:lt1>
        <a:srgbClr val="FFFFFF"/>
      </a:lt1>
      <a:dk2>
        <a:srgbClr val="FFDE40"/>
      </a:dk2>
      <a:lt2>
        <a:srgbClr val="008ED3"/>
      </a:lt2>
      <a:accent1>
        <a:srgbClr val="00A651"/>
      </a:accent1>
      <a:accent2>
        <a:srgbClr val="9ACA3C"/>
      </a:accent2>
      <a:accent3>
        <a:srgbClr val="F58233"/>
      </a:accent3>
      <a:accent4>
        <a:srgbClr val="F287B7"/>
      </a:accent4>
      <a:accent5>
        <a:srgbClr val="92278F"/>
      </a:accent5>
      <a:accent6>
        <a:srgbClr val="0066B3"/>
      </a:accent6>
      <a:hlink>
        <a:srgbClr val="0066B3"/>
      </a:hlink>
      <a:folHlink>
        <a:srgbClr val="92278F"/>
      </a:folHlink>
    </a:clrScheme>
    <a:fontScheme name="6_自定义设计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  <a:cs typeface="Arial" panose="020B0604020202020204" pitchFamily="34" charset="0"/>
          </a:defRPr>
        </a:defPPr>
      </a:lstStyle>
    </a:lnDef>
  </a:objectDefaults>
  <a:extraClrSchemeLst>
    <a:extraClrScheme>
      <a:clrScheme name="6_自定义设计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ZTE-机密-4X3</Template>
  <TotalTime>0</TotalTime>
  <Words>1955</Words>
  <Application>WPS 演示</Application>
  <PresentationFormat>全屏显示(4:3)</PresentationFormat>
  <Paragraphs>89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Heiti SC Light</vt:lpstr>
      <vt:lpstr>微软雅黑</vt:lpstr>
      <vt:lpstr>Times</vt:lpstr>
      <vt:lpstr>Calibri</vt:lpstr>
      <vt:lpstr>Arial Unicode MS</vt:lpstr>
      <vt:lpstr>Times New Roman</vt:lpstr>
      <vt:lpstr>ZTE-机密-4X3</vt:lpstr>
      <vt:lpstr>目录</vt:lpstr>
      <vt:lpstr>正文</vt:lpstr>
      <vt:lpstr>封底</vt:lpstr>
      <vt:lpstr>Paint.Picture</vt:lpstr>
      <vt:lpstr>Creating a Scalable Network Digital Twin</vt:lpstr>
      <vt:lpstr>PowerPoint 演示文稿</vt:lpstr>
      <vt:lpstr>Motivation:</vt:lpstr>
      <vt:lpstr>Based on RouteNet TensorFlow implementation provied by BNN</vt:lpstr>
      <vt:lpstr>PowerPoint 演示文稿</vt:lpstr>
      <vt:lpstr>Inputs and outputs</vt:lpstr>
      <vt:lpstr>hyper-parameters and set up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10112215</cp:lastModifiedBy>
  <cp:revision>30</cp:revision>
  <dcterms:created xsi:type="dcterms:W3CDTF">2015-08-10T08:42:00Z</dcterms:created>
  <dcterms:modified xsi:type="dcterms:W3CDTF">2021-12-01T10:22:06Z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