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7" r:id="rId5"/>
  </p:sldMasterIdLst>
  <p:notesMasterIdLst>
    <p:notesMasterId r:id="rId11"/>
  </p:notesMasterIdLst>
  <p:handoutMasterIdLst>
    <p:handoutMasterId r:id="rId12"/>
  </p:handoutMasterIdLst>
  <p:sldIdLst>
    <p:sldId id="262" r:id="rId6"/>
    <p:sldId id="286" r:id="rId7"/>
    <p:sldId id="288" r:id="rId8"/>
    <p:sldId id="287" r:id="rId9"/>
    <p:sldId id="261" r:id="rId10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D4"/>
    <a:srgbClr val="5ACBF5"/>
    <a:srgbClr val="8CC63E"/>
    <a:srgbClr val="0070B1"/>
    <a:srgbClr val="00ABBD"/>
    <a:srgbClr val="00AEEF"/>
    <a:srgbClr val="0089CF"/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09" y="-39"/>
      </p:cViewPr>
      <p:guideLst>
        <p:guide orient="horz" pos="2296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BB1F30-D4F2-4E95-8CC5-2961C493C95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25176F1-1209-4F30-8B48-CB87B069301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336550" y="2820988"/>
            <a:ext cx="4478338" cy="1343025"/>
          </a:xfrm>
          <a:prstGeom prst="rect">
            <a:avLst/>
          </a:prstGeom>
        </p:spPr>
        <p:txBody>
          <a:bodyPr/>
          <a:lstStyle/>
          <a:p>
            <a:pPr marL="0" lvl="0" indent="0" eaLnBrk="1" hangingPunct="1"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rgbClr val="FFFFFF"/>
                </a:solidFill>
                <a:latin typeface="微软雅黑" panose="020B0503020204020204" charset="-122"/>
              </a:rPr>
              <a:t>单击此处编辑母版文本样式</a:t>
            </a:r>
            <a:endParaRPr lang="zh-CN" altLang="en-US" sz="1400" smtClean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3" name="Subtitle 1"/>
          <p:cNvSpPr>
            <a:spLocks noGrp="1"/>
          </p:cNvSpPr>
          <p:nvPr userDrawn="1">
            <p:ph type="subTitle" idx="9"/>
          </p:nvPr>
        </p:nvSpPr>
        <p:spPr>
          <a:xfrm>
            <a:off x="336550" y="1147763"/>
            <a:ext cx="6400800" cy="7493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rgbClr val="8CC63E"/>
                </a:solidFill>
              </a:rPr>
              <a:t>单击此处编辑母版副标题样式</a:t>
            </a:r>
            <a:endParaRPr lang="en-US" altLang="zh-CN" dirty="0" smtClean="0">
              <a:solidFill>
                <a:srgbClr val="8CC63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ctrTitle" idx="19"/>
          </p:nvPr>
        </p:nvSpPr>
        <p:spPr>
          <a:xfrm>
            <a:off x="336550" y="542925"/>
            <a:ext cx="6400800" cy="5921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单击此处编辑母版标题样式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430338" y="820271"/>
            <a:ext cx="7419975" cy="5973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3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1452563" y="1600200"/>
            <a:ext cx="7397750" cy="425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lvl4pPr>
            <a:lvl5pPr marL="20574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/>
            </a:lvl5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单击此处编辑母版文本样式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rPr>
              <a:t>二级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</a:endParaRPr>
          </a:p>
          <a:p>
            <a:pPr marL="1143000" marR="0" lvl="2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rPr>
              <a:t>三级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</a:endParaRPr>
          </a:p>
          <a:p>
            <a:pPr marL="1600200" marR="0" lvl="3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rPr>
              <a:t>四级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</a:endParaRPr>
          </a:p>
          <a:p>
            <a:pPr marL="2057400" marR="0" lvl="4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rPr>
              <a:t>五级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33375" y="1775012"/>
            <a:ext cx="8516938" cy="4424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600200"/>
            <a:ext cx="4170363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375" y="455613"/>
            <a:ext cx="8516938" cy="962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925919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9506" y="1600200"/>
            <a:ext cx="3390807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112838" y="2003425"/>
            <a:ext cx="4843462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zh-CN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Size：32-24-pt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Size：20pt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0" y="5938838"/>
            <a:ext cx="1841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5559425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4851400"/>
            <a:ext cx="18573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grpSp>
        <p:nvGrpSpPr>
          <p:cNvPr id="1030" name="组 5"/>
          <p:cNvGrpSpPr/>
          <p:nvPr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036" name="组 6"/>
            <p:cNvGrpSpPr/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7" name="组 9"/>
            <p:cNvGrpSpPr/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354138"/>
            <a:ext cx="914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4503738"/>
            <a:ext cx="914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pic>
        <p:nvPicPr>
          <p:cNvPr id="2" name="图片 1" descr="ZTE_logo_CN含色值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745" y="303530"/>
            <a:ext cx="1878330" cy="713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Size：24-pt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Size：20pt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12" name="组 5"/>
          <p:cNvGrpSpPr/>
          <p:nvPr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3" name="组 6"/>
            <p:cNvGrpSpPr/>
            <p:nvPr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19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组 9"/>
            <p:cNvGrpSpPr/>
            <p:nvPr/>
          </p:nvGrpSpPr>
          <p:grpSpPr bwMode="auto">
            <a:xfrm>
              <a:off x="0" y="372963"/>
              <a:ext cx="1198835" cy="254997"/>
              <a:chOff x="0" y="-497"/>
              <a:chExt cx="1198835" cy="254997"/>
            </a:xfrm>
          </p:grpSpPr>
          <p:sp>
            <p:nvSpPr>
              <p:cNvPr id="17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4763" y="1716088"/>
            <a:ext cx="91440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16"/>
          <p:cNvSpPr txBox="1">
            <a:spLocks noChangeArrowheads="1"/>
          </p:cNvSpPr>
          <p:nvPr/>
        </p:nvSpPr>
        <p:spPr bwMode="auto">
          <a:xfrm>
            <a:off x="5059363" y="6564313"/>
            <a:ext cx="2190750" cy="169862"/>
          </a:xfrm>
          <a:prstGeom prst="rect">
            <a:avLst/>
          </a:prstGeom>
          <a:noFill/>
          <a:ln w="9525" cap="flat" cmpd="sng">
            <a:noFill/>
            <a:bevel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</a:t>
            </a:r>
            <a:r>
              <a:rPr lang="en-US" sz="6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 reserved</a:t>
            </a:r>
            <a:endParaRPr lang="en-US" sz="6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Size：24-32pt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Size：18pt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158" name="Slide Number Placeholder 5"/>
          <p:cNvSpPr>
            <a:spLocks noGrp="1" noChangeArrowheads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08058874-FB71-43B4-AABD-6FDF89E2EF74}" type="slidenum">
              <a:rPr lang="en-US" sz="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fld>
            <a:endParaRPr lang="en-US" sz="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159" name="TextBox 18"/>
          <p:cNvSpPr txBox="1">
            <a:spLocks noChangeArrowheads="1"/>
          </p:cNvSpPr>
          <p:nvPr/>
        </p:nvSpPr>
        <p:spPr bwMode="auto">
          <a:xfrm>
            <a:off x="8341995" y="215900"/>
            <a:ext cx="640715" cy="405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lang="zh-CN" altLang="en-US" sz="1000" b="1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内部公开</a:t>
            </a:r>
            <a:r>
              <a:rPr lang="en-US" sz="1000" b="1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▲</a:t>
            </a:r>
            <a:endParaRPr lang="en-US" sz="1000" b="1" dirty="0">
              <a:solidFill>
                <a:srgbClr val="404040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  <p:sp>
        <p:nvSpPr>
          <p:cNvPr id="308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613"/>
            <a:ext cx="8516938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308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二级</a:t>
            </a:r>
            <a:endParaRPr lang="zh-CN" dirty="0" smtClean="0"/>
          </a:p>
          <a:p>
            <a:pPr lvl="2"/>
            <a:r>
              <a:rPr lang="zh-CN" dirty="0" smtClean="0"/>
              <a:t>三级</a:t>
            </a:r>
            <a:endParaRPr lang="zh-CN" dirty="0" smtClean="0"/>
          </a:p>
          <a:p>
            <a:pPr lvl="3"/>
            <a:r>
              <a:rPr lang="zh-CN" dirty="0" smtClean="0"/>
              <a:t>四级</a:t>
            </a:r>
            <a:endParaRPr lang="zh-CN" dirty="0" smtClean="0"/>
          </a:p>
          <a:p>
            <a:pPr lvl="4"/>
            <a:r>
              <a:rPr lang="zh-CN" dirty="0" smtClean="0"/>
              <a:t>五级</a:t>
            </a:r>
            <a:endParaRPr lang="zh-CN" dirty="0" smtClean="0"/>
          </a:p>
        </p:txBody>
      </p:sp>
      <p:grpSp>
        <p:nvGrpSpPr>
          <p:cNvPr id="18" name="组 5"/>
          <p:cNvGrpSpPr/>
          <p:nvPr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9" name="组 6"/>
            <p:cNvGrpSpPr/>
            <p:nvPr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25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组 9"/>
            <p:cNvGrpSpPr/>
            <p:nvPr/>
          </p:nvGrpSpPr>
          <p:grpSpPr bwMode="auto">
            <a:xfrm>
              <a:off x="0" y="372963"/>
              <a:ext cx="1198835" cy="254997"/>
              <a:chOff x="0" y="-497"/>
              <a:chExt cx="1198835" cy="254997"/>
            </a:xfrm>
          </p:grpSpPr>
          <p:sp>
            <p:nvSpPr>
              <p:cNvPr id="23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n-ea"/>
          <a:ea typeface="+mn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6550" y="2820988"/>
            <a:ext cx="4478338" cy="134302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FFFF"/>
                </a:solidFill>
                <a:latin typeface="微软雅黑" panose="020B0503020204020204" charset="-122"/>
                <a:ea typeface="Heiti SC Light"/>
                <a:cs typeface="Heiti SC Light"/>
              </a:rPr>
              <a:t>ZTE AIOps </a:t>
            </a:r>
            <a:endParaRPr lang="en-US" altLang="zh-CN" sz="1400" smtClean="0">
              <a:solidFill>
                <a:srgbClr val="FFFFFF"/>
              </a:solidFill>
              <a:latin typeface="微软雅黑" panose="020B0503020204020204" charset="-122"/>
              <a:ea typeface="Heiti SC Light"/>
              <a:cs typeface="Heiti SC Light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FFFF"/>
                </a:solidFill>
                <a:latin typeface="微软雅黑" panose="020B0503020204020204" charset="-122"/>
                <a:ea typeface="Heiti SC Light"/>
                <a:cs typeface="Heiti SC Light"/>
              </a:rPr>
              <a:t>HUANG Zhuoyao</a:t>
            </a:r>
            <a:endParaRPr lang="en-US" altLang="zh-CN" sz="1400" smtClean="0">
              <a:solidFill>
                <a:srgbClr val="FFFFFF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  <p:sp>
        <p:nvSpPr>
          <p:cNvPr id="5123" name="Subtitle 1"/>
          <p:cNvSpPr>
            <a:spLocks noGrp="1"/>
          </p:cNvSpPr>
          <p:nvPr>
            <p:ph type="subTitle" idx="4294967295"/>
          </p:nvPr>
        </p:nvSpPr>
        <p:spPr>
          <a:xfrm>
            <a:off x="336550" y="1147763"/>
            <a:ext cx="6400800" cy="7493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8CC63E"/>
              </a:solidFill>
            </a:endParaRPr>
          </a:p>
        </p:txBody>
      </p:sp>
      <p:sp>
        <p:nvSpPr>
          <p:cNvPr id="5124" name="Title 3"/>
          <p:cNvSpPr>
            <a:spLocks noGrp="1"/>
          </p:cNvSpPr>
          <p:nvPr>
            <p:ph type="ctrTitle" idx="4294967295"/>
          </p:nvPr>
        </p:nvSpPr>
        <p:spPr>
          <a:xfrm>
            <a:off x="336550" y="542925"/>
            <a:ext cx="6400800" cy="5921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 b="1" dirty="0" smtClean="0">
                <a:solidFill>
                  <a:schemeClr val="bg1"/>
                </a:solidFill>
                <a:sym typeface="+mn-ea"/>
              </a:rPr>
              <a:t>Creating a Scalable Network Digital Twin</a:t>
            </a:r>
            <a:endParaRPr lang="zh-CN" altLang="zh-CN" b="1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3375" y="455930"/>
            <a:ext cx="8517255" cy="584835"/>
          </a:xfrm>
        </p:spPr>
        <p:txBody>
          <a:bodyPr/>
          <a:p>
            <a:r>
              <a:rPr lang="en-US" altLang="zh-CN">
                <a:sym typeface="+mn-ea"/>
              </a:rPr>
              <a:t>Based on RouteNet TensorFlow implementation provied by BNN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33375" y="1049655"/>
            <a:ext cx="8517255" cy="3137535"/>
          </a:xfrm>
        </p:spPr>
        <p:txBody>
          <a:bodyPr/>
          <a:p>
            <a:r>
              <a:rPr lang="en-US" altLang="zh-CN"/>
              <a:t>Predict queue utilizations and infer path delays with a simple post-processing as the guidelines suggest.</a:t>
            </a:r>
            <a:endParaRPr lang="en-US" altLang="zh-CN"/>
          </a:p>
          <a:p>
            <a:r>
              <a:rPr lang="en-US" altLang="zh-CN"/>
              <a:t>Replace the embeding layers for paths and links state with filling the states vector directly with paths and links features and zeros .</a:t>
            </a:r>
            <a:endParaRPr lang="en-US" altLang="zh-CN"/>
          </a:p>
          <a:p>
            <a:r>
              <a:rPr lang="en-US" altLang="zh-CN"/>
              <a:t>Train the RouteNet model on predicting queue utilizations, load the weights on another Routenet model with post-processing, then predicting path delays.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5511165"/>
            <a:ext cx="6933565" cy="8197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3481705"/>
            <a:ext cx="7537450" cy="1617345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6474460" y="4914900"/>
            <a:ext cx="489585" cy="59626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Inputs and outputs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33375" y="1393825"/>
            <a:ext cx="3326130" cy="4805045"/>
          </a:xfrm>
        </p:spPr>
        <p:txBody>
          <a:bodyPr/>
          <a:p>
            <a:r>
              <a:rPr lang="en-US" altLang="zh-CN"/>
              <a:t>Training</a:t>
            </a:r>
            <a:endParaRPr lang="en-US" altLang="zh-CN"/>
          </a:p>
          <a:p>
            <a:pPr lvl="1"/>
            <a:r>
              <a:rPr lang="en-US" altLang="zh-CN"/>
              <a:t>inputs</a:t>
            </a:r>
            <a:endParaRPr lang="en-US" altLang="zh-CN"/>
          </a:p>
          <a:p>
            <a:pPr lvl="2"/>
            <a:r>
              <a:rPr lang="en-US" altLang="zh-CN"/>
              <a:t>link features:</a:t>
            </a:r>
            <a:endParaRPr lang="en-US" altLang="zh-CN"/>
          </a:p>
          <a:p>
            <a:pPr lvl="3"/>
            <a:r>
              <a:rPr lang="en-US" altLang="zh-CN"/>
              <a:t>capacity</a:t>
            </a:r>
            <a:endParaRPr lang="en-US" altLang="zh-CN"/>
          </a:p>
          <a:p>
            <a:pPr lvl="3"/>
            <a:r>
              <a:rPr lang="en-US" altLang="zh-CN"/>
              <a:t>queueSizes</a:t>
            </a:r>
            <a:endParaRPr lang="en-US" altLang="zh-CN"/>
          </a:p>
          <a:p>
            <a:pPr lvl="2"/>
            <a:r>
              <a:rPr lang="en-US" altLang="zh-CN"/>
              <a:t>path feautes:</a:t>
            </a:r>
            <a:endParaRPr lang="en-US" altLang="zh-CN"/>
          </a:p>
          <a:p>
            <a:pPr lvl="3"/>
            <a:r>
              <a:rPr lang="en-US" altLang="zh-CN"/>
              <a:t>traffic</a:t>
            </a:r>
            <a:endParaRPr lang="en-US" altLang="zh-CN"/>
          </a:p>
          <a:p>
            <a:pPr lvl="3"/>
            <a:r>
              <a:rPr lang="en-US" altLang="zh-CN"/>
              <a:t>packets</a:t>
            </a:r>
            <a:endParaRPr lang="en-US" altLang="zh-CN"/>
          </a:p>
          <a:p>
            <a:pPr lvl="3"/>
            <a:r>
              <a:rPr lang="en-US" altLang="zh-CN"/>
              <a:t>EqLambda</a:t>
            </a:r>
            <a:endParaRPr lang="en-US" altLang="zh-CN"/>
          </a:p>
          <a:p>
            <a:pPr lvl="3"/>
            <a:r>
              <a:rPr lang="en-US" altLang="zh-CN"/>
              <a:t>AvgPktSize</a:t>
            </a:r>
            <a:endParaRPr lang="en-US" altLang="zh-CN"/>
          </a:p>
          <a:p>
            <a:pPr lvl="1"/>
            <a:r>
              <a:rPr lang="en-US" altLang="zh-CN"/>
              <a:t>outputs</a:t>
            </a:r>
            <a:endParaRPr lang="en-US" altLang="zh-CN"/>
          </a:p>
          <a:p>
            <a:pPr lvl="2"/>
            <a:r>
              <a:rPr lang="en-US" altLang="zh-CN">
                <a:solidFill>
                  <a:srgbClr val="008FD4"/>
                </a:solidFill>
              </a:rPr>
              <a:t>link:</a:t>
            </a:r>
            <a:endParaRPr lang="en-US" altLang="zh-CN">
              <a:solidFill>
                <a:srgbClr val="008FD4"/>
              </a:solidFill>
            </a:endParaRPr>
          </a:p>
          <a:p>
            <a:pPr lvl="3"/>
            <a:r>
              <a:rPr lang="en-US" altLang="zh-CN">
                <a:solidFill>
                  <a:srgbClr val="008FD4"/>
                </a:solidFill>
              </a:rPr>
              <a:t>occupancy</a:t>
            </a:r>
            <a:endParaRPr lang="en-US" altLang="zh-CN">
              <a:solidFill>
                <a:srgbClr val="008FD4"/>
              </a:solidFill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5101590" y="1417955"/>
            <a:ext cx="3326130" cy="4805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/>
              <a:t>Prediting</a:t>
            </a:r>
            <a:endParaRPr lang="en-US" altLang="zh-CN"/>
          </a:p>
          <a:p>
            <a:pPr lvl="1"/>
            <a:r>
              <a:rPr lang="en-US" altLang="zh-CN"/>
              <a:t>inputs</a:t>
            </a:r>
            <a:endParaRPr lang="en-US" altLang="zh-CN"/>
          </a:p>
          <a:p>
            <a:pPr lvl="2"/>
            <a:r>
              <a:rPr lang="en-US" altLang="zh-CN"/>
              <a:t>link features:</a:t>
            </a:r>
            <a:endParaRPr lang="en-US" altLang="zh-CN"/>
          </a:p>
          <a:p>
            <a:pPr lvl="3"/>
            <a:r>
              <a:rPr lang="en-US" altLang="zh-CN"/>
              <a:t>capacity</a:t>
            </a:r>
            <a:endParaRPr lang="en-US" altLang="zh-CN"/>
          </a:p>
          <a:p>
            <a:pPr lvl="3"/>
            <a:r>
              <a:rPr lang="en-US" altLang="zh-CN"/>
              <a:t>queueSizes</a:t>
            </a:r>
            <a:endParaRPr lang="en-US" altLang="zh-CN"/>
          </a:p>
          <a:p>
            <a:pPr lvl="2"/>
            <a:r>
              <a:rPr lang="en-US" altLang="zh-CN"/>
              <a:t>path feautes:</a:t>
            </a:r>
            <a:endParaRPr lang="en-US" altLang="zh-CN"/>
          </a:p>
          <a:p>
            <a:pPr lvl="3"/>
            <a:r>
              <a:rPr lang="en-US" altLang="zh-CN"/>
              <a:t>traffic</a:t>
            </a:r>
            <a:endParaRPr lang="en-US" altLang="zh-CN"/>
          </a:p>
          <a:p>
            <a:pPr lvl="3"/>
            <a:r>
              <a:rPr lang="en-US" altLang="zh-CN"/>
              <a:t>packets</a:t>
            </a:r>
            <a:endParaRPr lang="en-US" altLang="zh-CN"/>
          </a:p>
          <a:p>
            <a:pPr lvl="3"/>
            <a:r>
              <a:rPr lang="en-US" altLang="zh-CN"/>
              <a:t>EqLambda</a:t>
            </a:r>
            <a:endParaRPr lang="en-US" altLang="zh-CN"/>
          </a:p>
          <a:p>
            <a:pPr lvl="3"/>
            <a:r>
              <a:rPr lang="en-US" altLang="zh-CN"/>
              <a:t>AvgPktSize</a:t>
            </a:r>
            <a:endParaRPr lang="en-US" altLang="zh-CN"/>
          </a:p>
          <a:p>
            <a:pPr lvl="1"/>
            <a:r>
              <a:rPr lang="en-US" altLang="zh-CN"/>
              <a:t>outputs</a:t>
            </a:r>
            <a:endParaRPr lang="en-US" altLang="zh-CN"/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path:</a:t>
            </a:r>
            <a:endParaRPr lang="en-US" altLang="zh-CN">
              <a:solidFill>
                <a:srgbClr val="FF0000"/>
              </a:solidFill>
            </a:endParaRPr>
          </a:p>
          <a:p>
            <a:pPr lvl="3"/>
            <a:r>
              <a:rPr lang="en-US" altLang="zh-CN">
                <a:solidFill>
                  <a:srgbClr val="FF0000"/>
                </a:solidFill>
              </a:rPr>
              <a:t>delay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3375" y="455930"/>
            <a:ext cx="8517255" cy="628015"/>
          </a:xfrm>
        </p:spPr>
        <p:txBody>
          <a:bodyPr/>
          <a:p>
            <a:r>
              <a:rPr lang="zh-CN" altLang="en-US"/>
              <a:t>hyper-parameters </a:t>
            </a:r>
            <a:r>
              <a:rPr lang="en-US" altLang="zh-CN"/>
              <a:t>and set up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33375" y="920115"/>
            <a:ext cx="3571875" cy="5278755"/>
          </a:xfrm>
        </p:spPr>
        <p:txBody>
          <a:bodyPr/>
          <a:p>
            <a:r>
              <a:rPr lang="zh-CN" altLang="en-US" sz="1600"/>
              <a:t>link_state_dim:512</a:t>
            </a:r>
            <a:endParaRPr lang="zh-CN" altLang="en-US" sz="1600"/>
          </a:p>
          <a:p>
            <a:r>
              <a:rPr lang="zh-CN" altLang="en-US" sz="1600"/>
              <a:t>path_state_dim:512</a:t>
            </a:r>
            <a:endParaRPr lang="zh-CN" altLang="en-US" sz="1600"/>
          </a:p>
          <a:p>
            <a:r>
              <a:rPr lang="zh-CN" altLang="en-US" sz="1600"/>
              <a:t>t:4</a:t>
            </a:r>
            <a:endParaRPr lang="zh-CN" altLang="en-US" sz="1600"/>
          </a:p>
          <a:p>
            <a:r>
              <a:rPr lang="zh-CN" altLang="en-US" sz="1600"/>
              <a:t>readout_units:640</a:t>
            </a:r>
            <a:endParaRPr lang="zh-CN" altLang="en-US" sz="1600"/>
          </a:p>
          <a:p>
            <a:r>
              <a:rPr lang="zh-CN" altLang="en-US" sz="1600"/>
              <a:t>learning_rate:0.000003  </a:t>
            </a:r>
            <a:r>
              <a:rPr lang="en-US" altLang="zh-CN" sz="1600"/>
              <a:t># start with 0.001 or 0.0001, manually reducing when the MAPE reducing slow, we did it once on epoch 32.</a:t>
            </a:r>
            <a:endParaRPr lang="zh-CN" altLang="en-US" sz="1600"/>
          </a:p>
          <a:p>
            <a:r>
              <a:rPr lang="zh-CN" altLang="en-US" sz="1600"/>
              <a:t>l2: </a:t>
            </a:r>
            <a:r>
              <a:rPr lang="en-US" altLang="zh-CN" sz="1600"/>
              <a:t>No Use</a:t>
            </a:r>
            <a:endParaRPr lang="zh-CN" altLang="en-US" sz="1600"/>
          </a:p>
          <a:p>
            <a:r>
              <a:rPr lang="zh-CN" altLang="en-US" sz="1600"/>
              <a:t>l2_2: 0.01</a:t>
            </a:r>
            <a:endParaRPr lang="zh-CN" altLang="en-US" sz="1600"/>
          </a:p>
          <a:p>
            <a:r>
              <a:rPr lang="zh-CN" altLang="en-US" sz="1600"/>
              <a:t>decay_steps:40000</a:t>
            </a:r>
            <a:endParaRPr lang="zh-CN" altLang="en-US" sz="1600"/>
          </a:p>
          <a:p>
            <a:r>
              <a:rPr lang="zh-CN" altLang="en-US" sz="1600"/>
              <a:t>decay_rate:0.6</a:t>
            </a:r>
            <a:endParaRPr lang="zh-CN" altLang="en-US" sz="1600"/>
          </a:p>
          <a:p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[RUN_CONFIG]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epochs:400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steps_per_epoch:2000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validation_steps:5</a:t>
            </a:r>
            <a:endParaRPr lang="zh-CN" altLang="en-US" sz="160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4591050" y="953135"/>
            <a:ext cx="4264660" cy="5278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600"/>
              <a:t>Programming language</a:t>
            </a:r>
            <a:r>
              <a:rPr lang="en-US" altLang="zh-CN" sz="1600"/>
              <a:t>: Python</a:t>
            </a:r>
            <a:endParaRPr lang="en-US" altLang="zh-CN" sz="1600"/>
          </a:p>
          <a:p>
            <a:r>
              <a:rPr lang="zh-CN" altLang="en-US" sz="1600"/>
              <a:t>ML programming framework</a:t>
            </a:r>
            <a:r>
              <a:rPr lang="en-US" altLang="zh-CN" sz="1600"/>
              <a:t>: TensorFlow</a:t>
            </a:r>
            <a:endParaRPr lang="en-US" altLang="zh-CN" sz="1600"/>
          </a:p>
          <a:p>
            <a:r>
              <a:rPr lang="en-US" altLang="zh-CN" sz="1600"/>
              <a:t>Libraries: networkx, numpy</a:t>
            </a:r>
            <a:endParaRPr lang="en-US" altLang="zh-CN" sz="1600"/>
          </a:p>
          <a:p>
            <a:r>
              <a:rPr lang="en-US" altLang="zh-CN" sz="1600"/>
              <a:t>Training time: about 6-7 hours</a:t>
            </a:r>
            <a:endParaRPr lang="en-US" altLang="zh-CN" sz="1600"/>
          </a:p>
          <a:p>
            <a:r>
              <a:rPr lang="en-US" altLang="zh-CN" sz="1600"/>
              <a:t>GPU:  NVIDIA Corporation GV100GL [Tesla V100 PCIe 32GB] </a:t>
            </a:r>
            <a:endParaRPr lang="en-US" altLang="zh-CN" sz="1600"/>
          </a:p>
          <a:p>
            <a:endParaRPr lang="en-US" altLang="zh-CN" sz="1600"/>
          </a:p>
          <a:p>
            <a:pPr marL="0" indent="0"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solidFill>
                  <a:schemeClr val="bg1"/>
                </a:solidFill>
              </a:rPr>
              <a:t>Thank you</a:t>
            </a:r>
            <a:r>
              <a:rPr lang="zh-CN" altLang="en-US" sz="4800" dirty="0" smtClean="0"/>
              <a:t>！</a:t>
            </a:r>
            <a:endParaRPr lang="en-US" altLang="zh-CN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ZTE-机密-4X3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正文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5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5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封底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ZTE-机密-4X3</Template>
  <TotalTime>0</TotalTime>
  <Words>1260</Words>
  <Application>WPS 演示</Application>
  <PresentationFormat>全屏显示(4:3)</PresentationFormat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Heiti SC Light</vt:lpstr>
      <vt:lpstr>微软雅黑</vt:lpstr>
      <vt:lpstr>Times</vt:lpstr>
      <vt:lpstr>Calibri</vt:lpstr>
      <vt:lpstr>Arial Unicode MS</vt:lpstr>
      <vt:lpstr>Times New Roman</vt:lpstr>
      <vt:lpstr>ZTE-机密-4X3</vt:lpstr>
      <vt:lpstr>目录</vt:lpstr>
      <vt:lpstr>正文</vt:lpstr>
      <vt:lpstr>封底</vt:lpstr>
      <vt:lpstr>Creating a Scalable Network Digital Twin</vt:lpstr>
      <vt:lpstr>Based on RouteNet TensorFlow implementation provied by BNN</vt:lpstr>
      <vt:lpstr>Inputs and outputs</vt:lpstr>
      <vt:lpstr>hyper-parameters and set up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10112215</cp:lastModifiedBy>
  <cp:revision>25</cp:revision>
  <dcterms:created xsi:type="dcterms:W3CDTF">2015-08-10T08:42:00Z</dcterms:created>
  <dcterms:modified xsi:type="dcterms:W3CDTF">2021-11-12T13:27:20Z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