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77" r:id="rId1"/>
  </p:sldMasterIdLst>
  <p:notesMasterIdLst>
    <p:notesMasterId r:id="rId23"/>
  </p:notesMasterIdLst>
  <p:handoutMasterIdLst>
    <p:handoutMasterId r:id="rId24"/>
  </p:handoutMasterIdLst>
  <p:sldIdLst>
    <p:sldId id="1278" r:id="rId2"/>
    <p:sldId id="1339" r:id="rId3"/>
    <p:sldId id="1342" r:id="rId4"/>
    <p:sldId id="1366" r:id="rId5"/>
    <p:sldId id="1367" r:id="rId6"/>
    <p:sldId id="1368" r:id="rId7"/>
    <p:sldId id="1363" r:id="rId8"/>
    <p:sldId id="1369" r:id="rId9"/>
    <p:sldId id="1370" r:id="rId10"/>
    <p:sldId id="1371" r:id="rId11"/>
    <p:sldId id="1372" r:id="rId12"/>
    <p:sldId id="1345" r:id="rId13"/>
    <p:sldId id="1355" r:id="rId14"/>
    <p:sldId id="1373" r:id="rId15"/>
    <p:sldId id="1374" r:id="rId16"/>
    <p:sldId id="1364" r:id="rId17"/>
    <p:sldId id="1362" r:id="rId18"/>
    <p:sldId id="1359" r:id="rId19"/>
    <p:sldId id="1375" r:id="rId20"/>
    <p:sldId id="1365" r:id="rId21"/>
    <p:sldId id="1358" r:id="rId22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C273"/>
    <a:srgbClr val="B3D4FC"/>
    <a:srgbClr val="022906"/>
    <a:srgbClr val="1F4E79"/>
    <a:srgbClr val="57032C"/>
    <a:srgbClr val="FD666E"/>
    <a:srgbClr val="1A50A6"/>
    <a:srgbClr val="B6E6FC"/>
    <a:srgbClr val="B1B1B1"/>
    <a:srgbClr val="FFF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78D54-F960-E34F-3C70-F114679205C9}" v="106" dt="2022-11-28T08:58:46.903"/>
    <p1510:client id="{9E5CCF18-0C17-24ED-FADA-D8BDFAB4CDB4}" v="13" dt="2022-11-27T09:13:47.666"/>
    <p1510:client id="{BB095B34-327A-2137-7813-06C5766917F1}" v="15" dt="2022-11-28T08:26:22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95522" autoAdjust="0"/>
  </p:normalViewPr>
  <p:slideViewPr>
    <p:cSldViewPr>
      <p:cViewPr varScale="1">
        <p:scale>
          <a:sx n="81" d="100"/>
          <a:sy n="81" d="100"/>
        </p:scale>
        <p:origin x="754" y="62"/>
      </p:cViewPr>
      <p:guideLst>
        <p:guide orient="horz" pos="2160"/>
        <p:guide pos="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174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2922D27F-1634-44BF-B175-723A3F5E79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59259527-BF1A-4E3F-8714-081CE238B1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FEA1E-8A1B-45B4-BE22-104ED20A5F5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FC01CE48-BC60-4FC1-9A4C-8437C09237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83DE326-3BBC-4BB4-8231-24986109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41A4B-BDF8-4D33-BB4B-708D1DD4F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26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DFFCBB-3A13-A449-B8FB-532BA43383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0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7" charset="0"/>
        <a:ea typeface="ＭＳ Ｐゴシック" pitchFamily="-97" charset="-128"/>
        <a:cs typeface="ＭＳ Ｐゴシック" pitchFamily="-9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7" charset="0"/>
        <a:ea typeface="ＭＳ Ｐゴシック" pitchFamily="-9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7" charset="0"/>
        <a:ea typeface="ＭＳ Ｐゴシック" pitchFamily="-9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7" charset="0"/>
        <a:ea typeface="ＭＳ Ｐゴシック" pitchFamily="-9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7" charset="0"/>
        <a:ea typeface="ＭＳ Ｐゴシック" pitchFamily="-9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/>
                <a:cs typeface="Calibri"/>
              </a:rPr>
              <a:t>Train, Validation, Test split by color, What exactly each sample contains (the 11 features)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DFFCBB-3A13-A449-B8FB-532BA43383B3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79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/>
                <a:cs typeface="Calibri"/>
              </a:rPr>
              <a:t>What is Normalized RMSE?, Why only these models? Maybe another one (they give an example) is better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DFFCBB-3A13-A449-B8FB-532BA43383B3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94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DFFCBB-3A13-A449-B8FB-532BA43383B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59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DFFCBB-3A13-A449-B8FB-532BA43383B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95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/>
                <a:cs typeface="Calibri"/>
              </a:rPr>
              <a:t>Is global scaling violates Federated Learning rules? How is it performed?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DFFCBB-3A13-A449-B8FB-532BA43383B3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8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/>
                <a:cs typeface="Calibri"/>
              </a:rPr>
              <a:t>Train, Validation, Test split by color, What exactly each sample contains (the 11 features)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DFFCBB-3A13-A449-B8FB-532BA43383B3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3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/>
                <a:cs typeface="Calibri"/>
              </a:rPr>
              <a:t>Train, Validation, Test split by color, What exactly each sample contains (the 11 features)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DFFCBB-3A13-A449-B8FB-532BA43383B3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7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/>
                <a:cs typeface="Calibri"/>
              </a:rPr>
              <a:t>Train, Validation, Test split by color, What exactly each sample contains (the 11 features)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DFFCBB-3A13-A449-B8FB-532BA43383B3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20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/>
                <a:cs typeface="Calibri"/>
              </a:rPr>
              <a:t>Why you choose this type of </a:t>
            </a:r>
            <a:r>
              <a:rPr lang="en-US" dirty="0" err="1">
                <a:latin typeface="Calibri"/>
                <a:ea typeface="ＭＳ Ｐゴシック"/>
                <a:cs typeface="Calibri"/>
              </a:rPr>
              <a:t>NaN</a:t>
            </a:r>
            <a:r>
              <a:rPr lang="en-US" dirty="0">
                <a:latin typeface="Calibri"/>
                <a:ea typeface="ＭＳ Ｐゴシック"/>
                <a:cs typeface="Calibri"/>
              </a:rPr>
              <a:t> handling and Scaling? Justify. Elaborate more on different skews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DFFCBB-3A13-A449-B8FB-532BA43383B3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11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/>
                <a:cs typeface="Calibri"/>
              </a:rPr>
              <a:t>Why you choose this type of </a:t>
            </a:r>
            <a:r>
              <a:rPr lang="en-US" dirty="0" err="1">
                <a:latin typeface="Calibri"/>
                <a:ea typeface="ＭＳ Ｐゴシック"/>
                <a:cs typeface="Calibri"/>
              </a:rPr>
              <a:t>NaN</a:t>
            </a:r>
            <a:r>
              <a:rPr lang="en-US" dirty="0">
                <a:latin typeface="Calibri"/>
                <a:ea typeface="ＭＳ Ｐゴシック"/>
                <a:cs typeface="Calibri"/>
              </a:rPr>
              <a:t> handling and Scaling? Justify. Elaborate more on different skews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DFFCBB-3A13-A449-B8FB-532BA43383B3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31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/>
                <a:cs typeface="Calibri"/>
              </a:rPr>
              <a:t>Why you choose this type of </a:t>
            </a:r>
            <a:r>
              <a:rPr lang="en-US" dirty="0" err="1">
                <a:latin typeface="Calibri"/>
                <a:ea typeface="ＭＳ Ｐゴシック"/>
                <a:cs typeface="Calibri"/>
              </a:rPr>
              <a:t>NaN</a:t>
            </a:r>
            <a:r>
              <a:rPr lang="en-US" dirty="0">
                <a:latin typeface="Calibri"/>
                <a:ea typeface="ＭＳ Ｐゴシック"/>
                <a:cs typeface="Calibri"/>
              </a:rPr>
              <a:t> handling and Scaling? Justify. Elaborate more on different skews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DFFCBB-3A13-A449-B8FB-532BA43383B3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57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/>
                <a:cs typeface="Calibri"/>
              </a:rPr>
              <a:t>Why you choose this type of </a:t>
            </a:r>
            <a:r>
              <a:rPr lang="en-US" dirty="0" err="1">
                <a:latin typeface="Calibri"/>
                <a:ea typeface="ＭＳ Ｐゴシック"/>
                <a:cs typeface="Calibri"/>
              </a:rPr>
              <a:t>NaN</a:t>
            </a:r>
            <a:r>
              <a:rPr lang="en-US" dirty="0">
                <a:latin typeface="Calibri"/>
                <a:ea typeface="ＭＳ Ｐゴシック"/>
                <a:cs typeface="Calibri"/>
              </a:rPr>
              <a:t> handling and Scaling? Justify. Elaborate more on different skews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DFFCBB-3A13-A449-B8FB-532BA43383B3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55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/>
                <a:cs typeface="Calibri"/>
              </a:rPr>
              <a:t>Why you choose this type of </a:t>
            </a:r>
            <a:r>
              <a:rPr lang="en-US" dirty="0" err="1">
                <a:latin typeface="Calibri"/>
                <a:ea typeface="ＭＳ Ｐゴシック"/>
                <a:cs typeface="Calibri"/>
              </a:rPr>
              <a:t>NaN</a:t>
            </a:r>
            <a:r>
              <a:rPr lang="en-US" dirty="0">
                <a:latin typeface="Calibri"/>
                <a:ea typeface="ＭＳ Ｐゴシック"/>
                <a:cs typeface="Calibri"/>
              </a:rPr>
              <a:t> handling and Scaling? Justify. Elaborate more on different skews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DFFCBB-3A13-A449-B8FB-532BA43383B3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1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FCB4301-427B-428B-80AB-986F7261B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E426FAD-0705-412E-A547-9B87ADAB6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378F6DE-7FDA-4024-A55B-BBA190C7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025C-6EC5-43E8-811C-31C4CC304478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F134F68-2E95-468A-AE80-B17E9866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9DE7B6F-321E-4827-984F-D2F36B27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4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25CB57F-35D6-4BD7-BC74-90B8A263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84B022CB-D5F8-4F6F-BE42-FF7AE98CB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324CBA4-4A50-4053-84E5-D2AA6CB7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1F38-F4DB-4047-8B65-F814CE95EAA5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8529F55-4B7C-4E94-9CDA-123E5C28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FC3ACBB-4190-494B-B329-9BDCA03E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C2984A70-29CC-4924-830D-C83C8C3E4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70D1BEC0-9F14-4267-8F09-5ACFB0D0C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9FB4533-357B-44A1-9FC3-A6E0EE00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659D-20DD-497C-A667-49BB15CBD234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68BB811-C5D8-491D-92B1-7BF9E1EE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05C5610-06C1-4AEA-860C-4C9F084E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76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0E0-F898-4F8A-A285-C245B6FF7B11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Τίτλος 4">
            <a:extLst>
              <a:ext uri="{FF2B5EF4-FFF2-40B4-BE49-F238E27FC236}">
                <a16:creationId xmlns:a16="http://schemas.microsoft.com/office/drawing/2014/main" id="{52FF0EA2-C20B-42F7-B98E-7DD59EE5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701672"/>
          </a:xfrm>
        </p:spPr>
        <p:txBody>
          <a:bodyPr/>
          <a:lstStyle/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5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987FC2-B9BC-45AE-8DA4-CBE20367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EC99851-F9F5-4517-91EF-156DF517E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3"/>
            <a:ext cx="10515600" cy="4800581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  <a:endParaRPr lang="en-US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183BECD-106E-42A5-9DA4-67F1929B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1B52-4B24-41EE-9176-F9FD35FE16CD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121CF4B-0E88-4A6C-889E-FD989A29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35D0EE3-3412-4849-8894-70C0EFF1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CC5984A2-D203-4293-A960-10E8EEC44FBD}"/>
              </a:ext>
            </a:extLst>
          </p:cNvPr>
          <p:cNvCxnSpPr/>
          <p:nvPr userDrawn="1"/>
        </p:nvCxnSpPr>
        <p:spPr>
          <a:xfrm>
            <a:off x="838200" y="1066800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Ευθεία γραμμή σύνδεσης 7">
            <a:extLst>
              <a:ext uri="{FF2B5EF4-FFF2-40B4-BE49-F238E27FC236}">
                <a16:creationId xmlns:a16="http://schemas.microsoft.com/office/drawing/2014/main" id="{995D2B20-C962-4500-92DC-0EB372AA12AD}"/>
              </a:ext>
            </a:extLst>
          </p:cNvPr>
          <p:cNvCxnSpPr/>
          <p:nvPr userDrawn="1"/>
        </p:nvCxnSpPr>
        <p:spPr>
          <a:xfrm>
            <a:off x="838200" y="6096000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70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6C5B09A-4C4B-4108-BCA8-1C500636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E3BADC3-C217-4DAD-A69E-A641186E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AB220B7-316C-4A95-96A4-99D95EE3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E272E-AF22-4A40-8B19-354E326F8512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4792132-F734-4481-A58B-9ABD1D4E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C2ADCA1-BE8F-43B9-B3B7-A560EC71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2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4572D3C-F769-4EF6-B971-17E40620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C1F6EF-F3C4-43FD-A183-4F1A012EF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B2AFE095-2B65-4A25-A67E-AD03143BD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BA51EC8-C4C4-48BB-B882-66296DEF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453E-212C-4C2E-890D-5C6572DF2BD0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7BC72AAD-41D5-4187-9FE5-20C6D018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48BED213-CD28-4E54-A348-4971540D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9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C8361F-C8BB-442C-BA37-F15327EC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4CAA964-4133-4AB3-BFE5-FC540EFE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BBE7173-2569-4488-837D-B5A4056A0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1D4B218B-3E6D-4A31-9BB5-833DFE817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7F99F4D3-ADB5-464A-A10C-AEE501BA0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7F6149E5-D97D-40E1-861E-7BB73E6B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8E12-0E76-4AF0-A712-A5343D153C37}" type="datetime1">
              <a:rPr lang="en-US" smtClean="0"/>
              <a:t>11/28/2022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EE9926B7-A138-4FCF-8DD1-344C3641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589EDBA6-DBA0-4683-AECF-42FD6BC5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4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66BFCFA-D3B6-4DAE-BEC1-04A2BBFE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FA92063-328F-48FF-9F0A-E56069E8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2FA1-C129-4F7B-B47B-E254DB3661C4}" type="datetime1">
              <a:rPr lang="en-US" smtClean="0"/>
              <a:t>11/28/2022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51230911-B4CE-4BDF-9C73-A72A36EC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6C9B1484-E7B0-4FCC-AE55-C5309A20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380148D9-9942-4367-85C7-9AFB6D32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B229-4704-46BC-A644-0A2E8548D01B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94C34359-BBC3-4F8F-B29B-416856AC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4242CC0-15AA-46B8-AEA0-256C6DF4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9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652D15-1DFB-4F74-832B-AD13802A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8E7534F-8D45-438B-AD53-AA2AD670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51F76EB3-E558-4D1B-905B-7DD98A388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B1ABC81B-FE4B-4D6D-9F79-5BF88025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2929-6D53-4407-B1E8-D1A7B417ED73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BDE585E2-E010-400D-A02C-00BEB73A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9670783-7F3E-4648-8FA7-6FFEA63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9822C4F-C6C7-41F3-BD00-92B04D3B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620AA90A-1F66-4331-A380-0EE0A3D2E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E8BE8FD-5C0B-4AB0-A32C-F10A473E6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7E89BCE-D519-4EF2-A398-AD6957CB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762E-C544-4CAB-A5E0-BA5A80185D6A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D8260FA-058D-46CF-810A-44934AC0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69FCE1C-B696-41B5-882E-52349357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1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72889989-A4C1-420B-9268-DE62369C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31C905D-6632-4D58-BCF9-159D5F7DA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F754C73-FBD2-436A-9E39-09E928246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A165-D819-4DAA-A18F-94D004E14673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1BD410D-E228-4D67-AAF1-D32D763F9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3D95136-DFBA-4C9D-83A6-17E44D263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E512-A5C0-4390-A83F-378268DF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3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Διάγραμμα ροής: Είσοδος από πληκτρολόγιο 3">
            <a:extLst>
              <a:ext uri="{FF2B5EF4-FFF2-40B4-BE49-F238E27FC236}">
                <a16:creationId xmlns:a16="http://schemas.microsoft.com/office/drawing/2014/main" id="{09ED2DC5-313B-57EE-FA7A-DF53778E068B}"/>
              </a:ext>
            </a:extLst>
          </p:cNvPr>
          <p:cNvSpPr/>
          <p:nvPr/>
        </p:nvSpPr>
        <p:spPr>
          <a:xfrm flipV="1">
            <a:off x="0" y="-20875"/>
            <a:ext cx="12192000" cy="913705"/>
          </a:xfrm>
          <a:prstGeom prst="flowChartManualInpu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21ED3E-0224-4679-861D-FB9A4DCAC628}"/>
              </a:ext>
            </a:extLst>
          </p:cNvPr>
          <p:cNvSpPr txBox="1"/>
          <p:nvPr/>
        </p:nvSpPr>
        <p:spPr>
          <a:xfrm>
            <a:off x="2480541" y="1466519"/>
            <a:ext cx="7230918" cy="14272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ea typeface="+mn-lt"/>
                <a:cs typeface="+mn-lt"/>
              </a:rPr>
              <a:t>Federated Learning for 5G Base Station Traffic Forecasting</a:t>
            </a:r>
            <a:endParaRPr lang="en-US" sz="4400" dirty="0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CB8B3-B046-4E2C-B184-7C051BD20AD7}"/>
              </a:ext>
            </a:extLst>
          </p:cNvPr>
          <p:cNvSpPr txBox="1"/>
          <p:nvPr/>
        </p:nvSpPr>
        <p:spPr>
          <a:xfrm>
            <a:off x="-351900" y="5634522"/>
            <a:ext cx="749252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dirty="0">
                <a:ea typeface="Calibri"/>
                <a:cs typeface="Calibri"/>
              </a:rPr>
              <a:t>Joint work Nikolaos Pavlidis, Remous-Aris </a:t>
            </a:r>
            <a:r>
              <a:rPr lang="en-US" sz="1600" dirty="0" err="1">
                <a:ea typeface="Calibri"/>
                <a:cs typeface="Calibri"/>
              </a:rPr>
              <a:t>Koutsiamanis</a:t>
            </a:r>
            <a:r>
              <a:rPr lang="en-US" sz="1600" dirty="0">
                <a:ea typeface="Calibri"/>
                <a:cs typeface="Calibri"/>
              </a:rPr>
              <a:t> and Pavlos </a:t>
            </a:r>
            <a:r>
              <a:rPr lang="en-US" sz="1600" dirty="0" err="1">
                <a:ea typeface="Calibri"/>
                <a:cs typeface="Calibri"/>
              </a:rPr>
              <a:t>Efraimidis</a:t>
            </a:r>
            <a:endParaRPr lang="en-US" sz="1600" dirty="0">
              <a:ea typeface="Calibri"/>
              <a:cs typeface="Calibri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737FDCB-6454-4512-A41D-537A38A2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77B496-2A2C-22FE-8C52-D9C0698BBC25}"/>
              </a:ext>
            </a:extLst>
          </p:cNvPr>
          <p:cNvSpPr txBox="1"/>
          <p:nvPr/>
        </p:nvSpPr>
        <p:spPr>
          <a:xfrm>
            <a:off x="139422" y="5983740"/>
            <a:ext cx="639539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November 30, 2022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64E98D-2425-7765-0E80-C031D4E98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729" y="130829"/>
            <a:ext cx="1030034" cy="61029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EBE051-9344-27DF-CE3F-B328BFDC7A21}"/>
              </a:ext>
            </a:extLst>
          </p:cNvPr>
          <p:cNvCxnSpPr/>
          <p:nvPr/>
        </p:nvCxnSpPr>
        <p:spPr>
          <a:xfrm>
            <a:off x="2438400" y="2893786"/>
            <a:ext cx="731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BE3F14-8994-C8F5-2D74-575F2747AB36}"/>
              </a:ext>
            </a:extLst>
          </p:cNvPr>
          <p:cNvSpPr txBox="1"/>
          <p:nvPr/>
        </p:nvSpPr>
        <p:spPr>
          <a:xfrm>
            <a:off x="7966046" y="5983740"/>
            <a:ext cx="402369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2022 ITU AI/ML in 5G Challenge Play-offs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74BC61-7C2F-A3A3-950E-7430C7D03769}"/>
              </a:ext>
            </a:extLst>
          </p:cNvPr>
          <p:cNvSpPr txBox="1"/>
          <p:nvPr/>
        </p:nvSpPr>
        <p:spPr>
          <a:xfrm>
            <a:off x="5387933" y="4856288"/>
            <a:ext cx="17526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ea typeface="Calibri"/>
                <a:cs typeface="Calibri"/>
              </a:rPr>
              <a:t>Team Euclid</a:t>
            </a:r>
          </a:p>
        </p:txBody>
      </p:sp>
      <p:pic>
        <p:nvPicPr>
          <p:cNvPr id="5" name="Picture 9" descr="Logo, icon&#10;&#10;Description automatically generated">
            <a:extLst>
              <a:ext uri="{FF2B5EF4-FFF2-40B4-BE49-F238E27FC236}">
                <a16:creationId xmlns:a16="http://schemas.microsoft.com/office/drawing/2014/main" id="{F03ABC60-3DB2-CDA6-4AE3-E58E3FDD0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771" y="44737"/>
            <a:ext cx="2743200" cy="7854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27080C-2507-BEA6-538E-7D8E5B45BBA8}"/>
              </a:ext>
            </a:extLst>
          </p:cNvPr>
          <p:cNvSpPr txBox="1"/>
          <p:nvPr/>
        </p:nvSpPr>
        <p:spPr>
          <a:xfrm>
            <a:off x="3270073" y="2982366"/>
            <a:ext cx="565185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 dirty="0">
                <a:cs typeface="Calibri"/>
              </a:rPr>
              <a:t>Vasileios </a:t>
            </a:r>
            <a:r>
              <a:rPr lang="en-US" sz="2400" b="1" dirty="0" err="1">
                <a:cs typeface="Calibri"/>
              </a:rPr>
              <a:t>Perifanis</a:t>
            </a:r>
            <a:endParaRPr lang="en-US" sz="2400" b="1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PhD Student</a:t>
            </a:r>
          </a:p>
          <a:p>
            <a:pPr algn="ctr"/>
            <a:r>
              <a:rPr lang="en-US" dirty="0">
                <a:cs typeface="Calibri"/>
              </a:rPr>
              <a:t>Dept. of Electrical and Computer Engineering</a:t>
            </a:r>
          </a:p>
          <a:p>
            <a:pPr algn="ctr"/>
            <a:r>
              <a:rPr lang="en-US" dirty="0">
                <a:cs typeface="Calibri"/>
              </a:rPr>
              <a:t>Democritus University of Thrace</a:t>
            </a:r>
          </a:p>
          <a:p>
            <a:pPr algn="ctr"/>
            <a:r>
              <a:rPr lang="en-US" dirty="0">
                <a:cs typeface="Calibri"/>
              </a:rPr>
              <a:t>Greece</a:t>
            </a:r>
          </a:p>
        </p:txBody>
      </p:sp>
    </p:spTree>
    <p:extLst>
      <p:ext uri="{BB962C8B-B14F-4D97-AF65-F5344CB8AC3E}">
        <p14:creationId xmlns:p14="http://schemas.microsoft.com/office/powerpoint/2010/main" val="78821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9C26-3970-FB28-7C9B-8415B4A8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Federated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24E6-A8BA-CD63-B072-45A6F51E9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501" y="4659220"/>
            <a:ext cx="8073528" cy="15230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Unique Characteristics</a:t>
            </a:r>
          </a:p>
          <a:p>
            <a:pPr lvl="1"/>
            <a:r>
              <a:rPr lang="en-US" dirty="0">
                <a:cs typeface="Calibri"/>
              </a:rPr>
              <a:t>Feature and target distribution skew</a:t>
            </a:r>
          </a:p>
          <a:p>
            <a:pPr lvl="1"/>
            <a:r>
              <a:rPr lang="en-US" dirty="0">
                <a:cs typeface="Calibri"/>
              </a:rPr>
              <a:t>Quantity skew</a:t>
            </a:r>
          </a:p>
          <a:p>
            <a:pPr lvl="1"/>
            <a:r>
              <a:rPr lang="en-US" dirty="0">
                <a:cs typeface="Calibri"/>
              </a:rPr>
              <a:t>Temporal skew</a:t>
            </a: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E385E-655A-074E-FD47-90535388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9AB588-CADC-572C-0F27-117D7D84382F}"/>
              </a:ext>
            </a:extLst>
          </p:cNvPr>
          <p:cNvSpPr/>
          <p:nvPr/>
        </p:nvSpPr>
        <p:spPr>
          <a:xfrm>
            <a:off x="2344444" y="3038391"/>
            <a:ext cx="2070847" cy="23308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Outlier Handling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3DD901-DFC4-279B-6810-6004C0DAC7E4}"/>
              </a:ext>
            </a:extLst>
          </p:cNvPr>
          <p:cNvSpPr/>
          <p:nvPr/>
        </p:nvSpPr>
        <p:spPr>
          <a:xfrm>
            <a:off x="2359838" y="2106974"/>
            <a:ext cx="2070847" cy="23308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NaN</a:t>
            </a:r>
            <a:r>
              <a:rPr lang="en-US" dirty="0">
                <a:cs typeface="Calibri"/>
              </a:rPr>
              <a:t> Handling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0B70C4-C94E-6BB6-9DD0-9A15E97A3A84}"/>
              </a:ext>
            </a:extLst>
          </p:cNvPr>
          <p:cNvSpPr/>
          <p:nvPr/>
        </p:nvSpPr>
        <p:spPr>
          <a:xfrm>
            <a:off x="2362805" y="2578499"/>
            <a:ext cx="2070847" cy="23308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Train/Val Split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A972C3-3BA7-7541-5310-D2E4B9248C39}"/>
              </a:ext>
            </a:extLst>
          </p:cNvPr>
          <p:cNvSpPr/>
          <p:nvPr/>
        </p:nvSpPr>
        <p:spPr>
          <a:xfrm>
            <a:off x="2360854" y="3496548"/>
            <a:ext cx="2070847" cy="23308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Feature Scaling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685AB2-C936-5FBB-EBF8-EE105CBEEB5B}"/>
              </a:ext>
            </a:extLst>
          </p:cNvPr>
          <p:cNvCxnSpPr/>
          <p:nvPr/>
        </p:nvCxnSpPr>
        <p:spPr>
          <a:xfrm flipV="1">
            <a:off x="2097380" y="4331789"/>
            <a:ext cx="2640725" cy="6038"/>
          </a:xfrm>
          <a:prstGeom prst="straightConnector1">
            <a:avLst/>
          </a:prstGeom>
          <a:ln w="6350">
            <a:solidFill>
              <a:srgbClr val="1F4E79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418142-77C0-D1E2-CC2D-AA86D7304FB0}"/>
              </a:ext>
            </a:extLst>
          </p:cNvPr>
          <p:cNvSpPr/>
          <p:nvPr/>
        </p:nvSpPr>
        <p:spPr>
          <a:xfrm>
            <a:off x="2377182" y="3975223"/>
            <a:ext cx="2070847" cy="23308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Time-Series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486CC07-2637-0A9B-9379-ABB79834345F}"/>
              </a:ext>
            </a:extLst>
          </p:cNvPr>
          <p:cNvSpPr txBox="1">
            <a:spLocks/>
          </p:cNvSpPr>
          <p:nvPr/>
        </p:nvSpPr>
        <p:spPr>
          <a:xfrm>
            <a:off x="2769824" y="4331789"/>
            <a:ext cx="1529900" cy="322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>
                <a:latin typeface="Calibri"/>
                <a:ea typeface="Calibri"/>
                <a:cs typeface="Calibri"/>
              </a:rPr>
              <a:t>Pre-processing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1E32299-265C-5578-FF20-133A6FB65D25}"/>
              </a:ext>
            </a:extLst>
          </p:cNvPr>
          <p:cNvSpPr/>
          <p:nvPr/>
        </p:nvSpPr>
        <p:spPr>
          <a:xfrm>
            <a:off x="4793549" y="3066724"/>
            <a:ext cx="1143000" cy="2330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2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DF38F825-541F-4D5B-3D62-67D4E28F6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705" y="1078734"/>
            <a:ext cx="5610898" cy="38862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AF6DDC-88E6-D6E0-A753-94A8975C8029}"/>
              </a:ext>
            </a:extLst>
          </p:cNvPr>
          <p:cNvCxnSpPr/>
          <p:nvPr/>
        </p:nvCxnSpPr>
        <p:spPr>
          <a:xfrm flipH="1">
            <a:off x="1871030" y="3146233"/>
            <a:ext cx="471890" cy="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9CE43CF-1E50-26C7-000A-DB5D3A5878F9}"/>
              </a:ext>
            </a:extLst>
          </p:cNvPr>
          <p:cNvSpPr/>
          <p:nvPr/>
        </p:nvSpPr>
        <p:spPr>
          <a:xfrm>
            <a:off x="760639" y="2956192"/>
            <a:ext cx="1105173" cy="40395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Flooring &amp; Capping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10693C-025C-6283-B48B-34A99B32121D}"/>
              </a:ext>
            </a:extLst>
          </p:cNvPr>
          <p:cNvCxnSpPr>
            <a:cxnSpLocks/>
          </p:cNvCxnSpPr>
          <p:nvPr/>
        </p:nvCxnSpPr>
        <p:spPr>
          <a:xfrm flipH="1">
            <a:off x="1885140" y="3614450"/>
            <a:ext cx="471890" cy="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255D3A-D49F-A95A-A9E9-3DCFFF326D22}"/>
              </a:ext>
            </a:extLst>
          </p:cNvPr>
          <p:cNvSpPr/>
          <p:nvPr/>
        </p:nvSpPr>
        <p:spPr>
          <a:xfrm>
            <a:off x="774750" y="3411062"/>
            <a:ext cx="1105172" cy="40395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cs typeface="Calibri"/>
              </a:rPr>
              <a:t>Global vs Local Scaling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5D8FFB-5D04-6192-FA64-143BBC10F61F}"/>
              </a:ext>
            </a:extLst>
          </p:cNvPr>
          <p:cNvSpPr/>
          <p:nvPr/>
        </p:nvSpPr>
        <p:spPr>
          <a:xfrm>
            <a:off x="8942858" y="1667209"/>
            <a:ext cx="208612" cy="211642"/>
          </a:xfrm>
          <a:prstGeom prst="ellipse">
            <a:avLst/>
          </a:prstGeom>
          <a:solidFill>
            <a:srgbClr val="32C273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AC80AD-F7D5-C22B-F597-76236DC9B24E}"/>
              </a:ext>
            </a:extLst>
          </p:cNvPr>
          <p:cNvSpPr/>
          <p:nvPr/>
        </p:nvSpPr>
        <p:spPr>
          <a:xfrm>
            <a:off x="7102555" y="2368105"/>
            <a:ext cx="208612" cy="200859"/>
          </a:xfrm>
          <a:prstGeom prst="ellipse">
            <a:avLst/>
          </a:prstGeom>
          <a:solidFill>
            <a:srgbClr val="32C273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CD6D6E-8662-9373-BD26-77632A5017A2}"/>
              </a:ext>
            </a:extLst>
          </p:cNvPr>
          <p:cNvSpPr/>
          <p:nvPr/>
        </p:nvSpPr>
        <p:spPr>
          <a:xfrm>
            <a:off x="8403705" y="2612520"/>
            <a:ext cx="208612" cy="200859"/>
          </a:xfrm>
          <a:prstGeom prst="ellipse">
            <a:avLst/>
          </a:prstGeom>
          <a:solidFill>
            <a:srgbClr val="32C273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54E2BB-4326-9268-2865-D0EDB604120E}"/>
              </a:ext>
            </a:extLst>
          </p:cNvPr>
          <p:cNvSpPr/>
          <p:nvPr/>
        </p:nvSpPr>
        <p:spPr>
          <a:xfrm>
            <a:off x="9190865" y="2368104"/>
            <a:ext cx="208612" cy="200859"/>
          </a:xfrm>
          <a:prstGeom prst="ellipse">
            <a:avLst/>
          </a:prstGeom>
          <a:solidFill>
            <a:srgbClr val="32C273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1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9C26-3970-FB28-7C9B-8415B4A8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Federated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24E6-A8BA-CD63-B072-45A6F51E9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501" y="4659220"/>
            <a:ext cx="8073528" cy="15230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Unique Characteristics</a:t>
            </a:r>
          </a:p>
          <a:p>
            <a:pPr lvl="1"/>
            <a:r>
              <a:rPr lang="en-US" dirty="0">
                <a:cs typeface="Calibri"/>
              </a:rPr>
              <a:t>Feature and target distribution skew</a:t>
            </a:r>
          </a:p>
          <a:p>
            <a:pPr lvl="1"/>
            <a:r>
              <a:rPr lang="en-US" dirty="0">
                <a:cs typeface="Calibri"/>
              </a:rPr>
              <a:t>Quantity skew</a:t>
            </a:r>
          </a:p>
          <a:p>
            <a:pPr lvl="1"/>
            <a:r>
              <a:rPr lang="en-US" dirty="0">
                <a:cs typeface="Calibri"/>
              </a:rPr>
              <a:t>Temporal skew</a:t>
            </a: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E385E-655A-074E-FD47-90535388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9AB588-CADC-572C-0F27-117D7D84382F}"/>
              </a:ext>
            </a:extLst>
          </p:cNvPr>
          <p:cNvSpPr/>
          <p:nvPr/>
        </p:nvSpPr>
        <p:spPr>
          <a:xfrm>
            <a:off x="2344444" y="3038391"/>
            <a:ext cx="2070847" cy="23308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Outlier Handling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3DD901-DFC4-279B-6810-6004C0DAC7E4}"/>
              </a:ext>
            </a:extLst>
          </p:cNvPr>
          <p:cNvSpPr/>
          <p:nvPr/>
        </p:nvSpPr>
        <p:spPr>
          <a:xfrm>
            <a:off x="2359838" y="2106974"/>
            <a:ext cx="2070847" cy="23308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NaN</a:t>
            </a:r>
            <a:r>
              <a:rPr lang="en-US" dirty="0">
                <a:cs typeface="Calibri"/>
              </a:rPr>
              <a:t> Handling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0B70C4-C94E-6BB6-9DD0-9A15E97A3A84}"/>
              </a:ext>
            </a:extLst>
          </p:cNvPr>
          <p:cNvSpPr/>
          <p:nvPr/>
        </p:nvSpPr>
        <p:spPr>
          <a:xfrm>
            <a:off x="2362805" y="2578499"/>
            <a:ext cx="2070847" cy="23308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Train/Val Split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A972C3-3BA7-7541-5310-D2E4B9248C39}"/>
              </a:ext>
            </a:extLst>
          </p:cNvPr>
          <p:cNvSpPr/>
          <p:nvPr/>
        </p:nvSpPr>
        <p:spPr>
          <a:xfrm>
            <a:off x="2360854" y="3496548"/>
            <a:ext cx="2070847" cy="23308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Feature Scaling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685AB2-C936-5FBB-EBF8-EE105CBEEB5B}"/>
              </a:ext>
            </a:extLst>
          </p:cNvPr>
          <p:cNvCxnSpPr/>
          <p:nvPr/>
        </p:nvCxnSpPr>
        <p:spPr>
          <a:xfrm flipV="1">
            <a:off x="2097380" y="4331789"/>
            <a:ext cx="2640725" cy="6038"/>
          </a:xfrm>
          <a:prstGeom prst="straightConnector1">
            <a:avLst/>
          </a:prstGeom>
          <a:ln w="6350">
            <a:solidFill>
              <a:srgbClr val="1F4E79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418142-77C0-D1E2-CC2D-AA86D7304FB0}"/>
              </a:ext>
            </a:extLst>
          </p:cNvPr>
          <p:cNvSpPr/>
          <p:nvPr/>
        </p:nvSpPr>
        <p:spPr>
          <a:xfrm>
            <a:off x="2377182" y="3975223"/>
            <a:ext cx="2070847" cy="23308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Time-Series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486CC07-2637-0A9B-9379-ABB79834345F}"/>
              </a:ext>
            </a:extLst>
          </p:cNvPr>
          <p:cNvSpPr txBox="1">
            <a:spLocks/>
          </p:cNvSpPr>
          <p:nvPr/>
        </p:nvSpPr>
        <p:spPr>
          <a:xfrm>
            <a:off x="2769824" y="4331789"/>
            <a:ext cx="1529900" cy="322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>
                <a:latin typeface="Calibri"/>
                <a:ea typeface="Calibri"/>
                <a:cs typeface="Calibri"/>
              </a:rPr>
              <a:t>Pre-processing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1E32299-265C-5578-FF20-133A6FB65D25}"/>
              </a:ext>
            </a:extLst>
          </p:cNvPr>
          <p:cNvSpPr/>
          <p:nvPr/>
        </p:nvSpPr>
        <p:spPr>
          <a:xfrm>
            <a:off x="4793549" y="3066724"/>
            <a:ext cx="1143000" cy="2330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2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DF38F825-541F-4D5B-3D62-67D4E28F6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705" y="1078734"/>
            <a:ext cx="5610898" cy="38862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AF6DDC-88E6-D6E0-A753-94A8975C8029}"/>
              </a:ext>
            </a:extLst>
          </p:cNvPr>
          <p:cNvCxnSpPr/>
          <p:nvPr/>
        </p:nvCxnSpPr>
        <p:spPr>
          <a:xfrm flipH="1">
            <a:off x="1871030" y="3146233"/>
            <a:ext cx="471890" cy="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9CE43CF-1E50-26C7-000A-DB5D3A5878F9}"/>
              </a:ext>
            </a:extLst>
          </p:cNvPr>
          <p:cNvSpPr/>
          <p:nvPr/>
        </p:nvSpPr>
        <p:spPr>
          <a:xfrm>
            <a:off x="760639" y="2956192"/>
            <a:ext cx="1105173" cy="40395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Flooring &amp; Capping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10693C-025C-6283-B48B-34A99B32121D}"/>
              </a:ext>
            </a:extLst>
          </p:cNvPr>
          <p:cNvCxnSpPr>
            <a:cxnSpLocks/>
          </p:cNvCxnSpPr>
          <p:nvPr/>
        </p:nvCxnSpPr>
        <p:spPr>
          <a:xfrm flipH="1">
            <a:off x="1885140" y="3614450"/>
            <a:ext cx="471890" cy="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255D3A-D49F-A95A-A9E9-3DCFFF326D22}"/>
              </a:ext>
            </a:extLst>
          </p:cNvPr>
          <p:cNvSpPr/>
          <p:nvPr/>
        </p:nvSpPr>
        <p:spPr>
          <a:xfrm>
            <a:off x="774750" y="3411062"/>
            <a:ext cx="1105172" cy="40395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cs typeface="Calibri"/>
              </a:rPr>
              <a:t>Global vs Local Scaling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5D8FFB-5D04-6192-FA64-143BBC10F61F}"/>
              </a:ext>
            </a:extLst>
          </p:cNvPr>
          <p:cNvSpPr/>
          <p:nvPr/>
        </p:nvSpPr>
        <p:spPr>
          <a:xfrm>
            <a:off x="8942858" y="1951162"/>
            <a:ext cx="208612" cy="211642"/>
          </a:xfrm>
          <a:prstGeom prst="ellipse">
            <a:avLst/>
          </a:prstGeom>
          <a:solidFill>
            <a:srgbClr val="32C273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AC80AD-F7D5-C22B-F597-76236DC9B24E}"/>
              </a:ext>
            </a:extLst>
          </p:cNvPr>
          <p:cNvSpPr/>
          <p:nvPr/>
        </p:nvSpPr>
        <p:spPr>
          <a:xfrm>
            <a:off x="7429640" y="1527030"/>
            <a:ext cx="208612" cy="200859"/>
          </a:xfrm>
          <a:prstGeom prst="ellipse">
            <a:avLst/>
          </a:prstGeom>
          <a:solidFill>
            <a:srgbClr val="32C273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8EF1-6CB8-151E-1C18-62320789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65435-5FC1-B9CE-DF39-3253209F9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19"/>
            <a:ext cx="10515600" cy="48005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Calibri" panose="020F0502020204030204"/>
                <a:cs typeface="Calibri"/>
              </a:rPr>
              <a:t>Deep Learning models</a:t>
            </a:r>
          </a:p>
          <a:p>
            <a:pPr lvl="1"/>
            <a:r>
              <a:rPr lang="en-US" dirty="0">
                <a:ea typeface="Calibri" panose="020F0502020204030204"/>
                <a:cs typeface="Calibri"/>
              </a:rPr>
              <a:t> MLP, RNN, LSTM, GRU, 3D-CNN</a:t>
            </a:r>
          </a:p>
          <a:p>
            <a:r>
              <a:rPr lang="en-US" dirty="0">
                <a:ea typeface="Calibri" panose="020F0502020204030204"/>
                <a:cs typeface="Calibri"/>
              </a:rPr>
              <a:t>Aggregation Algorithms</a:t>
            </a:r>
          </a:p>
          <a:p>
            <a:pPr lvl="1"/>
            <a:r>
              <a:rPr lang="en-US" dirty="0">
                <a:ea typeface="Calibri" panose="020F0502020204030204"/>
                <a:cs typeface="Calibri"/>
              </a:rPr>
              <a:t>Avg, Median, </a:t>
            </a:r>
            <a:r>
              <a:rPr lang="en-US" dirty="0" err="1">
                <a:ea typeface="Calibri" panose="020F0502020204030204"/>
                <a:cs typeface="Calibri"/>
              </a:rPr>
              <a:t>FedAvg</a:t>
            </a:r>
            <a:r>
              <a:rPr lang="en-US" dirty="0">
                <a:ea typeface="Calibri" panose="020F0502020204030204"/>
                <a:cs typeface="Calibri"/>
              </a:rPr>
              <a:t>, </a:t>
            </a:r>
            <a:r>
              <a:rPr lang="en-US" dirty="0" err="1">
                <a:ea typeface="Calibri" panose="020F0502020204030204"/>
                <a:cs typeface="Calibri"/>
              </a:rPr>
              <a:t>FedProx</a:t>
            </a:r>
            <a:r>
              <a:rPr lang="en-US" dirty="0">
                <a:ea typeface="Calibri" panose="020F0502020204030204"/>
                <a:cs typeface="Calibri"/>
              </a:rPr>
              <a:t>, </a:t>
            </a:r>
            <a:r>
              <a:rPr lang="en-US" dirty="0" err="1">
                <a:ea typeface="Calibri" panose="020F0502020204030204"/>
                <a:cs typeface="Calibri"/>
              </a:rPr>
              <a:t>FedAvgM</a:t>
            </a:r>
            <a:r>
              <a:rPr lang="en-US" dirty="0">
                <a:ea typeface="Calibri" panose="020F0502020204030204"/>
                <a:cs typeface="Calibri"/>
              </a:rPr>
              <a:t>, </a:t>
            </a:r>
            <a:r>
              <a:rPr lang="en-US" dirty="0" err="1">
                <a:ea typeface="Calibri" panose="020F0502020204030204"/>
                <a:cs typeface="Calibri"/>
              </a:rPr>
              <a:t>FedNova</a:t>
            </a:r>
            <a:r>
              <a:rPr lang="en-US" dirty="0">
                <a:ea typeface="Calibri" panose="020F0502020204030204"/>
                <a:cs typeface="Calibri"/>
              </a:rPr>
              <a:t>, </a:t>
            </a:r>
            <a:r>
              <a:rPr lang="en-US" dirty="0" err="1">
                <a:ea typeface="Calibri" panose="020F0502020204030204"/>
                <a:cs typeface="Calibri"/>
              </a:rPr>
              <a:t>FedAdagrad</a:t>
            </a:r>
            <a:r>
              <a:rPr lang="en-US" dirty="0">
                <a:ea typeface="Calibri" panose="020F0502020204030204"/>
                <a:cs typeface="Calibri"/>
              </a:rPr>
              <a:t>, </a:t>
            </a:r>
            <a:r>
              <a:rPr lang="en-US" dirty="0" err="1">
                <a:ea typeface="Calibri" panose="020F0502020204030204"/>
                <a:cs typeface="Calibri"/>
              </a:rPr>
              <a:t>FedYogi</a:t>
            </a:r>
            <a:r>
              <a:rPr lang="en-US" dirty="0">
                <a:ea typeface="Calibri" panose="020F0502020204030204"/>
                <a:cs typeface="Calibri"/>
              </a:rPr>
              <a:t>, </a:t>
            </a:r>
            <a:r>
              <a:rPr lang="en-US" dirty="0" err="1">
                <a:ea typeface="Calibri" panose="020F0502020204030204"/>
                <a:cs typeface="Calibri"/>
              </a:rPr>
              <a:t>FedAdam</a:t>
            </a:r>
            <a:endParaRPr lang="en-US" dirty="0">
              <a:ea typeface="Calibri" panose="020F0502020204030204"/>
              <a:cs typeface="Calibri"/>
            </a:endParaRPr>
          </a:p>
          <a:p>
            <a:r>
              <a:rPr lang="en-US" dirty="0">
                <a:ea typeface="Calibri" panose="020F0502020204030204"/>
                <a:cs typeface="Calibri"/>
              </a:rPr>
              <a:t>Evaluation Metrics</a:t>
            </a:r>
          </a:p>
          <a:p>
            <a:pPr lvl="1"/>
            <a:r>
              <a:rPr lang="en-US" dirty="0">
                <a:ea typeface="Calibri" panose="020F0502020204030204"/>
                <a:cs typeface="Calibri"/>
              </a:rPr>
              <a:t>NRMSE regarding the uplink and downlink measurements</a:t>
            </a:r>
          </a:p>
          <a:p>
            <a:pPr lvl="1"/>
            <a:endParaRPr lang="en-US" dirty="0">
              <a:ea typeface="Calibri" panose="020F0502020204030204"/>
              <a:cs typeface="Calibri"/>
            </a:endParaRPr>
          </a:p>
          <a:p>
            <a:pPr lvl="1"/>
            <a:endParaRPr lang="en-US" dirty="0">
              <a:ea typeface="Calibri" panose="020F0502020204030204"/>
              <a:cs typeface="Calibri"/>
            </a:endParaRPr>
          </a:p>
          <a:p>
            <a:pPr lvl="1"/>
            <a:r>
              <a:rPr lang="en-US" dirty="0">
                <a:ea typeface="Calibri" panose="020F0502020204030204"/>
                <a:cs typeface="Calibri"/>
              </a:rPr>
              <a:t>Energy and CO</a:t>
            </a:r>
            <a:r>
              <a:rPr lang="en-US" baseline="-25000" dirty="0">
                <a:ea typeface="Calibri" panose="020F0502020204030204"/>
                <a:cs typeface="Calibri"/>
              </a:rPr>
              <a:t>2</a:t>
            </a:r>
            <a:r>
              <a:rPr lang="en-US" dirty="0">
                <a:ea typeface="Calibri" panose="020F0502020204030204"/>
                <a:cs typeface="Calibri"/>
              </a:rPr>
              <a:t> consumption</a:t>
            </a:r>
            <a:endParaRPr lang="en-US" dirty="0"/>
          </a:p>
          <a:p>
            <a:r>
              <a:rPr lang="en-US" dirty="0">
                <a:cs typeface="Calibri"/>
              </a:rPr>
              <a:t>Simulation</a:t>
            </a:r>
            <a:endParaRPr lang="en-US"/>
          </a:p>
          <a:p>
            <a:pPr lvl="1"/>
            <a:r>
              <a:rPr lang="en-US" dirty="0">
                <a:cs typeface="Calibri"/>
              </a:rPr>
              <a:t>Python programming language with </a:t>
            </a:r>
            <a:r>
              <a:rPr lang="en-US" dirty="0" err="1">
                <a:cs typeface="Calibri"/>
              </a:rPr>
              <a:t>PyTorch</a:t>
            </a:r>
            <a:r>
              <a:rPr lang="en-US">
                <a:cs typeface="Calibri"/>
              </a:rPr>
              <a:t> [GitHub]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endParaRPr lang="en-US" dirty="0">
              <a:ea typeface="Calibri" panose="020F0502020204030204"/>
              <a:cs typeface="Calibri"/>
            </a:endParaRPr>
          </a:p>
          <a:p>
            <a:pPr lvl="2"/>
            <a:endParaRPr lang="en-US" dirty="0">
              <a:ea typeface="Calibri" panose="020F0502020204030204"/>
              <a:cs typeface="Calibri"/>
            </a:endParaRPr>
          </a:p>
          <a:p>
            <a:pPr lvl="1"/>
            <a:endParaRPr lang="en-US" dirty="0">
              <a:ea typeface="Calibri" panose="020F0502020204030204"/>
              <a:cs typeface="Calibri"/>
            </a:endParaRPr>
          </a:p>
          <a:p>
            <a:pPr marL="914400" lvl="2" indent="0">
              <a:buNone/>
            </a:pPr>
            <a:endParaRPr lang="en-US" dirty="0">
              <a:ea typeface="Calibri" panose="020F0502020204030204"/>
              <a:cs typeface="Calibri"/>
            </a:endParaRPr>
          </a:p>
          <a:p>
            <a:pPr marL="914400" lvl="2" indent="0">
              <a:buNone/>
            </a:pPr>
            <a:endParaRPr lang="en-US" dirty="0">
              <a:ea typeface="Calibri" panose="020F0502020204030204"/>
              <a:cs typeface="Calibri"/>
            </a:endParaRPr>
          </a:p>
          <a:p>
            <a:pPr lvl="1" indent="-514350"/>
            <a:endParaRPr lang="en-US" dirty="0">
              <a:ea typeface="Calibri" panose="020F0502020204030204"/>
              <a:cs typeface="Calibri"/>
            </a:endParaRPr>
          </a:p>
          <a:p>
            <a:pPr lvl="1" indent="-514350"/>
            <a:endParaRPr lang="en-US" dirty="0">
              <a:ea typeface="Calibri" panose="020F0502020204030204"/>
              <a:cs typeface="Calibri"/>
            </a:endParaRPr>
          </a:p>
          <a:p>
            <a:pPr lvl="1"/>
            <a:endParaRPr lang="en-US" dirty="0">
              <a:ea typeface="Calibri" panose="020F0502020204030204"/>
              <a:cs typeface="Calibri"/>
            </a:endParaRPr>
          </a:p>
          <a:p>
            <a:pPr lvl="1"/>
            <a:endParaRPr lang="en-US" dirty="0">
              <a:ea typeface="Calibri" panose="020F0502020204030204"/>
              <a:cs typeface="Calibri"/>
            </a:endParaRPr>
          </a:p>
          <a:p>
            <a:pPr lvl="1"/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929A1-D1AF-E9BF-79FB-80930859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797EEE5-6E76-7D63-D639-2826B2383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114" y="3877886"/>
            <a:ext cx="4207823" cy="7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9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8EF1-6CB8-151E-1C18-62320789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– </a:t>
            </a:r>
            <a:r>
              <a:rPr lang="en-US">
                <a:cs typeface="Calibri Light"/>
              </a:rPr>
              <a:t>Influence of Pre-processing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929A1-D1AF-E9BF-79FB-80930859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4" descr="Averaged validation and test NRMSE using the raw data and with outliers handling.">
            <a:extLst>
              <a:ext uri="{FF2B5EF4-FFF2-40B4-BE49-F238E27FC236}">
                <a16:creationId xmlns:a16="http://schemas.microsoft.com/office/drawing/2014/main" id="{D28E6351-C39B-E1C7-A25A-D2BCCCF35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11" y="1786741"/>
            <a:ext cx="4564082" cy="3110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52F216-56B9-29B3-4E63-0B25CAA33B5A}"/>
              </a:ext>
            </a:extLst>
          </p:cNvPr>
          <p:cNvSpPr txBox="1"/>
          <p:nvPr/>
        </p:nvSpPr>
        <p:spPr>
          <a:xfrm>
            <a:off x="1557029" y="4785533"/>
            <a:ext cx="4050377" cy="977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Averaged validation and test NRMSE using the raw data and with outliers handling.</a:t>
            </a:r>
          </a:p>
        </p:txBody>
      </p:sp>
      <p:pic>
        <p:nvPicPr>
          <p:cNvPr id="8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49D0236E-E3A3-3D1A-14B5-1EE45BAAF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35" y="1766951"/>
            <a:ext cx="4563548" cy="31121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B06759-680B-9B40-E1EE-D95116154161}"/>
              </a:ext>
            </a:extLst>
          </p:cNvPr>
          <p:cNvSpPr txBox="1"/>
          <p:nvPr/>
        </p:nvSpPr>
        <p:spPr>
          <a:xfrm>
            <a:off x="6856040" y="4798711"/>
            <a:ext cx="4049826" cy="4764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Averaged validation and test NRMSE using the global and local scaling.</a:t>
            </a:r>
          </a:p>
        </p:txBody>
      </p:sp>
    </p:spTree>
    <p:extLst>
      <p:ext uri="{BB962C8B-B14F-4D97-AF65-F5344CB8AC3E}">
        <p14:creationId xmlns:p14="http://schemas.microsoft.com/office/powerpoint/2010/main" val="2137572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8EF1-6CB8-151E-1C18-62320789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– </a:t>
            </a:r>
            <a:r>
              <a:rPr lang="en-US">
                <a:cs typeface="Calibri Light"/>
              </a:rPr>
              <a:t>Influence of Pre-processing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929A1-D1AF-E9BF-79FB-80930859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4" descr="Averaged validation and test NRMSE using the raw data and with outliers handling.">
            <a:extLst>
              <a:ext uri="{FF2B5EF4-FFF2-40B4-BE49-F238E27FC236}">
                <a16:creationId xmlns:a16="http://schemas.microsoft.com/office/drawing/2014/main" id="{D28E6351-C39B-E1C7-A25A-D2BCCCF35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11" y="1786741"/>
            <a:ext cx="4564082" cy="3110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52F216-56B9-29B3-4E63-0B25CAA33B5A}"/>
              </a:ext>
            </a:extLst>
          </p:cNvPr>
          <p:cNvSpPr txBox="1"/>
          <p:nvPr/>
        </p:nvSpPr>
        <p:spPr>
          <a:xfrm>
            <a:off x="1557029" y="4785533"/>
            <a:ext cx="4050377" cy="977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Averaged validation and test NRMSE using the raw data and with outliers handling.</a:t>
            </a:r>
          </a:p>
        </p:txBody>
      </p:sp>
      <p:pic>
        <p:nvPicPr>
          <p:cNvPr id="8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49D0236E-E3A3-3D1A-14B5-1EE45BAAF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35" y="1766951"/>
            <a:ext cx="4563548" cy="31121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B06759-680B-9B40-E1EE-D95116154161}"/>
              </a:ext>
            </a:extLst>
          </p:cNvPr>
          <p:cNvSpPr txBox="1"/>
          <p:nvPr/>
        </p:nvSpPr>
        <p:spPr>
          <a:xfrm>
            <a:off x="6856040" y="4798711"/>
            <a:ext cx="4049826" cy="4764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Averaged validation and test NRMSE using the global and local scaling.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25F492-607D-2880-EEF2-E25FF545B97B}"/>
              </a:ext>
            </a:extLst>
          </p:cNvPr>
          <p:cNvSpPr/>
          <p:nvPr/>
        </p:nvSpPr>
        <p:spPr>
          <a:xfrm>
            <a:off x="3262954" y="2162382"/>
            <a:ext cx="205160" cy="25071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2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8EF1-6CB8-151E-1C18-62320789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– </a:t>
            </a:r>
            <a:r>
              <a:rPr lang="en-US">
                <a:cs typeface="Calibri Light"/>
              </a:rPr>
              <a:t>Influence of Pre-processing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929A1-D1AF-E9BF-79FB-80930859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4" descr="Averaged validation and test NRMSE using the raw data and with outliers handling.">
            <a:extLst>
              <a:ext uri="{FF2B5EF4-FFF2-40B4-BE49-F238E27FC236}">
                <a16:creationId xmlns:a16="http://schemas.microsoft.com/office/drawing/2014/main" id="{D28E6351-C39B-E1C7-A25A-D2BCCCF35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11" y="1786741"/>
            <a:ext cx="4564082" cy="3110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52F216-56B9-29B3-4E63-0B25CAA33B5A}"/>
              </a:ext>
            </a:extLst>
          </p:cNvPr>
          <p:cNvSpPr txBox="1"/>
          <p:nvPr/>
        </p:nvSpPr>
        <p:spPr>
          <a:xfrm>
            <a:off x="1557029" y="4785533"/>
            <a:ext cx="4050377" cy="977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Averaged validation and test NRMSE using the raw data and with outliers handling.</a:t>
            </a:r>
          </a:p>
        </p:txBody>
      </p:sp>
      <p:pic>
        <p:nvPicPr>
          <p:cNvPr id="8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49D0236E-E3A3-3D1A-14B5-1EE45BAAF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35" y="1766951"/>
            <a:ext cx="4563548" cy="31121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B06759-680B-9B40-E1EE-D95116154161}"/>
              </a:ext>
            </a:extLst>
          </p:cNvPr>
          <p:cNvSpPr txBox="1"/>
          <p:nvPr/>
        </p:nvSpPr>
        <p:spPr>
          <a:xfrm>
            <a:off x="6856040" y="4798711"/>
            <a:ext cx="4049826" cy="4764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Averaged validation and test NRMSE using the global and local scaling.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25F492-607D-2880-EEF2-E25FF545B97B}"/>
              </a:ext>
            </a:extLst>
          </p:cNvPr>
          <p:cNvSpPr/>
          <p:nvPr/>
        </p:nvSpPr>
        <p:spPr>
          <a:xfrm>
            <a:off x="3424699" y="3452749"/>
            <a:ext cx="205160" cy="12167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72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3357541-5DCF-4887-777F-04D3B9301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9" t="9904" r="8460" b="4792"/>
          <a:stretch/>
        </p:blipFill>
        <p:spPr>
          <a:xfrm>
            <a:off x="1204214" y="2172477"/>
            <a:ext cx="3950265" cy="26490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018EF1-6CB8-151E-1C18-62320789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Results – Federated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929A1-D1AF-E9BF-79FB-80930859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A7DE153D-13D7-A5C3-B6ED-F408D84D0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73429"/>
              </p:ext>
            </p:extLst>
          </p:nvPr>
        </p:nvGraphicFramePr>
        <p:xfrm>
          <a:off x="6343402" y="2506541"/>
          <a:ext cx="4000496" cy="201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00099">
                  <a:extLst>
                    <a:ext uri="{9D8B030D-6E8A-4147-A177-3AD203B41FA5}">
                      <a16:colId xmlns:a16="http://schemas.microsoft.com/office/drawing/2014/main" val="3544312923"/>
                    </a:ext>
                  </a:extLst>
                </a:gridCol>
                <a:gridCol w="1600198">
                  <a:extLst>
                    <a:ext uri="{9D8B030D-6E8A-4147-A177-3AD203B41FA5}">
                      <a16:colId xmlns:a16="http://schemas.microsoft.com/office/drawing/2014/main" val="2156379734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2400403797"/>
                    </a:ext>
                  </a:extLst>
                </a:gridCol>
              </a:tblGrid>
              <a:tr h="334776">
                <a:tc>
                  <a:txBody>
                    <a:bodyPr/>
                    <a:lstStyle/>
                    <a:p>
                      <a:r>
                        <a:rPr lang="en-US" sz="16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NRMSE (Cen)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NRMSE (FL)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22212"/>
                  </a:ext>
                </a:extLst>
              </a:tr>
              <a:tr h="334776">
                <a:tc>
                  <a:txBody>
                    <a:bodyPr/>
                    <a:lstStyle/>
                    <a:p>
                      <a:r>
                        <a:rPr lang="en-US" sz="1600" b="0" dirty="0"/>
                        <a:t>MLP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0.6705</a:t>
                      </a:r>
                      <a:r>
                        <a:rPr lang="el-G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±0.01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0.6797±0.015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35887"/>
                  </a:ext>
                </a:extLst>
              </a:tr>
              <a:tr h="334776">
                <a:tc>
                  <a:txBody>
                    <a:bodyPr/>
                    <a:lstStyle/>
                    <a:p>
                      <a:r>
                        <a:rPr lang="en-US" sz="1600" b="0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0.6852±0.0085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l-G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.6856±0.0081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647064"/>
                  </a:ext>
                </a:extLst>
              </a:tr>
              <a:tr h="334776">
                <a:tc>
                  <a:txBody>
                    <a:bodyPr/>
                    <a:lstStyle/>
                    <a:p>
                      <a:r>
                        <a:rPr lang="en-US" sz="1600" b="0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0.6927±0.0058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l-GR" sz="16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.6776</a:t>
                      </a:r>
                      <a:r>
                        <a:rPr lang="el-G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±0.0049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008307"/>
                  </a:ext>
                </a:extLst>
              </a:tr>
              <a:tr h="334776">
                <a:tc>
                  <a:txBody>
                    <a:bodyPr/>
                    <a:lstStyle/>
                    <a:p>
                      <a:r>
                        <a:rPr lang="en-US" sz="1600" b="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0.6734±0.0057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0.6747</a:t>
                      </a:r>
                      <a:r>
                        <a:rPr lang="el-G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±0.0079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47071"/>
                  </a:ext>
                </a:extLst>
              </a:tr>
              <a:tr h="334776">
                <a:tc>
                  <a:txBody>
                    <a:bodyPr/>
                    <a:lstStyle/>
                    <a:p>
                      <a:r>
                        <a:rPr lang="en-US" sz="1600" b="0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0.6701</a:t>
                      </a:r>
                      <a:r>
                        <a:rPr lang="el-G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±0.0219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0.6836±0.0198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769652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354C54D0-D31B-2376-B497-41FE1FFA99E8}"/>
              </a:ext>
            </a:extLst>
          </p:cNvPr>
          <p:cNvSpPr txBox="1"/>
          <p:nvPr/>
        </p:nvSpPr>
        <p:spPr>
          <a:xfrm>
            <a:off x="1584242" y="4723783"/>
            <a:ext cx="369356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ea typeface="+mn-lt"/>
                <a:cs typeface="+mn-lt"/>
              </a:rPr>
              <a:t>Averaged validation and test NRMSE per federated model.</a:t>
            </a:r>
          </a:p>
        </p:txBody>
      </p:sp>
    </p:spTree>
    <p:extLst>
      <p:ext uri="{BB962C8B-B14F-4D97-AF65-F5344CB8AC3E}">
        <p14:creationId xmlns:p14="http://schemas.microsoft.com/office/powerpoint/2010/main" val="2161683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82B4-567B-9702-27F1-0C2E2D50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Results – Aggregation &amp; Energy Consumption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A913B-0CD9-F777-C8F5-6CCD1A46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BDA77EA2-3CC6-A2AA-BC69-5FACBE449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79" y="1234945"/>
            <a:ext cx="4118757" cy="309649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FD869FD0-696F-F0CF-FBD5-61462250A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804" y="4806017"/>
            <a:ext cx="6295901" cy="12512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DDC03D-7FF9-FAB6-A3A6-36554BE18DC1}"/>
              </a:ext>
            </a:extLst>
          </p:cNvPr>
          <p:cNvSpPr txBox="1"/>
          <p:nvPr/>
        </p:nvSpPr>
        <p:spPr>
          <a:xfrm>
            <a:off x="4592930" y="4161784"/>
            <a:ext cx="369356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ea typeface="+mn-lt"/>
                <a:cs typeface="+mn-lt"/>
              </a:rPr>
              <a:t>Averaged test NRMSE per aggregation algorithm using the federated LSTM model.</a:t>
            </a:r>
          </a:p>
        </p:txBody>
      </p:sp>
    </p:spTree>
    <p:extLst>
      <p:ext uri="{BB962C8B-B14F-4D97-AF65-F5344CB8AC3E}">
        <p14:creationId xmlns:p14="http://schemas.microsoft.com/office/powerpoint/2010/main" val="1829175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3080-4790-BDBC-872E-253CDAEE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Results – Forecasting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CB1AB-DD7E-C1DF-DFBD-BB1A2598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0D3F8F1-E229-12D8-5A7E-F62489C9A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920" y="1101922"/>
            <a:ext cx="8799614" cy="496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54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3080-4790-BDBC-872E-253CDAEE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Results – Forecasting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CB1AB-DD7E-C1DF-DFBD-BB1A2598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0D3F8F1-E229-12D8-5A7E-F62489C9A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920" y="1101922"/>
            <a:ext cx="8799614" cy="496093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2D0455-2216-9251-4B6B-94864342C871}"/>
              </a:ext>
            </a:extLst>
          </p:cNvPr>
          <p:cNvSpPr/>
          <p:nvPr/>
        </p:nvSpPr>
        <p:spPr>
          <a:xfrm>
            <a:off x="3354293" y="1270000"/>
            <a:ext cx="597648" cy="8292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A56FC2-F4CF-C1A3-F016-3838C16F45A5}"/>
              </a:ext>
            </a:extLst>
          </p:cNvPr>
          <p:cNvSpPr/>
          <p:nvPr/>
        </p:nvSpPr>
        <p:spPr>
          <a:xfrm>
            <a:off x="3339352" y="3780117"/>
            <a:ext cx="612589" cy="8292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8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C54C-B2FF-807A-7F5C-18258BB7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Challenge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8D3E5-7A4B-DBC1-0C9B-B2CBEB25C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Calibri"/>
                <a:cs typeface="Calibri"/>
              </a:rPr>
              <a:t>Traffic prediction is of great importance towards the 5G era.</a:t>
            </a:r>
          </a:p>
          <a:p>
            <a:pPr lvl="1"/>
            <a:r>
              <a:rPr lang="en-US" dirty="0">
                <a:ea typeface="Calibri"/>
                <a:cs typeface="Calibri"/>
              </a:rPr>
              <a:t>Smart and efficient infrastructure planning</a:t>
            </a:r>
          </a:p>
          <a:p>
            <a:pPr lvl="1"/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Suitable Deep Learning models: MLPs, RNNs, CNNs.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Traditional approaches build forecasting models using combined base station data.</a:t>
            </a:r>
          </a:p>
          <a:p>
            <a:pPr lvl="1"/>
            <a:r>
              <a:rPr lang="en-US" dirty="0">
                <a:ea typeface="Calibri"/>
                <a:cs typeface="Calibri"/>
              </a:rPr>
              <a:t>Privacy violations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Business competitiveness and confidentiality issues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Solution: Collaborative Learning without exchanging data</a:t>
            </a:r>
          </a:p>
          <a:p>
            <a:pPr lvl="1"/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Challenge: </a:t>
            </a:r>
          </a:p>
          <a:p>
            <a:pPr lvl="1"/>
            <a:r>
              <a:rPr lang="en-US" dirty="0">
                <a:ea typeface="Calibri"/>
                <a:cs typeface="Calibri"/>
              </a:rPr>
              <a:t>Goal: Build a Federated Model Architecture</a:t>
            </a:r>
          </a:p>
          <a:p>
            <a:pPr lvl="1"/>
            <a:r>
              <a:rPr lang="en-US" dirty="0">
                <a:ea typeface="Calibri"/>
                <a:cs typeface="Calibri"/>
              </a:rPr>
              <a:t>Input: 10 past observations (11 measurements/observation)</a:t>
            </a:r>
          </a:p>
          <a:p>
            <a:pPr lvl="1"/>
            <a:r>
              <a:rPr lang="en-US" dirty="0">
                <a:ea typeface="Calibri"/>
                <a:cs typeface="Calibri"/>
              </a:rPr>
              <a:t>Output: Next-step prediction (5 measurements)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666E2-D558-29C8-DEBE-B752C892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85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2BD6-A082-C12F-BFB0-95D95FC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2C356-3EC3-D1D2-BE10-384458FE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Pre-processing hugely affects the forecasting error</a:t>
            </a:r>
          </a:p>
          <a:p>
            <a:pPr lvl="1"/>
            <a:r>
              <a:rPr lang="en-US" dirty="0">
                <a:cs typeface="Calibri"/>
              </a:rPr>
              <a:t>Outlier handling leads to lower error</a:t>
            </a:r>
          </a:p>
          <a:p>
            <a:pPr lvl="1"/>
            <a:r>
              <a:rPr lang="en-US" dirty="0">
                <a:cs typeface="Calibri"/>
              </a:rPr>
              <a:t>Global scaling results in higher accuracy than local scaling</a:t>
            </a:r>
          </a:p>
          <a:p>
            <a:r>
              <a:rPr lang="en-US" dirty="0">
                <a:cs typeface="Calibri"/>
              </a:rPr>
              <a:t>Federated Learning is on par with the centralized setting</a:t>
            </a:r>
          </a:p>
          <a:p>
            <a:pPr lvl="1"/>
            <a:r>
              <a:rPr lang="en-US" dirty="0">
                <a:cs typeface="Calibri"/>
              </a:rPr>
              <a:t>Privacy</a:t>
            </a:r>
          </a:p>
          <a:p>
            <a:pPr lvl="1"/>
            <a:r>
              <a:rPr lang="en-US" dirty="0">
                <a:cs typeface="Calibri"/>
              </a:rPr>
              <a:t>Dynamic execution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Fine-Tuning</a:t>
            </a:r>
          </a:p>
          <a:p>
            <a:r>
              <a:rPr lang="en-US" dirty="0">
                <a:cs typeface="Calibri"/>
              </a:rPr>
              <a:t>Aggregation algorithms do not heavily influence the learning performance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cs typeface="Calibri"/>
              </a:rPr>
              <a:t>Future Direction: Temporal Models &amp; Aggregators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57B4E-FDBE-B8ED-FDD5-54670A66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02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7088-BA23-532C-A772-24DDC5C4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27" y="1235285"/>
            <a:ext cx="10515600" cy="2852737"/>
          </a:xfrm>
        </p:spPr>
        <p:txBody>
          <a:bodyPr/>
          <a:lstStyle/>
          <a:p>
            <a:r>
              <a:rPr lang="en-US" dirty="0">
                <a:cs typeface="Calibri Light"/>
              </a:rPr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0388D-24DC-03FD-7389-857AFE148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619" y="4364771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Any questions?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999A-98D5-075B-4861-2B06D10E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21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E43C72-0448-2D73-B830-BE8E8927098C}"/>
              </a:ext>
            </a:extLst>
          </p:cNvPr>
          <p:cNvCxnSpPr/>
          <p:nvPr/>
        </p:nvCxnSpPr>
        <p:spPr>
          <a:xfrm>
            <a:off x="998415" y="4176622"/>
            <a:ext cx="9925536" cy="3893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58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B153-5E9E-DBA4-B5B8-D102E055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01EA5-A406-6607-8C8A-5F230BA1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Collection of measurements from three base stations in the metropolitan area of Barcelona, Spain.</a:t>
            </a:r>
          </a:p>
          <a:p>
            <a:pPr lvl="1"/>
            <a:r>
              <a:rPr lang="en-US" sz="2200" dirty="0">
                <a:cs typeface="Calibri"/>
              </a:rPr>
              <a:t>ElBorn: 5421 samples (7 days)</a:t>
            </a:r>
          </a:p>
          <a:p>
            <a:pPr lvl="1"/>
            <a:r>
              <a:rPr lang="en-US" sz="2200" dirty="0" err="1">
                <a:cs typeface="Calibri"/>
              </a:rPr>
              <a:t>LesCorts</a:t>
            </a:r>
            <a:r>
              <a:rPr lang="en-US" sz="2200" dirty="0">
                <a:cs typeface="Calibri"/>
              </a:rPr>
              <a:t>: 8615 samples (12 days)</a:t>
            </a:r>
          </a:p>
          <a:p>
            <a:pPr lvl="1"/>
            <a:r>
              <a:rPr lang="en-US" sz="2200" dirty="0" err="1">
                <a:cs typeface="Calibri"/>
              </a:rPr>
              <a:t>PobleSec</a:t>
            </a:r>
            <a:r>
              <a:rPr lang="en-US" sz="2200" dirty="0">
                <a:cs typeface="Calibri"/>
              </a:rPr>
              <a:t>: 19909 samples (28 days)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7A28E-D9AF-6932-CB32-737C6796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83CC96-E2EC-CEE7-823F-8512410E100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043600" y="2993495"/>
            <a:ext cx="3996000" cy="28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E94004-8EFE-09E2-AE35-3F4C5CA4BCB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081200" y="2993495"/>
            <a:ext cx="3996000" cy="288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AB9E1C-6019-932F-3776-B178ADFAE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0" y="2993495"/>
            <a:ext cx="3996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9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B153-5E9E-DBA4-B5B8-D102E055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01EA5-A406-6607-8C8A-5F230BA1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Collection of measurements from three base stations in the metropolitan area of Barcelona, Spain.</a:t>
            </a:r>
          </a:p>
          <a:p>
            <a:pPr lvl="1"/>
            <a:r>
              <a:rPr lang="en-US" sz="2200" dirty="0">
                <a:cs typeface="Calibri"/>
              </a:rPr>
              <a:t>ElBorn: 5421 samples (7 days)</a:t>
            </a:r>
          </a:p>
          <a:p>
            <a:pPr lvl="1"/>
            <a:r>
              <a:rPr lang="en-US" sz="2200" dirty="0" err="1">
                <a:cs typeface="Calibri"/>
              </a:rPr>
              <a:t>LesCorts</a:t>
            </a:r>
            <a:r>
              <a:rPr lang="en-US" sz="2200" dirty="0">
                <a:cs typeface="Calibri"/>
              </a:rPr>
              <a:t>: 8615 samples (12 days)</a:t>
            </a:r>
          </a:p>
          <a:p>
            <a:pPr lvl="1"/>
            <a:r>
              <a:rPr lang="en-US" sz="2200" dirty="0" err="1">
                <a:cs typeface="Calibri"/>
              </a:rPr>
              <a:t>PobleSec</a:t>
            </a:r>
            <a:r>
              <a:rPr lang="en-US" sz="2200" dirty="0">
                <a:cs typeface="Calibri"/>
              </a:rPr>
              <a:t>: 19909 samples (28 days)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7A28E-D9AF-6932-CB32-737C6796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83CC96-E2EC-CEE7-823F-8512410E100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043600" y="2993495"/>
            <a:ext cx="3996000" cy="28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E94004-8EFE-09E2-AE35-3F4C5CA4BCB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081200" y="2993495"/>
            <a:ext cx="3996000" cy="288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AB9E1C-6019-932F-3776-B178ADFAE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0" y="2993495"/>
            <a:ext cx="3996000" cy="2880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85D6F6-F4AE-B7FE-861F-709F933C389C}"/>
              </a:ext>
            </a:extLst>
          </p:cNvPr>
          <p:cNvSpPr/>
          <p:nvPr/>
        </p:nvSpPr>
        <p:spPr>
          <a:xfrm>
            <a:off x="362323" y="3201147"/>
            <a:ext cx="2293470" cy="24316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0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B153-5E9E-DBA4-B5B8-D102E055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01EA5-A406-6607-8C8A-5F230BA1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Collection of measurements from three base stations in the metropolitan area of Barcelona, Spain.</a:t>
            </a:r>
          </a:p>
          <a:p>
            <a:pPr lvl="1"/>
            <a:r>
              <a:rPr lang="en-US" sz="2200" dirty="0">
                <a:cs typeface="Calibri"/>
              </a:rPr>
              <a:t>ElBorn: 5421 samples (7 days)</a:t>
            </a:r>
          </a:p>
          <a:p>
            <a:pPr lvl="1"/>
            <a:r>
              <a:rPr lang="en-US" sz="2200" dirty="0" err="1">
                <a:cs typeface="Calibri"/>
              </a:rPr>
              <a:t>LesCorts</a:t>
            </a:r>
            <a:r>
              <a:rPr lang="en-US" sz="2200" dirty="0">
                <a:cs typeface="Calibri"/>
              </a:rPr>
              <a:t>: 8615 samples (12 days)</a:t>
            </a:r>
          </a:p>
          <a:p>
            <a:pPr lvl="1"/>
            <a:r>
              <a:rPr lang="en-US" sz="2200" dirty="0" err="1">
                <a:cs typeface="Calibri"/>
              </a:rPr>
              <a:t>PobleSec</a:t>
            </a:r>
            <a:r>
              <a:rPr lang="en-US" sz="2200" dirty="0">
                <a:cs typeface="Calibri"/>
              </a:rPr>
              <a:t>: 19909 samples (28 days)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7A28E-D9AF-6932-CB32-737C6796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83CC96-E2EC-CEE7-823F-8512410E100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043600" y="2993495"/>
            <a:ext cx="3996000" cy="28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E94004-8EFE-09E2-AE35-3F4C5CA4BCB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081200" y="2993495"/>
            <a:ext cx="3996000" cy="288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AB9E1C-6019-932F-3776-B178ADFAE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0" y="2993495"/>
            <a:ext cx="3996000" cy="2880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2E618A-9BEF-ED20-5168-927E9FB754A6}"/>
              </a:ext>
            </a:extLst>
          </p:cNvPr>
          <p:cNvSpPr/>
          <p:nvPr/>
        </p:nvSpPr>
        <p:spPr>
          <a:xfrm>
            <a:off x="2596029" y="5001558"/>
            <a:ext cx="597647" cy="7134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8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B153-5E9E-DBA4-B5B8-D102E055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01EA5-A406-6607-8C8A-5F230BA1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Collection of measurements from three base stations in the metropolitan area of Barcelona, Spain.</a:t>
            </a:r>
          </a:p>
          <a:p>
            <a:pPr lvl="1"/>
            <a:r>
              <a:rPr lang="en-US" sz="2200" dirty="0">
                <a:cs typeface="Calibri"/>
              </a:rPr>
              <a:t>ElBorn: 5421 samples (7 days)</a:t>
            </a:r>
          </a:p>
          <a:p>
            <a:pPr lvl="1"/>
            <a:r>
              <a:rPr lang="en-US" sz="2200" dirty="0" err="1">
                <a:cs typeface="Calibri"/>
              </a:rPr>
              <a:t>LesCorts</a:t>
            </a:r>
            <a:r>
              <a:rPr lang="en-US" sz="2200" dirty="0">
                <a:cs typeface="Calibri"/>
              </a:rPr>
              <a:t>: 8615 samples (12 days)</a:t>
            </a:r>
          </a:p>
          <a:p>
            <a:pPr lvl="1"/>
            <a:r>
              <a:rPr lang="en-US" sz="2200" dirty="0" err="1">
                <a:cs typeface="Calibri"/>
              </a:rPr>
              <a:t>PobleSec</a:t>
            </a:r>
            <a:r>
              <a:rPr lang="en-US" sz="2200" dirty="0">
                <a:cs typeface="Calibri"/>
              </a:rPr>
              <a:t>: 19909 samples (28 days)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7A28E-D9AF-6932-CB32-737C6796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83CC96-E2EC-CEE7-823F-8512410E100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043600" y="2993495"/>
            <a:ext cx="3996000" cy="28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E94004-8EFE-09E2-AE35-3F4C5CA4BCB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081200" y="2993495"/>
            <a:ext cx="3996000" cy="288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AB9E1C-6019-932F-3776-B178ADFAE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0" y="2993495"/>
            <a:ext cx="3996000" cy="2880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30E93B-7CBF-8B40-3291-5DE9A2F05806}"/>
              </a:ext>
            </a:extLst>
          </p:cNvPr>
          <p:cNvSpPr/>
          <p:nvPr/>
        </p:nvSpPr>
        <p:spPr>
          <a:xfrm>
            <a:off x="3167529" y="3869764"/>
            <a:ext cx="870323" cy="18041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7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9C26-3970-FB28-7C9B-8415B4A8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Federated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24E6-A8BA-CD63-B072-45A6F51E9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501" y="4659220"/>
            <a:ext cx="8073528" cy="15230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Unique Characteristics</a:t>
            </a:r>
          </a:p>
          <a:p>
            <a:pPr lvl="1"/>
            <a:r>
              <a:rPr lang="en-US" dirty="0">
                <a:cs typeface="Calibri"/>
              </a:rPr>
              <a:t>Feature and target distribution skew</a:t>
            </a:r>
          </a:p>
          <a:p>
            <a:pPr lvl="1"/>
            <a:r>
              <a:rPr lang="en-US" dirty="0">
                <a:cs typeface="Calibri"/>
              </a:rPr>
              <a:t>Quantity skew</a:t>
            </a:r>
          </a:p>
          <a:p>
            <a:pPr lvl="1"/>
            <a:r>
              <a:rPr lang="en-US" dirty="0">
                <a:cs typeface="Calibri"/>
              </a:rPr>
              <a:t>Temporal skew</a:t>
            </a: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E385E-655A-074E-FD47-90535388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9AB588-CADC-572C-0F27-117D7D84382F}"/>
              </a:ext>
            </a:extLst>
          </p:cNvPr>
          <p:cNvSpPr/>
          <p:nvPr/>
        </p:nvSpPr>
        <p:spPr>
          <a:xfrm>
            <a:off x="2344444" y="3038391"/>
            <a:ext cx="2070847" cy="23308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Outlier Handling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3DD901-DFC4-279B-6810-6004C0DAC7E4}"/>
              </a:ext>
            </a:extLst>
          </p:cNvPr>
          <p:cNvSpPr/>
          <p:nvPr/>
        </p:nvSpPr>
        <p:spPr>
          <a:xfrm>
            <a:off x="2359838" y="2106974"/>
            <a:ext cx="2070847" cy="23308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NaN</a:t>
            </a:r>
            <a:r>
              <a:rPr lang="en-US" dirty="0">
                <a:cs typeface="Calibri"/>
              </a:rPr>
              <a:t> Handling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0B70C4-C94E-6BB6-9DD0-9A15E97A3A84}"/>
              </a:ext>
            </a:extLst>
          </p:cNvPr>
          <p:cNvSpPr/>
          <p:nvPr/>
        </p:nvSpPr>
        <p:spPr>
          <a:xfrm>
            <a:off x="2362805" y="2578499"/>
            <a:ext cx="2070847" cy="23308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Train/Val Split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A972C3-3BA7-7541-5310-D2E4B9248C39}"/>
              </a:ext>
            </a:extLst>
          </p:cNvPr>
          <p:cNvSpPr/>
          <p:nvPr/>
        </p:nvSpPr>
        <p:spPr>
          <a:xfrm>
            <a:off x="2360854" y="3496548"/>
            <a:ext cx="2070847" cy="23308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Feature Scaling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685AB2-C936-5FBB-EBF8-EE105CBEEB5B}"/>
              </a:ext>
            </a:extLst>
          </p:cNvPr>
          <p:cNvCxnSpPr/>
          <p:nvPr/>
        </p:nvCxnSpPr>
        <p:spPr>
          <a:xfrm flipV="1">
            <a:off x="2097380" y="4331789"/>
            <a:ext cx="2640725" cy="6038"/>
          </a:xfrm>
          <a:prstGeom prst="straightConnector1">
            <a:avLst/>
          </a:prstGeom>
          <a:ln w="6350">
            <a:solidFill>
              <a:srgbClr val="1F4E79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418142-77C0-D1E2-CC2D-AA86D7304FB0}"/>
              </a:ext>
            </a:extLst>
          </p:cNvPr>
          <p:cNvSpPr/>
          <p:nvPr/>
        </p:nvSpPr>
        <p:spPr>
          <a:xfrm>
            <a:off x="2377182" y="3975223"/>
            <a:ext cx="2070847" cy="23308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Time-Series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486CC07-2637-0A9B-9379-ABB79834345F}"/>
              </a:ext>
            </a:extLst>
          </p:cNvPr>
          <p:cNvSpPr txBox="1">
            <a:spLocks/>
          </p:cNvSpPr>
          <p:nvPr/>
        </p:nvSpPr>
        <p:spPr>
          <a:xfrm>
            <a:off x="2769824" y="4331789"/>
            <a:ext cx="1529900" cy="322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>
                <a:latin typeface="Calibri"/>
                <a:ea typeface="Calibri"/>
                <a:cs typeface="Calibri"/>
              </a:rPr>
              <a:t>Pre-processing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1E32299-265C-5578-FF20-133A6FB65D25}"/>
              </a:ext>
            </a:extLst>
          </p:cNvPr>
          <p:cNvSpPr/>
          <p:nvPr/>
        </p:nvSpPr>
        <p:spPr>
          <a:xfrm>
            <a:off x="4793549" y="3066724"/>
            <a:ext cx="1143000" cy="2330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2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DF38F825-541F-4D5B-3D62-67D4E28F6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705" y="1078734"/>
            <a:ext cx="5610898" cy="38862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AF6DDC-88E6-D6E0-A753-94A8975C8029}"/>
              </a:ext>
            </a:extLst>
          </p:cNvPr>
          <p:cNvCxnSpPr/>
          <p:nvPr/>
        </p:nvCxnSpPr>
        <p:spPr>
          <a:xfrm flipH="1">
            <a:off x="1871030" y="3146233"/>
            <a:ext cx="471890" cy="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9CE43CF-1E50-26C7-000A-DB5D3A5878F9}"/>
              </a:ext>
            </a:extLst>
          </p:cNvPr>
          <p:cNvSpPr/>
          <p:nvPr/>
        </p:nvSpPr>
        <p:spPr>
          <a:xfrm>
            <a:off x="760639" y="2956192"/>
            <a:ext cx="1105173" cy="40395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Flooring &amp; Capping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10693C-025C-6283-B48B-34A99B32121D}"/>
              </a:ext>
            </a:extLst>
          </p:cNvPr>
          <p:cNvCxnSpPr>
            <a:cxnSpLocks/>
          </p:cNvCxnSpPr>
          <p:nvPr/>
        </p:nvCxnSpPr>
        <p:spPr>
          <a:xfrm flipH="1">
            <a:off x="1885140" y="3614450"/>
            <a:ext cx="471890" cy="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255D3A-D49F-A95A-A9E9-3DCFFF326D22}"/>
              </a:ext>
            </a:extLst>
          </p:cNvPr>
          <p:cNvSpPr/>
          <p:nvPr/>
        </p:nvSpPr>
        <p:spPr>
          <a:xfrm>
            <a:off x="774750" y="3411062"/>
            <a:ext cx="1105172" cy="40395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cs typeface="Calibri"/>
              </a:rPr>
              <a:t>Global vs Local Scaling</a:t>
            </a:r>
          </a:p>
        </p:txBody>
      </p:sp>
    </p:spTree>
    <p:extLst>
      <p:ext uri="{BB962C8B-B14F-4D97-AF65-F5344CB8AC3E}">
        <p14:creationId xmlns:p14="http://schemas.microsoft.com/office/powerpoint/2010/main" val="247435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9C26-3970-FB28-7C9B-8415B4A8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Federated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24E6-A8BA-CD63-B072-45A6F51E9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501" y="4659220"/>
            <a:ext cx="8073528" cy="15230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Unique Characteristics</a:t>
            </a:r>
          </a:p>
          <a:p>
            <a:pPr lvl="1"/>
            <a:r>
              <a:rPr lang="en-US" dirty="0">
                <a:cs typeface="Calibri"/>
              </a:rPr>
              <a:t>Feature and target distribution skew</a:t>
            </a:r>
          </a:p>
          <a:p>
            <a:pPr lvl="1"/>
            <a:r>
              <a:rPr lang="en-US" dirty="0">
                <a:cs typeface="Calibri"/>
              </a:rPr>
              <a:t>Quantity skew</a:t>
            </a:r>
          </a:p>
          <a:p>
            <a:pPr lvl="1"/>
            <a:r>
              <a:rPr lang="en-US" dirty="0">
                <a:cs typeface="Calibri"/>
              </a:rPr>
              <a:t>Temporal skew</a:t>
            </a: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E385E-655A-074E-FD47-90535388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9AB588-CADC-572C-0F27-117D7D84382F}"/>
              </a:ext>
            </a:extLst>
          </p:cNvPr>
          <p:cNvSpPr/>
          <p:nvPr/>
        </p:nvSpPr>
        <p:spPr>
          <a:xfrm>
            <a:off x="2344444" y="3038391"/>
            <a:ext cx="2070847" cy="23308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Outlier Handling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3DD901-DFC4-279B-6810-6004C0DAC7E4}"/>
              </a:ext>
            </a:extLst>
          </p:cNvPr>
          <p:cNvSpPr/>
          <p:nvPr/>
        </p:nvSpPr>
        <p:spPr>
          <a:xfrm>
            <a:off x="2359838" y="2106974"/>
            <a:ext cx="2070847" cy="23308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NaN</a:t>
            </a:r>
            <a:r>
              <a:rPr lang="en-US" dirty="0">
                <a:cs typeface="Calibri"/>
              </a:rPr>
              <a:t> Handling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0B70C4-C94E-6BB6-9DD0-9A15E97A3A84}"/>
              </a:ext>
            </a:extLst>
          </p:cNvPr>
          <p:cNvSpPr/>
          <p:nvPr/>
        </p:nvSpPr>
        <p:spPr>
          <a:xfrm>
            <a:off x="2362805" y="2578499"/>
            <a:ext cx="2070847" cy="23308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Train/Val Split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A972C3-3BA7-7541-5310-D2E4B9248C39}"/>
              </a:ext>
            </a:extLst>
          </p:cNvPr>
          <p:cNvSpPr/>
          <p:nvPr/>
        </p:nvSpPr>
        <p:spPr>
          <a:xfrm>
            <a:off x="2360854" y="3496548"/>
            <a:ext cx="2070847" cy="23308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Feature Scaling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685AB2-C936-5FBB-EBF8-EE105CBEEB5B}"/>
              </a:ext>
            </a:extLst>
          </p:cNvPr>
          <p:cNvCxnSpPr/>
          <p:nvPr/>
        </p:nvCxnSpPr>
        <p:spPr>
          <a:xfrm flipV="1">
            <a:off x="2097380" y="4331789"/>
            <a:ext cx="2640725" cy="6038"/>
          </a:xfrm>
          <a:prstGeom prst="straightConnector1">
            <a:avLst/>
          </a:prstGeom>
          <a:ln w="6350">
            <a:solidFill>
              <a:srgbClr val="1F4E79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418142-77C0-D1E2-CC2D-AA86D7304FB0}"/>
              </a:ext>
            </a:extLst>
          </p:cNvPr>
          <p:cNvSpPr/>
          <p:nvPr/>
        </p:nvSpPr>
        <p:spPr>
          <a:xfrm>
            <a:off x="2377182" y="3975223"/>
            <a:ext cx="2070847" cy="23308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Time-Series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486CC07-2637-0A9B-9379-ABB79834345F}"/>
              </a:ext>
            </a:extLst>
          </p:cNvPr>
          <p:cNvSpPr txBox="1">
            <a:spLocks/>
          </p:cNvSpPr>
          <p:nvPr/>
        </p:nvSpPr>
        <p:spPr>
          <a:xfrm>
            <a:off x="2769824" y="4331789"/>
            <a:ext cx="1529900" cy="322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>
                <a:latin typeface="Calibri"/>
                <a:ea typeface="Calibri"/>
                <a:cs typeface="Calibri"/>
              </a:rPr>
              <a:t>Pre-processing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1E32299-265C-5578-FF20-133A6FB65D25}"/>
              </a:ext>
            </a:extLst>
          </p:cNvPr>
          <p:cNvSpPr/>
          <p:nvPr/>
        </p:nvSpPr>
        <p:spPr>
          <a:xfrm>
            <a:off x="4793549" y="3066724"/>
            <a:ext cx="1143000" cy="2330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2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DF38F825-541F-4D5B-3D62-67D4E28F6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705" y="1078734"/>
            <a:ext cx="5610898" cy="38862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AF6DDC-88E6-D6E0-A753-94A8975C8029}"/>
              </a:ext>
            </a:extLst>
          </p:cNvPr>
          <p:cNvCxnSpPr/>
          <p:nvPr/>
        </p:nvCxnSpPr>
        <p:spPr>
          <a:xfrm flipH="1">
            <a:off x="1871030" y="3146233"/>
            <a:ext cx="471890" cy="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9CE43CF-1E50-26C7-000A-DB5D3A5878F9}"/>
              </a:ext>
            </a:extLst>
          </p:cNvPr>
          <p:cNvSpPr/>
          <p:nvPr/>
        </p:nvSpPr>
        <p:spPr>
          <a:xfrm>
            <a:off x="760639" y="2956192"/>
            <a:ext cx="1105173" cy="40395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Flooring &amp; Capping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10693C-025C-6283-B48B-34A99B32121D}"/>
              </a:ext>
            </a:extLst>
          </p:cNvPr>
          <p:cNvCxnSpPr>
            <a:cxnSpLocks/>
          </p:cNvCxnSpPr>
          <p:nvPr/>
        </p:nvCxnSpPr>
        <p:spPr>
          <a:xfrm flipH="1">
            <a:off x="1885140" y="3614450"/>
            <a:ext cx="471890" cy="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255D3A-D49F-A95A-A9E9-3DCFFF326D22}"/>
              </a:ext>
            </a:extLst>
          </p:cNvPr>
          <p:cNvSpPr/>
          <p:nvPr/>
        </p:nvSpPr>
        <p:spPr>
          <a:xfrm>
            <a:off x="774750" y="3411062"/>
            <a:ext cx="1105172" cy="40395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cs typeface="Calibri"/>
              </a:rPr>
              <a:t>Global vs Local Scaling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5D8FFB-5D04-6192-FA64-143BBC10F61F}"/>
              </a:ext>
            </a:extLst>
          </p:cNvPr>
          <p:cNvSpPr/>
          <p:nvPr/>
        </p:nvSpPr>
        <p:spPr>
          <a:xfrm>
            <a:off x="8942858" y="1113681"/>
            <a:ext cx="208612" cy="211642"/>
          </a:xfrm>
          <a:prstGeom prst="ellipse">
            <a:avLst/>
          </a:prstGeom>
          <a:solidFill>
            <a:srgbClr val="32C273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AC80AD-F7D5-C22B-F597-76236DC9B24E}"/>
              </a:ext>
            </a:extLst>
          </p:cNvPr>
          <p:cNvSpPr/>
          <p:nvPr/>
        </p:nvSpPr>
        <p:spPr>
          <a:xfrm>
            <a:off x="7501527" y="2608926"/>
            <a:ext cx="208612" cy="200859"/>
          </a:xfrm>
          <a:prstGeom prst="ellipse">
            <a:avLst/>
          </a:prstGeom>
          <a:solidFill>
            <a:srgbClr val="32C273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CD6D6E-8662-9373-BD26-77632A5017A2}"/>
              </a:ext>
            </a:extLst>
          </p:cNvPr>
          <p:cNvSpPr/>
          <p:nvPr/>
        </p:nvSpPr>
        <p:spPr>
          <a:xfrm>
            <a:off x="8040677" y="2612520"/>
            <a:ext cx="208612" cy="200859"/>
          </a:xfrm>
          <a:prstGeom prst="ellipse">
            <a:avLst/>
          </a:prstGeom>
          <a:solidFill>
            <a:srgbClr val="32C273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54E2BB-4326-9268-2865-D0EDB604120E}"/>
              </a:ext>
            </a:extLst>
          </p:cNvPr>
          <p:cNvSpPr/>
          <p:nvPr/>
        </p:nvSpPr>
        <p:spPr>
          <a:xfrm>
            <a:off x="8863780" y="2612519"/>
            <a:ext cx="208612" cy="200859"/>
          </a:xfrm>
          <a:prstGeom prst="ellipse">
            <a:avLst/>
          </a:prstGeom>
          <a:solidFill>
            <a:srgbClr val="32C273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9C26-3970-FB28-7C9B-8415B4A8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Federated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24E6-A8BA-CD63-B072-45A6F51E9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501" y="4659220"/>
            <a:ext cx="8073528" cy="15230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Unique Characteristics</a:t>
            </a:r>
          </a:p>
          <a:p>
            <a:pPr lvl="1"/>
            <a:r>
              <a:rPr lang="en-US" dirty="0">
                <a:cs typeface="Calibri"/>
              </a:rPr>
              <a:t>Feature and target distribution skew</a:t>
            </a:r>
          </a:p>
          <a:p>
            <a:pPr lvl="1"/>
            <a:r>
              <a:rPr lang="en-US" dirty="0">
                <a:cs typeface="Calibri"/>
              </a:rPr>
              <a:t>Quantity skew</a:t>
            </a:r>
          </a:p>
          <a:p>
            <a:pPr lvl="1"/>
            <a:r>
              <a:rPr lang="en-US" dirty="0">
                <a:cs typeface="Calibri"/>
              </a:rPr>
              <a:t>Temporal skew</a:t>
            </a: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E385E-655A-074E-FD47-90535388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512-A5C0-4390-A83F-378268DF5212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9AB588-CADC-572C-0F27-117D7D84382F}"/>
              </a:ext>
            </a:extLst>
          </p:cNvPr>
          <p:cNvSpPr/>
          <p:nvPr/>
        </p:nvSpPr>
        <p:spPr>
          <a:xfrm>
            <a:off x="2344444" y="3038391"/>
            <a:ext cx="2070847" cy="23308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Outlier Handling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3DD901-DFC4-279B-6810-6004C0DAC7E4}"/>
              </a:ext>
            </a:extLst>
          </p:cNvPr>
          <p:cNvSpPr/>
          <p:nvPr/>
        </p:nvSpPr>
        <p:spPr>
          <a:xfrm>
            <a:off x="2359838" y="2106974"/>
            <a:ext cx="2070847" cy="23308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NaN</a:t>
            </a:r>
            <a:r>
              <a:rPr lang="en-US" dirty="0">
                <a:cs typeface="Calibri"/>
              </a:rPr>
              <a:t> Handling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0B70C4-C94E-6BB6-9DD0-9A15E97A3A84}"/>
              </a:ext>
            </a:extLst>
          </p:cNvPr>
          <p:cNvSpPr/>
          <p:nvPr/>
        </p:nvSpPr>
        <p:spPr>
          <a:xfrm>
            <a:off x="2362805" y="2578499"/>
            <a:ext cx="2070847" cy="23308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Train/Val Split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A972C3-3BA7-7541-5310-D2E4B9248C39}"/>
              </a:ext>
            </a:extLst>
          </p:cNvPr>
          <p:cNvSpPr/>
          <p:nvPr/>
        </p:nvSpPr>
        <p:spPr>
          <a:xfrm>
            <a:off x="2360854" y="3496548"/>
            <a:ext cx="2070847" cy="23308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Feature Scaling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685AB2-C936-5FBB-EBF8-EE105CBEEB5B}"/>
              </a:ext>
            </a:extLst>
          </p:cNvPr>
          <p:cNvCxnSpPr/>
          <p:nvPr/>
        </p:nvCxnSpPr>
        <p:spPr>
          <a:xfrm flipV="1">
            <a:off x="2097380" y="4331789"/>
            <a:ext cx="2640725" cy="6038"/>
          </a:xfrm>
          <a:prstGeom prst="straightConnector1">
            <a:avLst/>
          </a:prstGeom>
          <a:ln w="6350">
            <a:solidFill>
              <a:srgbClr val="1F4E79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418142-77C0-D1E2-CC2D-AA86D7304FB0}"/>
              </a:ext>
            </a:extLst>
          </p:cNvPr>
          <p:cNvSpPr/>
          <p:nvPr/>
        </p:nvSpPr>
        <p:spPr>
          <a:xfrm>
            <a:off x="2377182" y="3975223"/>
            <a:ext cx="2070847" cy="23308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Time-Series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486CC07-2637-0A9B-9379-ABB79834345F}"/>
              </a:ext>
            </a:extLst>
          </p:cNvPr>
          <p:cNvSpPr txBox="1">
            <a:spLocks/>
          </p:cNvSpPr>
          <p:nvPr/>
        </p:nvSpPr>
        <p:spPr>
          <a:xfrm>
            <a:off x="2769824" y="4331789"/>
            <a:ext cx="1529900" cy="322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>
                <a:latin typeface="Calibri"/>
                <a:ea typeface="Calibri"/>
                <a:cs typeface="Calibri"/>
              </a:rPr>
              <a:t>Pre-processing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1E32299-265C-5578-FF20-133A6FB65D25}"/>
              </a:ext>
            </a:extLst>
          </p:cNvPr>
          <p:cNvSpPr/>
          <p:nvPr/>
        </p:nvSpPr>
        <p:spPr>
          <a:xfrm>
            <a:off x="4793549" y="3066724"/>
            <a:ext cx="1143000" cy="2330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2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DF38F825-541F-4D5B-3D62-67D4E28F6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705" y="1078734"/>
            <a:ext cx="5610898" cy="38862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AF6DDC-88E6-D6E0-A753-94A8975C8029}"/>
              </a:ext>
            </a:extLst>
          </p:cNvPr>
          <p:cNvCxnSpPr/>
          <p:nvPr/>
        </p:nvCxnSpPr>
        <p:spPr>
          <a:xfrm flipH="1">
            <a:off x="1871030" y="3146233"/>
            <a:ext cx="471890" cy="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9CE43CF-1E50-26C7-000A-DB5D3A5878F9}"/>
              </a:ext>
            </a:extLst>
          </p:cNvPr>
          <p:cNvSpPr/>
          <p:nvPr/>
        </p:nvSpPr>
        <p:spPr>
          <a:xfrm>
            <a:off x="760639" y="2956192"/>
            <a:ext cx="1105173" cy="40395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Flooring &amp; Capping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10693C-025C-6283-B48B-34A99B32121D}"/>
              </a:ext>
            </a:extLst>
          </p:cNvPr>
          <p:cNvCxnSpPr>
            <a:cxnSpLocks/>
          </p:cNvCxnSpPr>
          <p:nvPr/>
        </p:nvCxnSpPr>
        <p:spPr>
          <a:xfrm flipH="1">
            <a:off x="1885140" y="3614450"/>
            <a:ext cx="471890" cy="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255D3A-D49F-A95A-A9E9-3DCFFF326D22}"/>
              </a:ext>
            </a:extLst>
          </p:cNvPr>
          <p:cNvSpPr/>
          <p:nvPr/>
        </p:nvSpPr>
        <p:spPr>
          <a:xfrm>
            <a:off x="774750" y="3411062"/>
            <a:ext cx="1105172" cy="40395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cs typeface="Calibri"/>
              </a:rPr>
              <a:t>Global vs Local Scaling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5D8FFB-5D04-6192-FA64-143BBC10F61F}"/>
              </a:ext>
            </a:extLst>
          </p:cNvPr>
          <p:cNvSpPr/>
          <p:nvPr/>
        </p:nvSpPr>
        <p:spPr>
          <a:xfrm>
            <a:off x="8942858" y="1390445"/>
            <a:ext cx="208612" cy="211642"/>
          </a:xfrm>
          <a:prstGeom prst="ellipse">
            <a:avLst/>
          </a:prstGeom>
          <a:solidFill>
            <a:srgbClr val="32C273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AC80AD-F7D5-C22B-F597-76236DC9B24E}"/>
              </a:ext>
            </a:extLst>
          </p:cNvPr>
          <p:cNvSpPr/>
          <p:nvPr/>
        </p:nvSpPr>
        <p:spPr>
          <a:xfrm>
            <a:off x="6613725" y="3838190"/>
            <a:ext cx="208612" cy="200859"/>
          </a:xfrm>
          <a:prstGeom prst="ellipse">
            <a:avLst/>
          </a:prstGeom>
          <a:solidFill>
            <a:srgbClr val="32C273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CD6D6E-8662-9373-BD26-77632A5017A2}"/>
              </a:ext>
            </a:extLst>
          </p:cNvPr>
          <p:cNvSpPr/>
          <p:nvPr/>
        </p:nvSpPr>
        <p:spPr>
          <a:xfrm>
            <a:off x="8040677" y="3831001"/>
            <a:ext cx="208612" cy="200859"/>
          </a:xfrm>
          <a:prstGeom prst="ellipse">
            <a:avLst/>
          </a:prstGeom>
          <a:solidFill>
            <a:srgbClr val="32C273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54E2BB-4326-9268-2865-D0EDB604120E}"/>
              </a:ext>
            </a:extLst>
          </p:cNvPr>
          <p:cNvSpPr/>
          <p:nvPr/>
        </p:nvSpPr>
        <p:spPr>
          <a:xfrm>
            <a:off x="9359799" y="3831000"/>
            <a:ext cx="208612" cy="200859"/>
          </a:xfrm>
          <a:prstGeom prst="ellipse">
            <a:avLst/>
          </a:prstGeom>
          <a:solidFill>
            <a:srgbClr val="32C273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108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IZELISTINDEX" val="2"/>
  <p:tag name="SAFEMARGIN" val="0"/>
  <p:tag name="VERTICALOFFSET" val="0"/>
  <p:tag name="HORIZONTALOFFSET" val="0"/>
  <p:tag name="CUSTOMNAME" val="%f_Resized"/>
  <p:tag name="NAMEOPTION" val="RESIZED_LAST"/>
</p:tagLst>
</file>

<file path=ppt/theme/theme1.xml><?xml version="1.0" encoding="utf-8"?>
<a:theme xmlns:a="http://schemas.openxmlformats.org/drawingml/2006/main" name="Προσαρμοσμένη σχεδίαση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957</Words>
  <Application>Microsoft Office PowerPoint</Application>
  <PresentationFormat>Widescreen</PresentationFormat>
  <Paragraphs>219</Paragraphs>
  <Slides>21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Προσαρμοσμένη σχεδίαση</vt:lpstr>
      <vt:lpstr>PowerPoint Presentation</vt:lpstr>
      <vt:lpstr>Challenge Overview</vt:lpstr>
      <vt:lpstr>Dataset</vt:lpstr>
      <vt:lpstr>Dataset</vt:lpstr>
      <vt:lpstr>Dataset</vt:lpstr>
      <vt:lpstr>Dataset</vt:lpstr>
      <vt:lpstr>Federated Learning</vt:lpstr>
      <vt:lpstr>Federated Learning</vt:lpstr>
      <vt:lpstr>Federated Learning</vt:lpstr>
      <vt:lpstr>Federated Learning</vt:lpstr>
      <vt:lpstr>Federated Learning</vt:lpstr>
      <vt:lpstr>Learning Setting</vt:lpstr>
      <vt:lpstr>Results – Influence of Pre-processing</vt:lpstr>
      <vt:lpstr>Results – Influence of Pre-processing</vt:lpstr>
      <vt:lpstr>Results – Influence of Pre-processing</vt:lpstr>
      <vt:lpstr>Results – Federated Learning</vt:lpstr>
      <vt:lpstr>Results – Aggregation &amp; Energy Consumption</vt:lpstr>
      <vt:lpstr>Results – Forecasting </vt:lpstr>
      <vt:lpstr>Results – Forecasting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4499</cp:revision>
  <dcterms:created xsi:type="dcterms:W3CDTF">2018-12-19T16:39:13Z</dcterms:created>
  <dcterms:modified xsi:type="dcterms:W3CDTF">2022-11-28T10:15:18Z</dcterms:modified>
</cp:coreProperties>
</file>