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9F915-DC07-5A0A-CF22-092A9115E5A0}" v="66" dt="2022-12-13T11:08:23.669"/>
    <p1510:client id="{2657200E-3ADD-8395-7152-14B9463D4A1D}" v="32" dt="2022-12-11T13:06:41.045"/>
    <p1510:client id="{27423ED5-1584-8BAC-946A-A4E07C12884F}" v="10" dt="2022-12-12T09:51:37.700"/>
    <p1510:client id="{46DE0502-65AF-68DA-EE74-5691B5FAE171}" v="255" dt="2022-12-12T09:44:02.019"/>
    <p1510:client id="{54201013-E846-6188-7E8C-6BFC39BB3785}" v="2" dt="2022-12-12T19:22:30.091"/>
    <p1510:client id="{E586AC54-FB0A-B841-566F-A80BB36986C7}" v="32" dt="2022-12-12T09:09:46.107"/>
    <p1510:client id="{FBC097B8-9196-D845-87F7-7074F92A2448}" v="49" dt="2022-12-12T11:57:51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2F9E3-E39F-9B20-76A8-AE11F78EF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3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3763" y="297281"/>
            <a:ext cx="8315201" cy="2067423"/>
          </a:xfrm>
        </p:spPr>
        <p:txBody>
          <a:bodyPr anchor="b">
            <a:normAutofit/>
          </a:bodyPr>
          <a:lstStyle/>
          <a:p>
            <a:r>
              <a:rPr lang="en-US" sz="4800" b="1">
                <a:ea typeface="+mj-lt"/>
                <a:cs typeface="+mj-lt"/>
              </a:rPr>
              <a:t>ML5G-PS-001: Federated Traffic Prediction for 5G and Beyond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9479" y="2422997"/>
            <a:ext cx="6953250" cy="2617721"/>
          </a:xfrm>
        </p:spPr>
        <p:txBody>
          <a:bodyPr anchor="t">
            <a:normAutofit fontScale="92500" lnSpcReduction="10000"/>
          </a:bodyPr>
          <a:lstStyle/>
          <a:p>
            <a:r>
              <a:rPr lang="en-US" b="1">
                <a:ea typeface="Calibri"/>
                <a:cs typeface="Calibri"/>
              </a:rPr>
              <a:t>Vasileios </a:t>
            </a:r>
            <a:r>
              <a:rPr lang="en-US" b="1" err="1">
                <a:ea typeface="Calibri"/>
                <a:cs typeface="Calibri"/>
              </a:rPr>
              <a:t>Perifanis</a:t>
            </a:r>
            <a:endParaRPr lang="en-US" b="1">
              <a:ea typeface="Calibri"/>
              <a:cs typeface="Calibri"/>
            </a:endParaRPr>
          </a:p>
          <a:p>
            <a:r>
              <a:rPr lang="en-US" sz="1900">
                <a:ea typeface="Calibri"/>
                <a:cs typeface="Calibri"/>
              </a:rPr>
              <a:t>PhD Student</a:t>
            </a:r>
          </a:p>
          <a:p>
            <a:r>
              <a:rPr lang="en-US" sz="1900">
                <a:ea typeface="Calibri"/>
                <a:cs typeface="Calibri"/>
              </a:rPr>
              <a:t>Dept. of Electrical and Computer Engineering</a:t>
            </a:r>
          </a:p>
          <a:p>
            <a:r>
              <a:rPr lang="en-US" sz="1900">
                <a:ea typeface="Calibri"/>
                <a:cs typeface="Calibri"/>
              </a:rPr>
              <a:t>Democritus University of Thrace</a:t>
            </a:r>
          </a:p>
          <a:p>
            <a:r>
              <a:rPr lang="en-US" sz="1900">
                <a:ea typeface="Calibri"/>
                <a:cs typeface="Calibri"/>
              </a:rPr>
              <a:t>Greece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 sz="2200" b="1">
                <a:ea typeface="Calibri"/>
                <a:cs typeface="Calibri"/>
              </a:rPr>
              <a:t>Team Euclid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DD5A41-E4B8-8E20-4684-4BEA55AEEE43}"/>
              </a:ext>
            </a:extLst>
          </p:cNvPr>
          <p:cNvCxnSpPr/>
          <p:nvPr/>
        </p:nvCxnSpPr>
        <p:spPr>
          <a:xfrm flipV="1">
            <a:off x="2084005" y="2319812"/>
            <a:ext cx="7996166" cy="52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7472AEF1-24D1-82AF-7EB1-197CC4309218}"/>
              </a:ext>
            </a:extLst>
          </p:cNvPr>
          <p:cNvSpPr txBox="1">
            <a:spLocks/>
          </p:cNvSpPr>
          <p:nvPr/>
        </p:nvSpPr>
        <p:spPr>
          <a:xfrm>
            <a:off x="2618444" y="5237915"/>
            <a:ext cx="6953250" cy="10488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ea typeface="Calibri"/>
                <a:cs typeface="Calibri"/>
              </a:rPr>
              <a:t>ITU AI/ML in 5G: Grand Challenge Finale</a:t>
            </a:r>
          </a:p>
          <a:p>
            <a:r>
              <a:rPr lang="en-US" sz="2000" b="1">
                <a:ea typeface="Calibri"/>
                <a:cs typeface="Calibri"/>
              </a:rPr>
              <a:t>14 December 2022</a:t>
            </a:r>
          </a:p>
        </p:txBody>
      </p:sp>
      <p:pic>
        <p:nvPicPr>
          <p:cNvPr id="9" name="Picture 5" descr="Icon&#10;&#10;Description automatically generated">
            <a:extLst>
              <a:ext uri="{FF2B5EF4-FFF2-40B4-BE49-F238E27FC236}">
                <a16:creationId xmlns:a16="http://schemas.microsoft.com/office/drawing/2014/main" id="{D805AF75-6D13-9C0C-73B1-E6504A701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598" y="6077930"/>
            <a:ext cx="2743200" cy="778347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F29683-B0E7-0E49-EF06-6799623FA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048" y="6157541"/>
            <a:ext cx="1028700" cy="619125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4BF076C3-1A66-20A4-07D3-E6BDC6D1B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461" y="6225772"/>
            <a:ext cx="2302526" cy="40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B1FB-AAC4-B89E-E24D-9B153622CB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5147" y="353484"/>
            <a:ext cx="6500813" cy="7270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Base Station Traffic Forecasting</a:t>
            </a:r>
          </a:p>
        </p:txBody>
      </p:sp>
      <p:pic>
        <p:nvPicPr>
          <p:cNvPr id="10" name="Picture 4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76D86E69-8775-4788-AC32-AAD5773E3A9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-592" t="1383" r="197" b="1779"/>
          <a:stretch/>
        </p:blipFill>
        <p:spPr>
          <a:xfrm>
            <a:off x="6207125" y="1190252"/>
            <a:ext cx="5032375" cy="4848225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2286B9C-C511-6B67-A8C3-59C262E28FB2}"/>
              </a:ext>
            </a:extLst>
          </p:cNvPr>
          <p:cNvSpPr/>
          <p:nvPr/>
        </p:nvSpPr>
        <p:spPr>
          <a:xfrm>
            <a:off x="9925791" y="1486889"/>
            <a:ext cx="1316181" cy="395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3C5CA30-7A98-930F-4BA4-777E522B3543}"/>
              </a:ext>
            </a:extLst>
          </p:cNvPr>
          <p:cNvSpPr txBox="1">
            <a:spLocks/>
          </p:cNvSpPr>
          <p:nvPr/>
        </p:nvSpPr>
        <p:spPr>
          <a:xfrm>
            <a:off x="5963738" y="6127877"/>
            <a:ext cx="3465982" cy="3417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ea typeface="+mn-lt"/>
                <a:cs typeface="+mn-lt"/>
              </a:rPr>
              <a:t>* This image has been generated using DALL·E 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036403-705E-4C27-2724-7D58524DDCCC}"/>
              </a:ext>
            </a:extLst>
          </p:cNvPr>
          <p:cNvSpPr txBox="1">
            <a:spLocks/>
          </p:cNvSpPr>
          <p:nvPr/>
        </p:nvSpPr>
        <p:spPr>
          <a:xfrm>
            <a:off x="1830917" y="2091269"/>
            <a:ext cx="2590800" cy="519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Main Challenges: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68FA1C-A83F-700B-A085-B72412834D24}"/>
              </a:ext>
            </a:extLst>
          </p:cNvPr>
          <p:cNvSpPr/>
          <p:nvPr/>
        </p:nvSpPr>
        <p:spPr>
          <a:xfrm>
            <a:off x="1792815" y="2805640"/>
            <a:ext cx="2662237" cy="51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Data privacy</a:t>
            </a:r>
            <a:endParaRPr lang="en-US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8565E9-B5EA-8DD0-FAAC-A096BB5DFF36}"/>
              </a:ext>
            </a:extLst>
          </p:cNvPr>
          <p:cNvSpPr/>
          <p:nvPr/>
        </p:nvSpPr>
        <p:spPr>
          <a:xfrm>
            <a:off x="1792814" y="3636425"/>
            <a:ext cx="2662237" cy="5196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Real-time accurate predictions</a:t>
            </a:r>
            <a:endParaRPr lang="en-15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D7E1EF-CC5D-287A-A563-FCB824D9F3F6}"/>
              </a:ext>
            </a:extLst>
          </p:cNvPr>
          <p:cNvSpPr/>
          <p:nvPr/>
        </p:nvSpPr>
        <p:spPr>
          <a:xfrm>
            <a:off x="1792814" y="4424876"/>
            <a:ext cx="2662237" cy="51963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Robust against non-</a:t>
            </a:r>
            <a:r>
              <a:rPr lang="en-US" err="1"/>
              <a:t>iid</a:t>
            </a:r>
            <a:r>
              <a:rPr lang="en-US"/>
              <a:t> data</a:t>
            </a:r>
            <a:endParaRPr lang="en-15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28AE05-4DDA-9046-081B-AF7713BBE1EB}"/>
              </a:ext>
            </a:extLst>
          </p:cNvPr>
          <p:cNvCxnSpPr/>
          <p:nvPr/>
        </p:nvCxnSpPr>
        <p:spPr>
          <a:xfrm flipV="1">
            <a:off x="814917" y="351370"/>
            <a:ext cx="2117" cy="7302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43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B1FB-AAC4-B89E-E24D-9B153622CB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2230" y="385234"/>
            <a:ext cx="6289146" cy="6635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Federated Learning Approach</a:t>
            </a:r>
            <a:endParaRPr 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286B9C-C511-6B67-A8C3-59C262E28FB2}"/>
              </a:ext>
            </a:extLst>
          </p:cNvPr>
          <p:cNvSpPr/>
          <p:nvPr/>
        </p:nvSpPr>
        <p:spPr>
          <a:xfrm>
            <a:off x="9925791" y="1296389"/>
            <a:ext cx="1316181" cy="395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036403-705E-4C27-2724-7D58524DDCCC}"/>
              </a:ext>
            </a:extLst>
          </p:cNvPr>
          <p:cNvSpPr txBox="1">
            <a:spLocks/>
          </p:cNvSpPr>
          <p:nvPr/>
        </p:nvSpPr>
        <p:spPr>
          <a:xfrm>
            <a:off x="1587500" y="1921936"/>
            <a:ext cx="1913467" cy="519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Advantages: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68FA1C-A83F-700B-A085-B72412834D24}"/>
              </a:ext>
            </a:extLst>
          </p:cNvPr>
          <p:cNvSpPr/>
          <p:nvPr/>
        </p:nvSpPr>
        <p:spPr>
          <a:xfrm>
            <a:off x="1210732" y="2636307"/>
            <a:ext cx="2662237" cy="51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Privacy by-design</a:t>
            </a:r>
            <a:endParaRPr lang="en-15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8565E9-B5EA-8DD0-FAAC-A096BB5DFF36}"/>
              </a:ext>
            </a:extLst>
          </p:cNvPr>
          <p:cNvSpPr/>
          <p:nvPr/>
        </p:nvSpPr>
        <p:spPr>
          <a:xfrm>
            <a:off x="1210731" y="3361258"/>
            <a:ext cx="2662237" cy="5196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Low server latency</a:t>
            </a:r>
            <a:endParaRPr lang="en-15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D7E1EF-CC5D-287A-A563-FCB824D9F3F6}"/>
              </a:ext>
            </a:extLst>
          </p:cNvPr>
          <p:cNvSpPr/>
          <p:nvPr/>
        </p:nvSpPr>
        <p:spPr>
          <a:xfrm>
            <a:off x="1210731" y="4086209"/>
            <a:ext cx="2662237" cy="51963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Generalization </a:t>
            </a:r>
            <a:endParaRPr lang="en-150" dirty="0"/>
          </a:p>
        </p:txBody>
      </p:sp>
      <p:pic>
        <p:nvPicPr>
          <p:cNvPr id="3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6F8CB70-FAFF-A447-B01B-DBB18998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01" y="1377821"/>
            <a:ext cx="6659812" cy="476168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B3F17E-97D3-60D7-54D9-7F23E854AB57}"/>
              </a:ext>
            </a:extLst>
          </p:cNvPr>
          <p:cNvCxnSpPr/>
          <p:nvPr/>
        </p:nvCxnSpPr>
        <p:spPr>
          <a:xfrm flipV="1">
            <a:off x="814917" y="351370"/>
            <a:ext cx="2117" cy="7302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56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9860C10-A326-AEF2-9BA0-E95F249B15CB}"/>
              </a:ext>
            </a:extLst>
          </p:cNvPr>
          <p:cNvSpPr txBox="1">
            <a:spLocks/>
          </p:cNvSpPr>
          <p:nvPr/>
        </p:nvSpPr>
        <p:spPr>
          <a:xfrm>
            <a:off x="872814" y="353484"/>
            <a:ext cx="5516563" cy="727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Challenges: non-</a:t>
            </a:r>
            <a:r>
              <a:rPr lang="en-US" err="1"/>
              <a:t>iid</a:t>
            </a:r>
            <a:r>
              <a:rPr lang="en-US"/>
              <a:t> data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F6C77E-3456-BEF1-8A73-F710A3AEDF95}"/>
              </a:ext>
            </a:extLst>
          </p:cNvPr>
          <p:cNvGrpSpPr/>
          <p:nvPr/>
        </p:nvGrpSpPr>
        <p:grpSpPr>
          <a:xfrm>
            <a:off x="7000213" y="118888"/>
            <a:ext cx="3719885" cy="6577889"/>
            <a:chOff x="201881" y="147676"/>
            <a:chExt cx="2743200" cy="4846888"/>
          </a:xfrm>
        </p:grpSpPr>
        <p:pic>
          <p:nvPicPr>
            <p:cNvPr id="13" name="Picture 8" descr="Chart, histogram&#10;&#10;Description automatically generated">
              <a:extLst>
                <a:ext uri="{FF2B5EF4-FFF2-40B4-BE49-F238E27FC236}">
                  <a16:creationId xmlns:a16="http://schemas.microsoft.com/office/drawing/2014/main" id="{5CB59ECC-DC33-1AAF-AE31-1B5538C33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881" y="3427021"/>
              <a:ext cx="2743200" cy="1567543"/>
            </a:xfrm>
            <a:prstGeom prst="rect">
              <a:avLst/>
            </a:prstGeom>
          </p:spPr>
        </p:pic>
        <p:pic>
          <p:nvPicPr>
            <p:cNvPr id="14" name="Picture 9" descr="Chart&#10;&#10;Description automatically generated">
              <a:extLst>
                <a:ext uri="{FF2B5EF4-FFF2-40B4-BE49-F238E27FC236}">
                  <a16:creationId xmlns:a16="http://schemas.microsoft.com/office/drawing/2014/main" id="{927215F1-0BDA-2C3D-9F3B-A08E07F11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881" y="1774372"/>
              <a:ext cx="2743200" cy="1567543"/>
            </a:xfrm>
            <a:prstGeom prst="rect">
              <a:avLst/>
            </a:prstGeom>
          </p:spPr>
        </p:pic>
        <p:pic>
          <p:nvPicPr>
            <p:cNvPr id="15" name="Picture 10" descr="Chart&#10;&#10;Description automatically generated">
              <a:extLst>
                <a:ext uri="{FF2B5EF4-FFF2-40B4-BE49-F238E27FC236}">
                  <a16:creationId xmlns:a16="http://schemas.microsoft.com/office/drawing/2014/main" id="{58948207-4B63-732E-163B-9D6621EE5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881" y="147676"/>
              <a:ext cx="2743200" cy="1567543"/>
            </a:xfrm>
            <a:prstGeom prst="rect">
              <a:avLst/>
            </a:prstGeom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9F279E8-185C-D719-FDA7-32ABC7E449ED}"/>
              </a:ext>
            </a:extLst>
          </p:cNvPr>
          <p:cNvSpPr txBox="1">
            <a:spLocks/>
          </p:cNvSpPr>
          <p:nvPr/>
        </p:nvSpPr>
        <p:spPr>
          <a:xfrm>
            <a:off x="1132417" y="1602436"/>
            <a:ext cx="5329162" cy="93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Three base stations in Barcelona, Spain. </a:t>
            </a:r>
            <a:endParaRPr lang="en-US" dirty="0"/>
          </a:p>
          <a:p>
            <a:r>
              <a:rPr lang="en-US" sz="2800" dirty="0"/>
              <a:t>Differ in: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DF76F09-2DB8-214D-A994-0E5B6DB76E67}"/>
              </a:ext>
            </a:extLst>
          </p:cNvPr>
          <p:cNvSpPr txBox="1">
            <a:spLocks/>
          </p:cNvSpPr>
          <p:nvPr/>
        </p:nvSpPr>
        <p:spPr>
          <a:xfrm>
            <a:off x="1140806" y="2628222"/>
            <a:ext cx="1939097" cy="518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1) Quantity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B4153F8-7F55-45A5-A6A9-383458BF5C1D}"/>
              </a:ext>
            </a:extLst>
          </p:cNvPr>
          <p:cNvSpPr txBox="1">
            <a:spLocks/>
          </p:cNvSpPr>
          <p:nvPr/>
        </p:nvSpPr>
        <p:spPr>
          <a:xfrm>
            <a:off x="1140806" y="3118653"/>
            <a:ext cx="2281606" cy="518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2) Distribution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06CBB8D-2AEC-054B-71BB-16FA6336AE15}"/>
              </a:ext>
            </a:extLst>
          </p:cNvPr>
          <p:cNvSpPr txBox="1">
            <a:spLocks/>
          </p:cNvSpPr>
          <p:nvPr/>
        </p:nvSpPr>
        <p:spPr>
          <a:xfrm>
            <a:off x="1140805" y="3636972"/>
            <a:ext cx="2281606" cy="518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3) Temporality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956C59-D33D-2C71-5CF1-87088612798E}"/>
              </a:ext>
            </a:extLst>
          </p:cNvPr>
          <p:cNvCxnSpPr/>
          <p:nvPr/>
        </p:nvCxnSpPr>
        <p:spPr>
          <a:xfrm flipV="1">
            <a:off x="814917" y="351370"/>
            <a:ext cx="2117" cy="7302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92727C8E-A802-0F36-B600-3381903BBD85}"/>
              </a:ext>
            </a:extLst>
          </p:cNvPr>
          <p:cNvSpPr/>
          <p:nvPr/>
        </p:nvSpPr>
        <p:spPr>
          <a:xfrm>
            <a:off x="1899708" y="4455584"/>
            <a:ext cx="2857500" cy="100541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How can we generalize a federated model?</a:t>
            </a:r>
            <a:endParaRPr lang="en-GB">
              <a:ea typeface="+mn-lt"/>
              <a:cs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C12719-7875-675D-FEE8-8A133DB9D477}"/>
              </a:ext>
            </a:extLst>
          </p:cNvPr>
          <p:cNvSpPr txBox="1">
            <a:spLocks/>
          </p:cNvSpPr>
          <p:nvPr/>
        </p:nvSpPr>
        <p:spPr>
          <a:xfrm>
            <a:off x="1134456" y="4403205"/>
            <a:ext cx="577689" cy="1110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latin typeface="Sitka Text"/>
                <a:ea typeface="Meiry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8126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9860C10-A326-AEF2-9BA0-E95F249B15CB}"/>
              </a:ext>
            </a:extLst>
          </p:cNvPr>
          <p:cNvSpPr txBox="1">
            <a:spLocks/>
          </p:cNvSpPr>
          <p:nvPr/>
        </p:nvSpPr>
        <p:spPr>
          <a:xfrm>
            <a:off x="819897" y="353484"/>
            <a:ext cx="2965980" cy="727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Experiments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B7455E-6316-B346-5CA7-4B591F9F8ED0}"/>
              </a:ext>
            </a:extLst>
          </p:cNvPr>
          <p:cNvCxnSpPr/>
          <p:nvPr/>
        </p:nvCxnSpPr>
        <p:spPr>
          <a:xfrm flipV="1">
            <a:off x="814917" y="351370"/>
            <a:ext cx="2117" cy="7302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5" descr="Text&#10;&#10;Description automatically generated">
            <a:extLst>
              <a:ext uri="{FF2B5EF4-FFF2-40B4-BE49-F238E27FC236}">
                <a16:creationId xmlns:a16="http://schemas.microsoft.com/office/drawing/2014/main" id="{037AAD91-5F4B-C8F5-0798-4F410C91E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67" y="1134273"/>
            <a:ext cx="6663074" cy="4989243"/>
          </a:xfrm>
          <a:prstGeom prst="rect">
            <a:avLst/>
          </a:prstGeom>
        </p:spPr>
      </p:pic>
      <p:pic>
        <p:nvPicPr>
          <p:cNvPr id="3" name="Picture 5" descr="Table, calendar&#10;&#10;Description automatically generated">
            <a:extLst>
              <a:ext uri="{FF2B5EF4-FFF2-40B4-BE49-F238E27FC236}">
                <a16:creationId xmlns:a16="http://schemas.microsoft.com/office/drawing/2014/main" id="{AB43D4A0-BDFB-89D6-C03A-2519C27AD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649" y="2783428"/>
            <a:ext cx="4829615" cy="244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9860C10-A326-AEF2-9BA0-E95F249B15CB}"/>
              </a:ext>
            </a:extLst>
          </p:cNvPr>
          <p:cNvSpPr txBox="1">
            <a:spLocks/>
          </p:cNvSpPr>
          <p:nvPr/>
        </p:nvSpPr>
        <p:spPr>
          <a:xfrm>
            <a:off x="872814" y="353484"/>
            <a:ext cx="6288185" cy="727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Federated Learning Results</a:t>
            </a:r>
            <a:endParaRPr lang="en-US" dirty="0" err="1">
              <a:cs typeface="Calibri Ligh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330159-A89C-0A0E-CF86-6F39D1372B9C}"/>
              </a:ext>
            </a:extLst>
          </p:cNvPr>
          <p:cNvGrpSpPr/>
          <p:nvPr/>
        </p:nvGrpSpPr>
        <p:grpSpPr>
          <a:xfrm>
            <a:off x="1490944" y="1325604"/>
            <a:ext cx="9224381" cy="3490961"/>
            <a:chOff x="2804556" y="-4453"/>
            <a:chExt cx="8731089" cy="3304309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26CD5197-FA59-8F51-CD39-F1B8EF47F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4556" y="-4453"/>
              <a:ext cx="4415641" cy="3304309"/>
            </a:xfrm>
            <a:prstGeom prst="rect">
              <a:avLst/>
            </a:prstGeom>
          </p:spPr>
        </p:pic>
        <p:pic>
          <p:nvPicPr>
            <p:cNvPr id="6" name="Picture 5" descr="Chart&#10;&#10;Description automatically generated">
              <a:extLst>
                <a:ext uri="{FF2B5EF4-FFF2-40B4-BE49-F238E27FC236}">
                  <a16:creationId xmlns:a16="http://schemas.microsoft.com/office/drawing/2014/main" id="{2A58F231-5BEE-2F7F-95E9-8CCD22532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0109" y="-4453"/>
              <a:ext cx="4425536" cy="3304307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20092E-721F-5E3E-69E7-EFAF08E3425C}"/>
              </a:ext>
            </a:extLst>
          </p:cNvPr>
          <p:cNvCxnSpPr/>
          <p:nvPr/>
        </p:nvCxnSpPr>
        <p:spPr>
          <a:xfrm flipV="1">
            <a:off x="814917" y="351370"/>
            <a:ext cx="2117" cy="7302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E8DD91AF-C47D-E804-2E28-550C5BC18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483" y="5338232"/>
            <a:ext cx="499534" cy="51011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334ACA-C83A-1374-59A9-BA1379D05D9F}"/>
              </a:ext>
            </a:extLst>
          </p:cNvPr>
          <p:cNvSpPr txBox="1">
            <a:spLocks/>
          </p:cNvSpPr>
          <p:nvPr/>
        </p:nvSpPr>
        <p:spPr>
          <a:xfrm>
            <a:off x="2770639" y="5432804"/>
            <a:ext cx="3960514" cy="3278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Less CO2 emissions, power consumption</a:t>
            </a:r>
            <a:endParaRPr lang="en-US" sz="2800"/>
          </a:p>
        </p:txBody>
      </p:sp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DA03DB12-1FCB-AEE9-EFB8-364E9BADB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150" y="5306483"/>
            <a:ext cx="584202" cy="5736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B5EA60D-8ABB-7141-C684-A186D484EE81}"/>
              </a:ext>
            </a:extLst>
          </p:cNvPr>
          <p:cNvSpPr txBox="1">
            <a:spLocks/>
          </p:cNvSpPr>
          <p:nvPr/>
        </p:nvSpPr>
        <p:spPr>
          <a:xfrm>
            <a:off x="7801956" y="5437725"/>
            <a:ext cx="2658901" cy="317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New research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1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2F9E3-E39F-9B20-76A8-AE11F78EF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3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3763" y="297281"/>
            <a:ext cx="8315201" cy="2067423"/>
          </a:xfrm>
        </p:spPr>
        <p:txBody>
          <a:bodyPr anchor="b">
            <a:normAutofit/>
          </a:bodyPr>
          <a:lstStyle/>
          <a:p>
            <a:r>
              <a:rPr lang="en-US" sz="4800" b="1">
                <a:ea typeface="+mj-lt"/>
                <a:cs typeface="+mj-lt"/>
              </a:rPr>
              <a:t>Thank you!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4303" y="2727797"/>
            <a:ext cx="6953250" cy="537910"/>
          </a:xfrm>
        </p:spPr>
        <p:txBody>
          <a:bodyPr anchor="t">
            <a:normAutofit/>
          </a:bodyPr>
          <a:lstStyle/>
          <a:p>
            <a:r>
              <a:rPr lang="en-US" b="1" u="sng">
                <a:ea typeface="Calibri"/>
                <a:cs typeface="Calibri"/>
              </a:rPr>
              <a:t>Team Euclid</a:t>
            </a:r>
            <a:endParaRPr lang="en-US" sz="1900" err="1">
              <a:ea typeface="Calibri"/>
              <a:cs typeface="Calibri"/>
            </a:endParaRPr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1B34331A-6F6C-50D9-CFDD-02770BCAB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598" y="6077930"/>
            <a:ext cx="2743200" cy="77834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C5FF826-66BA-C913-B85F-EFB7BD8A5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048" y="6157541"/>
            <a:ext cx="1028700" cy="6191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DD5A41-E4B8-8E20-4684-4BEA55AEEE43}"/>
              </a:ext>
            </a:extLst>
          </p:cNvPr>
          <p:cNvCxnSpPr/>
          <p:nvPr/>
        </p:nvCxnSpPr>
        <p:spPr>
          <a:xfrm flipV="1">
            <a:off x="2084005" y="2319812"/>
            <a:ext cx="7996166" cy="52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EC7E832F-7A34-ACAC-C741-D5A226EB75AD}"/>
              </a:ext>
            </a:extLst>
          </p:cNvPr>
          <p:cNvSpPr txBox="1">
            <a:spLocks/>
          </p:cNvSpPr>
          <p:nvPr/>
        </p:nvSpPr>
        <p:spPr>
          <a:xfrm>
            <a:off x="2582585" y="3202927"/>
            <a:ext cx="3474946" cy="9951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alibri"/>
                <a:cs typeface="Calibri"/>
              </a:rPr>
              <a:t>Vasileios </a:t>
            </a:r>
            <a:r>
              <a:rPr lang="en-US" err="1">
                <a:ea typeface="Calibri"/>
                <a:cs typeface="Calibri"/>
              </a:rPr>
              <a:t>Perifanis</a:t>
            </a:r>
            <a:endParaRPr lang="en-US">
              <a:ea typeface="Calibri"/>
              <a:cs typeface="Calibri"/>
            </a:endParaRPr>
          </a:p>
          <a:p>
            <a:r>
              <a:rPr lang="en-US" sz="1500">
                <a:ea typeface="Calibri"/>
                <a:cs typeface="Calibri"/>
              </a:rPr>
              <a:t>PhD Student</a:t>
            </a:r>
          </a:p>
          <a:p>
            <a:r>
              <a:rPr lang="en-US" sz="1500">
                <a:ea typeface="Calibri"/>
                <a:cs typeface="Calibri"/>
              </a:rPr>
              <a:t>Contact: vperifan@ee.duth.gr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5AD8060-2323-A630-82FD-333A1EAD0F2C}"/>
              </a:ext>
            </a:extLst>
          </p:cNvPr>
          <p:cNvSpPr txBox="1">
            <a:spLocks/>
          </p:cNvSpPr>
          <p:nvPr/>
        </p:nvSpPr>
        <p:spPr>
          <a:xfrm>
            <a:off x="6204326" y="3202927"/>
            <a:ext cx="3474946" cy="9951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alibri"/>
                <a:cs typeface="Calibri"/>
              </a:rPr>
              <a:t>Nikolaos Pavlidis</a:t>
            </a:r>
            <a:endParaRPr lang="en-US"/>
          </a:p>
          <a:p>
            <a:r>
              <a:rPr lang="en-US" sz="1500">
                <a:ea typeface="Calibri"/>
                <a:cs typeface="Calibri"/>
              </a:rPr>
              <a:t>PhD Student</a:t>
            </a:r>
          </a:p>
          <a:p>
            <a:r>
              <a:rPr lang="en-US" sz="1500">
                <a:ea typeface="Calibri"/>
                <a:cs typeface="Calibri"/>
              </a:rPr>
              <a:t>Contact: </a:t>
            </a:r>
            <a:r>
              <a:rPr lang="en-US" sz="1500">
                <a:ea typeface="+mn-lt"/>
                <a:cs typeface="+mn-lt"/>
              </a:rPr>
              <a:t>npavlidi@ee.duth.gr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885EE80-C019-4F0D-78A5-60865F375000}"/>
              </a:ext>
            </a:extLst>
          </p:cNvPr>
          <p:cNvSpPr txBox="1">
            <a:spLocks/>
          </p:cNvSpPr>
          <p:nvPr/>
        </p:nvSpPr>
        <p:spPr>
          <a:xfrm>
            <a:off x="2591550" y="4404197"/>
            <a:ext cx="3465982" cy="10578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+mn-lt"/>
                <a:cs typeface="+mn-lt"/>
              </a:rPr>
              <a:t>Remous-Aris </a:t>
            </a:r>
            <a:r>
              <a:rPr lang="en-US" sz="2800" dirty="0" err="1">
                <a:ea typeface="+mn-lt"/>
                <a:cs typeface="+mn-lt"/>
              </a:rPr>
              <a:t>Koutsiamanis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1800" dirty="0">
                <a:ea typeface="+mn-lt"/>
                <a:cs typeface="+mn-lt"/>
              </a:rPr>
              <a:t>Associate Professor</a:t>
            </a:r>
            <a:endParaRPr lang="en-US" sz="1800">
              <a:cs typeface="Calibri"/>
            </a:endParaRPr>
          </a:p>
          <a:p>
            <a:r>
              <a:rPr lang="en-US" sz="1800" dirty="0">
                <a:ea typeface="Calibri"/>
                <a:cs typeface="Calibri"/>
              </a:rPr>
              <a:t>Contact: </a:t>
            </a:r>
            <a:r>
              <a:rPr lang="en-US" sz="1800" dirty="0">
                <a:ea typeface="+mn-lt"/>
                <a:cs typeface="+mn-lt"/>
              </a:rPr>
              <a:t>remous-aris.koutsiamanis@imt-atlantique.fr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DCED926-7C53-AF5D-A754-ADA7A50961FC}"/>
              </a:ext>
            </a:extLst>
          </p:cNvPr>
          <p:cNvSpPr txBox="1">
            <a:spLocks/>
          </p:cNvSpPr>
          <p:nvPr/>
        </p:nvSpPr>
        <p:spPr>
          <a:xfrm>
            <a:off x="6132393" y="4404197"/>
            <a:ext cx="3475162" cy="14434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ea typeface="+mn-lt"/>
                <a:cs typeface="+mn-lt"/>
              </a:rPr>
              <a:t>Pavlos </a:t>
            </a:r>
            <a:r>
              <a:rPr lang="en-US" sz="2200" dirty="0" err="1">
                <a:ea typeface="+mn-lt"/>
                <a:cs typeface="+mn-lt"/>
              </a:rPr>
              <a:t>Efraimidis</a:t>
            </a:r>
            <a:endParaRPr lang="en-US" sz="220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Associate Professor</a:t>
            </a:r>
            <a:endParaRPr lang="en-US" sz="1400">
              <a:cs typeface="Calibri"/>
            </a:endParaRPr>
          </a:p>
          <a:p>
            <a:r>
              <a:rPr lang="en-US" sz="1400" dirty="0">
                <a:ea typeface="Calibri"/>
                <a:cs typeface="Calibri"/>
              </a:rPr>
              <a:t>Contact: </a:t>
            </a:r>
            <a:r>
              <a:rPr lang="en-US" sz="1400" dirty="0">
                <a:ea typeface="+mn-lt"/>
                <a:cs typeface="+mn-lt"/>
              </a:rPr>
              <a:t>pefraimi@ee.duth.gr</a:t>
            </a:r>
          </a:p>
          <a:p>
            <a:r>
              <a:rPr lang="en-US" sz="1400" dirty="0">
                <a:ea typeface="+mn-lt"/>
                <a:cs typeface="+mn-lt"/>
              </a:rPr>
              <a:t>                  pefraimi@athenarc.gr</a:t>
            </a:r>
          </a:p>
          <a:p>
            <a:endParaRPr lang="en-US" sz="1600" dirty="0">
              <a:ea typeface="+mn-lt"/>
              <a:cs typeface="+mn-lt"/>
            </a:endParaRPr>
          </a:p>
        </p:txBody>
      </p:sp>
      <p:pic>
        <p:nvPicPr>
          <p:cNvPr id="10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3554501D-E7CF-C3A9-B2B9-1C7F15C0F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461" y="6225772"/>
            <a:ext cx="2302526" cy="40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5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ML5G-PS-001: Federated Traffic Prediction for 5G and Beyond</vt:lpstr>
      <vt:lpstr>Base Station Traffic Forecasting</vt:lpstr>
      <vt:lpstr>Federated Learning Approach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48</cp:revision>
  <dcterms:created xsi:type="dcterms:W3CDTF">2022-12-09T10:48:25Z</dcterms:created>
  <dcterms:modified xsi:type="dcterms:W3CDTF">2022-12-13T11:35:19Z</dcterms:modified>
</cp:coreProperties>
</file>