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trictFirstAndLastChars="0" saveSubsetFonts="1" autoCompressPictures="0">
  <p:sldMasterIdLst>
    <p:sldMasterId id="2147483838" r:id="rId1"/>
  </p:sldMasterIdLst>
  <p:notesMasterIdLst>
    <p:notesMasterId r:id="rId17"/>
  </p:notesMasterIdLst>
  <p:handoutMasterIdLst>
    <p:handoutMasterId r:id="rId18"/>
  </p:handoutMasterIdLst>
  <p:sldIdLst>
    <p:sldId id="306" r:id="rId2"/>
    <p:sldId id="322" r:id="rId3"/>
    <p:sldId id="309" r:id="rId4"/>
    <p:sldId id="307" r:id="rId5"/>
    <p:sldId id="310" r:id="rId6"/>
    <p:sldId id="311" r:id="rId7"/>
    <p:sldId id="312" r:id="rId8"/>
    <p:sldId id="321" r:id="rId9"/>
    <p:sldId id="320" r:id="rId10"/>
    <p:sldId id="313" r:id="rId11"/>
    <p:sldId id="319" r:id="rId12"/>
    <p:sldId id="317" r:id="rId13"/>
    <p:sldId id="314" r:id="rId14"/>
    <p:sldId id="316" r:id="rId15"/>
    <p:sldId id="318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DE0D8"/>
    <a:srgbClr val="0000CC"/>
    <a:srgbClr val="996633"/>
    <a:srgbClr val="FF00FF"/>
    <a:srgbClr val="FF66FF"/>
    <a:srgbClr val="ECE53A"/>
    <a:srgbClr val="FF0000"/>
    <a:srgbClr val="FFCC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434" autoAdjust="0"/>
  </p:normalViewPr>
  <p:slideViewPr>
    <p:cSldViewPr>
      <p:cViewPr varScale="1">
        <p:scale>
          <a:sx n="74" d="100"/>
          <a:sy n="74" d="100"/>
        </p:scale>
        <p:origin x="17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0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AC3A3-F275-4F0A-8BB2-0E06F84E904C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97AF-63CD-4ED0-ADEF-1C18EE9F499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506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2543ACF8-3F51-854F-91E9-AD86E324A5D8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983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43ACF8-3F51-854F-91E9-AD86E324A5D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5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5FDA-E6EC-4EBA-AAB6-624DA5044866}" type="datetime4">
              <a:rPr lang="en-CA" smtClean="0"/>
              <a:t>November 29, 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B. Jaumard, J. M. Ziazet, C. Boudreau, H. Duong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6589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5321012" cy="31367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EC7C-9AB4-4D07-A6E2-911672F683F5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l"/>
            <a:r>
              <a:rPr lang="en-CA"/>
              <a:t>B. Jaumard, J. M. Ziazet, C. Boudreau, H. Duong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1B83-DF7D-7E4B-B798-62480EF9702D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4487048-690B-477B-8D65-4A9557FAD534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l"/>
            <a:r>
              <a:rPr lang="en-CA"/>
              <a:t>B. Jaumard, J. M. Ziazet, C. Boudreau, H. Duong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1B83-DF7D-7E4B-B798-62480EF9702D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7200-B4AF-436D-9A00-EF712AD723C7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3C05FB9-3049-4439-9707-1800266B6291}" type="slidenum">
              <a:rPr lang="en-US" smtClean="0"/>
              <a:pPr algn="r"/>
              <a:t>‹N°›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B. Jaumard, J. M. Ziazet, C. Boudreau, H. Duong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6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>
                <a:solidFill>
                  <a:srgbClr val="BC060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/>
          <p:cNvSpPr txBox="1">
            <a:spLocks/>
          </p:cNvSpPr>
          <p:nvPr userDrawn="1"/>
        </p:nvSpPr>
        <p:spPr>
          <a:xfrm>
            <a:off x="628650" y="609600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fld id="{BA7AA02A-E6E2-9E4D-A07E-D0E7CA50EE10}" type="datetime4">
              <a:rPr lang="en-CA" sz="1400" smtClean="0">
                <a:solidFill>
                  <a:srgbClr val="000000"/>
                </a:solidFill>
                <a:latin typeface="Times New Roman"/>
                <a:cs typeface="Times New Roman"/>
              </a:rPr>
              <a:pPr/>
              <a:t>November 29, 2021</a:t>
            </a:fld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Footer Placeholder 7"/>
          <p:cNvSpPr txBox="1">
            <a:spLocks/>
          </p:cNvSpPr>
          <p:nvPr userDrawn="1"/>
        </p:nvSpPr>
        <p:spPr>
          <a:xfrm>
            <a:off x="3028950" y="609600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Engineering and Computer Science</a:t>
            </a:r>
          </a:p>
        </p:txBody>
      </p:sp>
      <p:sp>
        <p:nvSpPr>
          <p:cNvPr id="12" name="Slide Number Placeholder 8"/>
          <p:cNvSpPr txBox="1">
            <a:spLocks/>
          </p:cNvSpPr>
          <p:nvPr userDrawn="1"/>
        </p:nvSpPr>
        <p:spPr>
          <a:xfrm>
            <a:off x="6457950" y="609600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B3C05FB9-3049-4439-9707-1800266B6291}" type="slidenum">
              <a:rPr lang="en-US" sz="1400" smtClean="0">
                <a:solidFill>
                  <a:srgbClr val="000000"/>
                </a:solidFill>
                <a:latin typeface="Times New Roman"/>
                <a:cs typeface="Times New Roman"/>
              </a:rPr>
              <a:pPr algn="r"/>
              <a:t>‹N°›</a:t>
            </a:fld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476E-238A-4B69-AF8F-7AB4FF51BF81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B. Jaumard, J. M. Ziazet, C. Boudreau, H. Duong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13531B83-DF7D-7E4B-B798-62480EF9702D}" type="slidenum">
              <a:rPr lang="en-CA" smtClean="0"/>
              <a:pPr/>
              <a:t>‹N°›</a:t>
            </a:fld>
            <a:endParaRPr lang="en-CA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457950" y="609600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fld id="{B3C05FB9-3049-4439-9707-1800266B6291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200C872-76D3-49A3-815F-B51AFC45D1AF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B. Jaumard, J. M. Ziazet, C. Boudreau, H. Duong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13531B83-DF7D-7E4B-B798-62480EF9702D}" type="slidenum">
              <a:rPr lang="en-CA" smtClean="0"/>
              <a:pPr/>
              <a:t>‹N°›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FA99-71CD-4D73-9B73-BDF1B648176D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B. Jaumard, J. M. Ziazet, C. Boudreau, H. Duong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13531B83-DF7D-7E4B-B798-62480EF9702D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D4A8-4820-4CFD-88DE-3DA82E7544BF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B. Jaumard, J. M. Ziazet, C. Boudreau, H. Duong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13531B83-DF7D-7E4B-B798-62480EF9702D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C543512-40C5-4313-A03A-0566C7911321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l"/>
            <a:r>
              <a:rPr lang="en-CA"/>
              <a:t>B. Jaumard, J. M. Ziazet, C. Boudreau, H. Duong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BC6F-C78A-4F94-844B-D33491D380C2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l"/>
            <a:r>
              <a:rPr lang="en-CA"/>
              <a:t>B. Jaumard, J. M. Ziazet, C. Boudreau, H. Duong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1B83-DF7D-7E4B-B798-62480EF9702D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E55C474-BA56-4254-88AB-CFD149F1B938}" type="datetime4">
              <a:rPr lang="en-CA" smtClean="0"/>
              <a:t>November 29, 2021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B. Jaumard, J. M. Ziazet, C. Boudreau, H. Duong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               </a:t>
            </a:r>
            <a:fld id="{13531B83-DF7D-7E4B-B798-62480EF9702D}" type="slidenum">
              <a:rPr lang="en-CA" smtClean="0"/>
              <a:pPr/>
              <a:t>‹N°›</a:t>
            </a:fld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506570" y="6400800"/>
            <a:ext cx="1637430" cy="444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BC0604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8016CC-F8DA-DC45-92C0-242266643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772" y="2924944"/>
            <a:ext cx="7848600" cy="1927225"/>
          </a:xfrm>
        </p:spPr>
        <p:txBody>
          <a:bodyPr/>
          <a:lstStyle/>
          <a:p>
            <a:pPr algn="r"/>
            <a:r>
              <a:rPr lang="en-US" dirty="0"/>
              <a:t>ITU AI/ML in 5G Grand Challenge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882EE38-98E4-4E4E-B31E-30A9D2859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672" y="4685684"/>
            <a:ext cx="7272808" cy="1752600"/>
          </a:xfrm>
        </p:spPr>
        <p:txBody>
          <a:bodyPr>
            <a:normAutofit/>
          </a:bodyPr>
          <a:lstStyle/>
          <a:p>
            <a:r>
              <a:rPr lang="en-US" dirty="0"/>
              <a:t>SOFGNN Team: Brigitte Jaumard</a:t>
            </a:r>
            <a:r>
              <a:rPr lang="en-US" baseline="30000" dirty="0"/>
              <a:t>1,2</a:t>
            </a:r>
            <a:r>
              <a:rPr lang="en-US" dirty="0"/>
              <a:t>, Junior Momo Ziazet</a:t>
            </a:r>
            <a:r>
              <a:rPr lang="en-US" baseline="30000" dirty="0"/>
              <a:t>1</a:t>
            </a:r>
            <a:r>
              <a:rPr lang="en-US" dirty="0"/>
              <a:t>, Charles Boudreau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dirty="0" err="1"/>
              <a:t>Huy</a:t>
            </a:r>
            <a:r>
              <a:rPr lang="en-US" dirty="0"/>
              <a:t> Duong</a:t>
            </a:r>
            <a:r>
              <a:rPr lang="en-US" baseline="30000" dirty="0"/>
              <a:t>2</a:t>
            </a:r>
          </a:p>
          <a:p>
            <a:r>
              <a:rPr lang="en-US" sz="1900" i="1" baseline="30000" dirty="0">
                <a:solidFill>
                  <a:srgbClr val="0070C0"/>
                </a:solidFill>
              </a:rPr>
              <a:t>1 </a:t>
            </a:r>
            <a:r>
              <a:rPr lang="en-US" sz="1900" i="1" dirty="0">
                <a:solidFill>
                  <a:srgbClr val="0070C0"/>
                </a:solidFill>
              </a:rPr>
              <a:t>Computer Science and Software Engineering, Concordia University</a:t>
            </a:r>
          </a:p>
          <a:p>
            <a:r>
              <a:rPr lang="en-US" sz="1900" i="1" baseline="30000" dirty="0">
                <a:solidFill>
                  <a:srgbClr val="0070C0"/>
                </a:solidFill>
              </a:rPr>
              <a:t>2</a:t>
            </a:r>
            <a:r>
              <a:rPr lang="en-US" sz="1900" i="1" dirty="0">
                <a:solidFill>
                  <a:srgbClr val="0070C0"/>
                </a:solidFill>
              </a:rPr>
              <a:t> CRIM – Computer Research Institute of Montreal</a:t>
            </a:r>
            <a:endParaRPr lang="en-US" sz="1900" i="1" baseline="30000" dirty="0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7A9829-F814-CF4A-B8C1-34C2CB51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7AF5-5DA7-4634-AC8C-5E86B4C509E5}" type="datetime4">
              <a:rPr lang="en-CA" smtClean="0"/>
              <a:t>November 29, 2021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28342B-11A5-F34F-A628-5119CC0C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68155" y="6381328"/>
            <a:ext cx="4860032" cy="329184"/>
          </a:xfrm>
        </p:spPr>
        <p:txBody>
          <a:bodyPr/>
          <a:lstStyle/>
          <a:p>
            <a:r>
              <a:rPr lang="it-IT" sz="1600">
                <a:solidFill>
                  <a:schemeClr val="tx1"/>
                </a:solidFill>
              </a:rPr>
              <a:t>B. Jaumard, J. M. Ziazet, C. Boudreau, H. Duong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6CA2B2-FC46-E44E-ADB6-D3D10531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0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04B48A-17A4-450D-AC35-34EBD683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Modelling of the Delay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21CB9ED-108B-4196-A6B3-5C029E6ACE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Addressing the issue of Out of Distribution (</a:t>
                </a:r>
                <a:r>
                  <a:rPr lang="en-US" dirty="0" err="1"/>
                  <a:t>OoD</a:t>
                </a:r>
                <a:r>
                  <a:rPr lang="en-US" dirty="0"/>
                  <a:t>) Data through the prediction of Queue Occupancy, then estimation of flow delay through the following: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𝐷𝑒𝑙𝑎𝑦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𝑄𝑢𝑒𝑢𝑒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𝑂𝑐𝑐𝑢𝑝𝑎𝑛𝑐𝑦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𝑄𝑢𝑒𝑢𝑒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𝐴𝑣𝑔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𝑝𝑎𝑐𝑘𝑒𝑡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den>
                    </m:f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𝐷𝑒𝑙𝑎𝑦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𝐷𝑒𝑙𝑎𝑦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nary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1CB9ED-108B-4196-A6B3-5C029E6ACE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1299" r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3F7300-C2D0-48FD-BADC-C7E4382B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4326-245E-4BFE-9220-F6EDD05F1EE7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A370997-8194-4000-BD60-246396AB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3C05FB9-3049-4439-9707-1800266B6291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FA3F06-4786-4624-A48F-7648D47C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Jaumard</a:t>
            </a:r>
            <a:r>
              <a:rPr lang="en-US" dirty="0"/>
              <a:t>, J. M. </a:t>
            </a:r>
            <a:r>
              <a:rPr lang="en-US" dirty="0" err="1"/>
              <a:t>Ziazet</a:t>
            </a:r>
            <a:r>
              <a:rPr lang="en-US" dirty="0"/>
              <a:t>, C. Boudreau, H. Duong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2BB415FA-C6AA-4419-B9AD-D96154CEFF8E}"/>
                  </a:ext>
                </a:extLst>
              </p:cNvPr>
              <p:cNvSpPr txBox="1"/>
              <p:nvPr/>
            </p:nvSpPr>
            <p:spPr>
              <a:xfrm>
                <a:off x="683568" y="4797152"/>
                <a:ext cx="403244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𝑄𝑢𝑒𝑢𝑒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𝑂𝑐𝑐𝑢𝑝𝑎𝑛𝑐𝑦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CA" sz="1600" dirty="0"/>
                  <a:t> [0,1]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𝑄𝑢𝑒𝑢𝑒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𝑠𝑖𝑧𝑒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CA" sz="1600" dirty="0"/>
                  <a:t>: # packets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𝐴𝑣𝑔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𝑝𝑎𝑐𝑘𝑒𝑡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𝑠𝑖𝑧𝑒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CA" sz="1600" dirty="0"/>
                  <a:t> : bits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CA" sz="1600" dirty="0"/>
                  <a:t> : bits/time unit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B415FA-C6AA-4419-B9AD-D96154CEF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797152"/>
                <a:ext cx="4032448" cy="1077218"/>
              </a:xfrm>
              <a:prstGeom prst="rect">
                <a:avLst/>
              </a:prstGeom>
              <a:blipFill>
                <a:blip r:embed="rId3"/>
                <a:stretch>
                  <a:fillRect l="-604" t="-1695" b="-62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05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D6BF85-F852-419E-B570-871AC8D7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Occupancy and Delay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11B65E-6D48-4604-BC34-A707774F3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7200-B4AF-436D-9A00-EF712AD723C7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989C0-7F38-405B-BAA6-DFAEBD29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3C05FB9-3049-4439-9707-1800266B6291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EA45A1-951A-4E74-9889-DB057288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B. Jaumard, J. M. Ziazet, C. Boudreau, H. Duong</a:t>
            </a:r>
            <a:endParaRPr lang="en-US" dirty="0"/>
          </a:p>
        </p:txBody>
      </p:sp>
      <p:pic>
        <p:nvPicPr>
          <p:cNvPr id="7" name="Picture 126" descr="netflowroutr">
            <a:extLst>
              <a:ext uri="{FF2B5EF4-FFF2-40B4-BE49-F238E27FC236}">
                <a16:creationId xmlns:a16="http://schemas.microsoft.com/office/drawing/2014/main" xmlns="" id="{31E06E6C-00FB-4E55-8E51-C1D86E27A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381" y="3231952"/>
            <a:ext cx="428978" cy="29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6" descr="netflowroutr">
            <a:extLst>
              <a:ext uri="{FF2B5EF4-FFF2-40B4-BE49-F238E27FC236}">
                <a16:creationId xmlns:a16="http://schemas.microsoft.com/office/drawing/2014/main" xmlns="" id="{4C1066A4-2172-4FD7-BCDE-59350FA33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747" y="4649909"/>
            <a:ext cx="428978" cy="29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6" descr="netflowroutr">
            <a:extLst>
              <a:ext uri="{FF2B5EF4-FFF2-40B4-BE49-F238E27FC236}">
                <a16:creationId xmlns:a16="http://schemas.microsoft.com/office/drawing/2014/main" xmlns="" id="{7B0C558A-3904-467E-8786-4B5313323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835" y="4233774"/>
            <a:ext cx="428978" cy="29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6" descr="netflowroutr">
            <a:extLst>
              <a:ext uri="{FF2B5EF4-FFF2-40B4-BE49-F238E27FC236}">
                <a16:creationId xmlns:a16="http://schemas.microsoft.com/office/drawing/2014/main" xmlns="" id="{EE7DD45F-AF65-4618-80AB-69FFCD2EB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013" y="3302325"/>
            <a:ext cx="428978" cy="29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6" descr="netflowroutr">
            <a:extLst>
              <a:ext uri="{FF2B5EF4-FFF2-40B4-BE49-F238E27FC236}">
                <a16:creationId xmlns:a16="http://schemas.microsoft.com/office/drawing/2014/main" xmlns="" id="{6E8C2E96-99F9-4941-94BA-22148A225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760" y="3236881"/>
            <a:ext cx="428978" cy="29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6" descr="netflowroutr">
            <a:extLst>
              <a:ext uri="{FF2B5EF4-FFF2-40B4-BE49-F238E27FC236}">
                <a16:creationId xmlns:a16="http://schemas.microsoft.com/office/drawing/2014/main" xmlns="" id="{84077ABF-3C5C-458B-8ED4-09DEEDAB0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467" y="2380942"/>
            <a:ext cx="428978" cy="29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6" descr="netflowroutr">
            <a:extLst>
              <a:ext uri="{FF2B5EF4-FFF2-40B4-BE49-F238E27FC236}">
                <a16:creationId xmlns:a16="http://schemas.microsoft.com/office/drawing/2014/main" xmlns="" id="{DB107124-F4F6-4062-A404-AA31ED120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440" y="3824297"/>
            <a:ext cx="428978" cy="29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1703B54-0DAA-4040-8949-B42D48C674BA}"/>
              </a:ext>
            </a:extLst>
          </p:cNvPr>
          <p:cNvCxnSpPr>
            <a:cxnSpLocks/>
            <a:stCxn id="7" idx="0"/>
            <a:endCxn id="10" idx="1"/>
          </p:cNvCxnSpPr>
          <p:nvPr/>
        </p:nvCxnSpPr>
        <p:spPr>
          <a:xfrm>
            <a:off x="1482870" y="3231952"/>
            <a:ext cx="1220143" cy="2200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86C1DE3E-BED1-48D1-B86C-693A423948C1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1482870" y="3531343"/>
            <a:ext cx="892965" cy="8521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B0AC885-8EE5-4D41-9F41-9C6D12AC6164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>
            <a:off x="7061445" y="2530638"/>
            <a:ext cx="466484" cy="1293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D729D172-D5ED-4FFC-888E-6CC91455C33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4999738" y="2530638"/>
            <a:ext cx="1632729" cy="8559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1E55A29C-D4C0-4A21-A87D-E21694F52AD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131991" y="3386577"/>
            <a:ext cx="1438769" cy="654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A4501407-6B2D-43DF-95DC-EAD7DE2E154D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4994725" y="3973993"/>
            <a:ext cx="2318715" cy="8256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48A87B6-9889-47CF-BA85-58B77AB7682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2804813" y="4383470"/>
            <a:ext cx="1760934" cy="4161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9DCEFB04-43FC-4C10-AE06-AD6BEC45A811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V="1">
            <a:off x="4780236" y="3536272"/>
            <a:ext cx="5013" cy="11136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921107B0-379D-411E-BD17-9E1CAD53CD64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2590324" y="3601716"/>
            <a:ext cx="327178" cy="6320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6252088-97BE-4BE1-9F05-80FF6325EE35}"/>
              </a:ext>
            </a:extLst>
          </p:cNvPr>
          <p:cNvSpPr txBox="1"/>
          <p:nvPr/>
        </p:nvSpPr>
        <p:spPr>
          <a:xfrm>
            <a:off x="6525479" y="1500721"/>
            <a:ext cx="2345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Red path Delay = 15+5=20 </a:t>
            </a:r>
            <a:r>
              <a:rPr lang="en-US" sz="1400" dirty="0" err="1">
                <a:solidFill>
                  <a:srgbClr val="FF0000"/>
                </a:solidFill>
              </a:rPr>
              <a:t>ms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4" name="Picture 2" descr="Laptop User Icon - Download in Flat Style">
            <a:extLst>
              <a:ext uri="{FF2B5EF4-FFF2-40B4-BE49-F238E27FC236}">
                <a16:creationId xmlns:a16="http://schemas.microsoft.com/office/drawing/2014/main" xmlns="" id="{23376C6A-44C3-48E5-9C26-C4CF81C31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0" y="2534590"/>
            <a:ext cx="534055" cy="6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AB70C42B-4E75-4D85-9733-4AE8DF19163E}"/>
              </a:ext>
            </a:extLst>
          </p:cNvPr>
          <p:cNvGrpSpPr/>
          <p:nvPr/>
        </p:nvGrpSpPr>
        <p:grpSpPr>
          <a:xfrm rot="415575">
            <a:off x="1446685" y="2980851"/>
            <a:ext cx="602973" cy="217196"/>
            <a:chOff x="887896" y="2092411"/>
            <a:chExt cx="602973" cy="21719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1BBBD19F-0D3E-4334-8F31-556BBD565B5E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A609926-A44F-4511-9523-9BC358CFF36F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D224E007-996D-4A99-A436-4D9F77DA0898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C56CE2C1-4016-4DB0-BE62-84735FBA4C9C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1CBE9355-D55A-4896-BFDD-38E245A8C657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46353A7B-7D62-4B35-8FB2-EF43D3CF3786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23AD54D3-16A5-4332-9769-E224EAD5952D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0B2441A2-50FE-489E-AA4E-7312AA49D776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642A0731-037D-466A-A0DC-90725A78C680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0EBB0CCE-C34D-4AC7-B349-5D7389D4112F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8607D012-DC2E-4B63-ABE2-4C5A8F9499D2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74240DDD-0494-4D1B-97CA-9B0E79EE9302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9E156BD0-9EDF-4D6B-8074-284555247708}"/>
              </a:ext>
            </a:extLst>
          </p:cNvPr>
          <p:cNvGrpSpPr/>
          <p:nvPr/>
        </p:nvGrpSpPr>
        <p:grpSpPr>
          <a:xfrm rot="634065">
            <a:off x="2139715" y="3102844"/>
            <a:ext cx="602973" cy="217196"/>
            <a:chOff x="887896" y="2092411"/>
            <a:chExt cx="602973" cy="21719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742B34ED-0802-4D4E-9942-344E7BBAB6EE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E0369287-AE9B-4A03-8DA6-208CAF5CE973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BBF723C-6997-4F05-A878-DEF1676A13BB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D3CA6C89-8D54-4B32-BAA2-6A5F63A4635F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111413F3-E4EC-478E-83A9-8ADA6EABC0D3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0828D96A-50A2-4C0F-A7C1-24E0DD1C9303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DEFD5327-9021-464D-A19E-02EFD7ADD7CF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C962DD9-CD22-42D2-A252-EC0BE8ED8E39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3C847FBD-21DE-4E5F-B175-0D4CF4E5A5C6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20599BFE-709E-4314-9CED-2C5305626176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6D0EFB6A-A6FD-4A6C-BB47-3951FC974711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2BFC038E-5623-41B3-97F9-9A61AF3E70DE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BC98C8EF-DA6E-41BF-999E-3C62E5651A83}"/>
              </a:ext>
            </a:extLst>
          </p:cNvPr>
          <p:cNvGrpSpPr/>
          <p:nvPr/>
        </p:nvGrpSpPr>
        <p:grpSpPr>
          <a:xfrm rot="2856437">
            <a:off x="1178611" y="3748486"/>
            <a:ext cx="602973" cy="217196"/>
            <a:chOff x="887896" y="2092411"/>
            <a:chExt cx="602973" cy="21719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EB343780-2851-4F53-9181-06559EBDAB7F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00B0F0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1016BAA2-EA4C-4FC7-A7BD-F37DCD3DC19F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18471902-CCFE-4428-A92D-9AAC3A5BD463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A38B0388-5EDC-4A38-8722-30831C445581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CF42F978-AD7F-4CFE-848D-908B07907A6F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90718D85-B234-42C4-9EB1-DF7962693DCB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EADC3874-34E4-4CFB-A059-525F5A32CD1F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B5A077DF-71E3-4725-9995-4D9A9FE4D2FE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F5272B08-B1B0-49F4-ABBD-7C948D8C986A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68E85E33-ECA9-4386-AA15-D8582D8AFB32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A0F31C0B-B74C-4952-BE70-405717429585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AC09CE93-B898-465A-A38C-F738064A1EFA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CB50F862-EAD7-476D-BDC4-78C574C05C02}"/>
              </a:ext>
            </a:extLst>
          </p:cNvPr>
          <p:cNvGrpSpPr/>
          <p:nvPr/>
        </p:nvGrpSpPr>
        <p:grpSpPr>
          <a:xfrm rot="2706497">
            <a:off x="1770484" y="4266083"/>
            <a:ext cx="602973" cy="217196"/>
            <a:chOff x="887896" y="2092411"/>
            <a:chExt cx="602973" cy="21719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3A51617F-9F7C-4C9C-94FF-197BD4B08591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B320BBA0-DB07-488B-AE34-16AD108A6679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799304DF-92C4-416B-B1C2-FB0023195CF4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7A822B84-E72F-4F2E-8C9D-A0C955C907D6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0F489674-8BBB-4435-8C23-D7A8416330D5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2F25646C-7606-40C2-90B6-87E0997C9AAF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2BB3A6B4-E1F3-4905-9CA3-C64FF6A6E384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C2CD550B-B88E-45C5-9163-FEF7AC523B3F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9AF08F67-CEAA-45B7-9B0E-8576D860EABE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4D8766BD-ED8B-466D-A103-17F2FFA1423F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7926E763-5F53-444A-9931-0211B3324F44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DF289127-4C59-4692-B32B-A42B4E8865C3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631F94AF-2112-4220-ACEF-07751B9D8583}"/>
              </a:ext>
            </a:extLst>
          </p:cNvPr>
          <p:cNvGrpSpPr/>
          <p:nvPr/>
        </p:nvGrpSpPr>
        <p:grpSpPr>
          <a:xfrm rot="805676">
            <a:off x="2784591" y="4541311"/>
            <a:ext cx="602973" cy="217196"/>
            <a:chOff x="887896" y="2092411"/>
            <a:chExt cx="602973" cy="217196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8A290A60-2D1D-40BA-8514-869CFDC6AE42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54198A42-AEB3-4ED0-B48E-809F435FAA69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BA697FF1-48AC-49A9-8C01-AF04502E4521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xmlns="" id="{BA07B030-ED78-4713-B722-A3F830258D3E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31EC87FC-2BBD-407F-8C8A-8D2346F50F49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9137289B-892F-4DAD-87D4-5A998C7B48D5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F9C799AD-579C-4492-A33A-731B60CF7F0B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7CCC0832-1842-41BB-A6B3-49BEE327B2D9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03A33F4B-BEB1-42D6-A66B-928BEE50153D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C0588D17-3537-4342-BE1F-51F4063B66D8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7646A8E0-FD52-4B1F-8BEE-44978AA830D4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5AF3F573-D971-4337-B023-391F5ACAB9AF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B0D3530E-00F5-4BA1-B919-BC8934791E9D}"/>
              </a:ext>
            </a:extLst>
          </p:cNvPr>
          <p:cNvGrpSpPr/>
          <p:nvPr/>
        </p:nvGrpSpPr>
        <p:grpSpPr>
          <a:xfrm rot="984045">
            <a:off x="3913507" y="4797130"/>
            <a:ext cx="602973" cy="217196"/>
            <a:chOff x="887896" y="2092411"/>
            <a:chExt cx="602973" cy="217196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D1CF3DE7-D241-4584-BA1A-79AC6EB94ECA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EA2C4AE5-032F-479D-9811-CE21C23ADAF9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C74261E8-3AE5-46D5-928F-1242ADF25E9F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ED8F4C08-A40C-4E0E-A0E9-2D7B75306576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6340CC72-B34E-42EF-9FD2-2EFA38C10CE1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A4B7E79B-7836-450D-98C4-7B39FCC94D9C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808FFC53-F796-48A7-A74E-FDB8BB164580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4B843097-32D9-4998-A5F8-0F37E140C94F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C144BF36-2537-40AA-A391-BCFBD7241874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DA7892D0-1A07-4749-A559-1664E00234E4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FF5B2886-325D-43D7-B2C1-C1E19B5F8864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DCE16B02-CA98-4497-AB5E-488C50BDCA39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95BBB36D-FAC7-4585-84B9-319891FC6621}"/>
              </a:ext>
            </a:extLst>
          </p:cNvPr>
          <p:cNvGrpSpPr/>
          <p:nvPr/>
        </p:nvGrpSpPr>
        <p:grpSpPr>
          <a:xfrm rot="20372214">
            <a:off x="5054966" y="4728080"/>
            <a:ext cx="602973" cy="217196"/>
            <a:chOff x="887896" y="2092411"/>
            <a:chExt cx="602973" cy="21719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D960F25F-2D7E-40BF-96E5-5F4B3FEEDFC6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30F55268-830E-415F-A3C9-DF05538F51CC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B9CB8F29-79DE-4958-99AA-3988C932909C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38CC29A8-6800-4E06-8F01-121AA78BCE90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E5ED86D0-F834-4EAE-B03C-118F66E09536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6CED418C-2919-4E0E-90F9-A12CF14883E5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59AADC7E-8592-4969-8034-1D6017B9C210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872E38D4-FFBE-4B73-88E1-174CD6B6BF16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2D46C137-87A7-45A0-878F-FAAFF7BAD7E3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782805AF-C60D-49A9-ACAD-F09A53D71311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3519DA71-ED3D-43CB-8A5C-42871C3AD712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17662BFB-67BB-4FB4-BA93-3D925099743F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xmlns="" id="{F44A2156-FD03-4801-8DFB-6B8EE37ED944}"/>
              </a:ext>
            </a:extLst>
          </p:cNvPr>
          <p:cNvGrpSpPr/>
          <p:nvPr/>
        </p:nvGrpSpPr>
        <p:grpSpPr>
          <a:xfrm rot="20358932">
            <a:off x="6733829" y="4157493"/>
            <a:ext cx="602973" cy="217196"/>
            <a:chOff x="887896" y="2092411"/>
            <a:chExt cx="602973" cy="21719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C90E3175-A766-492B-9F6D-1CA8F6C54F8B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667F4201-71F5-4767-A6F1-9B5BC57222F5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841E53FD-F4B2-444E-BAED-11F67116E1D0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63249CCB-C659-40B5-B7FF-241EDEF0FC54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B35AB3AA-99E1-4E54-8138-D482ED2420E3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3D8AA1D5-0957-4CB2-9D9E-5EAD43AF003B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3E2D95A7-D5C8-4A95-AEFE-874A4C570708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xmlns="" id="{F246DFDE-7AA1-44F8-A429-E9A147B782D4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7DF15866-5E47-4770-9B5B-0CA1CEF8AC25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xmlns="" id="{9089AFBF-BC8D-43FF-BAFE-E4EBF43DCBBC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FE21C1D7-47E7-4A31-9939-DF71F9AA37F6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xmlns="" id="{FE0E6160-F406-4823-9668-FBC47A658EB0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xmlns="" id="{2A157F5A-8AB5-4897-A4C0-C68D33437382}"/>
              </a:ext>
            </a:extLst>
          </p:cNvPr>
          <p:cNvGrpSpPr/>
          <p:nvPr/>
        </p:nvGrpSpPr>
        <p:grpSpPr>
          <a:xfrm>
            <a:off x="3145301" y="3117835"/>
            <a:ext cx="602973" cy="217196"/>
            <a:chOff x="887896" y="2092411"/>
            <a:chExt cx="602973" cy="21719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xmlns="" id="{1AF712BF-6D2E-434B-841A-BEE1639053D0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xmlns="" id="{F23F3C4B-459C-4B48-8DF6-1A7216B7BA45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xmlns="" id="{FDF6345C-4156-403B-8BDC-D7916AD2F86C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xmlns="" id="{F2791A50-5E3E-4B1E-8F95-B35B261E415A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xmlns="" id="{312D5FAC-C911-4917-BD8D-B7FD107BB789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xmlns="" id="{73CA5A69-272B-4AC0-BBC4-16C3859FA8D7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xmlns="" id="{4629A04B-7B20-45E8-AE7E-CF7C8C42C99D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D8F4029D-FC1E-444E-862B-0668F4E7ED86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87445303-3CAE-4AAE-8595-76FE6B8C55EB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xmlns="" id="{D71B7A69-B409-40E9-8BDE-6932A5EE9DCD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xmlns="" id="{69364C83-B51A-4772-B476-55075E3F2400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3F0A5DAD-6175-4F37-8FF9-F8A0426110D4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xmlns="" id="{B843C90B-09A6-493E-92AE-D807EEB0BE46}"/>
              </a:ext>
            </a:extLst>
          </p:cNvPr>
          <p:cNvGrpSpPr/>
          <p:nvPr/>
        </p:nvGrpSpPr>
        <p:grpSpPr>
          <a:xfrm>
            <a:off x="3931235" y="3098591"/>
            <a:ext cx="602973" cy="217196"/>
            <a:chOff x="887896" y="2092411"/>
            <a:chExt cx="602973" cy="217196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21EE56EE-464E-49E2-8B95-190E0C9635AB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xmlns="" id="{0184D837-ED1C-41F1-867B-365C04276175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D784DAD7-2E5F-4AB3-BD29-57650B6421A7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742C890A-8A02-4CF6-B5C3-13F6A1BC7C1B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xmlns="" id="{92D6CE83-A587-4D87-8D0E-F8D32572B722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xmlns="" id="{B085ED2E-4259-4B96-8F1C-FFC476F7E931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A352427B-FE0E-46D7-B2C3-68BA350961AE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99723E60-B9BA-463A-8C1C-53FEB2C76519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xmlns="" id="{11A1EBD9-21A3-4D73-8A7B-9D032946FF23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xmlns="" id="{B8D900F6-B91E-4392-9EF3-F108094A649A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xmlns="" id="{2AE60789-6AF6-4F2D-8910-F5B9C325DCA3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xmlns="" id="{AF1146CF-D3F2-425F-B8C7-E7911E25D60D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xmlns="" id="{2A423370-8418-4C94-8CB7-B396D4C8D992}"/>
              </a:ext>
            </a:extLst>
          </p:cNvPr>
          <p:cNvGrpSpPr/>
          <p:nvPr/>
        </p:nvGrpSpPr>
        <p:grpSpPr>
          <a:xfrm rot="19868835">
            <a:off x="4956498" y="2921705"/>
            <a:ext cx="602973" cy="217196"/>
            <a:chOff x="887896" y="2092411"/>
            <a:chExt cx="602973" cy="217196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xmlns="" id="{9E907788-1433-46D1-8C01-75B27793D7C9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xmlns="" id="{0529B481-EE79-4304-8B24-5FF7E5ED89EE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xmlns="" id="{ED3EB3EB-06CA-41D3-A23B-5E9E97D1DE29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xmlns="" id="{B31E050B-E79B-4A84-AC42-149291A0CEF4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xmlns="" id="{EDBED941-794C-4993-93A3-45AA2ADAD35E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xmlns="" id="{204DD8D4-86B9-4972-A15D-CF278CE3575A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xmlns="" id="{6980F493-5AA7-48B2-9F3E-7E4296C49E08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xmlns="" id="{5D4218C7-377F-432E-A706-4F2535D8F590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xmlns="" id="{24D276FE-404F-411E-AD24-CC7FC7235734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xmlns="" id="{CE5FF31A-1E8A-4610-A9F5-FFFC6747E549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xmlns="" id="{4A690712-9DE1-4F4F-AB7B-1CB9BA987252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xmlns="" id="{F3D5E20A-B7C2-4A04-B781-486FFDFCF87D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xmlns="" id="{CE5AAA3E-81AE-4018-BA8C-CBD0C680672A}"/>
              </a:ext>
            </a:extLst>
          </p:cNvPr>
          <p:cNvGrpSpPr/>
          <p:nvPr/>
        </p:nvGrpSpPr>
        <p:grpSpPr>
          <a:xfrm rot="19744415">
            <a:off x="5966849" y="2416196"/>
            <a:ext cx="602973" cy="217196"/>
            <a:chOff x="887896" y="2092411"/>
            <a:chExt cx="602973" cy="217196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xmlns="" id="{98139F69-681C-4AA4-BB19-29818353C106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xmlns="" id="{E47250DE-2AF4-43C4-909F-5E0F7CC5C09D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xmlns="" id="{9E308BBA-1CA8-42DC-A05F-A9918A8ED92C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xmlns="" id="{F2DDB6A5-A494-4E4D-872C-EB559AC4165E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xmlns="" id="{2C1C3C5D-921A-4B06-A2FF-FE147A8C45F6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xmlns="" id="{5E473350-48EB-4CAA-AF8F-A33070F321B9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xmlns="" id="{0AE5E2E3-19BC-422A-BBA7-F9FBA6D73F49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xmlns="" id="{CE8942FE-FDFC-4AC8-95CB-00B12F453E24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xmlns="" id="{93FF824A-EEB7-41F4-A095-C6794699F698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xmlns="" id="{3C2C45B0-B53D-42E7-BD1A-0EDD60391CCE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xmlns="" id="{FA4C7502-EA7A-44EE-8D9D-ADC8D16DB8D5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xmlns="" id="{F1D4BEF0-2201-473E-89AF-B4D09919305F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xmlns="" id="{89BEAD89-1C70-4AEC-A54C-934DFDAB3AF0}"/>
              </a:ext>
            </a:extLst>
          </p:cNvPr>
          <p:cNvGrpSpPr/>
          <p:nvPr/>
        </p:nvGrpSpPr>
        <p:grpSpPr>
          <a:xfrm rot="17992034">
            <a:off x="2239951" y="3836485"/>
            <a:ext cx="602973" cy="217196"/>
            <a:chOff x="887896" y="2092411"/>
            <a:chExt cx="602973" cy="217196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xmlns="" id="{BACAB9E9-E590-4B10-A0F8-AC0E745C5E87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xmlns="" id="{EAB575D3-1E10-4627-9D7C-23D12FB0C265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xmlns="" id="{236D5ECC-25F2-4899-B08D-8959BED9DA00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xmlns="" id="{D31AE07C-D78D-4F32-A305-36F74C366421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xmlns="" id="{4650AC4F-B43A-419C-A90F-CA8F6B803FA6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xmlns="" id="{F02AAB01-022C-469E-8706-BCCCC635FB85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xmlns="" id="{4FC978C7-AAD8-43F3-96FD-1317B0E6B6C2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xmlns="" id="{5E9742E1-A0A3-4D84-ADF1-ECEE26A1A025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D35B5E68-ABE7-4A91-9655-196F79C406D2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89D73AEE-D554-4E23-BE48-BF0C41BAE02D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xmlns="" id="{C9551EB2-E8E2-43A9-B17C-41788EF5DFB4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xmlns="" id="{204AE848-A072-4F2B-9045-19F4FC105C25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xmlns="" id="{E0613D19-3D5C-4A5D-B82D-C0D76115FA6B}"/>
              </a:ext>
            </a:extLst>
          </p:cNvPr>
          <p:cNvGrpSpPr/>
          <p:nvPr/>
        </p:nvGrpSpPr>
        <p:grpSpPr>
          <a:xfrm rot="7187804">
            <a:off x="2784626" y="3672821"/>
            <a:ext cx="602973" cy="217196"/>
            <a:chOff x="887896" y="2092411"/>
            <a:chExt cx="602973" cy="217196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xmlns="" id="{91D4F83F-8BE9-448D-92EF-EAEEED49E901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xmlns="" id="{F0906431-3E92-4859-8BA3-FAA1E884D853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xmlns="" id="{3E468FE0-8CEF-43AE-AA30-D53FE02D998E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xmlns="" id="{73BB3032-DB16-4B5C-8DF2-A4C309FC4839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xmlns="" id="{6D7EA209-F2A7-41DD-8FE7-74060FE81A00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xmlns="" id="{AF06FDDE-65F4-4A51-B646-E7249773497E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xmlns="" id="{96BC166E-70D1-4D43-A02F-0A70BFC5B9BD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xmlns="" id="{A3AA5AEC-B003-4188-8772-37723AC1819C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xmlns="" id="{BD39588A-F93F-40CF-B3D8-2FAE7FBF78C7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xmlns="" id="{43824830-41B9-4E19-8524-0226C83C78A6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xmlns="" id="{81B8C987-16B5-485B-8519-C8370ACDD885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xmlns="" id="{ED32623B-F059-4DB3-973A-3FC52D7B1C10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xmlns="" id="{F49DBCA3-2831-4012-92A3-EAB7330F4278}"/>
              </a:ext>
            </a:extLst>
          </p:cNvPr>
          <p:cNvGrpSpPr/>
          <p:nvPr/>
        </p:nvGrpSpPr>
        <p:grpSpPr>
          <a:xfrm rot="16200000">
            <a:off x="4686841" y="3729660"/>
            <a:ext cx="602973" cy="217196"/>
            <a:chOff x="887896" y="2092411"/>
            <a:chExt cx="602973" cy="217196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xmlns="" id="{33FE8FD0-6A4D-408A-ADDC-C8A0DDB6597C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xmlns="" id="{3E11887A-C44B-4441-9602-DE58BA448B75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xmlns="" id="{B40CF0BF-E1EB-44EE-BD5C-D0987B23C580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xmlns="" id="{E2B6089D-4948-4E42-95C6-A9BCEC7E042E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xmlns="" id="{2B5AE448-70D4-42DB-95FF-3F1C3EBE64AD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xmlns="" id="{4441B5BE-33FC-4DF7-A8BD-5C5F3FE027FD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xmlns="" id="{33795BE0-D200-4A8C-AADD-BF8AE06223AE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xmlns="" id="{2B7E6F18-DDB0-4A1C-9582-5D64016A587C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xmlns="" id="{87982456-875F-49AD-AB3C-CF0F5C378673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xmlns="" id="{051602BF-B1AC-4D23-8859-0604CFC0784E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xmlns="" id="{49D1616E-F16B-4EDF-9E7B-1B0838422058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xmlns="" id="{B6CCBAF6-DE38-43CC-BCFE-1C788609663B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xmlns="" id="{F8DD232A-4F72-438F-AAD3-C9FCDE42A372}"/>
              </a:ext>
            </a:extLst>
          </p:cNvPr>
          <p:cNvGrpSpPr/>
          <p:nvPr/>
        </p:nvGrpSpPr>
        <p:grpSpPr>
          <a:xfrm rot="16200000">
            <a:off x="4307137" y="4190620"/>
            <a:ext cx="602973" cy="217196"/>
            <a:chOff x="887896" y="2092411"/>
            <a:chExt cx="602973" cy="21719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xmlns="" id="{DD8EFA61-C339-4C25-825F-3CED0F7B4E6B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xmlns="" id="{84B0AE95-D88B-42DA-807E-7FA3941103A2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xmlns="" id="{09842772-D3FB-4954-8233-C82C61B6C23F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xmlns="" id="{4EB0AB8C-FD26-422B-B729-BEF6F636B03B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xmlns="" id="{5A6D5910-A9F6-4080-9EFE-2A0B245D5815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xmlns="" id="{49FA7E83-BB6B-4D7B-B95D-8760F2CEBBC0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xmlns="" id="{3B6157B0-0CAA-499D-B924-DB42B7ECC92E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xmlns="" id="{13392E38-086E-47B7-86F4-BB7F43DB3BC3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xmlns="" id="{0728BFB5-56B7-4FEC-95D2-C7324DC64DF7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xmlns="" id="{0D99E499-9C89-4C52-B6DC-7508EB74C841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xmlns="" id="{3FC8858E-1922-4DA7-BB29-96DF6F49F282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xmlns="" id="{99EF2EA2-676E-4B0F-962C-07F1BBC8F311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xmlns="" id="{E04C5E24-9C9D-4A41-A221-9ABC0CEAEB3A}"/>
              </a:ext>
            </a:extLst>
          </p:cNvPr>
          <p:cNvGrpSpPr/>
          <p:nvPr/>
        </p:nvGrpSpPr>
        <p:grpSpPr>
          <a:xfrm rot="4104859">
            <a:off x="6734055" y="2941350"/>
            <a:ext cx="602973" cy="217196"/>
            <a:chOff x="887896" y="2092411"/>
            <a:chExt cx="602973" cy="217196"/>
          </a:xfrm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xmlns="" id="{26C82318-ED68-45B6-B0B3-17CA466F4ED7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xmlns="" id="{861B6C6C-4151-499A-BF16-CD1EC104613C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xmlns="" id="{B727DF61-8F3E-4D73-B30F-5684CB4CABD8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xmlns="" id="{38DBDAE8-1E5B-4FD1-BF8E-BFA3BDD69978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xmlns="" id="{511BF4A6-3421-40B5-9C68-6E4BCCE7D9EE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xmlns="" id="{22948D8F-ECFC-4945-AEF1-9B836AF78516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xmlns="" id="{B7D5F059-62CC-42FA-826C-E95A15895F7D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xmlns="" id="{FE0E4ABA-9FB8-471E-9CC3-1F3387AFCD92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xmlns="" id="{0D1D064B-98A9-4831-82DF-00AD52FC46B2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xmlns="" id="{8A489EE2-5220-4FE8-9B64-1FBDCBA5AD5D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xmlns="" id="{133E4A85-990E-4E5C-BCEB-012FD6A4D565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xmlns="" id="{7ED5C88A-71CE-40E3-807F-E83ADB9847AF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xmlns="" id="{1F892A86-DC00-4360-A0F5-17379BBDBB9A}"/>
              </a:ext>
            </a:extLst>
          </p:cNvPr>
          <p:cNvGrpSpPr/>
          <p:nvPr/>
        </p:nvGrpSpPr>
        <p:grpSpPr>
          <a:xfrm rot="4195511">
            <a:off x="7304898" y="3301297"/>
            <a:ext cx="602973" cy="217196"/>
            <a:chOff x="887896" y="2092411"/>
            <a:chExt cx="602973" cy="217196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xmlns="" id="{2B1BD1FF-2B00-44C7-8A32-01876C1A7A4C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xmlns="" id="{BE4BC00C-BAF4-4562-8608-D37585BFEEB5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xmlns="" id="{C007E371-AA95-47B2-AE17-FF1D933917A9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xmlns="" id="{189ED77C-84BC-4808-97AB-C6959F034C4B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xmlns="" id="{B8413A7D-9C46-4040-B103-57B8C96C3591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xmlns="" id="{47AC6561-25D8-4D17-85B8-6507CE55394F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xmlns="" id="{BF71EAA0-1424-47F0-90DA-50C5CEF3A83A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xmlns="" id="{9367EC26-FDE6-4D24-B625-25F0376FBF38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xmlns="" id="{C26DADE4-62AF-4702-B651-714DC1EAF810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xmlns="" id="{F1B9B231-3F0C-4CA0-A883-D117DF4B8D7E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xmlns="" id="{545322B6-7608-4D64-8DCB-08C80E3B359E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xmlns="" id="{73946375-1CC9-454B-8F0F-0A84A26FF1FF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xmlns="" id="{017C806C-1762-422D-892B-CA57175C3AE1}"/>
              </a:ext>
            </a:extLst>
          </p:cNvPr>
          <p:cNvCxnSpPr>
            <a:cxnSpLocks/>
          </p:cNvCxnSpPr>
          <p:nvPr/>
        </p:nvCxnSpPr>
        <p:spPr>
          <a:xfrm flipV="1">
            <a:off x="8186673" y="3025613"/>
            <a:ext cx="288235" cy="741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xmlns="" id="{1C7B2EB0-EC40-4FE4-AEFE-E5ED72DF42C8}"/>
              </a:ext>
            </a:extLst>
          </p:cNvPr>
          <p:cNvCxnSpPr>
            <a:cxnSpLocks/>
          </p:cNvCxnSpPr>
          <p:nvPr/>
        </p:nvCxnSpPr>
        <p:spPr>
          <a:xfrm flipV="1">
            <a:off x="8686800" y="3432212"/>
            <a:ext cx="122023" cy="13324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3" name="Picture 2" descr="Laptop User Icon - Download in Flat Style">
            <a:extLst>
              <a:ext uri="{FF2B5EF4-FFF2-40B4-BE49-F238E27FC236}">
                <a16:creationId xmlns:a16="http://schemas.microsoft.com/office/drawing/2014/main" xmlns="" id="{1F1C787B-6C39-494E-9D69-9B8ED65B5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310" y="2581738"/>
            <a:ext cx="534055" cy="6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xmlns="" id="{5067D3AC-EC42-4884-94D9-4B70D7CFF164}"/>
              </a:ext>
            </a:extLst>
          </p:cNvPr>
          <p:cNvCxnSpPr>
            <a:cxnSpLocks/>
          </p:cNvCxnSpPr>
          <p:nvPr/>
        </p:nvCxnSpPr>
        <p:spPr>
          <a:xfrm>
            <a:off x="553878" y="2892856"/>
            <a:ext cx="704233" cy="4088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xmlns="" id="{BB65C65C-4D0B-406C-A0E7-38D1A5E960C2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742418" y="3156921"/>
            <a:ext cx="1038892" cy="817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xmlns="" id="{8DAFA91E-4247-415D-A517-12773FF91AA8}"/>
              </a:ext>
            </a:extLst>
          </p:cNvPr>
          <p:cNvSpPr txBox="1"/>
          <p:nvPr/>
        </p:nvSpPr>
        <p:spPr>
          <a:xfrm rot="545121">
            <a:off x="2026096" y="2697266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queue time =  5 </a:t>
            </a:r>
            <a:r>
              <a:rPr lang="en-US" sz="1000" dirty="0" err="1">
                <a:solidFill>
                  <a:srgbClr val="FF0000"/>
                </a:solidFill>
              </a:rPr>
              <a:t>ms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xmlns="" id="{9394FB23-506A-4EE9-931F-C051B62C972C}"/>
              </a:ext>
            </a:extLst>
          </p:cNvPr>
          <p:cNvSpPr txBox="1"/>
          <p:nvPr/>
        </p:nvSpPr>
        <p:spPr>
          <a:xfrm>
            <a:off x="3696891" y="2725041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queue time =  8 </a:t>
            </a:r>
            <a:r>
              <a:rPr lang="en-US" sz="1000" dirty="0" err="1">
                <a:solidFill>
                  <a:srgbClr val="FF0000"/>
                </a:solidFill>
              </a:rPr>
              <a:t>ms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xmlns="" id="{A7E32E06-7515-46C4-8339-BF17D3879175}"/>
              </a:ext>
            </a:extLst>
          </p:cNvPr>
          <p:cNvSpPr txBox="1"/>
          <p:nvPr/>
        </p:nvSpPr>
        <p:spPr>
          <a:xfrm rot="20531294">
            <a:off x="6023806" y="1904074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queue time =  0 </a:t>
            </a:r>
            <a:r>
              <a:rPr lang="en-US" sz="1000" dirty="0" err="1">
                <a:solidFill>
                  <a:srgbClr val="FF0000"/>
                </a:solidFill>
              </a:rPr>
              <a:t>ms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xmlns="" id="{E8343D75-E85D-4851-A001-F040E53817B4}"/>
              </a:ext>
            </a:extLst>
          </p:cNvPr>
          <p:cNvSpPr txBox="1"/>
          <p:nvPr/>
        </p:nvSpPr>
        <p:spPr>
          <a:xfrm rot="2821339">
            <a:off x="7132760" y="2921283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queue time =  2 </a:t>
            </a:r>
            <a:r>
              <a:rPr lang="en-US" sz="1000" dirty="0" err="1">
                <a:solidFill>
                  <a:srgbClr val="FF0000"/>
                </a:solidFill>
              </a:rPr>
              <a:t>ms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xmlns="" id="{73AAE457-4603-47A8-88AE-949A62E915F7}"/>
              </a:ext>
            </a:extLst>
          </p:cNvPr>
          <p:cNvSpPr txBox="1"/>
          <p:nvPr/>
        </p:nvSpPr>
        <p:spPr>
          <a:xfrm rot="545121">
            <a:off x="1321004" y="4621375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queue time =  3 </a:t>
            </a:r>
            <a:r>
              <a:rPr lang="en-US" sz="1000" dirty="0" err="1">
                <a:solidFill>
                  <a:srgbClr val="00B050"/>
                </a:solidFill>
              </a:rPr>
              <a:t>ms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xmlns="" id="{890287EF-2D9C-4BA1-BA15-8DE44D487470}"/>
              </a:ext>
            </a:extLst>
          </p:cNvPr>
          <p:cNvSpPr txBox="1"/>
          <p:nvPr/>
        </p:nvSpPr>
        <p:spPr>
          <a:xfrm>
            <a:off x="3992344" y="5191241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queue time =  1 </a:t>
            </a:r>
            <a:r>
              <a:rPr lang="en-US" sz="1000" dirty="0" err="1">
                <a:solidFill>
                  <a:srgbClr val="00B050"/>
                </a:solidFill>
              </a:rPr>
              <a:t>ms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xmlns="" id="{E5A8C295-9BEE-4C0B-8621-6540F2B04F51}"/>
              </a:ext>
            </a:extLst>
          </p:cNvPr>
          <p:cNvSpPr txBox="1"/>
          <p:nvPr/>
        </p:nvSpPr>
        <p:spPr>
          <a:xfrm rot="20320512">
            <a:off x="6423553" y="4357919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queue time =  1 </a:t>
            </a:r>
            <a:r>
              <a:rPr lang="en-US" sz="1000" dirty="0" err="1">
                <a:solidFill>
                  <a:srgbClr val="00B050"/>
                </a:solidFill>
              </a:rPr>
              <a:t>ms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xmlns="" id="{B4A509C5-5EEB-4FC5-82EB-33B091112D99}"/>
              </a:ext>
            </a:extLst>
          </p:cNvPr>
          <p:cNvSpPr txBox="1"/>
          <p:nvPr/>
        </p:nvSpPr>
        <p:spPr>
          <a:xfrm>
            <a:off x="6471807" y="4979152"/>
            <a:ext cx="2394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green path Delay = 5+5=10 </a:t>
            </a:r>
            <a:r>
              <a:rPr lang="en-US" sz="1400" dirty="0" err="1">
                <a:solidFill>
                  <a:srgbClr val="00B050"/>
                </a:solidFill>
              </a:rPr>
              <a:t>ms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xmlns="" id="{16DCF9D9-D71A-41B5-9E72-6CF6059AC26A}"/>
              </a:ext>
            </a:extLst>
          </p:cNvPr>
          <p:cNvSpPr/>
          <p:nvPr/>
        </p:nvSpPr>
        <p:spPr>
          <a:xfrm>
            <a:off x="528918" y="3550024"/>
            <a:ext cx="8157904" cy="2330823"/>
          </a:xfrm>
          <a:custGeom>
            <a:avLst/>
            <a:gdLst>
              <a:gd name="connsiteX0" fmla="*/ 0 w 8157904"/>
              <a:gd name="connsiteY0" fmla="*/ 0 h 2330823"/>
              <a:gd name="connsiteX1" fmla="*/ 53788 w 8157904"/>
              <a:gd name="connsiteY1" fmla="*/ 107576 h 2330823"/>
              <a:gd name="connsiteX2" fmla="*/ 98611 w 8157904"/>
              <a:gd name="connsiteY2" fmla="*/ 197223 h 2330823"/>
              <a:gd name="connsiteX3" fmla="*/ 116541 w 8157904"/>
              <a:gd name="connsiteY3" fmla="*/ 242047 h 2330823"/>
              <a:gd name="connsiteX4" fmla="*/ 206188 w 8157904"/>
              <a:gd name="connsiteY4" fmla="*/ 430305 h 2330823"/>
              <a:gd name="connsiteX5" fmla="*/ 242047 w 8157904"/>
              <a:gd name="connsiteY5" fmla="*/ 537882 h 2330823"/>
              <a:gd name="connsiteX6" fmla="*/ 268941 w 8157904"/>
              <a:gd name="connsiteY6" fmla="*/ 591670 h 2330823"/>
              <a:gd name="connsiteX7" fmla="*/ 295835 w 8157904"/>
              <a:gd name="connsiteY7" fmla="*/ 690282 h 2330823"/>
              <a:gd name="connsiteX8" fmla="*/ 403411 w 8157904"/>
              <a:gd name="connsiteY8" fmla="*/ 878541 h 2330823"/>
              <a:gd name="connsiteX9" fmla="*/ 546847 w 8157904"/>
              <a:gd name="connsiteY9" fmla="*/ 1102658 h 2330823"/>
              <a:gd name="connsiteX10" fmla="*/ 690282 w 8157904"/>
              <a:gd name="connsiteY10" fmla="*/ 1237129 h 2330823"/>
              <a:gd name="connsiteX11" fmla="*/ 1013011 w 8157904"/>
              <a:gd name="connsiteY11" fmla="*/ 1461247 h 2330823"/>
              <a:gd name="connsiteX12" fmla="*/ 1129553 w 8157904"/>
              <a:gd name="connsiteY12" fmla="*/ 1524000 h 2330823"/>
              <a:gd name="connsiteX13" fmla="*/ 1228164 w 8157904"/>
              <a:gd name="connsiteY13" fmla="*/ 1586752 h 2330823"/>
              <a:gd name="connsiteX14" fmla="*/ 1479176 w 8157904"/>
              <a:gd name="connsiteY14" fmla="*/ 1730188 h 2330823"/>
              <a:gd name="connsiteX15" fmla="*/ 1550894 w 8157904"/>
              <a:gd name="connsiteY15" fmla="*/ 1775011 h 2330823"/>
              <a:gd name="connsiteX16" fmla="*/ 1819835 w 8157904"/>
              <a:gd name="connsiteY16" fmla="*/ 1891552 h 2330823"/>
              <a:gd name="connsiteX17" fmla="*/ 2133600 w 8157904"/>
              <a:gd name="connsiteY17" fmla="*/ 2026023 h 2330823"/>
              <a:gd name="connsiteX18" fmla="*/ 2456329 w 8157904"/>
              <a:gd name="connsiteY18" fmla="*/ 2124635 h 2330823"/>
              <a:gd name="connsiteX19" fmla="*/ 2770094 w 8157904"/>
              <a:gd name="connsiteY19" fmla="*/ 2160494 h 2330823"/>
              <a:gd name="connsiteX20" fmla="*/ 2967317 w 8157904"/>
              <a:gd name="connsiteY20" fmla="*/ 2178423 h 2330823"/>
              <a:gd name="connsiteX21" fmla="*/ 3352800 w 8157904"/>
              <a:gd name="connsiteY21" fmla="*/ 2250141 h 2330823"/>
              <a:gd name="connsiteX22" fmla="*/ 3863788 w 8157904"/>
              <a:gd name="connsiteY22" fmla="*/ 2330823 h 2330823"/>
              <a:gd name="connsiteX23" fmla="*/ 4661647 w 8157904"/>
              <a:gd name="connsiteY23" fmla="*/ 2294964 h 2330823"/>
              <a:gd name="connsiteX24" fmla="*/ 4778188 w 8157904"/>
              <a:gd name="connsiteY24" fmla="*/ 2268070 h 2330823"/>
              <a:gd name="connsiteX25" fmla="*/ 4831976 w 8157904"/>
              <a:gd name="connsiteY25" fmla="*/ 2232211 h 2330823"/>
              <a:gd name="connsiteX26" fmla="*/ 5038164 w 8157904"/>
              <a:gd name="connsiteY26" fmla="*/ 2151529 h 2330823"/>
              <a:gd name="connsiteX27" fmla="*/ 5109882 w 8157904"/>
              <a:gd name="connsiteY27" fmla="*/ 2097741 h 2330823"/>
              <a:gd name="connsiteX28" fmla="*/ 5244353 w 8157904"/>
              <a:gd name="connsiteY28" fmla="*/ 2008094 h 2330823"/>
              <a:gd name="connsiteX29" fmla="*/ 5316070 w 8157904"/>
              <a:gd name="connsiteY29" fmla="*/ 1945341 h 2330823"/>
              <a:gd name="connsiteX30" fmla="*/ 5369858 w 8157904"/>
              <a:gd name="connsiteY30" fmla="*/ 1909482 h 2330823"/>
              <a:gd name="connsiteX31" fmla="*/ 5405717 w 8157904"/>
              <a:gd name="connsiteY31" fmla="*/ 1873623 h 2330823"/>
              <a:gd name="connsiteX32" fmla="*/ 5450541 w 8157904"/>
              <a:gd name="connsiteY32" fmla="*/ 1846729 h 2330823"/>
              <a:gd name="connsiteX33" fmla="*/ 5495364 w 8157904"/>
              <a:gd name="connsiteY33" fmla="*/ 1810870 h 2330823"/>
              <a:gd name="connsiteX34" fmla="*/ 5549153 w 8157904"/>
              <a:gd name="connsiteY34" fmla="*/ 1775011 h 2330823"/>
              <a:gd name="connsiteX35" fmla="*/ 5638800 w 8157904"/>
              <a:gd name="connsiteY35" fmla="*/ 1712258 h 2330823"/>
              <a:gd name="connsiteX36" fmla="*/ 5800164 w 8157904"/>
              <a:gd name="connsiteY36" fmla="*/ 1559858 h 2330823"/>
              <a:gd name="connsiteX37" fmla="*/ 5943600 w 8157904"/>
              <a:gd name="connsiteY37" fmla="*/ 1506070 h 2330823"/>
              <a:gd name="connsiteX38" fmla="*/ 6185647 w 8157904"/>
              <a:gd name="connsiteY38" fmla="*/ 1371600 h 2330823"/>
              <a:gd name="connsiteX39" fmla="*/ 6248400 w 8157904"/>
              <a:gd name="connsiteY39" fmla="*/ 1335741 h 2330823"/>
              <a:gd name="connsiteX40" fmla="*/ 6293223 w 8157904"/>
              <a:gd name="connsiteY40" fmla="*/ 1308847 h 2330823"/>
              <a:gd name="connsiteX41" fmla="*/ 6338047 w 8157904"/>
              <a:gd name="connsiteY41" fmla="*/ 1299882 h 2330823"/>
              <a:gd name="connsiteX42" fmla="*/ 6535270 w 8157904"/>
              <a:gd name="connsiteY42" fmla="*/ 1246094 h 2330823"/>
              <a:gd name="connsiteX43" fmla="*/ 6651811 w 8157904"/>
              <a:gd name="connsiteY43" fmla="*/ 1228164 h 2330823"/>
              <a:gd name="connsiteX44" fmla="*/ 6858000 w 8157904"/>
              <a:gd name="connsiteY44" fmla="*/ 1147482 h 2330823"/>
              <a:gd name="connsiteX45" fmla="*/ 6956611 w 8157904"/>
              <a:gd name="connsiteY45" fmla="*/ 1093694 h 2330823"/>
              <a:gd name="connsiteX46" fmla="*/ 7216588 w 8157904"/>
              <a:gd name="connsiteY46" fmla="*/ 986117 h 2330823"/>
              <a:gd name="connsiteX47" fmla="*/ 7351058 w 8157904"/>
              <a:gd name="connsiteY47" fmla="*/ 923364 h 2330823"/>
              <a:gd name="connsiteX48" fmla="*/ 7413811 w 8157904"/>
              <a:gd name="connsiteY48" fmla="*/ 887505 h 2330823"/>
              <a:gd name="connsiteX49" fmla="*/ 7557247 w 8157904"/>
              <a:gd name="connsiteY49" fmla="*/ 744070 h 2330823"/>
              <a:gd name="connsiteX50" fmla="*/ 7718611 w 8157904"/>
              <a:gd name="connsiteY50" fmla="*/ 600635 h 2330823"/>
              <a:gd name="connsiteX51" fmla="*/ 7745506 w 8157904"/>
              <a:gd name="connsiteY51" fmla="*/ 555811 h 2330823"/>
              <a:gd name="connsiteX52" fmla="*/ 7808258 w 8157904"/>
              <a:gd name="connsiteY52" fmla="*/ 519952 h 2330823"/>
              <a:gd name="connsiteX53" fmla="*/ 7844117 w 8157904"/>
              <a:gd name="connsiteY53" fmla="*/ 484094 h 2330823"/>
              <a:gd name="connsiteX54" fmla="*/ 7951694 w 8157904"/>
              <a:gd name="connsiteY54" fmla="*/ 394447 h 2330823"/>
              <a:gd name="connsiteX55" fmla="*/ 8005482 w 8157904"/>
              <a:gd name="connsiteY55" fmla="*/ 322729 h 2330823"/>
              <a:gd name="connsiteX56" fmla="*/ 8041341 w 8157904"/>
              <a:gd name="connsiteY56" fmla="*/ 251011 h 2330823"/>
              <a:gd name="connsiteX57" fmla="*/ 8068235 w 8157904"/>
              <a:gd name="connsiteY57" fmla="*/ 170329 h 2330823"/>
              <a:gd name="connsiteX58" fmla="*/ 8077200 w 8157904"/>
              <a:gd name="connsiteY58" fmla="*/ 143435 h 2330823"/>
              <a:gd name="connsiteX59" fmla="*/ 8130988 w 8157904"/>
              <a:gd name="connsiteY59" fmla="*/ 62752 h 2330823"/>
              <a:gd name="connsiteX60" fmla="*/ 8157882 w 8157904"/>
              <a:gd name="connsiteY60" fmla="*/ 17929 h 233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8157904" h="2330823">
                <a:moveTo>
                  <a:pt x="0" y="0"/>
                </a:moveTo>
                <a:cubicBezTo>
                  <a:pt x="33532" y="83832"/>
                  <a:pt x="-20" y="5938"/>
                  <a:pt x="53788" y="107576"/>
                </a:cubicBezTo>
                <a:cubicBezTo>
                  <a:pt x="69420" y="137103"/>
                  <a:pt x="84483" y="166948"/>
                  <a:pt x="98611" y="197223"/>
                </a:cubicBezTo>
                <a:cubicBezTo>
                  <a:pt x="105416" y="211806"/>
                  <a:pt x="109344" y="227654"/>
                  <a:pt x="116541" y="242047"/>
                </a:cubicBezTo>
                <a:cubicBezTo>
                  <a:pt x="184444" y="377852"/>
                  <a:pt x="125033" y="219302"/>
                  <a:pt x="206188" y="430305"/>
                </a:cubicBezTo>
                <a:cubicBezTo>
                  <a:pt x="219757" y="465584"/>
                  <a:pt x="228347" y="502653"/>
                  <a:pt x="242047" y="537882"/>
                </a:cubicBezTo>
                <a:cubicBezTo>
                  <a:pt x="249312" y="556565"/>
                  <a:pt x="262269" y="572767"/>
                  <a:pt x="268941" y="591670"/>
                </a:cubicBezTo>
                <a:cubicBezTo>
                  <a:pt x="280281" y="623799"/>
                  <a:pt x="281374" y="659432"/>
                  <a:pt x="295835" y="690282"/>
                </a:cubicBezTo>
                <a:cubicBezTo>
                  <a:pt x="326511" y="755725"/>
                  <a:pt x="367778" y="815660"/>
                  <a:pt x="403411" y="878541"/>
                </a:cubicBezTo>
                <a:cubicBezTo>
                  <a:pt x="458067" y="974993"/>
                  <a:pt x="465403" y="999781"/>
                  <a:pt x="546847" y="1102658"/>
                </a:cubicBezTo>
                <a:cubicBezTo>
                  <a:pt x="571469" y="1133760"/>
                  <a:pt x="658475" y="1211380"/>
                  <a:pt x="690282" y="1237129"/>
                </a:cubicBezTo>
                <a:cubicBezTo>
                  <a:pt x="782917" y="1312119"/>
                  <a:pt x="914682" y="1408301"/>
                  <a:pt x="1013011" y="1461247"/>
                </a:cubicBezTo>
                <a:cubicBezTo>
                  <a:pt x="1051858" y="1482165"/>
                  <a:pt x="1091442" y="1501769"/>
                  <a:pt x="1129553" y="1524000"/>
                </a:cubicBezTo>
                <a:cubicBezTo>
                  <a:pt x="1163207" y="1543631"/>
                  <a:pt x="1194604" y="1566960"/>
                  <a:pt x="1228164" y="1586752"/>
                </a:cubicBezTo>
                <a:cubicBezTo>
                  <a:pt x="1311172" y="1635705"/>
                  <a:pt x="1395935" y="1681631"/>
                  <a:pt x="1479176" y="1730188"/>
                </a:cubicBezTo>
                <a:cubicBezTo>
                  <a:pt x="1503527" y="1744393"/>
                  <a:pt x="1525679" y="1762403"/>
                  <a:pt x="1550894" y="1775011"/>
                </a:cubicBezTo>
                <a:cubicBezTo>
                  <a:pt x="1811325" y="1905229"/>
                  <a:pt x="1475373" y="1741402"/>
                  <a:pt x="1819835" y="1891552"/>
                </a:cubicBezTo>
                <a:cubicBezTo>
                  <a:pt x="2031864" y="1983975"/>
                  <a:pt x="1953080" y="1968257"/>
                  <a:pt x="2133600" y="2026023"/>
                </a:cubicBezTo>
                <a:cubicBezTo>
                  <a:pt x="2240735" y="2060306"/>
                  <a:pt x="2344711" y="2110683"/>
                  <a:pt x="2456329" y="2124635"/>
                </a:cubicBezTo>
                <a:cubicBezTo>
                  <a:pt x="2604685" y="2143179"/>
                  <a:pt x="2613136" y="2145181"/>
                  <a:pt x="2770094" y="2160494"/>
                </a:cubicBezTo>
                <a:cubicBezTo>
                  <a:pt x="2835794" y="2166904"/>
                  <a:pt x="2901895" y="2169616"/>
                  <a:pt x="2967317" y="2178423"/>
                </a:cubicBezTo>
                <a:cubicBezTo>
                  <a:pt x="3456796" y="2244315"/>
                  <a:pt x="3068209" y="2196445"/>
                  <a:pt x="3352800" y="2250141"/>
                </a:cubicBezTo>
                <a:cubicBezTo>
                  <a:pt x="3683020" y="2312446"/>
                  <a:pt x="3624070" y="2302621"/>
                  <a:pt x="3863788" y="2330823"/>
                </a:cubicBezTo>
                <a:cubicBezTo>
                  <a:pt x="4212271" y="2325110"/>
                  <a:pt x="4359763" y="2339142"/>
                  <a:pt x="4661647" y="2294964"/>
                </a:cubicBezTo>
                <a:cubicBezTo>
                  <a:pt x="4701095" y="2289191"/>
                  <a:pt x="4739341" y="2277035"/>
                  <a:pt x="4778188" y="2268070"/>
                </a:cubicBezTo>
                <a:cubicBezTo>
                  <a:pt x="4796117" y="2256117"/>
                  <a:pt x="4812702" y="2241848"/>
                  <a:pt x="4831976" y="2232211"/>
                </a:cubicBezTo>
                <a:cubicBezTo>
                  <a:pt x="4918581" y="2188908"/>
                  <a:pt x="4954760" y="2179330"/>
                  <a:pt x="5038164" y="2151529"/>
                </a:cubicBezTo>
                <a:cubicBezTo>
                  <a:pt x="5062070" y="2133600"/>
                  <a:pt x="5085351" y="2114806"/>
                  <a:pt x="5109882" y="2097741"/>
                </a:cubicBezTo>
                <a:cubicBezTo>
                  <a:pt x="5154105" y="2066977"/>
                  <a:pt x="5201031" y="2040115"/>
                  <a:pt x="5244353" y="2008094"/>
                </a:cubicBezTo>
                <a:cubicBezTo>
                  <a:pt x="5269898" y="1989213"/>
                  <a:pt x="5291093" y="1964966"/>
                  <a:pt x="5316070" y="1945341"/>
                </a:cubicBezTo>
                <a:cubicBezTo>
                  <a:pt x="5333014" y="1932028"/>
                  <a:pt x="5353032" y="1922943"/>
                  <a:pt x="5369858" y="1909482"/>
                </a:cubicBezTo>
                <a:cubicBezTo>
                  <a:pt x="5383058" y="1898922"/>
                  <a:pt x="5392374" y="1884001"/>
                  <a:pt x="5405717" y="1873623"/>
                </a:cubicBezTo>
                <a:cubicBezTo>
                  <a:pt x="5419471" y="1862926"/>
                  <a:pt x="5436266" y="1856721"/>
                  <a:pt x="5450541" y="1846729"/>
                </a:cubicBezTo>
                <a:cubicBezTo>
                  <a:pt x="5466216" y="1835756"/>
                  <a:pt x="5479890" y="1822124"/>
                  <a:pt x="5495364" y="1810870"/>
                </a:cubicBezTo>
                <a:cubicBezTo>
                  <a:pt x="5512791" y="1798196"/>
                  <a:pt x="5532143" y="1788241"/>
                  <a:pt x="5549153" y="1775011"/>
                </a:cubicBezTo>
                <a:cubicBezTo>
                  <a:pt x="5640394" y="1704046"/>
                  <a:pt x="5475133" y="1805783"/>
                  <a:pt x="5638800" y="1712258"/>
                </a:cubicBezTo>
                <a:cubicBezTo>
                  <a:pt x="5681009" y="1661606"/>
                  <a:pt x="5742537" y="1581468"/>
                  <a:pt x="5800164" y="1559858"/>
                </a:cubicBezTo>
                <a:cubicBezTo>
                  <a:pt x="5847976" y="1541929"/>
                  <a:pt x="5897716" y="1528478"/>
                  <a:pt x="5943600" y="1506070"/>
                </a:cubicBezTo>
                <a:cubicBezTo>
                  <a:pt x="6026535" y="1465567"/>
                  <a:pt x="6105077" y="1416624"/>
                  <a:pt x="6185647" y="1371600"/>
                </a:cubicBezTo>
                <a:cubicBezTo>
                  <a:pt x="6206678" y="1359847"/>
                  <a:pt x="6227590" y="1347880"/>
                  <a:pt x="6248400" y="1335741"/>
                </a:cubicBezTo>
                <a:cubicBezTo>
                  <a:pt x="6263451" y="1326961"/>
                  <a:pt x="6276137" y="1312264"/>
                  <a:pt x="6293223" y="1308847"/>
                </a:cubicBezTo>
                <a:cubicBezTo>
                  <a:pt x="6308164" y="1305859"/>
                  <a:pt x="6323324" y="1303808"/>
                  <a:pt x="6338047" y="1299882"/>
                </a:cubicBezTo>
                <a:cubicBezTo>
                  <a:pt x="6438364" y="1273131"/>
                  <a:pt x="6426731" y="1267802"/>
                  <a:pt x="6535270" y="1246094"/>
                </a:cubicBezTo>
                <a:cubicBezTo>
                  <a:pt x="6573811" y="1238386"/>
                  <a:pt x="6612964" y="1234141"/>
                  <a:pt x="6651811" y="1228164"/>
                </a:cubicBezTo>
                <a:cubicBezTo>
                  <a:pt x="6719257" y="1203638"/>
                  <a:pt x="6793301" y="1178425"/>
                  <a:pt x="6858000" y="1147482"/>
                </a:cubicBezTo>
                <a:cubicBezTo>
                  <a:pt x="6891778" y="1131327"/>
                  <a:pt x="6922467" y="1109059"/>
                  <a:pt x="6956611" y="1093694"/>
                </a:cubicBezTo>
                <a:cubicBezTo>
                  <a:pt x="7042136" y="1055208"/>
                  <a:pt x="7131602" y="1025778"/>
                  <a:pt x="7216588" y="986117"/>
                </a:cubicBezTo>
                <a:cubicBezTo>
                  <a:pt x="7261411" y="965199"/>
                  <a:pt x="7306816" y="945485"/>
                  <a:pt x="7351058" y="923364"/>
                </a:cubicBezTo>
                <a:cubicBezTo>
                  <a:pt x="7372606" y="912590"/>
                  <a:pt x="7395631" y="903314"/>
                  <a:pt x="7413811" y="887505"/>
                </a:cubicBezTo>
                <a:cubicBezTo>
                  <a:pt x="7464835" y="843137"/>
                  <a:pt x="7506710" y="788992"/>
                  <a:pt x="7557247" y="744070"/>
                </a:cubicBezTo>
                <a:cubicBezTo>
                  <a:pt x="7611035" y="696258"/>
                  <a:pt x="7681584" y="662345"/>
                  <a:pt x="7718611" y="600635"/>
                </a:cubicBezTo>
                <a:cubicBezTo>
                  <a:pt x="7727576" y="585694"/>
                  <a:pt x="7732554" y="567467"/>
                  <a:pt x="7745506" y="555811"/>
                </a:cubicBezTo>
                <a:cubicBezTo>
                  <a:pt x="7763413" y="539694"/>
                  <a:pt x="7788774" y="534122"/>
                  <a:pt x="7808258" y="519952"/>
                </a:cubicBezTo>
                <a:cubicBezTo>
                  <a:pt x="7821929" y="510010"/>
                  <a:pt x="7831395" y="495225"/>
                  <a:pt x="7844117" y="484094"/>
                </a:cubicBezTo>
                <a:cubicBezTo>
                  <a:pt x="7879246" y="453357"/>
                  <a:pt x="7918688" y="427453"/>
                  <a:pt x="7951694" y="394447"/>
                </a:cubicBezTo>
                <a:cubicBezTo>
                  <a:pt x="7972824" y="373317"/>
                  <a:pt x="7994384" y="350474"/>
                  <a:pt x="8005482" y="322729"/>
                </a:cubicBezTo>
                <a:cubicBezTo>
                  <a:pt x="8027412" y="267901"/>
                  <a:pt x="8014484" y="291294"/>
                  <a:pt x="8041341" y="251011"/>
                </a:cubicBezTo>
                <a:lnTo>
                  <a:pt x="8068235" y="170329"/>
                </a:lnTo>
                <a:cubicBezTo>
                  <a:pt x="8071223" y="161364"/>
                  <a:pt x="8071530" y="150995"/>
                  <a:pt x="8077200" y="143435"/>
                </a:cubicBezTo>
                <a:cubicBezTo>
                  <a:pt x="8144208" y="54090"/>
                  <a:pt x="8061818" y="166507"/>
                  <a:pt x="8130988" y="62752"/>
                </a:cubicBezTo>
                <a:cubicBezTo>
                  <a:pt x="8159675" y="19721"/>
                  <a:pt x="8157882" y="42791"/>
                  <a:pt x="8157882" y="17929"/>
                </a:cubicBezTo>
              </a:path>
            </a:pathLst>
          </a:cu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3" name="Freeform: Shape 302">
            <a:extLst>
              <a:ext uri="{FF2B5EF4-FFF2-40B4-BE49-F238E27FC236}">
                <a16:creationId xmlns:a16="http://schemas.microsoft.com/office/drawing/2014/main" xmlns="" id="{DEFA55B9-6056-4982-A980-0F7D2B8707FF}"/>
              </a:ext>
            </a:extLst>
          </p:cNvPr>
          <p:cNvSpPr/>
          <p:nvPr/>
        </p:nvSpPr>
        <p:spPr>
          <a:xfrm>
            <a:off x="690282" y="1801906"/>
            <a:ext cx="7503459" cy="1302818"/>
          </a:xfrm>
          <a:custGeom>
            <a:avLst/>
            <a:gdLst>
              <a:gd name="connsiteX0" fmla="*/ 0 w 7503459"/>
              <a:gd name="connsiteY0" fmla="*/ 914400 h 1302818"/>
              <a:gd name="connsiteX1" fmla="*/ 349624 w 7503459"/>
              <a:gd name="connsiteY1" fmla="*/ 896470 h 1302818"/>
              <a:gd name="connsiteX2" fmla="*/ 475130 w 7503459"/>
              <a:gd name="connsiteY2" fmla="*/ 887506 h 1302818"/>
              <a:gd name="connsiteX3" fmla="*/ 546847 w 7503459"/>
              <a:gd name="connsiteY3" fmla="*/ 860612 h 1302818"/>
              <a:gd name="connsiteX4" fmla="*/ 699247 w 7503459"/>
              <a:gd name="connsiteY4" fmla="*/ 833718 h 1302818"/>
              <a:gd name="connsiteX5" fmla="*/ 833718 w 7503459"/>
              <a:gd name="connsiteY5" fmla="*/ 788894 h 1302818"/>
              <a:gd name="connsiteX6" fmla="*/ 905436 w 7503459"/>
              <a:gd name="connsiteY6" fmla="*/ 779929 h 1302818"/>
              <a:gd name="connsiteX7" fmla="*/ 1075765 w 7503459"/>
              <a:gd name="connsiteY7" fmla="*/ 726141 h 1302818"/>
              <a:gd name="connsiteX8" fmla="*/ 1739153 w 7503459"/>
              <a:gd name="connsiteY8" fmla="*/ 735106 h 1302818"/>
              <a:gd name="connsiteX9" fmla="*/ 1972236 w 7503459"/>
              <a:gd name="connsiteY9" fmla="*/ 770965 h 1302818"/>
              <a:gd name="connsiteX10" fmla="*/ 2339789 w 7503459"/>
              <a:gd name="connsiteY10" fmla="*/ 797859 h 1302818"/>
              <a:gd name="connsiteX11" fmla="*/ 2716306 w 7503459"/>
              <a:gd name="connsiteY11" fmla="*/ 842682 h 1302818"/>
              <a:gd name="connsiteX12" fmla="*/ 3039036 w 7503459"/>
              <a:gd name="connsiteY12" fmla="*/ 851647 h 1302818"/>
              <a:gd name="connsiteX13" fmla="*/ 3711389 w 7503459"/>
              <a:gd name="connsiteY13" fmla="*/ 887506 h 1302818"/>
              <a:gd name="connsiteX14" fmla="*/ 3989294 w 7503459"/>
              <a:gd name="connsiteY14" fmla="*/ 878541 h 1302818"/>
              <a:gd name="connsiteX15" fmla="*/ 4195483 w 7503459"/>
              <a:gd name="connsiteY15" fmla="*/ 851647 h 1302818"/>
              <a:gd name="connsiteX16" fmla="*/ 4419600 w 7503459"/>
              <a:gd name="connsiteY16" fmla="*/ 770965 h 1302818"/>
              <a:gd name="connsiteX17" fmla="*/ 4572000 w 7503459"/>
              <a:gd name="connsiteY17" fmla="*/ 699247 h 1302818"/>
              <a:gd name="connsiteX18" fmla="*/ 4778189 w 7503459"/>
              <a:gd name="connsiteY18" fmla="*/ 591670 h 1302818"/>
              <a:gd name="connsiteX19" fmla="*/ 4840942 w 7503459"/>
              <a:gd name="connsiteY19" fmla="*/ 555812 h 1302818"/>
              <a:gd name="connsiteX20" fmla="*/ 4939553 w 7503459"/>
              <a:gd name="connsiteY20" fmla="*/ 528918 h 1302818"/>
              <a:gd name="connsiteX21" fmla="*/ 5082989 w 7503459"/>
              <a:gd name="connsiteY21" fmla="*/ 448235 h 1302818"/>
              <a:gd name="connsiteX22" fmla="*/ 5118847 w 7503459"/>
              <a:gd name="connsiteY22" fmla="*/ 439270 h 1302818"/>
              <a:gd name="connsiteX23" fmla="*/ 5262283 w 7503459"/>
              <a:gd name="connsiteY23" fmla="*/ 358588 h 1302818"/>
              <a:gd name="connsiteX24" fmla="*/ 5396753 w 7503459"/>
              <a:gd name="connsiteY24" fmla="*/ 286870 h 1302818"/>
              <a:gd name="connsiteX25" fmla="*/ 5486400 w 7503459"/>
              <a:gd name="connsiteY25" fmla="*/ 251012 h 1302818"/>
              <a:gd name="connsiteX26" fmla="*/ 5540189 w 7503459"/>
              <a:gd name="connsiteY26" fmla="*/ 215153 h 1302818"/>
              <a:gd name="connsiteX27" fmla="*/ 5809130 w 7503459"/>
              <a:gd name="connsiteY27" fmla="*/ 89647 h 1302818"/>
              <a:gd name="connsiteX28" fmla="*/ 5907742 w 7503459"/>
              <a:gd name="connsiteY28" fmla="*/ 62753 h 1302818"/>
              <a:gd name="connsiteX29" fmla="*/ 5997389 w 7503459"/>
              <a:gd name="connsiteY29" fmla="*/ 44823 h 1302818"/>
              <a:gd name="connsiteX30" fmla="*/ 6140824 w 7503459"/>
              <a:gd name="connsiteY30" fmla="*/ 8965 h 1302818"/>
              <a:gd name="connsiteX31" fmla="*/ 6248400 w 7503459"/>
              <a:gd name="connsiteY31" fmla="*/ 0 h 1302818"/>
              <a:gd name="connsiteX32" fmla="*/ 6472518 w 7503459"/>
              <a:gd name="connsiteY32" fmla="*/ 35859 h 1302818"/>
              <a:gd name="connsiteX33" fmla="*/ 6544236 w 7503459"/>
              <a:gd name="connsiteY33" fmla="*/ 107576 h 1302818"/>
              <a:gd name="connsiteX34" fmla="*/ 6562165 w 7503459"/>
              <a:gd name="connsiteY34" fmla="*/ 134470 h 1302818"/>
              <a:gd name="connsiteX35" fmla="*/ 6624918 w 7503459"/>
              <a:gd name="connsiteY35" fmla="*/ 215153 h 1302818"/>
              <a:gd name="connsiteX36" fmla="*/ 6678706 w 7503459"/>
              <a:gd name="connsiteY36" fmla="*/ 394447 h 1302818"/>
              <a:gd name="connsiteX37" fmla="*/ 6732494 w 7503459"/>
              <a:gd name="connsiteY37" fmla="*/ 555812 h 1302818"/>
              <a:gd name="connsiteX38" fmla="*/ 6884894 w 7503459"/>
              <a:gd name="connsiteY38" fmla="*/ 797859 h 1302818"/>
              <a:gd name="connsiteX39" fmla="*/ 6911789 w 7503459"/>
              <a:gd name="connsiteY39" fmla="*/ 860612 h 1302818"/>
              <a:gd name="connsiteX40" fmla="*/ 6956612 w 7503459"/>
              <a:gd name="connsiteY40" fmla="*/ 923365 h 1302818"/>
              <a:gd name="connsiteX41" fmla="*/ 7046259 w 7503459"/>
              <a:gd name="connsiteY41" fmla="*/ 1075765 h 1302818"/>
              <a:gd name="connsiteX42" fmla="*/ 7082118 w 7503459"/>
              <a:gd name="connsiteY42" fmla="*/ 1102659 h 1302818"/>
              <a:gd name="connsiteX43" fmla="*/ 7135906 w 7503459"/>
              <a:gd name="connsiteY43" fmla="*/ 1156447 h 1302818"/>
              <a:gd name="connsiteX44" fmla="*/ 7207624 w 7503459"/>
              <a:gd name="connsiteY44" fmla="*/ 1201270 h 1302818"/>
              <a:gd name="connsiteX45" fmla="*/ 7288306 w 7503459"/>
              <a:gd name="connsiteY45" fmla="*/ 1246094 h 1302818"/>
              <a:gd name="connsiteX46" fmla="*/ 7315200 w 7503459"/>
              <a:gd name="connsiteY46" fmla="*/ 1255059 h 1302818"/>
              <a:gd name="connsiteX47" fmla="*/ 7360024 w 7503459"/>
              <a:gd name="connsiteY47" fmla="*/ 1272988 h 1302818"/>
              <a:gd name="connsiteX48" fmla="*/ 7395883 w 7503459"/>
              <a:gd name="connsiteY48" fmla="*/ 1299882 h 1302818"/>
              <a:gd name="connsiteX49" fmla="*/ 7503459 w 7503459"/>
              <a:gd name="connsiteY49" fmla="*/ 1299882 h 1302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503459" h="1302818">
                <a:moveTo>
                  <a:pt x="0" y="914400"/>
                </a:moveTo>
                <a:lnTo>
                  <a:pt x="349624" y="896470"/>
                </a:lnTo>
                <a:cubicBezTo>
                  <a:pt x="391499" y="894100"/>
                  <a:pt x="433865" y="895009"/>
                  <a:pt x="475130" y="887506"/>
                </a:cubicBezTo>
                <a:cubicBezTo>
                  <a:pt x="500249" y="882939"/>
                  <a:pt x="522021" y="866570"/>
                  <a:pt x="546847" y="860612"/>
                </a:cubicBezTo>
                <a:cubicBezTo>
                  <a:pt x="597008" y="848573"/>
                  <a:pt x="648746" y="844239"/>
                  <a:pt x="699247" y="833718"/>
                </a:cubicBezTo>
                <a:cubicBezTo>
                  <a:pt x="859795" y="800270"/>
                  <a:pt x="655668" y="833406"/>
                  <a:pt x="833718" y="788894"/>
                </a:cubicBezTo>
                <a:cubicBezTo>
                  <a:pt x="857091" y="783051"/>
                  <a:pt x="881530" y="782917"/>
                  <a:pt x="905436" y="779929"/>
                </a:cubicBezTo>
                <a:cubicBezTo>
                  <a:pt x="921012" y="774737"/>
                  <a:pt x="1063186" y="726440"/>
                  <a:pt x="1075765" y="726141"/>
                </a:cubicBezTo>
                <a:cubicBezTo>
                  <a:pt x="1296852" y="720877"/>
                  <a:pt x="1518024" y="732118"/>
                  <a:pt x="1739153" y="735106"/>
                </a:cubicBezTo>
                <a:cubicBezTo>
                  <a:pt x="1816847" y="747059"/>
                  <a:pt x="1894053" y="762797"/>
                  <a:pt x="1972236" y="770965"/>
                </a:cubicBezTo>
                <a:cubicBezTo>
                  <a:pt x="2094416" y="783730"/>
                  <a:pt x="2339789" y="797859"/>
                  <a:pt x="2339789" y="797859"/>
                </a:cubicBezTo>
                <a:cubicBezTo>
                  <a:pt x="2461451" y="816576"/>
                  <a:pt x="2596751" y="839361"/>
                  <a:pt x="2716306" y="842682"/>
                </a:cubicBezTo>
                <a:lnTo>
                  <a:pt x="3039036" y="851647"/>
                </a:lnTo>
                <a:lnTo>
                  <a:pt x="3711389" y="887506"/>
                </a:lnTo>
                <a:lnTo>
                  <a:pt x="3989294" y="878541"/>
                </a:lnTo>
                <a:cubicBezTo>
                  <a:pt x="4031232" y="876444"/>
                  <a:pt x="4169294" y="855388"/>
                  <a:pt x="4195483" y="851647"/>
                </a:cubicBezTo>
                <a:cubicBezTo>
                  <a:pt x="4307250" y="819714"/>
                  <a:pt x="4321592" y="822303"/>
                  <a:pt x="4419600" y="770965"/>
                </a:cubicBezTo>
                <a:cubicBezTo>
                  <a:pt x="4562559" y="696081"/>
                  <a:pt x="4454104" y="732931"/>
                  <a:pt x="4572000" y="699247"/>
                </a:cubicBezTo>
                <a:cubicBezTo>
                  <a:pt x="4744748" y="595598"/>
                  <a:pt x="4573022" y="694253"/>
                  <a:pt x="4778189" y="591670"/>
                </a:cubicBezTo>
                <a:cubicBezTo>
                  <a:pt x="4799737" y="580896"/>
                  <a:pt x="4818488" y="564544"/>
                  <a:pt x="4840942" y="555812"/>
                </a:cubicBezTo>
                <a:cubicBezTo>
                  <a:pt x="4872696" y="543463"/>
                  <a:pt x="4907583" y="540697"/>
                  <a:pt x="4939553" y="528918"/>
                </a:cubicBezTo>
                <a:cubicBezTo>
                  <a:pt x="5024560" y="497600"/>
                  <a:pt x="5001185" y="489138"/>
                  <a:pt x="5082989" y="448235"/>
                </a:cubicBezTo>
                <a:cubicBezTo>
                  <a:pt x="5094009" y="442725"/>
                  <a:pt x="5106894" y="442258"/>
                  <a:pt x="5118847" y="439270"/>
                </a:cubicBezTo>
                <a:cubicBezTo>
                  <a:pt x="5210016" y="378493"/>
                  <a:pt x="5138507" y="422952"/>
                  <a:pt x="5262283" y="358588"/>
                </a:cubicBezTo>
                <a:cubicBezTo>
                  <a:pt x="5307353" y="335151"/>
                  <a:pt x="5349586" y="305736"/>
                  <a:pt x="5396753" y="286870"/>
                </a:cubicBezTo>
                <a:cubicBezTo>
                  <a:pt x="5426635" y="274917"/>
                  <a:pt x="5457614" y="265405"/>
                  <a:pt x="5486400" y="251012"/>
                </a:cubicBezTo>
                <a:cubicBezTo>
                  <a:pt x="5505674" y="241375"/>
                  <a:pt x="5521352" y="225618"/>
                  <a:pt x="5540189" y="215153"/>
                </a:cubicBezTo>
                <a:cubicBezTo>
                  <a:pt x="5587060" y="189114"/>
                  <a:pt x="5777552" y="98259"/>
                  <a:pt x="5809130" y="89647"/>
                </a:cubicBezTo>
                <a:cubicBezTo>
                  <a:pt x="5842001" y="80682"/>
                  <a:pt x="5874597" y="70645"/>
                  <a:pt x="5907742" y="62753"/>
                </a:cubicBezTo>
                <a:cubicBezTo>
                  <a:pt x="5937387" y="55694"/>
                  <a:pt x="5967825" y="52214"/>
                  <a:pt x="5997389" y="44823"/>
                </a:cubicBezTo>
                <a:cubicBezTo>
                  <a:pt x="6103159" y="18380"/>
                  <a:pt x="5995443" y="28790"/>
                  <a:pt x="6140824" y="8965"/>
                </a:cubicBezTo>
                <a:cubicBezTo>
                  <a:pt x="6176477" y="4103"/>
                  <a:pt x="6212541" y="2988"/>
                  <a:pt x="6248400" y="0"/>
                </a:cubicBezTo>
                <a:cubicBezTo>
                  <a:pt x="6323106" y="11953"/>
                  <a:pt x="6401417" y="10004"/>
                  <a:pt x="6472518" y="35859"/>
                </a:cubicBezTo>
                <a:cubicBezTo>
                  <a:pt x="6504291" y="47413"/>
                  <a:pt x="6521494" y="82560"/>
                  <a:pt x="6544236" y="107576"/>
                </a:cubicBezTo>
                <a:cubicBezTo>
                  <a:pt x="6551483" y="115548"/>
                  <a:pt x="6555701" y="125851"/>
                  <a:pt x="6562165" y="134470"/>
                </a:cubicBezTo>
                <a:cubicBezTo>
                  <a:pt x="6582608" y="161727"/>
                  <a:pt x="6604000" y="188259"/>
                  <a:pt x="6624918" y="215153"/>
                </a:cubicBezTo>
                <a:cubicBezTo>
                  <a:pt x="6645818" y="319647"/>
                  <a:pt x="6620791" y="204155"/>
                  <a:pt x="6678706" y="394447"/>
                </a:cubicBezTo>
                <a:cubicBezTo>
                  <a:pt x="6708679" y="492928"/>
                  <a:pt x="6681951" y="449110"/>
                  <a:pt x="6732494" y="555812"/>
                </a:cubicBezTo>
                <a:cubicBezTo>
                  <a:pt x="6777598" y="651031"/>
                  <a:pt x="6825632" y="699089"/>
                  <a:pt x="6884894" y="797859"/>
                </a:cubicBezTo>
                <a:cubicBezTo>
                  <a:pt x="6896603" y="817374"/>
                  <a:pt x="6900498" y="840853"/>
                  <a:pt x="6911789" y="860612"/>
                </a:cubicBezTo>
                <a:cubicBezTo>
                  <a:pt x="6924543" y="882931"/>
                  <a:pt x="6942988" y="901567"/>
                  <a:pt x="6956612" y="923365"/>
                </a:cubicBezTo>
                <a:cubicBezTo>
                  <a:pt x="6979386" y="959803"/>
                  <a:pt x="7017880" y="1041080"/>
                  <a:pt x="7046259" y="1075765"/>
                </a:cubicBezTo>
                <a:cubicBezTo>
                  <a:pt x="7055720" y="1087329"/>
                  <a:pt x="7071012" y="1092664"/>
                  <a:pt x="7082118" y="1102659"/>
                </a:cubicBezTo>
                <a:cubicBezTo>
                  <a:pt x="7100965" y="1119621"/>
                  <a:pt x="7115968" y="1140782"/>
                  <a:pt x="7135906" y="1156447"/>
                </a:cubicBezTo>
                <a:cubicBezTo>
                  <a:pt x="7158073" y="1173864"/>
                  <a:pt x="7184168" y="1185632"/>
                  <a:pt x="7207624" y="1201270"/>
                </a:cubicBezTo>
                <a:cubicBezTo>
                  <a:pt x="7242676" y="1224639"/>
                  <a:pt x="7240735" y="1224951"/>
                  <a:pt x="7288306" y="1246094"/>
                </a:cubicBezTo>
                <a:cubicBezTo>
                  <a:pt x="7296941" y="1249932"/>
                  <a:pt x="7306352" y="1251741"/>
                  <a:pt x="7315200" y="1255059"/>
                </a:cubicBezTo>
                <a:cubicBezTo>
                  <a:pt x="7330268" y="1260709"/>
                  <a:pt x="7345957" y="1265173"/>
                  <a:pt x="7360024" y="1272988"/>
                </a:cubicBezTo>
                <a:cubicBezTo>
                  <a:pt x="7373085" y="1280244"/>
                  <a:pt x="7381198" y="1297129"/>
                  <a:pt x="7395883" y="1299882"/>
                </a:cubicBezTo>
                <a:cubicBezTo>
                  <a:pt x="7431127" y="1306490"/>
                  <a:pt x="7467600" y="1299882"/>
                  <a:pt x="7503459" y="1299882"/>
                </a:cubicBezTo>
              </a:path>
            </a:pathLst>
          </a:cu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86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887793-F6EE-44B3-9B2F-462BDE6F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" y="390665"/>
            <a:ext cx="8229600" cy="990600"/>
          </a:xfrm>
        </p:spPr>
        <p:txBody>
          <a:bodyPr/>
          <a:lstStyle/>
          <a:p>
            <a:r>
              <a:rPr lang="en-CA" dirty="0"/>
              <a:t>Summary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6820F1-6996-4675-9CCD-AAE25892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877272"/>
            <a:ext cx="8229600" cy="599728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93D0F4-EF35-403C-AD4E-F73FA17D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08DA-A98C-4411-81B5-151B912A5B91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A55A5D8-F28B-4FA1-9C95-B5048B28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3C05FB9-3049-4439-9707-1800266B6291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F4A90A-56D5-455C-A8CE-5A2219FB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Jaumard</a:t>
            </a:r>
            <a:r>
              <a:rPr lang="en-US" dirty="0"/>
              <a:t>, J. M. </a:t>
            </a:r>
            <a:r>
              <a:rPr lang="en-US" dirty="0" err="1"/>
              <a:t>Ziazet</a:t>
            </a:r>
            <a:r>
              <a:rPr lang="en-US" dirty="0"/>
              <a:t>, C. Boudreau, H. Duong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BB15B850-BE77-49C0-A1B6-8852444C9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127776"/>
              </p:ext>
            </p:extLst>
          </p:nvPr>
        </p:nvGraphicFramePr>
        <p:xfrm>
          <a:off x="8986" y="1124744"/>
          <a:ext cx="9135099" cy="5480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590">
                  <a:extLst>
                    <a:ext uri="{9D8B030D-6E8A-4147-A177-3AD203B41FA5}">
                      <a16:colId xmlns:a16="http://schemas.microsoft.com/office/drawing/2014/main" xmlns="" val="64475487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402454016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347058560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55800128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5234146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184227663"/>
                    </a:ext>
                  </a:extLst>
                </a:gridCol>
                <a:gridCol w="732050">
                  <a:extLst>
                    <a:ext uri="{9D8B030D-6E8A-4147-A177-3AD203B41FA5}">
                      <a16:colId xmlns:a16="http://schemas.microsoft.com/office/drawing/2014/main" xmlns="" val="4006470442"/>
                    </a:ext>
                  </a:extLst>
                </a:gridCol>
                <a:gridCol w="780118">
                  <a:extLst>
                    <a:ext uri="{9D8B030D-6E8A-4147-A177-3AD203B41FA5}">
                      <a16:colId xmlns:a16="http://schemas.microsoft.com/office/drawing/2014/main" xmlns="" val="350826665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260899362"/>
                    </a:ext>
                  </a:extLst>
                </a:gridCol>
                <a:gridCol w="971685">
                  <a:extLst>
                    <a:ext uri="{9D8B030D-6E8A-4147-A177-3AD203B41FA5}">
                      <a16:colId xmlns:a16="http://schemas.microsoft.com/office/drawing/2014/main" xmlns="" val="2172687315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Updates/</a:t>
                      </a:r>
                    </a:p>
                    <a:p>
                      <a:r>
                        <a:rPr lang="en-CA" sz="1600" dirty="0"/>
                        <a:t>changes</a:t>
                      </a: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Models</a:t>
                      </a:r>
                      <a:endParaRPr lang="en-CA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Model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CA" sz="1600" dirty="0"/>
                        <a:t>Model 3</a:t>
                      </a:r>
                    </a:p>
                    <a:p>
                      <a:endParaRPr lang="en-CA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CA" sz="1600" dirty="0"/>
                        <a:t>Model 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CA" sz="1600" dirty="0"/>
                        <a:t>Model 5</a:t>
                      </a:r>
                    </a:p>
                    <a:p>
                      <a:endParaRPr lang="en-CA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CA" sz="1600" dirty="0"/>
                        <a:t>Model 6</a:t>
                      </a:r>
                    </a:p>
                    <a:p>
                      <a:endParaRPr lang="en-CA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Model 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CA" sz="16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 8: ensemble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327210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CA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CA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CA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CA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CA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CA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CA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CA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0294913"/>
                  </a:ext>
                </a:extLst>
              </a:tr>
              <a:tr h="433615">
                <a:tc>
                  <a:txBody>
                    <a:bodyPr/>
                    <a:lstStyle/>
                    <a:p>
                      <a:r>
                        <a:rPr lang="en-CA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Data augmentation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978146"/>
                  </a:ext>
                </a:extLst>
              </a:tr>
              <a:tr h="352136">
                <a:tc>
                  <a:txBody>
                    <a:bodyPr/>
                    <a:lstStyle/>
                    <a:p>
                      <a:r>
                        <a:rPr lang="en-CA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Link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4268554"/>
                  </a:ext>
                </a:extLst>
              </a:tr>
              <a:tr h="352136">
                <a:tc>
                  <a:txBody>
                    <a:bodyPr/>
                    <a:lstStyle/>
                    <a:p>
                      <a:r>
                        <a:rPr lang="en-CA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Link load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3504685"/>
                  </a:ext>
                </a:extLst>
              </a:tr>
              <a:tr h="433615">
                <a:tc>
                  <a:txBody>
                    <a:bodyPr/>
                    <a:lstStyle/>
                    <a:p>
                      <a:r>
                        <a:rPr lang="en-CA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/>
                        <a:t>Link load cube</a:t>
                      </a:r>
                    </a:p>
                    <a:p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7580455"/>
                  </a:ext>
                </a:extLst>
              </a:tr>
              <a:tr h="433615">
                <a:tc>
                  <a:txBody>
                    <a:bodyPr/>
                    <a:lstStyle/>
                    <a:p>
                      <a:r>
                        <a:rPr lang="en-CA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Direct delay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5970577"/>
                  </a:ext>
                </a:extLst>
              </a:tr>
              <a:tr h="433615">
                <a:tc>
                  <a:txBody>
                    <a:bodyPr/>
                    <a:lstStyle/>
                    <a:p>
                      <a:r>
                        <a:rPr lang="en-CA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Occupancy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7097726"/>
                  </a:ext>
                </a:extLst>
              </a:tr>
              <a:tr h="433615">
                <a:tc>
                  <a:txBody>
                    <a:bodyPr/>
                    <a:lstStyle/>
                    <a:p>
                      <a:r>
                        <a:rPr lang="en-CA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 err="1"/>
                        <a:t>Avg_packet</a:t>
                      </a:r>
                      <a:r>
                        <a:rPr lang="en-CA" sz="1100" dirty="0"/>
                        <a:t>=1000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1972336"/>
                  </a:ext>
                </a:extLst>
              </a:tr>
              <a:tr h="433615">
                <a:tc>
                  <a:txBody>
                    <a:bodyPr/>
                    <a:lstStyle/>
                    <a:p>
                      <a:r>
                        <a:rPr lang="en-CA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 err="1"/>
                        <a:t>Avg_packet</a:t>
                      </a:r>
                      <a:r>
                        <a:rPr lang="en-CA" sz="1100" dirty="0"/>
                        <a:t>=packet/traffic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5922871"/>
                  </a:ext>
                </a:extLst>
              </a:tr>
              <a:tr h="433615">
                <a:tc>
                  <a:txBody>
                    <a:bodyPr/>
                    <a:lstStyle/>
                    <a:p>
                      <a:r>
                        <a:rPr lang="en-CA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/>
                        <a:t>Tuning 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5673624"/>
                  </a:ext>
                </a:extLst>
              </a:tr>
              <a:tr h="352136">
                <a:tc>
                  <a:txBody>
                    <a:bodyPr/>
                    <a:lstStyle/>
                    <a:p>
                      <a:r>
                        <a:rPr lang="en-CA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Ensemble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3590600"/>
                  </a:ext>
                </a:extLst>
              </a:tr>
              <a:tr h="433615">
                <a:tc>
                  <a:txBody>
                    <a:bodyPr/>
                    <a:lstStyle/>
                    <a:p>
                      <a:r>
                        <a:rPr lang="en-CA" sz="1100" dirty="0"/>
                        <a:t>VAL MAPE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~300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~50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~45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~5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~2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~1.5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~1.4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~1.3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0526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20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6C7C78-9F25-4D92-B56B-964F2F94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Hyperparameters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19BB1C-2563-45CB-9A53-83AAE4972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2111896"/>
          </a:xfrm>
        </p:spPr>
        <p:txBody>
          <a:bodyPr/>
          <a:lstStyle/>
          <a:p>
            <a:r>
              <a:rPr lang="en-US" dirty="0"/>
              <a:t>Both models included in the final ensemble share these hyperparameters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799978-8418-4AE6-A6E4-B06FB0AA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D59AD-3BB3-4A54-AD59-C612E07898B2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032DFD-16CE-4E63-884A-D1732A08C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3C05FB9-3049-4439-9707-1800266B6291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122C446-D771-4FE1-9E6B-B8867B80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Jaumard</a:t>
            </a:r>
            <a:r>
              <a:rPr lang="en-US" dirty="0"/>
              <a:t>, J. M. </a:t>
            </a:r>
            <a:r>
              <a:rPr lang="en-US" dirty="0" err="1"/>
              <a:t>Ziazet</a:t>
            </a:r>
            <a:r>
              <a:rPr lang="en-US" dirty="0"/>
              <a:t>, C. Boudreau, H. Duong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xmlns="" id="{A0966D46-AB31-469C-AC03-19AA3A55C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248267"/>
              </p:ext>
            </p:extLst>
          </p:nvPr>
        </p:nvGraphicFramePr>
        <p:xfrm>
          <a:off x="434675" y="1340768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1509205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133453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Hyperparameter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120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Link Hidden State Size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128/128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039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Path Hidden State Size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128/128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079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Readout Size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128/128/128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30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Number of Message Passing Rounds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102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Learning Rate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0.001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133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Optimizer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ADAM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986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Loss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9899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427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40F297-DF6B-4247-9E41-BDD21CE6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B8F0C5-C636-41A3-91F5-866F4DD99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Scaling:</a:t>
            </a:r>
          </a:p>
          <a:p>
            <a:pPr lvl="1"/>
            <a:r>
              <a:rPr lang="en-US" dirty="0"/>
              <a:t> Examine scaling for even larger topologies(500 nodes, 1000 nodes, and beyond)</a:t>
            </a:r>
          </a:p>
          <a:p>
            <a:pPr lvl="1"/>
            <a:r>
              <a:rPr lang="en-US" dirty="0"/>
              <a:t>Alternate models?</a:t>
            </a:r>
          </a:p>
          <a:p>
            <a:r>
              <a:rPr lang="en-CA" b="1" dirty="0"/>
              <a:t>Different KPIs:</a:t>
            </a:r>
          </a:p>
          <a:p>
            <a:pPr lvl="1"/>
            <a:r>
              <a:rPr lang="en-CA" b="1" dirty="0"/>
              <a:t> </a:t>
            </a:r>
            <a:r>
              <a:rPr lang="en-CA" dirty="0"/>
              <a:t>Fine-tune the model to predict other KPIs beyond delay (Packet Loss, Jitter, …)</a:t>
            </a:r>
          </a:p>
          <a:p>
            <a:pPr lvl="1"/>
            <a:r>
              <a:rPr lang="en-CA" dirty="0"/>
              <a:t>Ensuring %G service quality entails predictable KPI performance </a:t>
            </a:r>
            <a:r>
              <a:rPr lang="en-CA" b="1" dirty="0"/>
              <a:t>assurance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9D7924-20BE-40D9-BA7A-F276CF85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B31C-A2CD-401D-9657-6F7E43AE7D9B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42797BB-B5ED-4C4A-B51C-934944AC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3C05FB9-3049-4439-9707-1800266B6291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987F873-A527-4458-96A8-4C8BE9B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Jaumard</a:t>
            </a:r>
            <a:r>
              <a:rPr lang="en-US" dirty="0"/>
              <a:t>, J. M. </a:t>
            </a:r>
            <a:r>
              <a:rPr lang="en-US" dirty="0" err="1"/>
              <a:t>Ziazet</a:t>
            </a:r>
            <a:r>
              <a:rPr lang="en-US" dirty="0"/>
              <a:t>, C. Boudreau, H. Duong</a:t>
            </a:r>
          </a:p>
        </p:txBody>
      </p:sp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xmlns="" id="{B840ADE1-A4DD-4C93-9682-596E9E6A2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887241"/>
            <a:ext cx="2838846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78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BC658-A40A-4937-BACB-B3F0B688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431CDA-6E16-4AF4-B4B1-931F57F0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[1] K. </a:t>
            </a:r>
            <a:r>
              <a:rPr lang="en-CA" dirty="0" err="1"/>
              <a:t>Rusek</a:t>
            </a:r>
            <a:r>
              <a:rPr lang="en-CA" dirty="0"/>
              <a:t>, J. Suárez-Varela, A. </a:t>
            </a:r>
            <a:r>
              <a:rPr lang="en-CA" dirty="0" err="1"/>
              <a:t>Mestres</a:t>
            </a:r>
            <a:r>
              <a:rPr lang="en-CA" dirty="0"/>
              <a:t>, P. </a:t>
            </a:r>
            <a:r>
              <a:rPr lang="en-CA" dirty="0" err="1"/>
              <a:t>Barlet</a:t>
            </a:r>
            <a:r>
              <a:rPr lang="en-CA" dirty="0"/>
              <a:t>-Ros, A. </a:t>
            </a:r>
            <a:r>
              <a:rPr lang="en-CA" dirty="0" err="1"/>
              <a:t>Cabellos</a:t>
            </a:r>
            <a:r>
              <a:rPr lang="en-CA" dirty="0"/>
              <a:t>-Aparicio, “Unveiling the potential of Graph Neural Networks for network modeling and optimization in SDN,” In Proceedings of the ACM Symposium on SDN Research (SOSR), pp. 140-151, 2019. </a:t>
            </a:r>
          </a:p>
          <a:p>
            <a:r>
              <a:rPr lang="en-CA" dirty="0"/>
              <a:t>[2] Xu, K., Zhang, M., Li, J., Du, S. S., </a:t>
            </a:r>
            <a:r>
              <a:rPr lang="en-CA" dirty="0" err="1"/>
              <a:t>Kawarabayashi</a:t>
            </a:r>
            <a:r>
              <a:rPr lang="en-CA" dirty="0"/>
              <a:t>, K. I., &amp; </a:t>
            </a:r>
            <a:r>
              <a:rPr lang="en-CA" dirty="0" err="1"/>
              <a:t>Jegelka</a:t>
            </a:r>
            <a:r>
              <a:rPr lang="en-CA" dirty="0"/>
              <a:t>, S. (2020). How neural networks extrapolate: From feedforward to graph neural networks. </a:t>
            </a:r>
            <a:r>
              <a:rPr lang="en-CA" i="1" dirty="0" err="1"/>
              <a:t>arXiv</a:t>
            </a:r>
            <a:r>
              <a:rPr lang="en-CA" i="1" dirty="0"/>
              <a:t> preprint arXiv:2009.11848</a:t>
            </a:r>
            <a:r>
              <a:rPr lang="en-CA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251B75-AFD7-4A60-866A-C627697A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30C5-9A15-467B-8EAA-2C7409B2BF89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99FA7F4-5D56-4D66-9AB9-180053DE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3C05FB9-3049-4439-9707-1800266B6291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15A199B-A37E-4D03-A226-0E97D18B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B. Jaumard, J. M. Ziazet, C. Boudreau, H. Duong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6FDC2-9565-0E45-8B4F-DBC9B5A1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Motivation: Automated 5G &amp; B5G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F9E628-4F96-0848-8CFE-9B71AC825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5G/B5G networks </a:t>
            </a:r>
          </a:p>
          <a:p>
            <a:pPr lvl="1"/>
            <a:r>
              <a:rPr lang="en-CA" dirty="0"/>
              <a:t>Expected to be very complex, however very flexible and dynamic</a:t>
            </a:r>
          </a:p>
          <a:p>
            <a:pPr lvl="1"/>
            <a:r>
              <a:rPr lang="en-CA" dirty="0"/>
              <a:t>High need to be managed automatically for optimized QoS performance and the </a:t>
            </a:r>
            <a:r>
              <a:rPr lang="en-CA" dirty="0" err="1"/>
              <a:t>QoE</a:t>
            </a:r>
            <a:r>
              <a:rPr lang="en-CA" dirty="0"/>
              <a:t> perceived by users</a:t>
            </a:r>
          </a:p>
          <a:p>
            <a:r>
              <a:rPr lang="en-CA" dirty="0"/>
              <a:t>Machine Learning (ML) monitoring and control of network resources in order to </a:t>
            </a:r>
            <a:r>
              <a:rPr lang="en-CA" b="1" dirty="0">
                <a:solidFill>
                  <a:srgbClr val="CC3300"/>
                </a:solidFill>
              </a:rPr>
              <a:t>predict and avoid SLA violations</a:t>
            </a:r>
          </a:p>
          <a:p>
            <a:r>
              <a:rPr lang="en-CA" dirty="0"/>
              <a:t>Critical requirements for 5G </a:t>
            </a:r>
          </a:p>
          <a:p>
            <a:pPr lvl="1"/>
            <a:r>
              <a:rPr lang="en-CA" dirty="0"/>
              <a:t>user´s perspective</a:t>
            </a:r>
          </a:p>
          <a:p>
            <a:pPr lvl="1"/>
            <a:r>
              <a:rPr lang="en-CA" dirty="0"/>
              <a:t>network performance perspective</a:t>
            </a:r>
          </a:p>
          <a:p>
            <a:r>
              <a:rPr lang="en-CA" dirty="0"/>
              <a:t>5G service classification systems use ML for </a:t>
            </a:r>
            <a:r>
              <a:rPr lang="en-CA" dirty="0" smtClean="0"/>
              <a:t>prediction</a:t>
            </a:r>
            <a:endParaRPr lang="en-CA" dirty="0"/>
          </a:p>
          <a:p>
            <a:pPr lvl="1"/>
            <a:r>
              <a:rPr lang="en-CA" sz="2400" b="1" dirty="0">
                <a:solidFill>
                  <a:srgbClr val="CC3300"/>
                </a:solidFill>
              </a:rPr>
              <a:t>KPIs (Key </a:t>
            </a:r>
            <a:r>
              <a:rPr lang="en-CA" sz="2400" b="1" dirty="0" smtClean="0">
                <a:solidFill>
                  <a:srgbClr val="CC3300"/>
                </a:solidFill>
              </a:rPr>
              <a:t>Performance </a:t>
            </a:r>
            <a:r>
              <a:rPr lang="en-CA" sz="2400" b="1" dirty="0">
                <a:solidFill>
                  <a:srgbClr val="CC3300"/>
                </a:solidFill>
              </a:rPr>
              <a:t>Indicators) define the main factor </a:t>
            </a:r>
            <a:r>
              <a:rPr lang="en-CA" dirty="0"/>
              <a:t>when performing the ML classification, and</a:t>
            </a:r>
          </a:p>
          <a:p>
            <a:pPr lvl="1"/>
            <a:r>
              <a:rPr lang="en-CA" dirty="0"/>
              <a:t>KQIs (Key Quality Indicators) reflect the performance and quality of End To End (E2E) services</a:t>
            </a:r>
          </a:p>
          <a:p>
            <a:pPr marL="274320" lvl="1" indent="0">
              <a:buNone/>
            </a:pPr>
            <a:r>
              <a:rPr lang="en-CA" dirty="0"/>
              <a:t>In order to optimize the performance of 5G networks</a:t>
            </a:r>
          </a:p>
          <a:p>
            <a:pPr lvl="1"/>
            <a:endParaRPr lang="en-CA" dirty="0"/>
          </a:p>
          <a:p>
            <a:pPr lvl="1"/>
            <a:endParaRPr lang="en-CA" b="1" dirty="0">
              <a:solidFill>
                <a:srgbClr val="CC3300"/>
              </a:solidFill>
            </a:endParaRPr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6F927E-A83A-A940-97BE-4B72F9D8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7200-B4AF-436D-9A00-EF712AD723C7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9F18A5-F41C-704D-B907-59533558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3C05FB9-3049-4439-9707-1800266B6291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137BE3-0CA4-BE44-BD83-4E7746B1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B. Jaumard, J. M. Ziazet, C. Boudreau, H. Duong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3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2462CB-A370-43D8-A207-C243D24E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1CAD96-8C8A-4513-B8B1-2CC497168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cs typeface="Calibri"/>
              </a:rPr>
              <a:t>Goal: </a:t>
            </a:r>
            <a:r>
              <a:rPr lang="en-GB" dirty="0">
                <a:cs typeface="Calibri"/>
              </a:rPr>
              <a:t>Improve GNN performance through design of scale-independent features and scale-independent output </a:t>
            </a:r>
          </a:p>
          <a:p>
            <a:endParaRPr lang="en-GB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>
                <a:cs typeface="Calibri"/>
              </a:rPr>
              <a:t>Ideas:</a:t>
            </a:r>
            <a:endParaRPr lang="en-US" b="1" dirty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cs typeface="Calibri"/>
              </a:rPr>
              <a:t>Keep </a:t>
            </a:r>
            <a:r>
              <a:rPr lang="en-GB" dirty="0" err="1">
                <a:cs typeface="Calibri"/>
              </a:rPr>
              <a:t>RouteNet</a:t>
            </a:r>
            <a:r>
              <a:rPr lang="en-GB" dirty="0">
                <a:cs typeface="Calibri"/>
              </a:rPr>
              <a:t>[1] design with: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cs typeface="Calibri"/>
              </a:rPr>
              <a:t>Our own GNN architecture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cs typeface="Calibri"/>
              </a:rPr>
              <a:t>Our own message passing scheme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GB" dirty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cs typeface="Calibri"/>
              </a:rPr>
              <a:t> </a:t>
            </a:r>
            <a:r>
              <a:rPr lang="en-US" dirty="0">
                <a:ea typeface="+mn-lt"/>
                <a:cs typeface="+mn-lt"/>
              </a:rPr>
              <a:t>Address </a:t>
            </a:r>
            <a:r>
              <a:rPr lang="en-US" dirty="0" err="1">
                <a:ea typeface="+mn-lt"/>
                <a:cs typeface="+mn-lt"/>
              </a:rPr>
              <a:t>OoD</a:t>
            </a:r>
            <a:r>
              <a:rPr lang="en-US" dirty="0">
                <a:ea typeface="+mn-lt"/>
                <a:cs typeface="+mn-lt"/>
              </a:rPr>
              <a:t> data with 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Feature design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Address </a:t>
            </a:r>
            <a:r>
              <a:rPr lang="en-US" dirty="0" err="1">
                <a:ea typeface="+mn-lt"/>
                <a:cs typeface="+mn-lt"/>
              </a:rPr>
              <a:t>OoD</a:t>
            </a:r>
            <a:r>
              <a:rPr lang="en-US" dirty="0">
                <a:ea typeface="+mn-lt"/>
                <a:cs typeface="+mn-lt"/>
              </a:rPr>
              <a:t> output with : </a:t>
            </a:r>
            <a:endParaRPr lang="en-US" dirty="0">
              <a:cs typeface="Calibri" panose="020F0502020204030204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cs typeface="Calibri" panose="020F0502020204030204"/>
              </a:rPr>
              <a:t>Output transformation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043E30-5010-4403-A3DF-BA28D557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0A4A-A2BF-4FAB-8821-0456B78168D3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CCE274-6FFB-4F74-84A1-12DA2895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3C05FB9-3049-4439-9707-1800266B6291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CE60A67-214B-45BD-97AB-1785A2AB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Jaumard</a:t>
            </a:r>
            <a:r>
              <a:rPr lang="en-US" dirty="0"/>
              <a:t>, J. M. </a:t>
            </a:r>
            <a:r>
              <a:rPr lang="en-US" dirty="0" err="1"/>
              <a:t>Ziazet</a:t>
            </a:r>
            <a:r>
              <a:rPr lang="en-US" dirty="0"/>
              <a:t>, C. Boudreau, H. Duong</a:t>
            </a:r>
          </a:p>
        </p:txBody>
      </p:sp>
    </p:spTree>
    <p:extLst>
      <p:ext uri="{BB962C8B-B14F-4D97-AF65-F5344CB8AC3E}">
        <p14:creationId xmlns:p14="http://schemas.microsoft.com/office/powerpoint/2010/main" val="120434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90D8DB-821B-444C-B7D1-A9487BB4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Contributions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BE043B-C0A9-4A47-A03A-381347EB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7BAD-1CDD-468F-B6B4-54B029A477EF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BE7E69-BE0C-0142-8756-2B7D9ED9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3C05FB9-3049-4439-9707-1800266B6291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1130A7-D9BC-ED4E-B520-8A005386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Jaumard</a:t>
            </a:r>
            <a:r>
              <a:rPr lang="en-US" dirty="0"/>
              <a:t>, J. M. </a:t>
            </a:r>
            <a:r>
              <a:rPr lang="en-US" dirty="0" err="1"/>
              <a:t>Ziazet</a:t>
            </a:r>
            <a:r>
              <a:rPr lang="en-US" dirty="0"/>
              <a:t>, C. Boudreau, H. Duong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65D7F91-E034-42E2-BA58-AC4644CF5D02}"/>
              </a:ext>
            </a:extLst>
          </p:cNvPr>
          <p:cNvSpPr txBox="1"/>
          <p:nvPr/>
        </p:nvSpPr>
        <p:spPr>
          <a:xfrm>
            <a:off x="539552" y="1709928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Feature 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Elaboration of “link load” feature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Output Transformation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Queue occupancy as predicted value, from which delay is inferred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GNN 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Modifications to architecture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Hyperparameter tuning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897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C8D45A-3A16-40D9-90BA-C445A4BB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86" y="349196"/>
            <a:ext cx="8229600" cy="990600"/>
          </a:xfrm>
        </p:spPr>
        <p:txBody>
          <a:bodyPr/>
          <a:lstStyle/>
          <a:p>
            <a:r>
              <a:rPr lang="en-US" dirty="0"/>
              <a:t>Solution Model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8C3A75-8FAE-4580-BCD9-D20622A6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D252-3783-4138-B825-EA7A1570F7FC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FBBD81-F032-49CD-8C14-8CFF2FCC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3C05FB9-3049-4439-9707-1800266B6291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84AAC81-0424-483B-BD8B-952E2089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Jaumard</a:t>
            </a:r>
            <a:r>
              <a:rPr lang="en-US" dirty="0"/>
              <a:t>, J. M. </a:t>
            </a:r>
            <a:r>
              <a:rPr lang="en-US" dirty="0" err="1"/>
              <a:t>Ziazet</a:t>
            </a:r>
            <a:r>
              <a:rPr lang="en-US" dirty="0"/>
              <a:t>, C. Boudreau, H. Duong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xmlns="" id="{DFE543E4-5973-45E0-8215-D6D5FF45A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47" y="1196752"/>
            <a:ext cx="8748933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C81A7B-B22B-4777-94D3-040BA927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Contribution: Feature Engineering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F273D8F-B373-4EAB-B500-CD4AF91B3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686" y="3257227"/>
                <a:ext cx="8229600" cy="3048000"/>
              </a:xfrm>
            </p:spPr>
            <p:txBody>
              <a:bodyPr/>
              <a:lstStyle/>
              <a:p>
                <a:r>
                  <a:rPr lang="en-US" b="1" dirty="0"/>
                  <a:t>"Link Load(%)”</a:t>
                </a:r>
                <a:r>
                  <a:rPr lang="en-US" dirty="0"/>
                  <a:t>: For a given link, calculate the sum of all flows traversing the link and divide by link capacity: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CA" sz="4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4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 ∈ 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CA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den>
                    </m:f>
                  </m:oMath>
                </a14:m>
                <a:endParaRPr lang="en-US" sz="40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73D8F-B373-4EAB-B500-CD4AF91B3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686" y="3257227"/>
                <a:ext cx="8229600" cy="3048000"/>
              </a:xfrm>
              <a:blipFill>
                <a:blip r:embed="rId2"/>
                <a:stretch>
                  <a:fillRect l="-667" t="-16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62D589-1AB1-4A9A-8FE9-FD3FB313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4A85-5F73-49A5-A8C7-F5FCD53646CE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DDAED1-87EE-4308-BFF0-FC7E48AE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3C05FB9-3049-4439-9707-1800266B6291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039CA7-C9D4-4242-98C8-EA5B9ACF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Jaumard</a:t>
            </a:r>
            <a:r>
              <a:rPr lang="en-US" dirty="0"/>
              <a:t>, J. M. </a:t>
            </a:r>
            <a:r>
              <a:rPr lang="en-US" dirty="0" err="1"/>
              <a:t>Ziazet</a:t>
            </a:r>
            <a:r>
              <a:rPr lang="en-US" dirty="0"/>
              <a:t>, C. Boudreau, H. Duong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xmlns="" id="{51A698F9-2C0C-49B7-B52A-F8A242A68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29425"/>
              </p:ext>
            </p:extLst>
          </p:nvPr>
        </p:nvGraphicFramePr>
        <p:xfrm>
          <a:off x="92907" y="1386836"/>
          <a:ext cx="4263069" cy="169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023">
                  <a:extLst>
                    <a:ext uri="{9D8B030D-6E8A-4147-A177-3AD203B41FA5}">
                      <a16:colId xmlns:a16="http://schemas.microsoft.com/office/drawing/2014/main" xmlns="" val="1809619993"/>
                    </a:ext>
                  </a:extLst>
                </a:gridCol>
                <a:gridCol w="1421023">
                  <a:extLst>
                    <a:ext uri="{9D8B030D-6E8A-4147-A177-3AD203B41FA5}">
                      <a16:colId xmlns:a16="http://schemas.microsoft.com/office/drawing/2014/main" xmlns="" val="1462642005"/>
                    </a:ext>
                  </a:extLst>
                </a:gridCol>
                <a:gridCol w="1421023">
                  <a:extLst>
                    <a:ext uri="{9D8B030D-6E8A-4147-A177-3AD203B41FA5}">
                      <a16:colId xmlns:a16="http://schemas.microsoft.com/office/drawing/2014/main" xmlns="" val="3622810330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/>
                        <a:t>Flow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3951763"/>
                  </a:ext>
                </a:extLst>
              </a:tr>
              <a:tr h="279271">
                <a:tc>
                  <a:txBody>
                    <a:bodyPr/>
                    <a:lstStyle/>
                    <a:p>
                      <a:r>
                        <a:rPr lang="en-US"/>
                        <a:t>Traffic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0482670"/>
                  </a:ext>
                </a:extLst>
              </a:tr>
              <a:tr h="279271">
                <a:tc>
                  <a:txBody>
                    <a:bodyPr/>
                    <a:lstStyle/>
                    <a:p>
                      <a:r>
                        <a:rPr lang="en-US"/>
                        <a:t>Packets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3374794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r>
                        <a:rPr lang="en-US" err="1"/>
                        <a:t>EqLambda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642579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xmlns="" id="{1DE7FA7A-3448-4774-A599-D52977AFE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495842"/>
              </p:ext>
            </p:extLst>
          </p:nvPr>
        </p:nvGraphicFramePr>
        <p:xfrm>
          <a:off x="4408861" y="1381713"/>
          <a:ext cx="4608510" cy="17235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36170">
                  <a:extLst>
                    <a:ext uri="{9D8B030D-6E8A-4147-A177-3AD203B41FA5}">
                      <a16:colId xmlns:a16="http://schemas.microsoft.com/office/drawing/2014/main" xmlns="" val="2703079702"/>
                    </a:ext>
                  </a:extLst>
                </a:gridCol>
                <a:gridCol w="1536170">
                  <a:extLst>
                    <a:ext uri="{9D8B030D-6E8A-4147-A177-3AD203B41FA5}">
                      <a16:colId xmlns:a16="http://schemas.microsoft.com/office/drawing/2014/main" xmlns="" val="30596683"/>
                    </a:ext>
                  </a:extLst>
                </a:gridCol>
                <a:gridCol w="1536170">
                  <a:extLst>
                    <a:ext uri="{9D8B030D-6E8A-4147-A177-3AD203B41FA5}">
                      <a16:colId xmlns:a16="http://schemas.microsoft.com/office/drawing/2014/main" xmlns="" val="4005611880"/>
                    </a:ext>
                  </a:extLst>
                </a:gridCol>
              </a:tblGrid>
              <a:tr h="443437">
                <a:tc>
                  <a:txBody>
                    <a:bodyPr/>
                    <a:lstStyle/>
                    <a:p>
                      <a:r>
                        <a:rPr lang="en-US"/>
                        <a:t>Link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844365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r>
                        <a:rPr lang="en-US" dirty="0"/>
                        <a:t>Link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059738"/>
                  </a:ext>
                </a:extLst>
              </a:tr>
              <a:tr h="443437">
                <a:tc>
                  <a:txBody>
                    <a:bodyPr/>
                    <a:lstStyle/>
                    <a:p>
                      <a:r>
                        <a:rPr lang="en-US" dirty="0"/>
                        <a:t>Link Load</a:t>
                      </a:r>
                      <a:r>
                        <a:rPr lang="en-US" sz="2400" baseline="30000" dirty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9531888"/>
                  </a:ext>
                </a:extLst>
              </a:tr>
              <a:tr h="4434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Link Load</a:t>
                      </a:r>
                      <a:r>
                        <a:rPr lang="en-US" sz="2400" baseline="30000" dirty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56448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669BD56E-6B3A-46A9-AC5D-FDF0E0680AAC}"/>
                  </a:ext>
                </a:extLst>
              </p:cNvPr>
              <p:cNvSpPr txBox="1"/>
              <p:nvPr/>
            </p:nvSpPr>
            <p:spPr>
              <a:xfrm>
                <a:off x="5292080" y="5157192"/>
                <a:ext cx="3629070" cy="10402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CA" sz="2000" dirty="0"/>
                  <a:t>: average bandwidth of flow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CA" sz="2000" dirty="0"/>
                  <a:t>: flows traversing link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CA" sz="2000" dirty="0"/>
                  <a:t>: capacity of link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9BD56E-6B3A-46A9-AC5D-FDF0E0680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5157192"/>
                <a:ext cx="3629070" cy="1040285"/>
              </a:xfrm>
              <a:prstGeom prst="rect">
                <a:avLst/>
              </a:prstGeom>
              <a:blipFill>
                <a:blip r:embed="rId3"/>
                <a:stretch>
                  <a:fillRect l="-1513" t="-3509" r="-504" b="-93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52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D3D1E9-7D87-4B53-872F-E1EB4E3F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Contribution: Feature Engineering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F18A8E-549B-4BBB-AE80-5FAABCCC8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Found replacing the “capacity” (Link Bandwidth) feature with “Link Load(%)” positively affects model accuracy</a:t>
            </a:r>
          </a:p>
          <a:p>
            <a:endParaRPr lang="en-US" dirty="0"/>
          </a:p>
          <a:p>
            <a:r>
              <a:rPr lang="en-US" b="1" dirty="0"/>
              <a:t>Cause: </a:t>
            </a:r>
            <a:r>
              <a:rPr lang="en-US" dirty="0"/>
              <a:t>Model is not be able to infer this relation the Message-Passing/Aggregating</a:t>
            </a:r>
          </a:p>
          <a:p>
            <a:endParaRPr lang="en-US" dirty="0"/>
          </a:p>
          <a:p>
            <a:r>
              <a:rPr lang="en-US" dirty="0"/>
              <a:t>Also raised Link Load to second and third power, has a modest positive effect on accuracy for the current traffic loads</a:t>
            </a:r>
          </a:p>
          <a:p>
            <a:endParaRPr lang="en-US" dirty="0"/>
          </a:p>
          <a:p>
            <a:r>
              <a:rPr lang="en-US" b="1" dirty="0"/>
              <a:t>Explanation:</a:t>
            </a:r>
            <a:r>
              <a:rPr lang="en-US" dirty="0"/>
              <a:t> </a:t>
            </a:r>
          </a:p>
          <a:p>
            <a:pPr lvl="1"/>
            <a:r>
              <a:rPr lang="en-CA" dirty="0"/>
              <a:t>Further differentiation of heavily-used links from lightly used ones</a:t>
            </a:r>
          </a:p>
          <a:p>
            <a:pPr lvl="1"/>
            <a:r>
              <a:rPr lang="en-CA" dirty="0"/>
              <a:t>Non-Linearities encoded as features may help generalization[2]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E15FA8-E48A-4B25-A5F7-C9B2F877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A303-3851-470A-9D28-1CE67BAD0F29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6A6A351-B965-497C-B37C-8430E228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3C05FB9-3049-4439-9707-1800266B6291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438EDB-8F44-43C6-8A50-5FEFA097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Jaumard</a:t>
            </a:r>
            <a:r>
              <a:rPr lang="en-US" dirty="0"/>
              <a:t>, J. M. </a:t>
            </a:r>
            <a:r>
              <a:rPr lang="en-US" dirty="0" err="1"/>
              <a:t>Ziazet</a:t>
            </a:r>
            <a:r>
              <a:rPr lang="en-US" dirty="0"/>
              <a:t>, C. Boudreau, H. Duong</a:t>
            </a:r>
          </a:p>
        </p:txBody>
      </p:sp>
    </p:spTree>
    <p:extLst>
      <p:ext uri="{BB962C8B-B14F-4D97-AF65-F5344CB8AC3E}">
        <p14:creationId xmlns:p14="http://schemas.microsoft.com/office/powerpoint/2010/main" val="318543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D4D9F0-AE41-41F0-93AF-044686A1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Load vs Capacity</a:t>
            </a:r>
            <a:endParaRPr lang="en-CA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9CC5C7C4-F6A6-45A7-9BAD-2633B88FD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936" y="5136844"/>
            <a:ext cx="6786232" cy="134755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E56DEA-F8FA-4087-80FB-2166B3F8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7200-B4AF-436D-9A00-EF712AD723C7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CB4F18C-B603-4171-ACE7-E2A9FF27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3C05FB9-3049-4439-9707-1800266B6291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D1116F-67D4-4FE2-9FD6-7A621803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B. Jaumard, J. M. Ziazet, C. Boudreau, H. Duong</a:t>
            </a:r>
            <a:endParaRPr lang="en-US" dirty="0"/>
          </a:p>
        </p:txBody>
      </p:sp>
      <p:pic>
        <p:nvPicPr>
          <p:cNvPr id="9" name="Picture 126" descr="netflowroutr">
            <a:extLst>
              <a:ext uri="{FF2B5EF4-FFF2-40B4-BE49-F238E27FC236}">
                <a16:creationId xmlns:a16="http://schemas.microsoft.com/office/drawing/2014/main" xmlns="" id="{8DCFFF3B-40E4-4221-9FA5-162BED526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38" y="2739413"/>
            <a:ext cx="755742" cy="52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6" descr="netflowroutr">
            <a:extLst>
              <a:ext uri="{FF2B5EF4-FFF2-40B4-BE49-F238E27FC236}">
                <a16:creationId xmlns:a16="http://schemas.microsoft.com/office/drawing/2014/main" xmlns="" id="{0D81A94B-1BC8-464E-8E6B-CFB9C78E8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687" y="4509698"/>
            <a:ext cx="756394" cy="52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ylinder 10">
            <a:extLst>
              <a:ext uri="{FF2B5EF4-FFF2-40B4-BE49-F238E27FC236}">
                <a16:creationId xmlns:a16="http://schemas.microsoft.com/office/drawing/2014/main" xmlns="" id="{9112AF30-1CBE-4F67-A7E3-87DC1AA4CB85}"/>
              </a:ext>
            </a:extLst>
          </p:cNvPr>
          <p:cNvSpPr/>
          <p:nvPr/>
        </p:nvSpPr>
        <p:spPr>
          <a:xfrm rot="7785238">
            <a:off x="1364055" y="2969001"/>
            <a:ext cx="982082" cy="2010568"/>
          </a:xfrm>
          <a:prstGeom prst="can">
            <a:avLst>
              <a:gd name="adj" fmla="val 26752"/>
            </a:avLst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xmlns="" id="{62AC68F3-8EB6-4740-B4A0-2FA35D8D0568}"/>
              </a:ext>
            </a:extLst>
          </p:cNvPr>
          <p:cNvSpPr/>
          <p:nvPr/>
        </p:nvSpPr>
        <p:spPr>
          <a:xfrm rot="4377484">
            <a:off x="4283118" y="3178422"/>
            <a:ext cx="539099" cy="2440045"/>
          </a:xfrm>
          <a:prstGeom prst="can">
            <a:avLst>
              <a:gd name="adj" fmla="val 26752"/>
            </a:avLst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6" descr="netflowroutr">
            <a:extLst>
              <a:ext uri="{FF2B5EF4-FFF2-40B4-BE49-F238E27FC236}">
                <a16:creationId xmlns:a16="http://schemas.microsoft.com/office/drawing/2014/main" xmlns="" id="{787BE622-6FB1-4589-A3C2-5AC46C2F6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78" y="3817549"/>
            <a:ext cx="756394" cy="52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ylinder 13">
            <a:extLst>
              <a:ext uri="{FF2B5EF4-FFF2-40B4-BE49-F238E27FC236}">
                <a16:creationId xmlns:a16="http://schemas.microsoft.com/office/drawing/2014/main" xmlns="" id="{833391FA-B824-4C84-BC30-6EA34947B940}"/>
              </a:ext>
            </a:extLst>
          </p:cNvPr>
          <p:cNvSpPr/>
          <p:nvPr/>
        </p:nvSpPr>
        <p:spPr>
          <a:xfrm rot="3851250">
            <a:off x="7108822" y="2898664"/>
            <a:ext cx="396693" cy="1612622"/>
          </a:xfrm>
          <a:prstGeom prst="can">
            <a:avLst>
              <a:gd name="adj" fmla="val 26752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" name="Picture 126" descr="netflowroutr">
            <a:extLst>
              <a:ext uri="{FF2B5EF4-FFF2-40B4-BE49-F238E27FC236}">
                <a16:creationId xmlns:a16="http://schemas.microsoft.com/office/drawing/2014/main" xmlns="" id="{DC10B37A-7616-4270-B39C-DA71150FC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14" y="3028074"/>
            <a:ext cx="756394" cy="52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6" descr="netflowroutr">
            <a:extLst>
              <a:ext uri="{FF2B5EF4-FFF2-40B4-BE49-F238E27FC236}">
                <a16:creationId xmlns:a16="http://schemas.microsoft.com/office/drawing/2014/main" xmlns="" id="{80EF92A8-8E73-4E09-9670-F1C281048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091" y="1540314"/>
            <a:ext cx="756394" cy="52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26" descr="netflowroutr">
            <a:extLst>
              <a:ext uri="{FF2B5EF4-FFF2-40B4-BE49-F238E27FC236}">
                <a16:creationId xmlns:a16="http://schemas.microsoft.com/office/drawing/2014/main" xmlns="" id="{B70137A9-D824-45ED-BEFE-71A26948F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319" y="2297276"/>
            <a:ext cx="756394" cy="52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6" descr="netflowroutr">
            <a:extLst>
              <a:ext uri="{FF2B5EF4-FFF2-40B4-BE49-F238E27FC236}">
                <a16:creationId xmlns:a16="http://schemas.microsoft.com/office/drawing/2014/main" xmlns="" id="{58F8C580-EDB9-4F95-9FFE-5769F8AB4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265" y="2646055"/>
            <a:ext cx="756394" cy="52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Cylinder 18">
            <a:extLst>
              <a:ext uri="{FF2B5EF4-FFF2-40B4-BE49-F238E27FC236}">
                <a16:creationId xmlns:a16="http://schemas.microsoft.com/office/drawing/2014/main" xmlns="" id="{1CF9AC64-B395-4273-AAFE-73D1A8B17B3F}"/>
              </a:ext>
            </a:extLst>
          </p:cNvPr>
          <p:cNvSpPr/>
          <p:nvPr/>
        </p:nvSpPr>
        <p:spPr>
          <a:xfrm rot="8490627">
            <a:off x="7374314" y="1857675"/>
            <a:ext cx="982082" cy="1266310"/>
          </a:xfrm>
          <a:prstGeom prst="can">
            <a:avLst>
              <a:gd name="adj" fmla="val 26752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xmlns="" id="{1AC3369C-8CBD-4A9A-8417-A60CAF5509F9}"/>
              </a:ext>
            </a:extLst>
          </p:cNvPr>
          <p:cNvSpPr/>
          <p:nvPr/>
        </p:nvSpPr>
        <p:spPr>
          <a:xfrm rot="20743862">
            <a:off x="5796986" y="2802446"/>
            <a:ext cx="246374" cy="1036507"/>
          </a:xfrm>
          <a:prstGeom prst="can">
            <a:avLst>
              <a:gd name="adj" fmla="val 26752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xmlns="" id="{4769E280-5206-43DF-83E0-E453816F6701}"/>
              </a:ext>
            </a:extLst>
          </p:cNvPr>
          <p:cNvSpPr/>
          <p:nvPr/>
        </p:nvSpPr>
        <p:spPr>
          <a:xfrm rot="4530822">
            <a:off x="4492709" y="2227249"/>
            <a:ext cx="340808" cy="1239049"/>
          </a:xfrm>
          <a:prstGeom prst="can">
            <a:avLst>
              <a:gd name="adj" fmla="val 26752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xmlns="" id="{B030CB5D-082B-4AC5-98D6-44E4BD73E5A9}"/>
              </a:ext>
            </a:extLst>
          </p:cNvPr>
          <p:cNvSpPr/>
          <p:nvPr/>
        </p:nvSpPr>
        <p:spPr>
          <a:xfrm rot="996594">
            <a:off x="3124403" y="3099317"/>
            <a:ext cx="396693" cy="1448980"/>
          </a:xfrm>
          <a:prstGeom prst="can">
            <a:avLst>
              <a:gd name="adj" fmla="val 26752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xmlns="" id="{5286EBB1-D7C5-4055-8D55-3F55D6521DE8}"/>
              </a:ext>
            </a:extLst>
          </p:cNvPr>
          <p:cNvSpPr/>
          <p:nvPr/>
        </p:nvSpPr>
        <p:spPr>
          <a:xfrm rot="5400000">
            <a:off x="2168578" y="1849865"/>
            <a:ext cx="396693" cy="1971751"/>
          </a:xfrm>
          <a:prstGeom prst="can">
            <a:avLst>
              <a:gd name="adj" fmla="val 26752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xmlns="" id="{45F3B4ED-E6B6-4FC6-A90A-0E4EEA87B9D3}"/>
              </a:ext>
            </a:extLst>
          </p:cNvPr>
          <p:cNvSpPr/>
          <p:nvPr/>
        </p:nvSpPr>
        <p:spPr>
          <a:xfrm rot="3239227">
            <a:off x="6120063" y="1722488"/>
            <a:ext cx="568200" cy="912762"/>
          </a:xfrm>
          <a:prstGeom prst="can">
            <a:avLst>
              <a:gd name="adj" fmla="val 26752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xmlns="" id="{452942EF-9B90-473C-B815-3BF5783F7F93}"/>
              </a:ext>
            </a:extLst>
          </p:cNvPr>
          <p:cNvSpPr/>
          <p:nvPr/>
        </p:nvSpPr>
        <p:spPr>
          <a:xfrm rot="7744721">
            <a:off x="1461975" y="3211725"/>
            <a:ext cx="423536" cy="1926800"/>
          </a:xfrm>
          <a:prstGeom prst="can">
            <a:avLst>
              <a:gd name="adj" fmla="val 55222"/>
            </a:avLst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highlight>
                <a:srgbClr val="FFFFFF"/>
              </a:highlight>
            </a:endParaRP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xmlns="" id="{DEB8AD47-4B9E-48B1-A3AB-86C5690A7F72}"/>
              </a:ext>
            </a:extLst>
          </p:cNvPr>
          <p:cNvSpPr/>
          <p:nvPr/>
        </p:nvSpPr>
        <p:spPr>
          <a:xfrm rot="4364775">
            <a:off x="4348732" y="3247698"/>
            <a:ext cx="419147" cy="2428444"/>
          </a:xfrm>
          <a:prstGeom prst="can">
            <a:avLst>
              <a:gd name="adj" fmla="val 27554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highlight>
                <a:srgbClr val="FF0000"/>
              </a:highlight>
            </a:endParaRP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xmlns="" id="{52727108-591A-4CB6-98D8-582C279B2805}"/>
              </a:ext>
            </a:extLst>
          </p:cNvPr>
          <p:cNvSpPr/>
          <p:nvPr/>
        </p:nvSpPr>
        <p:spPr>
          <a:xfrm rot="2125338">
            <a:off x="2191859" y="4504667"/>
            <a:ext cx="259670" cy="420696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xmlns="" id="{C6EA7B77-784D-462D-B9E9-46CDC5A506AC}"/>
              </a:ext>
            </a:extLst>
          </p:cNvPr>
          <p:cNvSpPr/>
          <p:nvPr/>
        </p:nvSpPr>
        <p:spPr>
          <a:xfrm rot="20457847">
            <a:off x="5517792" y="3919512"/>
            <a:ext cx="236720" cy="406133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xmlns="" id="{B8562ED5-2F00-4FF8-8167-FC76063C691C}"/>
              </a:ext>
            </a:extLst>
          </p:cNvPr>
          <p:cNvSpPr/>
          <p:nvPr/>
        </p:nvSpPr>
        <p:spPr>
          <a:xfrm rot="8472490">
            <a:off x="7389974" y="1922852"/>
            <a:ext cx="879635" cy="1190416"/>
          </a:xfrm>
          <a:prstGeom prst="can">
            <a:avLst>
              <a:gd name="adj" fmla="val 27554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highlight>
                <a:srgbClr val="FF0000"/>
              </a:highlight>
            </a:endParaRP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xmlns="" id="{17F31F91-B135-4FD6-8E50-39CE15ACB63D}"/>
              </a:ext>
            </a:extLst>
          </p:cNvPr>
          <p:cNvSpPr/>
          <p:nvPr/>
        </p:nvSpPr>
        <p:spPr>
          <a:xfrm rot="3124580">
            <a:off x="7940782" y="2450170"/>
            <a:ext cx="358573" cy="859424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xmlns="" id="{6A2011BF-2028-43BC-B732-8DA290F7E2A7}"/>
              </a:ext>
            </a:extLst>
          </p:cNvPr>
          <p:cNvSpPr/>
          <p:nvPr/>
        </p:nvSpPr>
        <p:spPr>
          <a:xfrm rot="2984922">
            <a:off x="7391573" y="1695728"/>
            <a:ext cx="194482" cy="841674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xmlns="" id="{11BAC091-4197-46BD-B09F-D6691FCA9BEA}"/>
              </a:ext>
            </a:extLst>
          </p:cNvPr>
          <p:cNvSpPr/>
          <p:nvPr/>
        </p:nvSpPr>
        <p:spPr>
          <a:xfrm rot="2540589" flipH="1">
            <a:off x="863031" y="3392756"/>
            <a:ext cx="204132" cy="424094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1F761D0-F2A5-4532-8C4B-4B94F251A0A6}"/>
              </a:ext>
            </a:extLst>
          </p:cNvPr>
          <p:cNvSpPr txBox="1"/>
          <p:nvPr/>
        </p:nvSpPr>
        <p:spPr>
          <a:xfrm>
            <a:off x="616737" y="4288204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Link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938E586-7E96-4236-8B28-A8775DBF5404}"/>
              </a:ext>
            </a:extLst>
          </p:cNvPr>
          <p:cNvSpPr txBox="1"/>
          <p:nvPr/>
        </p:nvSpPr>
        <p:spPr>
          <a:xfrm>
            <a:off x="4665145" y="463276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Link 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C45DE7A-62BB-4B08-8AEC-53FBC5170C47}"/>
              </a:ext>
            </a:extLst>
          </p:cNvPr>
          <p:cNvSpPr txBox="1"/>
          <p:nvPr/>
        </p:nvSpPr>
        <p:spPr>
          <a:xfrm>
            <a:off x="7404789" y="4091072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Link 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BCAAA6F-21F4-484E-8EA7-A2D98A3EE274}"/>
              </a:ext>
            </a:extLst>
          </p:cNvPr>
          <p:cNvSpPr txBox="1"/>
          <p:nvPr/>
        </p:nvSpPr>
        <p:spPr>
          <a:xfrm>
            <a:off x="8142491" y="1702526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Link D</a:t>
            </a:r>
          </a:p>
        </p:txBody>
      </p:sp>
    </p:spTree>
    <p:extLst>
      <p:ext uri="{BB962C8B-B14F-4D97-AF65-F5344CB8AC3E}">
        <p14:creationId xmlns:p14="http://schemas.microsoft.com/office/powerpoint/2010/main" val="195190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064C77-6910-46E6-93F2-87B3FC0B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Link Load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B61AEB-DAC9-4754-AEA6-3EA9FFE6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7200-B4AF-436D-9A00-EF712AD723C7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900B74D-30D7-447F-ABD6-8F43714F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3C05FB9-3049-4439-9707-1800266B6291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2B9D85-E776-43F1-94BB-D29798D9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B. Jaumard, J. M. Ziazet, C. Boudreau, H. Duong</a:t>
            </a:r>
            <a:endParaRPr lang="en-US" dirty="0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4D705031-3425-4284-8FCB-1402FD104F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17" y="1709928"/>
            <a:ext cx="504239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94F893E7-01DA-4FF4-BA02-270D2E08A288}"/>
              </a:ext>
            </a:extLst>
          </p:cNvPr>
          <p:cNvCxnSpPr>
            <a:cxnSpLocks/>
          </p:cNvCxnSpPr>
          <p:nvPr/>
        </p:nvCxnSpPr>
        <p:spPr>
          <a:xfrm>
            <a:off x="2841590" y="4455137"/>
            <a:ext cx="3821204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B9D6A33A-3560-4764-BF91-2CCBE231B9E7}"/>
              </a:ext>
            </a:extLst>
          </p:cNvPr>
          <p:cNvCxnSpPr>
            <a:cxnSpLocks/>
          </p:cNvCxnSpPr>
          <p:nvPr/>
        </p:nvCxnSpPr>
        <p:spPr>
          <a:xfrm flipV="1">
            <a:off x="6662794" y="2805244"/>
            <a:ext cx="0" cy="16583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EB85585B-3619-4B37-A72C-44080D0FC748}"/>
              </a:ext>
            </a:extLst>
          </p:cNvPr>
          <p:cNvCxnSpPr>
            <a:cxnSpLocks/>
          </p:cNvCxnSpPr>
          <p:nvPr/>
        </p:nvCxnSpPr>
        <p:spPr>
          <a:xfrm>
            <a:off x="4477578" y="2796639"/>
            <a:ext cx="220979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97B69CE0-3FCE-4CDA-9CAE-FD9506ABB4E0}"/>
              </a:ext>
            </a:extLst>
          </p:cNvPr>
          <p:cNvCxnSpPr>
            <a:cxnSpLocks/>
          </p:cNvCxnSpPr>
          <p:nvPr/>
        </p:nvCxnSpPr>
        <p:spPr>
          <a:xfrm>
            <a:off x="2835626" y="5418925"/>
            <a:ext cx="432866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8AB40448-872A-40D9-8EAF-674E32DD5BE4}"/>
              </a:ext>
            </a:extLst>
          </p:cNvPr>
          <p:cNvCxnSpPr>
            <a:cxnSpLocks/>
          </p:cNvCxnSpPr>
          <p:nvPr/>
        </p:nvCxnSpPr>
        <p:spPr>
          <a:xfrm>
            <a:off x="4359964" y="3428997"/>
            <a:ext cx="27307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1FEE0D1D-10E8-4231-81DE-AB4DDF398AF9}"/>
              </a:ext>
            </a:extLst>
          </p:cNvPr>
          <p:cNvCxnSpPr>
            <a:cxnSpLocks/>
          </p:cNvCxnSpPr>
          <p:nvPr/>
        </p:nvCxnSpPr>
        <p:spPr>
          <a:xfrm flipV="1">
            <a:off x="7090741" y="3428997"/>
            <a:ext cx="0" cy="19899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F198D379-C59C-4D7A-BE18-7CEF46253D35}"/>
              </a:ext>
            </a:extLst>
          </p:cNvPr>
          <p:cNvCxnSpPr>
            <a:cxnSpLocks/>
          </p:cNvCxnSpPr>
          <p:nvPr/>
        </p:nvCxnSpPr>
        <p:spPr>
          <a:xfrm>
            <a:off x="2835626" y="5835636"/>
            <a:ext cx="466211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4F49AA82-D127-464A-88B9-B69BC2E76C6C}"/>
              </a:ext>
            </a:extLst>
          </p:cNvPr>
          <p:cNvCxnSpPr>
            <a:cxnSpLocks/>
          </p:cNvCxnSpPr>
          <p:nvPr/>
        </p:nvCxnSpPr>
        <p:spPr>
          <a:xfrm>
            <a:off x="4477578" y="3954116"/>
            <a:ext cx="299996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63682A3F-7287-4C1E-B797-C4ACCE405A1F}"/>
              </a:ext>
            </a:extLst>
          </p:cNvPr>
          <p:cNvCxnSpPr>
            <a:cxnSpLocks/>
          </p:cNvCxnSpPr>
          <p:nvPr/>
        </p:nvCxnSpPr>
        <p:spPr>
          <a:xfrm flipH="1" flipV="1">
            <a:off x="7505568" y="3922645"/>
            <a:ext cx="9658" cy="192218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xmlns="" id="{CA40DD89-0557-4F88-82A6-54CCF1A6BFA1}"/>
              </a:ext>
            </a:extLst>
          </p:cNvPr>
          <p:cNvSpPr/>
          <p:nvPr/>
        </p:nvSpPr>
        <p:spPr>
          <a:xfrm flipV="1">
            <a:off x="2699792" y="4386858"/>
            <a:ext cx="141798" cy="13655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xmlns="" id="{F52B54C7-2C3D-441D-A9AB-3F17628FF98F}"/>
              </a:ext>
            </a:extLst>
          </p:cNvPr>
          <p:cNvSpPr/>
          <p:nvPr/>
        </p:nvSpPr>
        <p:spPr>
          <a:xfrm flipV="1">
            <a:off x="4355976" y="2728360"/>
            <a:ext cx="141798" cy="13655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xmlns="" id="{62C853F0-C4A4-4DAB-A413-6014F667ECBF}"/>
              </a:ext>
            </a:extLst>
          </p:cNvPr>
          <p:cNvSpPr/>
          <p:nvPr/>
        </p:nvSpPr>
        <p:spPr>
          <a:xfrm flipV="1">
            <a:off x="2693828" y="5316071"/>
            <a:ext cx="141798" cy="1365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xmlns="" id="{685C25D6-9519-4DEC-9F1B-91C7C323CAD4}"/>
              </a:ext>
            </a:extLst>
          </p:cNvPr>
          <p:cNvSpPr/>
          <p:nvPr/>
        </p:nvSpPr>
        <p:spPr>
          <a:xfrm flipV="1">
            <a:off x="4355976" y="3364850"/>
            <a:ext cx="141798" cy="1365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xmlns="" id="{C72BC085-FD04-4646-9888-D2E31E7627E9}"/>
              </a:ext>
            </a:extLst>
          </p:cNvPr>
          <p:cNvSpPr/>
          <p:nvPr/>
        </p:nvSpPr>
        <p:spPr>
          <a:xfrm flipV="1">
            <a:off x="2693828" y="5722921"/>
            <a:ext cx="141798" cy="136558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xmlns="" id="{55DAEB46-EF05-4EF5-8463-B1AB6F35376B}"/>
              </a:ext>
            </a:extLst>
          </p:cNvPr>
          <p:cNvSpPr/>
          <p:nvPr/>
        </p:nvSpPr>
        <p:spPr>
          <a:xfrm flipV="1">
            <a:off x="4355976" y="3885837"/>
            <a:ext cx="141798" cy="136558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E0BA769E-702C-42B7-9048-59AF23D06757}"/>
              </a:ext>
            </a:extLst>
          </p:cNvPr>
          <p:cNvCxnSpPr/>
          <p:nvPr/>
        </p:nvCxnSpPr>
        <p:spPr>
          <a:xfrm flipH="1">
            <a:off x="7224045" y="3277590"/>
            <a:ext cx="730332" cy="271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0B62B67E-F002-4004-AF1D-E2084696CCAC}"/>
              </a:ext>
            </a:extLst>
          </p:cNvPr>
          <p:cNvCxnSpPr>
            <a:cxnSpLocks/>
          </p:cNvCxnSpPr>
          <p:nvPr/>
        </p:nvCxnSpPr>
        <p:spPr>
          <a:xfrm flipH="1">
            <a:off x="7716125" y="3360348"/>
            <a:ext cx="371555" cy="66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Brace 68">
            <a:extLst>
              <a:ext uri="{FF2B5EF4-FFF2-40B4-BE49-F238E27FC236}">
                <a16:creationId xmlns:a16="http://schemas.microsoft.com/office/drawing/2014/main" xmlns="" id="{BC6A3628-1401-43AF-8C9B-CCB38FA30836}"/>
              </a:ext>
            </a:extLst>
          </p:cNvPr>
          <p:cNvSpPr/>
          <p:nvPr/>
        </p:nvSpPr>
        <p:spPr>
          <a:xfrm>
            <a:off x="7143579" y="3424360"/>
            <a:ext cx="45719" cy="33625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xmlns="" id="{CCD6F021-BE40-4CD2-AE97-0F20E284613A}"/>
              </a:ext>
            </a:extLst>
          </p:cNvPr>
          <p:cNvSpPr/>
          <p:nvPr/>
        </p:nvSpPr>
        <p:spPr>
          <a:xfrm>
            <a:off x="7595229" y="3922663"/>
            <a:ext cx="45719" cy="22566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A17AAAE1-56AE-42E6-9824-EE14B52FFF33}"/>
              </a:ext>
            </a:extLst>
          </p:cNvPr>
          <p:cNvCxnSpPr>
            <a:cxnSpLocks/>
          </p:cNvCxnSpPr>
          <p:nvPr/>
        </p:nvCxnSpPr>
        <p:spPr>
          <a:xfrm flipV="1">
            <a:off x="7090741" y="3760617"/>
            <a:ext cx="0" cy="16583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74A71483-070F-4934-BE36-0BDE885ADFC3}"/>
              </a:ext>
            </a:extLst>
          </p:cNvPr>
          <p:cNvCxnSpPr>
            <a:cxnSpLocks/>
          </p:cNvCxnSpPr>
          <p:nvPr/>
        </p:nvCxnSpPr>
        <p:spPr>
          <a:xfrm flipV="1">
            <a:off x="7515225" y="4148328"/>
            <a:ext cx="1" cy="16873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B84DBE8-5DF7-4AB3-B4A9-3CADE441F452}"/>
              </a:ext>
            </a:extLst>
          </p:cNvPr>
          <p:cNvSpPr txBox="1"/>
          <p:nvPr/>
        </p:nvSpPr>
        <p:spPr>
          <a:xfrm>
            <a:off x="7224045" y="2960619"/>
            <a:ext cx="1961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+mn-lt"/>
              </a:rPr>
              <a:t>Difference with link load</a:t>
            </a:r>
          </a:p>
        </p:txBody>
      </p:sp>
    </p:spTree>
    <p:extLst>
      <p:ext uri="{BB962C8B-B14F-4D97-AF65-F5344CB8AC3E}">
        <p14:creationId xmlns:p14="http://schemas.microsoft.com/office/powerpoint/2010/main" val="552242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3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11105E"/>
      </a:accent1>
      <a:accent2>
        <a:srgbClr val="BC0604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Concordia_ENCS" id="{CB799B2E-B9BD-F540-AF1F-413E6DBCA7ED}" vid="{3086A879-8345-1140-9B84-31945E758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Template_Concordia_ENCS</Template>
  <TotalTime>1450</TotalTime>
  <Words>1033</Words>
  <Application>Microsoft Office PowerPoint</Application>
  <PresentationFormat>Affichage à l'écran (4:3)</PresentationFormat>
  <Paragraphs>252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Calibri</vt:lpstr>
      <vt:lpstr>Cambria Math</vt:lpstr>
      <vt:lpstr>Courier New</vt:lpstr>
      <vt:lpstr>Times</vt:lpstr>
      <vt:lpstr>Times New Roman</vt:lpstr>
      <vt:lpstr>Wingdings</vt:lpstr>
      <vt:lpstr>Clarity</vt:lpstr>
      <vt:lpstr>ITU AI/ML in 5G Grand Challenge 2021</vt:lpstr>
      <vt:lpstr>Motivation: Automated 5G &amp; B5G Networks</vt:lpstr>
      <vt:lpstr>Solution Overview</vt:lpstr>
      <vt:lpstr>Overview of Contributions</vt:lpstr>
      <vt:lpstr>Solution Model</vt:lpstr>
      <vt:lpstr>Our Contribution: Feature Engineering</vt:lpstr>
      <vt:lpstr>Our Contribution: Feature Engineering</vt:lpstr>
      <vt:lpstr>Link Load vs Capacity</vt:lpstr>
      <vt:lpstr>Exponential Link Load</vt:lpstr>
      <vt:lpstr>Selected Modelling of the Delay</vt:lpstr>
      <vt:lpstr>Queue Occupancy and Delay</vt:lpstr>
      <vt:lpstr>Summary of Results</vt:lpstr>
      <vt:lpstr>Model Hyperparameters</vt:lpstr>
      <vt:lpstr>Future Directions</vt:lpstr>
      <vt:lpstr>References</vt:lpstr>
    </vt:vector>
  </TitlesOfParts>
  <Company>ENCS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Neural Networking Challenge 2021</dc:title>
  <dc:creator>Charles Boudreau</dc:creator>
  <cp:lastModifiedBy>Junior Momo Ziazet</cp:lastModifiedBy>
  <cp:revision>60</cp:revision>
  <cp:lastPrinted>2018-01-30T13:40:57Z</cp:lastPrinted>
  <dcterms:created xsi:type="dcterms:W3CDTF">2021-11-09T13:21:27Z</dcterms:created>
  <dcterms:modified xsi:type="dcterms:W3CDTF">2021-11-29T19:30:23Z</dcterms:modified>
</cp:coreProperties>
</file>