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9" r:id="rId6"/>
    <p:sldId id="266" r:id="rId7"/>
    <p:sldId id="267" r:id="rId8"/>
    <p:sldId id="273" r:id="rId9"/>
    <p:sldId id="268" r:id="rId10"/>
    <p:sldId id="274" r:id="rId11"/>
    <p:sldId id="270" r:id="rId12"/>
    <p:sldId id="271" r:id="rId13"/>
    <p:sldId id="280" r:id="rId14"/>
    <p:sldId id="276" r:id="rId15"/>
    <p:sldId id="283" r:id="rId16"/>
    <p:sldId id="284" r:id="rId17"/>
    <p:sldId id="285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99" autoAdjust="0"/>
    <p:restoredTop sz="81749" autoAdjust="0"/>
  </p:normalViewPr>
  <p:slideViewPr>
    <p:cSldViewPr snapToGrid="0">
      <p:cViewPr varScale="1">
        <p:scale>
          <a:sx n="93" d="100"/>
          <a:sy n="93" d="100"/>
        </p:scale>
        <p:origin x="12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Reference: https://static-01.hindawi.com/articles/mpe/volume-2020/2678310/figures/2678310.fig.001.svgz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49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 is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0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Grid search: https://www.oreilly.com/library/view/statistics-for-machine/9781788295758/e4dac91e-0078-4c8a-a44f-78a28abb649b.xhtml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72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Mobilenet</a:t>
            </a:r>
            <a:r>
              <a:rPr lang="en-CA" dirty="0"/>
              <a:t>: https://towardsdatascience.com/review-xception-with-depthwise-separable-convolution-better-than-inception-v3-image-dc967dd42568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85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Spring: https://alexanderteachingstudio.com/dont-compress-yourself-improving-your-posture-by-doing-less/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82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12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53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29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4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02C3-0ACF-4586-9299-BA5FBA387EC9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52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76E7-32ED-4142-88BA-631DE7068928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9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9661-E819-4932-ABFA-3312F6AF4890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9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A5B-55A6-4E38-AFD2-29681AB29EE5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8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DC11-ACC8-4100-B6D6-5F9F62746E55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23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BEAF-6413-4AE7-B8C9-569CDFB8FD46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3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014E-65EC-4EF5-B73A-FD7809D22A25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7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23F2-A3CB-430D-AAC5-8BC1CAB0DA7A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9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FEC0-82C6-4B0F-B01C-B63D85CDDE08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2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73A730-02BF-452E-81D2-2F14F984DD4E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7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5C61-C01F-4240-A551-6D31467AA6E3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4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43DE8B-5129-4421-A1ED-E86461DFA921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21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mohammad.chegini@hotmail.com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mailto:amiralib@uvic.ca" TargetMode="External"/><Relationship Id="rId4" Type="http://schemas.openxmlformats.org/officeDocument/2006/relationships/hyperlink" Target="mailto:pouyashiri@uvic.c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stel-colored fluid-like design">
            <a:extLst>
              <a:ext uri="{FF2B5EF4-FFF2-40B4-BE49-F238E27FC236}">
                <a16:creationId xmlns:a16="http://schemas.microsoft.com/office/drawing/2014/main" id="{1115C682-BBF3-4612-A2C7-FC2E47717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8CB13C-6BB3-42B7-BEB9-01CD48E746D8}"/>
              </a:ext>
            </a:extLst>
          </p:cNvPr>
          <p:cNvSpPr txBox="1"/>
          <p:nvPr/>
        </p:nvSpPr>
        <p:spPr>
          <a:xfrm>
            <a:off x="156449" y="2413336"/>
            <a:ext cx="5573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ITU-ML5G-PS-007</a:t>
            </a:r>
          </a:p>
          <a:p>
            <a:r>
              <a:rPr lang="en-US" sz="2000" dirty="0"/>
              <a:t>Lightning-Fast Modulation Classification</a:t>
            </a:r>
          </a:p>
          <a:p>
            <a:r>
              <a:rPr lang="en-US" sz="2000" dirty="0"/>
              <a:t>With Hardware-Efficient Neural Networks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A0D64-B981-42B3-95DF-D804B19B60E3}"/>
              </a:ext>
            </a:extLst>
          </p:cNvPr>
          <p:cNvSpPr txBox="1"/>
          <p:nvPr/>
        </p:nvSpPr>
        <p:spPr>
          <a:xfrm>
            <a:off x="699751" y="3764610"/>
            <a:ext cx="5570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aronica Team</a:t>
            </a:r>
          </a:p>
          <a:p>
            <a:pPr algn="ctr"/>
            <a:r>
              <a:rPr lang="en-US" sz="1400" dirty="0"/>
              <a:t>Mohammad Chegini </a:t>
            </a:r>
            <a:r>
              <a:rPr lang="en-US" sz="1400" baseline="30000" dirty="0"/>
              <a:t>[1]</a:t>
            </a:r>
            <a:r>
              <a:rPr lang="en-US" sz="1400" dirty="0"/>
              <a:t> , Pouya Shiri</a:t>
            </a:r>
            <a:r>
              <a:rPr lang="en-US" sz="1400" baseline="30000" dirty="0"/>
              <a:t> [2]</a:t>
            </a:r>
            <a:r>
              <a:rPr lang="en-US" sz="1400" dirty="0"/>
              <a:t> , Amirali Baniasadi</a:t>
            </a:r>
            <a:r>
              <a:rPr lang="en-US" sz="1400" baseline="30000" dirty="0"/>
              <a:t> [3]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8EB959-F833-4DA7-A2FD-1B39141C837F}"/>
              </a:ext>
            </a:extLst>
          </p:cNvPr>
          <p:cNvSpPr txBox="1"/>
          <p:nvPr/>
        </p:nvSpPr>
        <p:spPr>
          <a:xfrm>
            <a:off x="699751" y="5129603"/>
            <a:ext cx="4440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International Telecommunication Union </a:t>
            </a:r>
          </a:p>
          <a:p>
            <a:pPr algn="ctr"/>
            <a:r>
              <a:rPr lang="en-US" sz="1100" i="1" dirty="0"/>
              <a:t>Organized by </a:t>
            </a:r>
            <a:r>
              <a:rPr lang="en-US" sz="1100" b="1" i="1" dirty="0"/>
              <a:t>Xilinx</a:t>
            </a:r>
            <a:endParaRPr lang="en-US" sz="1000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49EFA2-C04E-458D-BC33-C94289B61C9C}"/>
              </a:ext>
            </a:extLst>
          </p:cNvPr>
          <p:cNvSpPr txBox="1"/>
          <p:nvPr/>
        </p:nvSpPr>
        <p:spPr>
          <a:xfrm>
            <a:off x="0" y="6313538"/>
            <a:ext cx="581651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[1] Shahid Beheshti University. </a:t>
            </a:r>
            <a:r>
              <a:rPr lang="en-US" sz="105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mohammad.chegini@hotmail.com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[2] University of Victoria. </a:t>
            </a:r>
            <a:r>
              <a:rPr lang="en-US" sz="105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pouyashiri@uvic.ca</a:t>
            </a:r>
            <a:endParaRPr lang="en-US" sz="1050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</a:rPr>
              <a:t>[3] University of Victoria. </a:t>
            </a:r>
            <a:r>
              <a:rPr lang="en-US" sz="105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amiralib@uvic.ca</a:t>
            </a:r>
            <a:endParaRPr lang="en-US" sz="1050" dirty="0">
              <a:solidFill>
                <a:schemeClr val="bg1"/>
              </a:solidFill>
            </a:endParaRPr>
          </a:p>
          <a:p>
            <a:endParaRPr lang="en-US" sz="105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0" name="Picture 9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C61D3FC-6F72-43FC-BC5F-564341209D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41" y="1565456"/>
            <a:ext cx="748513" cy="748513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AE03CC3B-7144-4566-8F8B-8BF4BDE016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79" y="1565456"/>
            <a:ext cx="2256737" cy="790938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123C09-FF41-4C78-BB92-8DA4FCDFCE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418" y="5560490"/>
            <a:ext cx="1739385" cy="45397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CDE4AE-4707-458B-9D45-1C57A5C1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8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64AB-46DC-4FAB-A5F6-CA53E72E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</a:t>
            </a:r>
            <a:r>
              <a:rPr lang="en-US" dirty="0" err="1"/>
              <a:t>AaronNet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7377C2-A878-45D2-93D4-36D77FA5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A3D870-C911-B74D-99ED-43A60A9AB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70" y="214556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CA" dirty="0"/>
              <a:t> S</a:t>
            </a:r>
            <a:r>
              <a:rPr lang="en-US" dirty="0" err="1"/>
              <a:t>ignificant</a:t>
            </a:r>
            <a:r>
              <a:rPr lang="en-US" dirty="0"/>
              <a:t> results using the following methods: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Layer-wise quantization and pruning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Using Self-attention mechanism SE block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Unstructured pruning (More energy efficiency)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Structured pruning (More hardware friendly)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 The best results we had so far: </a:t>
            </a:r>
            <a:r>
              <a:rPr lang="en-US" b="1" dirty="0">
                <a:solidFill>
                  <a:schemeClr val="tx1"/>
                </a:solidFill>
              </a:rPr>
              <a:t>Unstructured Pruning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err="1"/>
              <a:t>AaronNet</a:t>
            </a:r>
            <a:r>
              <a:rPr lang="en-US" b="1" dirty="0"/>
              <a:t>+</a:t>
            </a:r>
            <a:r>
              <a:rPr lang="en-US" dirty="0"/>
              <a:t>: Slightly pruned version of </a:t>
            </a:r>
            <a:r>
              <a:rPr lang="en-US" dirty="0" err="1"/>
              <a:t>AaronNet</a:t>
            </a:r>
            <a:r>
              <a:rPr lang="en-US" dirty="0"/>
              <a:t> while having the same accuracy as </a:t>
            </a:r>
            <a:r>
              <a:rPr lang="en-US" dirty="0" err="1"/>
              <a:t>AaronNet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err="1"/>
              <a:t>AaronNet</a:t>
            </a:r>
            <a:r>
              <a:rPr lang="en-US" b="1" dirty="0"/>
              <a:t>++</a:t>
            </a:r>
            <a:r>
              <a:rPr lang="en-US" dirty="0"/>
              <a:t>: Pruned to it’s limit, while meeting minimum accuracy of competition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Finalizing our paper for submission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85EBF-AB88-4F47-A273-73AB7C2A2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515" y="1854699"/>
            <a:ext cx="2548647" cy="420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70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10C2-979E-46B7-8EAD-118DB369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Initial Round</a:t>
            </a:r>
          </a:p>
        </p:txBody>
      </p:sp>
      <p:pic>
        <p:nvPicPr>
          <p:cNvPr id="5122" name="Picture 2" descr="MobileNet Convolutional neural network Machine Learning Algorithms |  Analytics Vidhya">
            <a:extLst>
              <a:ext uri="{FF2B5EF4-FFF2-40B4-BE49-F238E27FC236}">
                <a16:creationId xmlns:a16="http://schemas.microsoft.com/office/drawing/2014/main" id="{4770EE78-3881-47D3-827F-F2EE8F3C3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270" y="2121079"/>
            <a:ext cx="6097712" cy="244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F471837-048B-4414-929E-E64481F8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A3F1E-90B4-BF4A-9570-51C68EA6B3B9}"/>
              </a:ext>
            </a:extLst>
          </p:cNvPr>
          <p:cNvSpPr txBox="1"/>
          <p:nvPr/>
        </p:nvSpPr>
        <p:spPr>
          <a:xfrm>
            <a:off x="6987751" y="4698204"/>
            <a:ext cx="343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MobileNet</a:t>
            </a:r>
            <a:r>
              <a:rPr lang="en-US" dirty="0"/>
              <a:t> Architecture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3CBF52-6CB3-AC48-A066-DA73401E7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70" y="1993613"/>
            <a:ext cx="10058400" cy="402336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Baseline for inference cost: VGG network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 Inference cost 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 Accuracy = </a:t>
            </a:r>
            <a:r>
              <a:rPr lang="en-US" b="1" dirty="0">
                <a:solidFill>
                  <a:srgbClr val="FF0000"/>
                </a:solidFill>
              </a:rPr>
              <a:t>59.46%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Unstructured Pruning of </a:t>
            </a:r>
            <a:r>
              <a:rPr lang="en-US" dirty="0" err="1"/>
              <a:t>MobileNet</a:t>
            </a:r>
            <a:r>
              <a:rPr lang="en-US" dirty="0"/>
              <a:t> (initial round)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 Using </a:t>
            </a:r>
            <a:r>
              <a:rPr lang="en-US" b="1" dirty="0"/>
              <a:t>P100 GPU </a:t>
            </a:r>
            <a:r>
              <a:rPr lang="en-US" dirty="0"/>
              <a:t>on Kaggle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Pruned 30% of the weights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 Accuracy = </a:t>
            </a:r>
            <a:r>
              <a:rPr lang="en-US" b="1" dirty="0">
                <a:solidFill>
                  <a:srgbClr val="FF0000"/>
                </a:solidFill>
              </a:rPr>
              <a:t>56.15%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21x</a:t>
            </a:r>
            <a:r>
              <a:rPr lang="en-US" dirty="0"/>
              <a:t> inference cost improved (</a:t>
            </a:r>
            <a:r>
              <a:rPr lang="en-US" b="1" dirty="0"/>
              <a:t>0.046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8098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10C2-979E-46B7-8EAD-118DB369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Final 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DA91A-984D-401C-9287-E0B4C669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6C55E-B233-2641-9990-BDC252667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457" y="1910993"/>
            <a:ext cx="7865085" cy="400834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B108F8-368B-41C0-9ACF-2F048A849A9C}"/>
              </a:ext>
            </a:extLst>
          </p:cNvPr>
          <p:cNvCxnSpPr/>
          <p:nvPr/>
        </p:nvCxnSpPr>
        <p:spPr>
          <a:xfrm flipV="1">
            <a:off x="1952090" y="2250040"/>
            <a:ext cx="0" cy="345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841B20D-C000-48A0-97A7-103001B1B233}"/>
              </a:ext>
            </a:extLst>
          </p:cNvPr>
          <p:cNvSpPr txBox="1"/>
          <p:nvPr/>
        </p:nvSpPr>
        <p:spPr>
          <a:xfrm>
            <a:off x="1490425" y="2445249"/>
            <a:ext cx="461665" cy="228086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Higher is better</a:t>
            </a:r>
          </a:p>
        </p:txBody>
      </p:sp>
    </p:spTree>
    <p:extLst>
      <p:ext uri="{BB962C8B-B14F-4D97-AF65-F5344CB8AC3E}">
        <p14:creationId xmlns:p14="http://schemas.microsoft.com/office/powerpoint/2010/main" val="2457383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10C2-979E-46B7-8EAD-118DB369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Final 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DA91A-984D-401C-9287-E0B4C669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48BC08-B74C-9E41-8319-A34F78487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225" y="1965892"/>
            <a:ext cx="6332453" cy="41009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BFF830-69EB-4BB5-A2EC-76B4DB5B7F05}"/>
              </a:ext>
            </a:extLst>
          </p:cNvPr>
          <p:cNvSpPr txBox="1"/>
          <p:nvPr/>
        </p:nvSpPr>
        <p:spPr>
          <a:xfrm>
            <a:off x="840426" y="2390412"/>
            <a:ext cx="609771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Using </a:t>
            </a:r>
            <a:r>
              <a:rPr lang="en-US" b="1" dirty="0"/>
              <a:t>A6000 RTX GPU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Trained and pruned variations of </a:t>
            </a:r>
            <a:r>
              <a:rPr lang="en-US" dirty="0" err="1"/>
              <a:t>AaronNet</a:t>
            </a: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Highest Accuracy: AaronNet48+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 Accuracy = </a:t>
            </a:r>
            <a:r>
              <a:rPr lang="en-US" b="1" dirty="0">
                <a:solidFill>
                  <a:srgbClr val="FF0000"/>
                </a:solidFill>
              </a:rPr>
              <a:t>60.07%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23x</a:t>
            </a:r>
            <a:r>
              <a:rPr lang="en-US" dirty="0"/>
              <a:t> inference cost (</a:t>
            </a:r>
            <a:r>
              <a:rPr lang="en-US" b="1" dirty="0"/>
              <a:t>0.04320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Best Cost: AaronNet32++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 Acceptable accuracy </a:t>
            </a:r>
            <a:r>
              <a:rPr lang="en-US" b="1" dirty="0">
                <a:solidFill>
                  <a:srgbClr val="FF0000"/>
                </a:solidFill>
              </a:rPr>
              <a:t>56.07%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64x</a:t>
            </a:r>
            <a:r>
              <a:rPr lang="en-US" dirty="0"/>
              <a:t> inference cost (</a:t>
            </a:r>
            <a:r>
              <a:rPr lang="en-US" b="1" dirty="0"/>
              <a:t>0.01539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1C79A5-668E-44DD-9370-DA48E173DD2F}"/>
              </a:ext>
            </a:extLst>
          </p:cNvPr>
          <p:cNvSpPr txBox="1"/>
          <p:nvPr/>
        </p:nvSpPr>
        <p:spPr>
          <a:xfrm>
            <a:off x="6411075" y="5758265"/>
            <a:ext cx="1448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Lower is better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5FDA75-26F6-45C3-A30E-D9A68B526762}"/>
              </a:ext>
            </a:extLst>
          </p:cNvPr>
          <p:cNvCxnSpPr/>
          <p:nvPr/>
        </p:nvCxnSpPr>
        <p:spPr>
          <a:xfrm flipH="1">
            <a:off x="6308333" y="5758265"/>
            <a:ext cx="1428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803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10C2-979E-46B7-8EAD-118DB369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Final 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DA91A-984D-401C-9287-E0B4C669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D91A62-3741-4958-A2EE-1023FF91D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418" y="1874731"/>
            <a:ext cx="7409023" cy="444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3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top Ending Your Speeches With &amp;#39;Any Questions&amp;#39; and End With This Instead |  Inc.com">
            <a:extLst>
              <a:ext uri="{FF2B5EF4-FFF2-40B4-BE49-F238E27FC236}">
                <a16:creationId xmlns:a16="http://schemas.microsoft.com/office/drawing/2014/main" id="{D21C6926-DAEF-40F7-8ACF-31D1CFBE0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319" y="1971352"/>
            <a:ext cx="7171362" cy="403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0E416CA-89DC-4944-9682-2725907A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5B589-A892-4187-8D14-FBCE208E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FF85B-E2FB-4EA7-8461-41C8DF86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Our Goal</a:t>
            </a:r>
          </a:p>
        </p:txBody>
      </p:sp>
      <p:pic>
        <p:nvPicPr>
          <p:cNvPr id="1026" name="Picture 2" descr="6G - News and Articles - ShareTechnote">
            <a:extLst>
              <a:ext uri="{FF2B5EF4-FFF2-40B4-BE49-F238E27FC236}">
                <a16:creationId xmlns:a16="http://schemas.microsoft.com/office/drawing/2014/main" id="{9C7D1631-099B-45ED-B34E-3A6B07BFA4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" r="2" b="2"/>
          <a:stretch/>
        </p:blipFill>
        <p:spPr bwMode="auto">
          <a:xfrm>
            <a:off x="633999" y="640081"/>
            <a:ext cx="6909801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36724-9490-4912-B864-A148EB96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Develop a </a:t>
            </a:r>
            <a:r>
              <a:rPr lang="en-US" sz="1600" b="1" dirty="0"/>
              <a:t>Deep Neural Network </a:t>
            </a:r>
            <a:r>
              <a:rPr lang="en-US" sz="1600" dirty="0"/>
              <a:t>(DNN)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Target: </a:t>
            </a:r>
            <a:r>
              <a:rPr lang="en-US" sz="1400" b="1" dirty="0"/>
              <a:t>Radio Frequency </a:t>
            </a:r>
            <a:r>
              <a:rPr lang="en-US" sz="1400" dirty="0"/>
              <a:t>(RF) applications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Extreme </a:t>
            </a:r>
            <a:r>
              <a:rPr lang="en-US" sz="1400" b="1" dirty="0"/>
              <a:t>Throughput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Ultra-Low </a:t>
            </a:r>
            <a:r>
              <a:rPr lang="en-US" sz="1400" b="1" dirty="0"/>
              <a:t>Latency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High </a:t>
            </a:r>
            <a:r>
              <a:rPr lang="en-US" sz="1400" b="1" dirty="0"/>
              <a:t>Energy Efficiency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Example RF Application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6G Communication Networks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Modulation Classification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9FC54-D047-4C82-AED0-9D3A50D4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64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793D-0D95-4BA7-8776-7BD47BC15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Modulation classification (MC)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2E4E8-7B19-4366-A58D-654097D31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56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Modulation Classification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A well-known problem in RF domain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Requires </a:t>
            </a:r>
            <a:r>
              <a:rPr lang="en-US" b="1" dirty="0"/>
              <a:t>high throughput </a:t>
            </a:r>
            <a:r>
              <a:rPr lang="en-US" dirty="0"/>
              <a:t>and </a:t>
            </a:r>
            <a:r>
              <a:rPr lang="en-US" b="1" dirty="0"/>
              <a:t>low latency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MC Applications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Spectrum interference monitoring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Radio fault detection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Dynamic spectrum access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Numerous regulatory and defense applications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3EA68-7840-4F0D-A791-ABF30FF86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063" y="4514457"/>
            <a:ext cx="7436834" cy="184668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DBD08-48D0-4E14-AFA3-4B643BAC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271C0-C9AC-42EF-9FD8-082DF023959C}"/>
              </a:ext>
            </a:extLst>
          </p:cNvPr>
          <p:cNvSpPr txBox="1"/>
          <p:nvPr/>
        </p:nvSpPr>
        <p:spPr>
          <a:xfrm>
            <a:off x="3626779" y="6030930"/>
            <a:ext cx="3904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Fig. Modulation Classification procedure</a:t>
            </a:r>
          </a:p>
        </p:txBody>
      </p:sp>
    </p:spTree>
    <p:extLst>
      <p:ext uri="{BB962C8B-B14F-4D97-AF65-F5344CB8AC3E}">
        <p14:creationId xmlns:p14="http://schemas.microsoft.com/office/powerpoint/2010/main" val="127389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054B-769F-4231-AEA5-0296FE35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DNN for Modulation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F465C-F8B6-44D8-8E86-ED8DCE634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009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DNNs are promising tools for analyzing raw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Higher accuracy </a:t>
            </a:r>
            <a:r>
              <a:rPr lang="en-US" dirty="0"/>
              <a:t>w.r.t conventional methods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Automatic</a:t>
            </a:r>
            <a:r>
              <a:rPr lang="en-US" dirty="0"/>
              <a:t> feature extraction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Design </a:t>
            </a:r>
            <a:r>
              <a:rPr lang="en-US" b="1" dirty="0"/>
              <a:t>complications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Computationally</a:t>
            </a:r>
            <a:r>
              <a:rPr lang="en-US" dirty="0"/>
              <a:t> expensive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Resource demanding </a:t>
            </a:r>
            <a:r>
              <a:rPr lang="en-US" dirty="0"/>
              <a:t>(but we need high throughput and low-latency!)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Our objective: design a DNN specialized for RF domain applications</a:t>
            </a:r>
          </a:p>
        </p:txBody>
      </p:sp>
      <p:pic>
        <p:nvPicPr>
          <p:cNvPr id="2050" name="Picture 2" descr="Fig. 1">
            <a:extLst>
              <a:ext uri="{FF2B5EF4-FFF2-40B4-BE49-F238E27FC236}">
                <a16:creationId xmlns:a16="http://schemas.microsoft.com/office/drawing/2014/main" id="{087BAED0-1B28-4E23-8334-13765F3AD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625" y="2249486"/>
            <a:ext cx="5214896" cy="220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F9EE6-85AD-468C-8206-EBEEA68F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ADF39F-D56F-458E-A2AB-8B34D18E81CA}"/>
              </a:ext>
            </a:extLst>
          </p:cNvPr>
          <p:cNvSpPr txBox="1"/>
          <p:nvPr/>
        </p:nvSpPr>
        <p:spPr>
          <a:xfrm>
            <a:off x="8498107" y="4562234"/>
            <a:ext cx="3604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Comparison of conventional and proposed method</a:t>
            </a:r>
          </a:p>
        </p:txBody>
      </p:sp>
    </p:spTree>
    <p:extLst>
      <p:ext uri="{BB962C8B-B14F-4D97-AF65-F5344CB8AC3E}">
        <p14:creationId xmlns:p14="http://schemas.microsoft.com/office/powerpoint/2010/main" val="219261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8B93-8199-46BA-B960-49447739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F736-032B-4350-9918-8705F3170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RF-Domain, we generally require </a:t>
            </a:r>
            <a:r>
              <a:rPr lang="en-US" b="1" dirty="0"/>
              <a:t>hardware implementation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H/W performance indices:</a:t>
            </a:r>
          </a:p>
          <a:p>
            <a:pPr lvl="1"/>
            <a:r>
              <a:rPr lang="en-US" dirty="0"/>
              <a:t>FLOPs</a:t>
            </a:r>
          </a:p>
          <a:p>
            <a:pPr lvl="1"/>
            <a:r>
              <a:rPr lang="en-US" dirty="0"/>
              <a:t>MACs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F009F-6D45-4FAE-A715-64A3C3F74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4955497"/>
            <a:ext cx="4848397" cy="1187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3637EB-EF2F-4BD8-BBE7-7ADC23E15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864099"/>
            <a:ext cx="4223816" cy="121594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D2B63-72EC-47DD-AFD0-4BFC4999B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2603CC-44C4-4B23-B254-F38197B9A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611" y="2377192"/>
            <a:ext cx="6880422" cy="22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86BD-A491-4228-BE56-C701E39C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9B38D-A645-43C2-AAF6-401911E9F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7180656" cy="375703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Domain-specific DNN Design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Choice of network architecture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Network modifications: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Type/Number </a:t>
            </a:r>
            <a:r>
              <a:rPr lang="en-US" dirty="0"/>
              <a:t>of layers/filters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Network </a:t>
            </a:r>
            <a:r>
              <a:rPr lang="en-US" b="1" dirty="0"/>
              <a:t>compression</a:t>
            </a:r>
            <a:r>
              <a:rPr lang="en-US" dirty="0"/>
              <a:t> techniques (Quantization, etc.)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384048" lvl="2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First option: Exhaustive search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Grid Search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Evolutionary Algorithms (Genetic Algorithm, PSO, …)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Neural Architecture Search (Using Reinforcement Learning, …)</a:t>
            </a:r>
            <a:endParaRPr lang="fa-I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CA" b="1" dirty="0"/>
              <a:t>Time-Consuming</a:t>
            </a:r>
            <a:r>
              <a:rPr lang="en-CA" dirty="0"/>
              <a:t> and </a:t>
            </a:r>
            <a:r>
              <a:rPr lang="en-CA" b="1" dirty="0"/>
              <a:t>Resource Hungry </a:t>
            </a:r>
            <a:r>
              <a:rPr lang="en-CA" dirty="0"/>
              <a:t>for</a:t>
            </a:r>
            <a:r>
              <a:rPr lang="en-CA" b="1" dirty="0"/>
              <a:t> </a:t>
            </a:r>
            <a:r>
              <a:rPr lang="en-CA" dirty="0"/>
              <a:t>large Datasets (highly unpractical)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251BA0-7DB4-48B8-910C-5D9CDF4A2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380" y="2085581"/>
            <a:ext cx="5037622" cy="288525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43007-D160-43F1-968F-BCF3DF36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0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3020-EAD8-4778-837E-0C0F9038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B5C8E-812E-4F6B-A4F9-9BC74CB6B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Minimize </a:t>
            </a:r>
            <a:r>
              <a:rPr lang="en-US" b="1" dirty="0"/>
              <a:t>inference cost </a:t>
            </a:r>
            <a:r>
              <a:rPr lang="en-US" dirty="0"/>
              <a:t>on the challenging and well known </a:t>
            </a:r>
            <a:r>
              <a:rPr lang="en-US" b="1" dirty="0" err="1"/>
              <a:t>RadioML</a:t>
            </a:r>
            <a:r>
              <a:rPr lang="en-US" b="1" dirty="0"/>
              <a:t> 2018 </a:t>
            </a:r>
            <a:r>
              <a:rPr lang="en-US" dirty="0"/>
              <a:t>dataset</a:t>
            </a:r>
          </a:p>
          <a:p>
            <a:r>
              <a:rPr lang="en-US" dirty="0"/>
              <a:t>Minimum final accuracy: 56%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Solutions of </a:t>
            </a:r>
            <a:r>
              <a:rPr lang="en-US" b="1" dirty="0" err="1"/>
              <a:t>Aaronica</a:t>
            </a:r>
            <a:r>
              <a:rPr lang="en-US" dirty="0"/>
              <a:t> Team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Initial round: Pruning </a:t>
            </a:r>
            <a:r>
              <a:rPr lang="en-US" b="1" dirty="0" err="1"/>
              <a:t>MobileNet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Got 3</a:t>
            </a:r>
            <a:r>
              <a:rPr lang="en-US" baseline="30000" dirty="0"/>
              <a:t>rd</a:t>
            </a:r>
            <a:r>
              <a:rPr lang="en-US" dirty="0"/>
              <a:t> place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Final round: </a:t>
            </a:r>
            <a:r>
              <a:rPr lang="en-US" b="1" dirty="0" err="1"/>
              <a:t>AaronNet</a:t>
            </a:r>
            <a:r>
              <a:rPr lang="en-US" dirty="0"/>
              <a:t> Network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Designed a specialized DNN after the initial round</a:t>
            </a:r>
          </a:p>
        </p:txBody>
      </p:sp>
      <p:pic>
        <p:nvPicPr>
          <p:cNvPr id="4098" name="Picture 2" descr="question mark | 3d human with a red question mark | Damián Navas | Flickr">
            <a:extLst>
              <a:ext uri="{FF2B5EF4-FFF2-40B4-BE49-F238E27FC236}">
                <a16:creationId xmlns:a16="http://schemas.microsoft.com/office/drawing/2014/main" id="{1E63292C-5C76-44AF-9E41-B42F9C4E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132" y="2784297"/>
            <a:ext cx="2651588" cy="265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0C2A5-31C2-4A70-BEA5-2687A578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0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B2D6-A03B-45B4-B104-D1A6DA85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27CD1-1B63-4496-BD55-C68EEFA3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083" y="1911938"/>
            <a:ext cx="5362130" cy="39248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VGG, Inception, </a:t>
            </a:r>
            <a:r>
              <a:rPr lang="en-US" dirty="0" err="1"/>
              <a:t>ResNet</a:t>
            </a:r>
            <a:r>
              <a:rPr lang="en-US" dirty="0"/>
              <a:t>, </a:t>
            </a:r>
            <a:r>
              <a:rPr lang="en-US" dirty="0" err="1"/>
              <a:t>MobileNet</a:t>
            </a:r>
            <a:r>
              <a:rPr lang="en-US" dirty="0"/>
              <a:t>, </a:t>
            </a:r>
            <a:r>
              <a:rPr lang="en-US" dirty="0" err="1"/>
              <a:t>ShuffleNet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Each networks has innovations to stand out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b="1" dirty="0" err="1"/>
              <a:t>MobileNet</a:t>
            </a: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Pointwise and depth-wise convolution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Reducing the number of multiplications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Higher </a:t>
            </a:r>
            <a:r>
              <a:rPr lang="en-US" b="1" dirty="0"/>
              <a:t>throughput</a:t>
            </a:r>
            <a:r>
              <a:rPr lang="en-US" dirty="0"/>
              <a:t> with lower </a:t>
            </a:r>
            <a:r>
              <a:rPr lang="en-US" b="1" dirty="0"/>
              <a:t>computation cost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026" name="Picture 2" descr="Review: Xception — With Depthwise Separable Convolution, Better Than  Inception-v3 (Image Classification) | by Sik-Ho Tsang | Towards Data Science">
            <a:extLst>
              <a:ext uri="{FF2B5EF4-FFF2-40B4-BE49-F238E27FC236}">
                <a16:creationId xmlns:a16="http://schemas.microsoft.com/office/drawing/2014/main" id="{33DD17A2-CBF2-4CB3-9E69-CE470A4FA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26039"/>
            <a:ext cx="4905154" cy="350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715FD-B778-4967-AE51-EFAE4462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7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5D74-72AE-4A79-A5B7-2846FDB2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AaronNet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14ED-85E2-4FA4-9D69-3A31CC22D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78247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Specialized for RF-domain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Group-Wise convolutions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Introducing </a:t>
            </a:r>
            <a:r>
              <a:rPr lang="en-US" b="1" dirty="0"/>
              <a:t>Multi-Scale Convolutional (MSC) </a:t>
            </a:r>
            <a:r>
              <a:rPr lang="en-US" dirty="0"/>
              <a:t>layer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Adaptive Max Pooling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Variations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AaronNet32: 32 filters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AaronNet48: 48 filters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E269C-AC4F-4562-A80D-0CA1A371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0789F-F095-7644-90DA-908528BAA1C5}"/>
              </a:ext>
            </a:extLst>
          </p:cNvPr>
          <p:cNvSpPr txBox="1"/>
          <p:nvPr/>
        </p:nvSpPr>
        <p:spPr>
          <a:xfrm>
            <a:off x="7731833" y="5479362"/>
            <a:ext cx="300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AaronNet</a:t>
            </a:r>
            <a:r>
              <a:rPr lang="en-US" dirty="0"/>
              <a:t>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B7A701-C430-4CD6-9661-F2F223E0D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011" y="286603"/>
            <a:ext cx="5277492" cy="513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856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16c05727-aa75-4e4a-9b5f-8a80a1165891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1245</TotalTime>
  <Words>708</Words>
  <Application>Microsoft Office PowerPoint</Application>
  <PresentationFormat>Widescreen</PresentationFormat>
  <Paragraphs>163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Retrospect</vt:lpstr>
      <vt:lpstr>PowerPoint Presentation</vt:lpstr>
      <vt:lpstr>Our Goal</vt:lpstr>
      <vt:lpstr>Modulation classification (MC)</vt:lpstr>
      <vt:lpstr>DNN for Modulation Classification</vt:lpstr>
      <vt:lpstr>Evaluation metrics</vt:lpstr>
      <vt:lpstr>Design Complications</vt:lpstr>
      <vt:lpstr>Problem statement</vt:lpstr>
      <vt:lpstr>Possible Architectures</vt:lpstr>
      <vt:lpstr>AaronNet</vt:lpstr>
      <vt:lpstr>Optimizing AaronNet</vt:lpstr>
      <vt:lpstr>Results: Initial Round</vt:lpstr>
      <vt:lpstr>Results: Final Round</vt:lpstr>
      <vt:lpstr>Results: Final Round</vt:lpstr>
      <vt:lpstr>Results: Final Standing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Modulation classification</dc:title>
  <dc:creator>Mohammad Chegini</dc:creator>
  <cp:lastModifiedBy>Mohammad Chegini</cp:lastModifiedBy>
  <cp:revision>88</cp:revision>
  <dcterms:created xsi:type="dcterms:W3CDTF">2021-11-29T06:28:24Z</dcterms:created>
  <dcterms:modified xsi:type="dcterms:W3CDTF">2021-12-02T11:37:46Z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