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66" r:id="rId7"/>
    <p:sldId id="267" r:id="rId8"/>
    <p:sldId id="273" r:id="rId9"/>
    <p:sldId id="268" r:id="rId10"/>
    <p:sldId id="270" r:id="rId11"/>
    <p:sldId id="274" r:id="rId12"/>
    <p:sldId id="271" r:id="rId13"/>
    <p:sldId id="280" r:id="rId14"/>
    <p:sldId id="276" r:id="rId15"/>
    <p:sldId id="28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86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Reference: https://static-01.hindawi.com/articles/mpe/volume-2020/2678310/figures/2678310.fig.001.svgz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Grid search: https://www.oreilly.com/library/view/statistics-for-machine/9781788295758/e4dac91e-0078-4c8a-a44f-78a28abb649b.xhtml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Mobilenet</a:t>
            </a:r>
            <a:r>
              <a:rPr lang="en-CA" dirty="0"/>
              <a:t>: https://towardsdatascience.com/review-xception-with-depthwise-separable-convolution-better-than-inception-v3-image-dc967dd42568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Spring: https://alexanderteachingstudio.com/dont-compress-yourself-improving-your-posture-by-doing-less/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2C3-0ACF-4586-9299-BA5FBA387EC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6E7-32ED-4142-88BA-631DE706892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9661-E819-4932-ABFA-3312F6AF489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A5B-55A6-4E38-AFD2-29681AB29EE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DC11-ACC8-4100-B6D6-5F9F62746E5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BEAF-6413-4AE7-B8C9-569CDFB8FD46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014E-65EC-4EF5-B73A-FD7809D22A2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23F2-A3CB-430D-AAC5-8BC1CAB0DA7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EC0-82C6-4B0F-B01C-B63D85CDDE0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3A730-02BF-452E-81D2-2F14F984DD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5C61-C01F-4240-A551-6D31467AA6E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3DE8B-5129-4421-A1ED-E86461DFA92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ohammad.chegini@hot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miralib@uvic.ca" TargetMode="External"/><Relationship Id="rId4" Type="http://schemas.openxmlformats.org/officeDocument/2006/relationships/hyperlink" Target="mailto:pouyashiri@uvi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-colored fluid-like design">
            <a:extLst>
              <a:ext uri="{FF2B5EF4-FFF2-40B4-BE49-F238E27FC236}">
                <a16:creationId xmlns:a16="http://schemas.microsoft.com/office/drawing/2014/main" id="{1115C682-BBF3-4612-A2C7-FC2E4771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B13C-6BB3-42B7-BEB9-01CD48E746D8}"/>
              </a:ext>
            </a:extLst>
          </p:cNvPr>
          <p:cNvSpPr txBox="1"/>
          <p:nvPr/>
        </p:nvSpPr>
        <p:spPr>
          <a:xfrm>
            <a:off x="156449" y="2413336"/>
            <a:ext cx="55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ITU-ML5G-PS-007</a:t>
            </a:r>
          </a:p>
          <a:p>
            <a:r>
              <a:rPr lang="en-US" sz="2000" dirty="0"/>
              <a:t>Lightning-Fast Modulation Classification</a:t>
            </a:r>
          </a:p>
          <a:p>
            <a:r>
              <a:rPr lang="en-US" sz="2000" dirty="0"/>
              <a:t>With Hardware-Efficient Neural Networks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A0D64-B981-42B3-95DF-D804B19B60E3}"/>
              </a:ext>
            </a:extLst>
          </p:cNvPr>
          <p:cNvSpPr txBox="1"/>
          <p:nvPr/>
        </p:nvSpPr>
        <p:spPr>
          <a:xfrm>
            <a:off x="699751" y="3764610"/>
            <a:ext cx="55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aronica Team</a:t>
            </a:r>
          </a:p>
          <a:p>
            <a:pPr algn="ctr"/>
            <a:r>
              <a:rPr lang="en-US" sz="1400" dirty="0"/>
              <a:t>Mohammad Chegini </a:t>
            </a:r>
            <a:r>
              <a:rPr lang="en-US" sz="1400" baseline="30000" dirty="0"/>
              <a:t>[1]</a:t>
            </a:r>
            <a:r>
              <a:rPr lang="en-US" sz="1400" dirty="0"/>
              <a:t> , Pouya Shiri</a:t>
            </a:r>
            <a:r>
              <a:rPr lang="en-US" sz="1400" baseline="30000" dirty="0"/>
              <a:t> [2]</a:t>
            </a:r>
            <a:r>
              <a:rPr lang="en-US" sz="1400" dirty="0"/>
              <a:t> , Amirali Baniasadi</a:t>
            </a:r>
            <a:r>
              <a:rPr lang="en-US" sz="1400" baseline="30000" dirty="0"/>
              <a:t> 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EB959-F833-4DA7-A2FD-1B39141C837F}"/>
              </a:ext>
            </a:extLst>
          </p:cNvPr>
          <p:cNvSpPr txBox="1"/>
          <p:nvPr/>
        </p:nvSpPr>
        <p:spPr>
          <a:xfrm>
            <a:off x="699751" y="5129603"/>
            <a:ext cx="4440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International Telecommunication Union </a:t>
            </a:r>
          </a:p>
          <a:p>
            <a:pPr algn="ctr"/>
            <a:r>
              <a:rPr lang="en-US" sz="1100" i="1" dirty="0"/>
              <a:t>Organized by </a:t>
            </a:r>
            <a:r>
              <a:rPr lang="en-US" sz="1100" b="1" i="1" dirty="0"/>
              <a:t>Xilinx</a:t>
            </a:r>
            <a:endParaRPr lang="en-US" sz="10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9EFA2-C04E-458D-BC33-C94289B61C9C}"/>
              </a:ext>
            </a:extLst>
          </p:cNvPr>
          <p:cNvSpPr txBox="1"/>
          <p:nvPr/>
        </p:nvSpPr>
        <p:spPr>
          <a:xfrm>
            <a:off x="0" y="6313538"/>
            <a:ext cx="58165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[1] Shahid Beheshti University. </a:t>
            </a: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mohammad.chegini@hotmail.com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[2] University of Victoria. </a:t>
            </a:r>
            <a:r>
              <a:rPr lang="en-US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pouyashiri@uvic.ca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[3] University of Victoria. </a:t>
            </a:r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amiralib@uvic.ca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C61D3FC-6F72-43FC-BC5F-564341209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65456"/>
            <a:ext cx="748513" cy="748513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E03CC3B-7144-4566-8F8B-8BF4BDE01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79" y="1565456"/>
            <a:ext cx="2256737" cy="790938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123C09-FF41-4C78-BB92-8DA4FCDFC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18" y="5560490"/>
            <a:ext cx="1739385" cy="4539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E4AE-4707-458B-9D45-1C57A5C1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4AB-46DC-4FAB-A5F6-CA53E72E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AaronNet</a:t>
            </a:r>
            <a:r>
              <a:rPr lang="en-US" dirty="0"/>
              <a:t> Variations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79DC2-36E3-4B18-B3F4-FFAA2F24C130}"/>
              </a:ext>
            </a:extLst>
          </p:cNvPr>
          <p:cNvSpPr txBox="1"/>
          <p:nvPr/>
        </p:nvSpPr>
        <p:spPr>
          <a:xfrm>
            <a:off x="1097279" y="1919287"/>
            <a:ext cx="10058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Compressing </a:t>
            </a:r>
            <a:r>
              <a:rPr lang="en-CA" dirty="0" err="1"/>
              <a:t>AaronNet</a:t>
            </a:r>
            <a:r>
              <a:rPr lang="en-CA" dirty="0"/>
              <a:t> -&gt; </a:t>
            </a:r>
            <a:r>
              <a:rPr lang="en-CA" dirty="0" err="1"/>
              <a:t>AaronNet</a:t>
            </a:r>
            <a:r>
              <a:rPr lang="en-CA" dirty="0"/>
              <a:t>-Small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</a:t>
            </a:r>
            <a:r>
              <a:rPr lang="en-US" dirty="0" err="1"/>
              <a:t>ignificant</a:t>
            </a:r>
            <a:r>
              <a:rPr lang="en-US" dirty="0"/>
              <a:t> results using the following methods: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Knowledge distillation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Layer-wise quantization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Layer-wise pruning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Using Self-attention mechanism SE 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Unstructured pruning (More energy efficiency)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Structured pruning (More hardware friendly)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best results we had so far: </a:t>
            </a:r>
            <a:r>
              <a:rPr lang="en-US" b="1" dirty="0">
                <a:solidFill>
                  <a:srgbClr val="FF0000"/>
                </a:solidFill>
              </a:rPr>
              <a:t>Unstructured Pruning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Finalizing our paper for submission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Don&amp;#39;t Compress Yourself (improving your posture by doing less) - Lauren  Hill&amp;#39;s Alexander Teaching Studio">
            <a:extLst>
              <a:ext uri="{FF2B5EF4-FFF2-40B4-BE49-F238E27FC236}">
                <a16:creationId xmlns:a16="http://schemas.microsoft.com/office/drawing/2014/main" id="{769C4D6D-9558-473D-838D-1E1067C3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93" y="2236116"/>
            <a:ext cx="4370285" cy="17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77C2-A878-45D2-93D4-36D77FA5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Initial 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304BD-EEB3-43C2-9502-7376B51F3CAC}"/>
              </a:ext>
            </a:extLst>
          </p:cNvPr>
          <p:cNvSpPr txBox="1"/>
          <p:nvPr/>
        </p:nvSpPr>
        <p:spPr>
          <a:xfrm>
            <a:off x="387849" y="2342507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 for inference cost: VGG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Inference cost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59.46%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Unstructured Pruning of </a:t>
            </a:r>
            <a:r>
              <a:rPr lang="en-US" dirty="0" err="1"/>
              <a:t>MobileNet</a:t>
            </a:r>
            <a:r>
              <a:rPr lang="en-US" dirty="0"/>
              <a:t> (initial round)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Using </a:t>
            </a:r>
            <a:r>
              <a:rPr lang="en-US" b="1" dirty="0"/>
              <a:t>P100 GPU </a:t>
            </a:r>
            <a:r>
              <a:rPr lang="en-US" dirty="0"/>
              <a:t>on Kaggle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56.15%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21x</a:t>
            </a:r>
            <a:r>
              <a:rPr lang="en-US" dirty="0"/>
              <a:t> inference cost (</a:t>
            </a:r>
            <a:r>
              <a:rPr lang="en-US" b="1" dirty="0"/>
              <a:t>0.046</a:t>
            </a:r>
            <a:r>
              <a:rPr lang="en-US" dirty="0"/>
              <a:t>)</a:t>
            </a:r>
          </a:p>
        </p:txBody>
      </p:sp>
      <p:pic>
        <p:nvPicPr>
          <p:cNvPr id="5122" name="Picture 2" descr="MobileNet Convolutional neural network Machine Learning Algorithms |  Analytics Vidhya">
            <a:extLst>
              <a:ext uri="{FF2B5EF4-FFF2-40B4-BE49-F238E27FC236}">
                <a16:creationId xmlns:a16="http://schemas.microsoft.com/office/drawing/2014/main" id="{4770EE78-3881-47D3-827F-F2EE8F3C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60" y="2472691"/>
            <a:ext cx="6591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F471837-048B-4414-929E-E64481F8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0C2-979E-46B7-8EAD-118DB36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Final Round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BF716-8929-4D1F-9350-7638E063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44" y="2239764"/>
            <a:ext cx="7515507" cy="3914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E304BD-EEB3-43C2-9502-7376B51F3CAC}"/>
              </a:ext>
            </a:extLst>
          </p:cNvPr>
          <p:cNvSpPr txBox="1"/>
          <p:nvPr/>
        </p:nvSpPr>
        <p:spPr>
          <a:xfrm>
            <a:off x="387849" y="1818525"/>
            <a:ext cx="60977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AaronNet_LARGE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AaronNet</a:t>
            </a:r>
            <a:r>
              <a:rPr lang="en-US" dirty="0"/>
              <a:t> with more filters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60.07%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23x</a:t>
            </a:r>
            <a:r>
              <a:rPr lang="en-US" dirty="0"/>
              <a:t> inference cost (</a:t>
            </a:r>
            <a:r>
              <a:rPr lang="en-US" b="1" dirty="0"/>
              <a:t>0.04320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AaronNet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Base net used for pruning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Accuracy = </a:t>
            </a:r>
            <a:r>
              <a:rPr lang="en-US" b="1" dirty="0">
                <a:solidFill>
                  <a:srgbClr val="FF0000"/>
                </a:solidFill>
              </a:rPr>
              <a:t>58.48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17x</a:t>
            </a:r>
            <a:r>
              <a:rPr lang="en-US" dirty="0"/>
              <a:t> inference cost </a:t>
            </a:r>
            <a:r>
              <a:rPr lang="en-US" b="1" dirty="0"/>
              <a:t>(0.05722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AaronNet_SMALL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Pruned </a:t>
            </a:r>
            <a:r>
              <a:rPr lang="en-US" dirty="0" err="1"/>
              <a:t>AaronNet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Acceptable accuracy </a:t>
            </a:r>
            <a:r>
              <a:rPr lang="en-US" b="1" dirty="0">
                <a:solidFill>
                  <a:srgbClr val="FF0000"/>
                </a:solidFill>
              </a:rPr>
              <a:t>56.07%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64x</a:t>
            </a:r>
            <a:r>
              <a:rPr lang="en-US" dirty="0"/>
              <a:t> inference cost (</a:t>
            </a:r>
            <a:r>
              <a:rPr lang="en-US" b="1" dirty="0"/>
              <a:t>0.01539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b="1" dirty="0"/>
              <a:t>A6000 RTX GPU </a:t>
            </a:r>
            <a:r>
              <a:rPr lang="en-US" dirty="0"/>
              <a:t>(</a:t>
            </a:r>
            <a:r>
              <a:rPr lang="en-US" dirty="0" err="1"/>
              <a:t>LambdaLabs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A91A-984D-401C-9287-E0B4C66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p Ending Your Speeches With &amp;#39;Any Questions&amp;#39; and End With This Instead |  Inc.com">
            <a:extLst>
              <a:ext uri="{FF2B5EF4-FFF2-40B4-BE49-F238E27FC236}">
                <a16:creationId xmlns:a16="http://schemas.microsoft.com/office/drawing/2014/main" id="{D21C6926-DAEF-40F7-8ACF-31D1CFB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9" y="1971352"/>
            <a:ext cx="7171362" cy="403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416CA-89DC-4944-9682-2725907A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B589-A892-4187-8D14-FBCE20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F85B-E2FB-4EA7-8461-41C8DF8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26" name="Picture 2" descr="6G - News and Articles - ShareTechnote">
            <a:extLst>
              <a:ext uri="{FF2B5EF4-FFF2-40B4-BE49-F238E27FC236}">
                <a16:creationId xmlns:a16="http://schemas.microsoft.com/office/drawing/2014/main" id="{9C7D1631-099B-45ED-B34E-3A6B07BF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724-9490-4912-B864-A148EB96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Develop a </a:t>
            </a:r>
            <a:r>
              <a:rPr lang="en-US" sz="1600" b="1" dirty="0"/>
              <a:t>Deep Neural Network </a:t>
            </a:r>
            <a:r>
              <a:rPr lang="en-US" sz="1600" dirty="0"/>
              <a:t>(DNN)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Target: </a:t>
            </a:r>
            <a:r>
              <a:rPr lang="en-US" sz="1400" b="1" dirty="0"/>
              <a:t>Radio Frequency </a:t>
            </a:r>
            <a:r>
              <a:rPr lang="en-US" sz="1400" dirty="0"/>
              <a:t>(RF)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Extreme </a:t>
            </a:r>
            <a:r>
              <a:rPr lang="en-US" sz="1400" b="1" dirty="0"/>
              <a:t>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Ultra-Low </a:t>
            </a:r>
            <a:r>
              <a:rPr lang="en-US" sz="1400" b="1" dirty="0"/>
              <a:t>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Highly </a:t>
            </a:r>
            <a:r>
              <a:rPr lang="en-US" sz="1400" b="1" dirty="0"/>
              <a:t>Energy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Example RF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6G Communication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Modulation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FC54-D047-4C82-AED0-9D3A50D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93D-0D95-4BA7-8776-7BD47BC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classification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4E8-7B19-4366-A58D-654097D3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Modulation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well-known problem in RF 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Requires </a:t>
            </a:r>
            <a:r>
              <a:rPr lang="en-US" b="1" dirty="0"/>
              <a:t>high throughput </a:t>
            </a:r>
            <a:r>
              <a:rPr lang="en-US" dirty="0"/>
              <a:t>and </a:t>
            </a:r>
            <a:r>
              <a:rPr lang="en-US" b="1" dirty="0"/>
              <a:t>low latency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Spectrum interference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Radio fault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spectrum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Numerous regulatory and defense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3EA68-7840-4F0D-A791-ABF30FF8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66" y="2835667"/>
            <a:ext cx="7436834" cy="18466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BD08-48D0-4E14-AFA3-4B643BA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54B-769F-4231-AEA5-0296FE3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for Modulation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5C-F8B6-44D8-8E86-ED8DCE6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9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DNNs are promising tools for analyzing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Higher accuracy </a:t>
            </a:r>
            <a:r>
              <a:rPr lang="en-US" dirty="0"/>
              <a:t>w.r.t conventional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Automatic</a:t>
            </a:r>
            <a:r>
              <a:rPr lang="en-US" dirty="0"/>
              <a:t>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</a:t>
            </a:r>
            <a:r>
              <a:rPr lang="en-US" b="1" dirty="0"/>
              <a:t>complications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Computationally</a:t>
            </a:r>
            <a:r>
              <a:rPr lang="en-US" dirty="0"/>
              <a:t>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Resource demanding </a:t>
            </a:r>
            <a:r>
              <a:rPr lang="en-US" dirty="0"/>
              <a:t>(but we need high throughput and low-latency!)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Our objective: design a DNN specialized for RF domain applications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087BAED0-1B28-4E23-8334-13765F3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25" y="2249486"/>
            <a:ext cx="5214896" cy="22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9EE6-85AD-468C-8206-EBEEA68F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8B93-8199-46BA-B960-4944773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36-032B-4350-9918-8705F31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RF-Domain, we generally require hardware implementation.</a:t>
            </a:r>
          </a:p>
          <a:p>
            <a:endParaRPr lang="en-US" dirty="0"/>
          </a:p>
          <a:p>
            <a:r>
              <a:rPr lang="en-US" dirty="0"/>
              <a:t>Hardware implementation performance indexes: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MACs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F009F-6D45-4FAE-A715-64A3C3F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955497"/>
            <a:ext cx="4848397" cy="118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637EB-EF2F-4BD8-BBE7-7ADC23E1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64099"/>
            <a:ext cx="4223816" cy="12159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2B63-72EC-47DD-AFD0-4BFC499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03CC-44C4-4B23-B254-F38197B9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36" y="2665008"/>
            <a:ext cx="5268137" cy="16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86BD-A491-4228-BE56-C701E39C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38D-A645-43C2-AAF6-401911E9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6523109" cy="37570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Domain-specific DNN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Choice of network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modifications: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Type/Number </a:t>
            </a:r>
            <a:r>
              <a:rPr lang="en-US" dirty="0"/>
              <a:t>of layers/filters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Network </a:t>
            </a:r>
            <a:r>
              <a:rPr lang="en-US" b="1" dirty="0"/>
              <a:t>compression</a:t>
            </a:r>
            <a:r>
              <a:rPr lang="en-US" dirty="0"/>
              <a:t> techniques (Quantization, etc.)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Exhaustive search options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Grid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Evolutionary Algorithms (Genetic Algorithm, PSO,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Architecture Search (Using Reinforcement Learning, …)</a:t>
            </a:r>
            <a:endParaRPr lang="fa-I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/>
              <a:t>Time-Consuming</a:t>
            </a:r>
            <a:r>
              <a:rPr lang="en-CA" dirty="0"/>
              <a:t> and </a:t>
            </a:r>
            <a:r>
              <a:rPr lang="en-CA" b="1" dirty="0"/>
              <a:t>Resource Hungry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1BA0-7DB4-48B8-910C-5D9CDF4A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66" y="2085580"/>
            <a:ext cx="5166436" cy="29590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3007-D160-43F1-968F-BCF3DF3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2D6-A03B-45B4-B104-D1A6DA8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CD1-1B63-4496-BD55-C68EEFA3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83" y="1911938"/>
            <a:ext cx="5362130" cy="39248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VGG, Inception,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ShuffleNet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Each networks has innovations to stand out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r>
              <a:rPr lang="en-US" b="1" dirty="0" err="1"/>
              <a:t>MobileNet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Pointwise and </a:t>
            </a:r>
            <a:r>
              <a:rPr lang="en-US" dirty="0" err="1"/>
              <a:t>depthwise</a:t>
            </a:r>
            <a:r>
              <a:rPr lang="en-US" dirty="0"/>
              <a:t> convolution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Reducing the number of multiplications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</a:t>
            </a:r>
            <a:r>
              <a:rPr lang="en-US" b="1" dirty="0"/>
              <a:t>processing power </a:t>
            </a:r>
            <a:r>
              <a:rPr lang="en-US" dirty="0"/>
              <a:t>in </a:t>
            </a:r>
            <a:r>
              <a:rPr lang="en-US" b="1" dirty="0"/>
              <a:t>shorter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Review: Xception — With Depthwise Separable Convolution, Better Than  Inception-v3 (Image Classification) | by Sik-Ho Tsang | Towards Data Science">
            <a:extLst>
              <a:ext uri="{FF2B5EF4-FFF2-40B4-BE49-F238E27FC236}">
                <a16:creationId xmlns:a16="http://schemas.microsoft.com/office/drawing/2014/main" id="{33DD17A2-CBF2-4CB3-9E69-CE470A4F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5" y="2319035"/>
            <a:ext cx="4725273" cy="33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15FD-B778-4967-AE51-EFAE44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3020-EAD8-4778-837E-0C0F903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5C8E-812E-4F6B-A4F9-9BC74CB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inference cost on the challenging and well known </a:t>
            </a:r>
            <a:r>
              <a:rPr lang="en-US" dirty="0" err="1"/>
              <a:t>RadioML</a:t>
            </a:r>
            <a:r>
              <a:rPr lang="en-US" dirty="0"/>
              <a:t> 2018 dataset</a:t>
            </a:r>
          </a:p>
          <a:p>
            <a:r>
              <a:rPr lang="en-US" dirty="0"/>
              <a:t>Minimum final accuracy: 56%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Solutions of </a:t>
            </a:r>
            <a:r>
              <a:rPr lang="en-US" dirty="0" err="1"/>
              <a:t>Aaronica</a:t>
            </a:r>
            <a:r>
              <a:rPr lang="en-US" dirty="0"/>
              <a:t> Team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Initial round: Pruning </a:t>
            </a:r>
            <a:r>
              <a:rPr lang="en-US" dirty="0" err="1"/>
              <a:t>MobileNet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Final round: Designing </a:t>
            </a:r>
            <a:r>
              <a:rPr lang="en-US" dirty="0" err="1"/>
              <a:t>AaronNet</a:t>
            </a:r>
            <a:r>
              <a:rPr lang="en-US" dirty="0"/>
              <a:t>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potential network for RF domain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Identification of RF-interference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 Fingerprint</a:t>
            </a:r>
          </a:p>
        </p:txBody>
      </p:sp>
      <p:pic>
        <p:nvPicPr>
          <p:cNvPr id="4098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1E63292C-5C76-44AF-9E41-B42F9C4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32" y="2784297"/>
            <a:ext cx="2651588" cy="26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C2A5-31C2-4A70-BEA5-2687A57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D74-72AE-4A79-A5B7-2846FDB2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AaronNet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14ED-85E2-4FA4-9D69-3A31CC22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4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Specialized for RF-domain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Group-Wise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Introducing Multi-Scale Convolutional (MSC)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 for RF signal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Adaptive Max 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C67A2-F2A7-409A-9FB4-21516F3A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73" y="1845734"/>
            <a:ext cx="4763784" cy="446138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269C-AC4F-4562-A80D-0CA1A37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650</Words>
  <Application>Microsoft Office PowerPoint</Application>
  <PresentationFormat>Widescreen</PresentationFormat>
  <Paragraphs>155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PowerPoint Presentation</vt:lpstr>
      <vt:lpstr>Our Goal</vt:lpstr>
      <vt:lpstr>Modulation classification (MC)</vt:lpstr>
      <vt:lpstr>DNN for Modulation Classification</vt:lpstr>
      <vt:lpstr>Evaluation metrics</vt:lpstr>
      <vt:lpstr>Design Complications</vt:lpstr>
      <vt:lpstr>Possible DNNs</vt:lpstr>
      <vt:lpstr>Problem statement</vt:lpstr>
      <vt:lpstr>AaronNet</vt:lpstr>
      <vt:lpstr>AaronNet Variations</vt:lpstr>
      <vt:lpstr>Results: Initial Round</vt:lpstr>
      <vt:lpstr>Results: Final Round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</dc:title>
  <dc:creator>Mohammad Chegini</dc:creator>
  <cp:lastModifiedBy>Pouya Shiri</cp:lastModifiedBy>
  <cp:revision>45</cp:revision>
  <dcterms:created xsi:type="dcterms:W3CDTF">2021-11-29T06:28:24Z</dcterms:created>
  <dcterms:modified xsi:type="dcterms:W3CDTF">2021-11-30T01:57:45Z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