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9" r:id="rId6"/>
    <p:sldId id="266" r:id="rId7"/>
    <p:sldId id="267" r:id="rId8"/>
    <p:sldId id="273" r:id="rId9"/>
    <p:sldId id="268" r:id="rId10"/>
    <p:sldId id="270" r:id="rId11"/>
    <p:sldId id="274" r:id="rId12"/>
    <p:sldId id="271" r:id="rId13"/>
    <p:sldId id="280" r:id="rId14"/>
    <p:sldId id="276" r:id="rId15"/>
    <p:sldId id="282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786" autoAdjust="0"/>
  </p:normalViewPr>
  <p:slideViewPr>
    <p:cSldViewPr snapToGrid="0">
      <p:cViewPr varScale="1">
        <p:scale>
          <a:sx n="93" d="100"/>
          <a:sy n="93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Reference: https://static-01.hindawi.com/articles/mpe/volume-2020/2678310/figures/2678310.fig.001.svgz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49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 is 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0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Grid search: https://www.oreilly.com/library/view/statistics-for-machine/9781788295758/e4dac91e-0078-4c8a-a44f-78a28abb649b.xhtml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72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Mobilenet</a:t>
            </a:r>
            <a:r>
              <a:rPr lang="en-CA" dirty="0"/>
              <a:t>: https://towardsdatascience.com/review-xception-with-depthwise-separable-convolution-better-than-inception-v3-image-dc967dd42568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85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Spring: https://alexanderteachingstudio.com/dont-compress-yourself-improving-your-posture-by-doing-less/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8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52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9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9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8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23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83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7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9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2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7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4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21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mailto:mohammad.chegini@hotmail.com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mailto:amiralib@uvic.ca" TargetMode="External"/><Relationship Id="rId4" Type="http://schemas.openxmlformats.org/officeDocument/2006/relationships/hyperlink" Target="mailto:pouyashiri@uvic.c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stel-colored fluid-like design">
            <a:extLst>
              <a:ext uri="{FF2B5EF4-FFF2-40B4-BE49-F238E27FC236}">
                <a16:creationId xmlns:a16="http://schemas.microsoft.com/office/drawing/2014/main" id="{1115C682-BBF3-4612-A2C7-FC2E47717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8CB13C-6BB3-42B7-BEB9-01CD48E746D8}"/>
              </a:ext>
            </a:extLst>
          </p:cNvPr>
          <p:cNvSpPr txBox="1"/>
          <p:nvPr/>
        </p:nvSpPr>
        <p:spPr>
          <a:xfrm>
            <a:off x="156449" y="2413336"/>
            <a:ext cx="5573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ITU-ML5G-PS-007</a:t>
            </a:r>
          </a:p>
          <a:p>
            <a:r>
              <a:rPr lang="en-US" sz="2000" dirty="0"/>
              <a:t>Lightning-Fast Modulation Classification</a:t>
            </a:r>
          </a:p>
          <a:p>
            <a:r>
              <a:rPr lang="en-US" sz="2000" dirty="0"/>
              <a:t>With Hardware-Efficient Neural Networks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A0D64-B981-42B3-95DF-D804B19B60E3}"/>
              </a:ext>
            </a:extLst>
          </p:cNvPr>
          <p:cNvSpPr txBox="1"/>
          <p:nvPr/>
        </p:nvSpPr>
        <p:spPr>
          <a:xfrm>
            <a:off x="699751" y="3764610"/>
            <a:ext cx="5570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aronica Team</a:t>
            </a:r>
          </a:p>
          <a:p>
            <a:pPr algn="ctr"/>
            <a:r>
              <a:rPr lang="en-US" sz="1400" dirty="0"/>
              <a:t>Mohammad Chegini </a:t>
            </a:r>
            <a:r>
              <a:rPr lang="en-US" sz="1400" baseline="30000" dirty="0"/>
              <a:t>[1]</a:t>
            </a:r>
            <a:r>
              <a:rPr lang="en-US" sz="1400" dirty="0"/>
              <a:t> , Pouya Shiri</a:t>
            </a:r>
            <a:r>
              <a:rPr lang="en-US" sz="1400" baseline="30000" dirty="0"/>
              <a:t> [2]</a:t>
            </a:r>
            <a:r>
              <a:rPr lang="en-US" sz="1400" dirty="0"/>
              <a:t> , Amirali Baniasadi</a:t>
            </a:r>
            <a:r>
              <a:rPr lang="en-US" sz="1400" baseline="30000" dirty="0"/>
              <a:t> [3]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8EB959-F833-4DA7-A2FD-1B39141C837F}"/>
              </a:ext>
            </a:extLst>
          </p:cNvPr>
          <p:cNvSpPr txBox="1"/>
          <p:nvPr/>
        </p:nvSpPr>
        <p:spPr>
          <a:xfrm>
            <a:off x="699751" y="5129603"/>
            <a:ext cx="4440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International Telecommunication Union </a:t>
            </a:r>
          </a:p>
          <a:p>
            <a:pPr algn="ctr"/>
            <a:r>
              <a:rPr lang="en-US" sz="1100" i="1" dirty="0"/>
              <a:t>Organized by </a:t>
            </a:r>
            <a:r>
              <a:rPr lang="en-US" sz="1100" b="1" i="1" dirty="0"/>
              <a:t>Xilinx</a:t>
            </a:r>
            <a:endParaRPr lang="en-US" sz="1000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49EFA2-C04E-458D-BC33-C94289B61C9C}"/>
              </a:ext>
            </a:extLst>
          </p:cNvPr>
          <p:cNvSpPr txBox="1"/>
          <p:nvPr/>
        </p:nvSpPr>
        <p:spPr>
          <a:xfrm>
            <a:off x="0" y="6313538"/>
            <a:ext cx="581651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[1] Shahid Beheshti University. </a:t>
            </a:r>
            <a:r>
              <a:rPr lang="en-US" sz="105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mohammad.chegini@hotmail.com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[2] University of Victoria. </a:t>
            </a:r>
            <a:r>
              <a:rPr lang="en-US" sz="105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pouyashiri@uvic.ca</a:t>
            </a:r>
            <a:endParaRPr lang="en-US" sz="1050" dirty="0">
              <a:solidFill>
                <a:schemeClr val="bg1"/>
              </a:solidFill>
            </a:endParaRPr>
          </a:p>
          <a:p>
            <a:r>
              <a:rPr lang="en-US" sz="1050" dirty="0">
                <a:solidFill>
                  <a:schemeClr val="bg1"/>
                </a:solidFill>
              </a:rPr>
              <a:t>[3] University of Victoria. </a:t>
            </a:r>
            <a:r>
              <a:rPr lang="en-US" sz="105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amiralib@uvic.ca</a:t>
            </a:r>
            <a:endParaRPr lang="en-US" sz="1050" dirty="0">
              <a:solidFill>
                <a:schemeClr val="bg1"/>
              </a:solidFill>
            </a:endParaRPr>
          </a:p>
          <a:p>
            <a:endParaRPr lang="en-US" sz="105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0" name="Picture 9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C61D3FC-6F72-43FC-BC5F-564341209D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41" y="1565456"/>
            <a:ext cx="748513" cy="748513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AE03CC3B-7144-4566-8F8B-8BF4BDE016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79" y="1565456"/>
            <a:ext cx="2256737" cy="790938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123C09-FF41-4C78-BB92-8DA4FCDFCE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418" y="5560490"/>
            <a:ext cx="1739385" cy="45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8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64AB-46DC-4FAB-A5F6-CA53E72E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AaronNet</a:t>
            </a:r>
            <a:r>
              <a:rPr lang="en-US" dirty="0"/>
              <a:t>++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79DC2-36E3-4B18-B3F4-FFAA2F24C130}"/>
              </a:ext>
            </a:extLst>
          </p:cNvPr>
          <p:cNvSpPr txBox="1"/>
          <p:nvPr/>
        </p:nvSpPr>
        <p:spPr>
          <a:xfrm>
            <a:off x="1097279" y="1919287"/>
            <a:ext cx="100583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Compressing </a:t>
            </a:r>
            <a:r>
              <a:rPr lang="en-CA" dirty="0" err="1"/>
              <a:t>AaronNet</a:t>
            </a:r>
            <a:r>
              <a:rPr lang="en-CA" dirty="0"/>
              <a:t> -&gt; </a:t>
            </a:r>
            <a:r>
              <a:rPr lang="en-CA" dirty="0" err="1"/>
              <a:t>AaronNet</a:t>
            </a:r>
            <a:r>
              <a:rPr lang="en-CA" dirty="0"/>
              <a:t>-Small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S</a:t>
            </a:r>
            <a:r>
              <a:rPr lang="en-US" dirty="0" err="1"/>
              <a:t>ignificant</a:t>
            </a:r>
            <a:r>
              <a:rPr lang="en-US" dirty="0"/>
              <a:t> results using the following methods: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Knowledge distillation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Layer-wise quantization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Layer-wise pruning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Using Self-attention mechanism SE block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Unstructured pruning (More energy efficiency)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Structured pruning (More hardware friendly)</a:t>
            </a:r>
          </a:p>
          <a:p>
            <a:pPr lvl="1"/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We have ongoing research on these methods and here we present out best result so far. </a:t>
            </a:r>
          </a:p>
        </p:txBody>
      </p:sp>
      <p:pic>
        <p:nvPicPr>
          <p:cNvPr id="2050" name="Picture 2" descr="Don&amp;#39;t Compress Yourself (improving your posture by doing less) - Lauren  Hill&amp;#39;s Alexander Teaching Studio">
            <a:extLst>
              <a:ext uri="{FF2B5EF4-FFF2-40B4-BE49-F238E27FC236}">
                <a16:creationId xmlns:a16="http://schemas.microsoft.com/office/drawing/2014/main" id="{769C4D6D-9558-473D-838D-1E1067C3F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93" y="2236116"/>
            <a:ext cx="4370285" cy="17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570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B10C2-979E-46B7-8EAD-118DB369F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4BF716-8929-4D1F-9350-7638E0637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719" y="2342507"/>
            <a:ext cx="6331962" cy="32980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E304BD-EEB3-43C2-9502-7376B51F3CAC}"/>
              </a:ext>
            </a:extLst>
          </p:cNvPr>
          <p:cNvSpPr txBox="1"/>
          <p:nvPr/>
        </p:nvSpPr>
        <p:spPr>
          <a:xfrm>
            <a:off x="387849" y="2342507"/>
            <a:ext cx="60977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24x smaller </a:t>
            </a:r>
            <a:r>
              <a:rPr lang="en-US" dirty="0"/>
              <a:t>inference cost vs. baseline (VGG)</a:t>
            </a:r>
          </a:p>
          <a:p>
            <a:pPr marL="201168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Higher Accuracy (60.07% vs. 59.46%)</a:t>
            </a:r>
          </a:p>
        </p:txBody>
      </p:sp>
    </p:spTree>
    <p:extLst>
      <p:ext uri="{BB962C8B-B14F-4D97-AF65-F5344CB8AC3E}">
        <p14:creationId xmlns:p14="http://schemas.microsoft.com/office/powerpoint/2010/main" val="2318098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B10C2-979E-46B7-8EAD-118DB369F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F2B5C9-CAAC-4435-A628-A458AA0C2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84161"/>
              </p:ext>
            </p:extLst>
          </p:nvPr>
        </p:nvGraphicFramePr>
        <p:xfrm>
          <a:off x="1376737" y="2234807"/>
          <a:ext cx="9226194" cy="3590239"/>
        </p:xfrm>
        <a:graphic>
          <a:graphicData uri="http://schemas.openxmlformats.org/drawingml/2006/table">
            <a:tbl>
              <a:tblPr/>
              <a:tblGrid>
                <a:gridCol w="1480930">
                  <a:extLst>
                    <a:ext uri="{9D8B030D-6E8A-4147-A177-3AD203B41FA5}">
                      <a16:colId xmlns:a16="http://schemas.microsoft.com/office/drawing/2014/main" val="1027460501"/>
                    </a:ext>
                  </a:extLst>
                </a:gridCol>
                <a:gridCol w="1480930">
                  <a:extLst>
                    <a:ext uri="{9D8B030D-6E8A-4147-A177-3AD203B41FA5}">
                      <a16:colId xmlns:a16="http://schemas.microsoft.com/office/drawing/2014/main" val="1138653210"/>
                    </a:ext>
                  </a:extLst>
                </a:gridCol>
                <a:gridCol w="1480930">
                  <a:extLst>
                    <a:ext uri="{9D8B030D-6E8A-4147-A177-3AD203B41FA5}">
                      <a16:colId xmlns:a16="http://schemas.microsoft.com/office/drawing/2014/main" val="1999628138"/>
                    </a:ext>
                  </a:extLst>
                </a:gridCol>
                <a:gridCol w="1821544">
                  <a:extLst>
                    <a:ext uri="{9D8B030D-6E8A-4147-A177-3AD203B41FA5}">
                      <a16:colId xmlns:a16="http://schemas.microsoft.com/office/drawing/2014/main" val="4042544121"/>
                    </a:ext>
                  </a:extLst>
                </a:gridCol>
                <a:gridCol w="1480930">
                  <a:extLst>
                    <a:ext uri="{9D8B030D-6E8A-4147-A177-3AD203B41FA5}">
                      <a16:colId xmlns:a16="http://schemas.microsoft.com/office/drawing/2014/main" val="1927701376"/>
                    </a:ext>
                  </a:extLst>
                </a:gridCol>
                <a:gridCol w="1480930">
                  <a:extLst>
                    <a:ext uri="{9D8B030D-6E8A-4147-A177-3AD203B41FA5}">
                      <a16:colId xmlns:a16="http://schemas.microsoft.com/office/drawing/2014/main" val="3200052198"/>
                    </a:ext>
                  </a:extLst>
                </a:gridCol>
              </a:tblGrid>
              <a:tr h="648940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+mn-lt"/>
                        </a:rPr>
                        <a:t>total_bops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+mn-lt"/>
                        </a:rPr>
                        <a:t>total_mem_w_bits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+mn-lt"/>
                        </a:rPr>
                        <a:t>Inference Cost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+mn-lt"/>
                        </a:rPr>
                        <a:t>Compression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861124"/>
                  </a:ext>
                </a:extLst>
              </a:tr>
              <a:tr h="345539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535331"/>
                  </a:ext>
                </a:extLst>
              </a:tr>
              <a:tr h="6489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+mn-lt"/>
                        </a:rPr>
                        <a:t>Base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+mn-lt"/>
                        </a:rPr>
                        <a:t>VGG_Xilinx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+mn-lt"/>
                        </a:rPr>
                        <a:t>807699904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+mn-lt"/>
                        </a:rPr>
                        <a:t>1244936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258972"/>
                  </a:ext>
                </a:extLst>
              </a:tr>
              <a:tr h="6489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+mn-lt"/>
                        </a:rPr>
                        <a:t>Highest Acc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+mn-lt"/>
                        </a:rPr>
                        <a:t>Inception 48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+mn-lt"/>
                        </a:rPr>
                        <a:t>36058800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+mn-lt"/>
                        </a:rPr>
                        <a:t>52002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+mn-lt"/>
                        </a:rPr>
                        <a:t>0.04320731533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+mn-lt"/>
                        </a:rPr>
                        <a:t>23.14422899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071692"/>
                  </a:ext>
                </a:extLst>
              </a:tr>
              <a:tr h="6489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+mn-lt"/>
                        </a:rPr>
                        <a:t>Base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+mn-lt"/>
                        </a:rPr>
                        <a:t>Inception 32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+mn-lt"/>
                        </a:rPr>
                        <a:t>43816008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+mn-lt"/>
                        </a:rPr>
                        <a:t>74946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solidFill>
                            <a:srgbClr val="A61D4C"/>
                          </a:solidFill>
                          <a:effectLst/>
                          <a:latin typeface="+mn-lt"/>
                        </a:rPr>
                        <a:t>0.05722428284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+mn-lt"/>
                        </a:rPr>
                        <a:t>17.47509886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384476"/>
                  </a:ext>
                </a:extLst>
              </a:tr>
              <a:tr h="6489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+mn-lt"/>
                        </a:rPr>
                        <a:t>Smallest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+mn-lt"/>
                        </a:rPr>
                        <a:t>Inception 32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+mn-lt"/>
                        </a:rPr>
                        <a:t>13068840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+mn-lt"/>
                        </a:rPr>
                        <a:t>18960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solidFill>
                            <a:srgbClr val="A61D4C"/>
                          </a:solidFill>
                          <a:effectLst/>
                          <a:latin typeface="+mn-lt"/>
                        </a:rPr>
                        <a:t>0.01570500748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+mn-lt"/>
                        </a:rPr>
                        <a:t>63.67395887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633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837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top Ending Your Speeches With &amp;#39;Any Questions&amp;#39; and End With This Instead |  Inc.com">
            <a:extLst>
              <a:ext uri="{FF2B5EF4-FFF2-40B4-BE49-F238E27FC236}">
                <a16:creationId xmlns:a16="http://schemas.microsoft.com/office/drawing/2014/main" id="{D21C6926-DAEF-40F7-8ACF-31D1CFBE0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319" y="1971352"/>
            <a:ext cx="7171362" cy="403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0E416CA-89DC-4944-9682-2725907A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8513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FF85B-E2FB-4EA7-8461-41C8DF86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Our Goal</a:t>
            </a:r>
          </a:p>
        </p:txBody>
      </p:sp>
      <p:pic>
        <p:nvPicPr>
          <p:cNvPr id="1026" name="Picture 2" descr="6G - News and Articles - ShareTechnote">
            <a:extLst>
              <a:ext uri="{FF2B5EF4-FFF2-40B4-BE49-F238E27FC236}">
                <a16:creationId xmlns:a16="http://schemas.microsoft.com/office/drawing/2014/main" id="{9C7D1631-099B-45ED-B34E-3A6B07BFA4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" r="2" b="2"/>
          <a:stretch/>
        </p:blipFill>
        <p:spPr bwMode="auto">
          <a:xfrm>
            <a:off x="633999" y="640081"/>
            <a:ext cx="6909801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36724-9490-4912-B864-A148EB96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Develop a </a:t>
            </a:r>
            <a:r>
              <a:rPr lang="en-US" sz="1600" b="1" dirty="0"/>
              <a:t>Deep Neural Network </a:t>
            </a:r>
            <a:r>
              <a:rPr lang="en-US" sz="1600" dirty="0"/>
              <a:t>(DNN)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Target: </a:t>
            </a:r>
            <a:r>
              <a:rPr lang="en-US" sz="1400" b="1" dirty="0"/>
              <a:t>Radio Frequency </a:t>
            </a:r>
            <a:r>
              <a:rPr lang="en-US" sz="1400" dirty="0"/>
              <a:t>(RF) applications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 Extreme </a:t>
            </a:r>
            <a:r>
              <a:rPr lang="en-US" sz="1400" b="1" dirty="0"/>
              <a:t>Throughput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 Ultra-Low </a:t>
            </a:r>
            <a:r>
              <a:rPr lang="en-US" sz="1400" b="1" dirty="0"/>
              <a:t>Latency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 Highly </a:t>
            </a:r>
            <a:r>
              <a:rPr lang="en-US" sz="1400" b="1" dirty="0"/>
              <a:t>Energy Efficiency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Example RF Application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6G Communication Networks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Modulation Classification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564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793D-0D95-4BA7-8776-7BD47BC15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Modulation classification (MC)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2E4E8-7B19-4366-A58D-654097D31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Modulation Classification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A well-known problem in RF domain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Requires </a:t>
            </a:r>
            <a:r>
              <a:rPr lang="en-US" b="1" dirty="0"/>
              <a:t>high throughput </a:t>
            </a:r>
            <a:r>
              <a:rPr lang="en-US" dirty="0"/>
              <a:t>and </a:t>
            </a:r>
            <a:r>
              <a:rPr lang="en-US" b="1" dirty="0"/>
              <a:t>low latency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MC Applications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Spectrum interference monitoring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Radio fault detection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Dynamic spectrum access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Numerous regulatory and defense applications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03EA68-7840-4F0D-A791-ABF30FF86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166" y="2835667"/>
            <a:ext cx="7436834" cy="184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9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054B-769F-4231-AEA5-0296FE351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DNN for Modulation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F465C-F8B6-44D8-8E86-ED8DCE634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009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DNNs are promising tools for analyzing raw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Pros: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Higher accuracy </a:t>
            </a:r>
            <a:r>
              <a:rPr lang="en-US" dirty="0"/>
              <a:t>w.r.t conventional methods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Automatic</a:t>
            </a:r>
            <a:r>
              <a:rPr lang="en-US" dirty="0"/>
              <a:t> feature extraction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Design </a:t>
            </a:r>
            <a:r>
              <a:rPr lang="en-US" b="1" dirty="0"/>
              <a:t>complications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Computationally</a:t>
            </a:r>
            <a:r>
              <a:rPr lang="en-US" dirty="0"/>
              <a:t> expensive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Resource demanding </a:t>
            </a:r>
            <a:r>
              <a:rPr lang="en-US" dirty="0"/>
              <a:t>(but we need high throughput and low-latency!)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Our objective: design a DNN specialized for RF domain applications</a:t>
            </a:r>
          </a:p>
        </p:txBody>
      </p:sp>
      <p:pic>
        <p:nvPicPr>
          <p:cNvPr id="2050" name="Picture 2" descr="Fig. 1">
            <a:extLst>
              <a:ext uri="{FF2B5EF4-FFF2-40B4-BE49-F238E27FC236}">
                <a16:creationId xmlns:a16="http://schemas.microsoft.com/office/drawing/2014/main" id="{087BAED0-1B28-4E23-8334-13765F3AD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625" y="2249486"/>
            <a:ext cx="5214896" cy="220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61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8B93-8199-46BA-B960-49447739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F736-032B-4350-9918-8705F3170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RF-Domain, we generally require hardware implementation.</a:t>
            </a:r>
          </a:p>
          <a:p>
            <a:r>
              <a:rPr lang="en-US" dirty="0"/>
              <a:t>Hardware implementation performance indexes:</a:t>
            </a:r>
          </a:p>
          <a:p>
            <a:pPr lvl="1"/>
            <a:r>
              <a:rPr lang="en-US" dirty="0"/>
              <a:t>FLOPs</a:t>
            </a:r>
          </a:p>
          <a:p>
            <a:pPr lvl="1"/>
            <a:r>
              <a:rPr lang="en-US" dirty="0"/>
              <a:t>MACs</a:t>
            </a:r>
          </a:p>
          <a:p>
            <a:pPr lvl="1"/>
            <a:r>
              <a:rPr lang="en-US" dirty="0"/>
              <a:t>Accuracy</a:t>
            </a:r>
          </a:p>
          <a:p>
            <a:pPr marL="0" indent="0">
              <a:buNone/>
            </a:pPr>
            <a:r>
              <a:rPr lang="en-US" dirty="0"/>
              <a:t>Inference Cost: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F009F-6D45-4FAE-A715-64A3C3F74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189" y="4273194"/>
            <a:ext cx="4848397" cy="1187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3637EB-EF2F-4BD8-BBE7-7ADC23E15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245231"/>
            <a:ext cx="4223816" cy="121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86BD-A491-4228-BE56-C701E39C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9B38D-A645-43C2-AAF6-401911E9F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7"/>
            <a:ext cx="6523109" cy="375703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Domain-specific DNN Design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Choice of network architecture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Network modifications: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/>
              <a:t>Type/Number </a:t>
            </a:r>
            <a:r>
              <a:rPr lang="en-US" dirty="0"/>
              <a:t>of layers/filters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Network </a:t>
            </a:r>
            <a:r>
              <a:rPr lang="en-US" b="1" dirty="0"/>
              <a:t>compression</a:t>
            </a:r>
            <a:r>
              <a:rPr lang="en-US" dirty="0"/>
              <a:t> techniques (Quantization, etc.)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marL="384048" lvl="2" indent="0">
              <a:buNone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Exhaustive search options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Grid Search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Evolutionary Algorithms (Genetic Algorithm, PSO, …)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Neural Architecture Search (Using Reinforcement Learning, …)</a:t>
            </a:r>
            <a:endParaRPr lang="fa-I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CA" b="1" dirty="0"/>
              <a:t>Time-Consuming</a:t>
            </a:r>
            <a:r>
              <a:rPr lang="en-CA" dirty="0"/>
              <a:t> and </a:t>
            </a:r>
            <a:r>
              <a:rPr lang="en-CA" b="1" dirty="0"/>
              <a:t>Resource Hungry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251BA0-7DB4-48B8-910C-5D9CDF4A2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566" y="2085580"/>
            <a:ext cx="5166436" cy="295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0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FB2D6-A03B-45B4-B104-D1A6DA85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DNNs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27CD1-1B63-4496-BD55-C68EEFA3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083" y="1911938"/>
            <a:ext cx="5362130" cy="39248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VGG, Inception, </a:t>
            </a:r>
            <a:r>
              <a:rPr lang="en-US" dirty="0" err="1"/>
              <a:t>ResNet</a:t>
            </a:r>
            <a:r>
              <a:rPr lang="en-US" dirty="0"/>
              <a:t>, </a:t>
            </a:r>
            <a:r>
              <a:rPr lang="en-US" dirty="0" err="1"/>
              <a:t>MobileNet</a:t>
            </a:r>
            <a:r>
              <a:rPr lang="en-US" dirty="0"/>
              <a:t>, </a:t>
            </a:r>
            <a:r>
              <a:rPr lang="en-US" dirty="0" err="1"/>
              <a:t>ShuffleNet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Each networks has innovations to stand out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MobileNet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Pointwise and </a:t>
            </a:r>
            <a:r>
              <a:rPr lang="en-US" dirty="0" err="1"/>
              <a:t>depthwise</a:t>
            </a:r>
            <a:r>
              <a:rPr lang="en-US" dirty="0"/>
              <a:t> convolution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XXX PROS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026" name="Picture 2" descr="Review: Xception — With Depthwise Separable Convolution, Better Than  Inception-v3 (Image Classification) | by Sik-Ho Tsang | Towards Data Science">
            <a:extLst>
              <a:ext uri="{FF2B5EF4-FFF2-40B4-BE49-F238E27FC236}">
                <a16:creationId xmlns:a16="http://schemas.microsoft.com/office/drawing/2014/main" id="{33DD17A2-CBF2-4CB3-9E69-CE470A4FA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855" y="2319035"/>
            <a:ext cx="4725273" cy="337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87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3020-EAD8-4778-837E-0C0F9038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B5C8E-812E-4F6B-A4F9-9BC74CB6B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 inference cost on the challenging and well known </a:t>
            </a:r>
            <a:r>
              <a:rPr lang="en-US" dirty="0" err="1"/>
              <a:t>RadioML</a:t>
            </a:r>
            <a:r>
              <a:rPr lang="en-US" dirty="0"/>
              <a:t> 2018 dataset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Our solution: </a:t>
            </a:r>
            <a:r>
              <a:rPr lang="en-US" dirty="0" err="1"/>
              <a:t>AaronNet</a:t>
            </a:r>
            <a:r>
              <a:rPr lang="en-US" dirty="0"/>
              <a:t> Network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 potential network for RF domain applications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Identification of RF-interference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RF Fingerprint</a:t>
            </a:r>
          </a:p>
        </p:txBody>
      </p:sp>
      <p:pic>
        <p:nvPicPr>
          <p:cNvPr id="4098" name="Picture 2" descr="question mark | 3d human with a red question mark | Damián Navas | Flickr">
            <a:extLst>
              <a:ext uri="{FF2B5EF4-FFF2-40B4-BE49-F238E27FC236}">
                <a16:creationId xmlns:a16="http://schemas.microsoft.com/office/drawing/2014/main" id="{1E63292C-5C76-44AF-9E41-B42F9C4E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895" y="2521449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609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5D74-72AE-4A79-A5B7-2846FDB2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AaronNet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14ED-85E2-4FA4-9D69-3A31CC22D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78247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Specialized for RF-domain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Group-Wise convolutions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Introducing Multi-Scale Convolutional (MSC)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Customized for RF signal input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Adaptive Max Pooling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C67A2-F2A7-409A-9FB4-21516F3A4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273" y="1845734"/>
            <a:ext cx="4763784" cy="446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856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975</TotalTime>
  <Words>567</Words>
  <Application>Microsoft Office PowerPoint</Application>
  <PresentationFormat>Widescreen</PresentationFormat>
  <Paragraphs>139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Retrospect</vt:lpstr>
      <vt:lpstr>PowerPoint Presentation</vt:lpstr>
      <vt:lpstr>Our Goal</vt:lpstr>
      <vt:lpstr>Modulation classification (MC)</vt:lpstr>
      <vt:lpstr>DNN for Modulation Classification</vt:lpstr>
      <vt:lpstr>Evaluation metrics</vt:lpstr>
      <vt:lpstr>Design Complications</vt:lpstr>
      <vt:lpstr>Possible DNNs</vt:lpstr>
      <vt:lpstr>Problem statement</vt:lpstr>
      <vt:lpstr>AaronNet</vt:lpstr>
      <vt:lpstr>AaronNet++</vt:lpstr>
      <vt:lpstr>Results</vt:lpstr>
      <vt:lpstr>Results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Modulation classification</dc:title>
  <dc:creator>Mohammad Chegini</dc:creator>
  <cp:lastModifiedBy>Pouya Shiri</cp:lastModifiedBy>
  <cp:revision>38</cp:revision>
  <dcterms:created xsi:type="dcterms:W3CDTF">2021-11-29T06:28:24Z</dcterms:created>
  <dcterms:modified xsi:type="dcterms:W3CDTF">2021-11-29T23:00:08Z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