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Nunito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94805ed945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94805ed94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94805ed945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94805ed945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94805ed94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94805ed94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94805ed94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94805ed94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94805ed94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94805ed94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94805ed94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94805ed94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94805ed94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94805ed94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94805ed94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94805ed94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94805ed945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94805ed945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94805ed945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94805ed945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11708" y="1354175"/>
            <a:ext cx="8520600" cy="2052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Maven Pro"/>
                <a:ea typeface="Maven Pro"/>
                <a:cs typeface="Maven Pro"/>
                <a:sym typeface="Maven Pro"/>
              </a:rPr>
              <a:t>Demo of Deriving new use cases based on link prediction algorithm for FG AN use cases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11700" y="3572750"/>
            <a:ext cx="8520600" cy="12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By: Tarek Mohamed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latin typeface="Nunito"/>
                <a:ea typeface="Nunito"/>
                <a:cs typeface="Nunito"/>
                <a:sym typeface="Nunito"/>
              </a:rPr>
              <a:t>Activities are done as part of ITU FG AN Build-a-thon 2022</a:t>
            </a:r>
            <a:endParaRPr i="1"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latin typeface="Nunito"/>
                <a:ea typeface="Nunito"/>
                <a:cs typeface="Nunito"/>
                <a:sym typeface="Nunito"/>
              </a:rPr>
              <a:t>Presented during Workshop 3.0</a:t>
            </a:r>
            <a:endParaRPr i="1"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Nunito"/>
                <a:ea typeface="Nunito"/>
                <a:cs typeface="Nunito"/>
                <a:sym typeface="Nunito"/>
              </a:rPr>
              <a:t>29 Nov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</a:t>
            </a:r>
            <a:r>
              <a:rPr lang="en"/>
              <a:t> For Better Results: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Names of the fields of </a:t>
            </a:r>
            <a:r>
              <a:rPr lang="en"/>
              <a:t>document</a:t>
            </a:r>
            <a:r>
              <a:rPr lang="en"/>
              <a:t>  table must be consistent.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We need to find a parsable way to represent the sequence diagrams of the </a:t>
            </a:r>
            <a:r>
              <a:rPr lang="en"/>
              <a:t>use cases</a:t>
            </a:r>
            <a:r>
              <a:rPr lang="en"/>
              <a:t>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Reference code may be enhanced more.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Include Sequence diagram representation for all use cases.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Make the representation </a:t>
            </a:r>
            <a:r>
              <a:rPr lang="en"/>
              <a:t>aligned</a:t>
            </a:r>
            <a:r>
              <a:rPr lang="en"/>
              <a:t> with the use case description and requirements.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[Next step] May Include NLP ML Models to help.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[Next Step] May use Other Graph Algorithms.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[Next Step] Applying Node Property Prediction.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525" y="351003"/>
            <a:ext cx="7122399" cy="375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Contents: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Problem.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Existing Solution.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New Mechanism of discovering use cases.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Why use this new mechanism.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Results and Conclusion.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Recommendations for better results..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problem?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 has gained a lot of reputation and </a:t>
            </a:r>
            <a:r>
              <a:rPr lang="en"/>
              <a:t>importance</a:t>
            </a:r>
            <a:r>
              <a:rPr lang="en"/>
              <a:t>, specially in the next generation networks.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Although the huge interest for all firms, there are undiscovered potentiality of using it more in different use cases.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By Applying Link prediction algorithm, we tried to investigate these new potential use cases, by predicting </a:t>
            </a:r>
            <a:r>
              <a:rPr lang="en"/>
              <a:t>possible</a:t>
            </a:r>
            <a:r>
              <a:rPr lang="en"/>
              <a:t> </a:t>
            </a:r>
            <a:r>
              <a:rPr lang="en"/>
              <a:t>links between Actors.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discover new use cases ?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these days, we depend on the human actor to test and discover manually the new use cases.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Time and effort are the main factors here.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have new cases came every day that need expert to check for it.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Pipeline to get new cases:</a:t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903875" y="2045725"/>
            <a:ext cx="1409100" cy="234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996575" y="2167950"/>
            <a:ext cx="1223700" cy="65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 data</a:t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996575" y="2955250"/>
            <a:ext cx="1223700" cy="45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</a:t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903875" y="3589675"/>
            <a:ext cx="1409100" cy="65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3003875" y="2045725"/>
            <a:ext cx="919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Parsing</a:t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5699075" y="1731525"/>
            <a:ext cx="15048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Code</a:t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7203925" y="3206750"/>
            <a:ext cx="15048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Representation</a:t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5029200" y="4242175"/>
            <a:ext cx="15048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Prediction</a:t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741425" y="1621350"/>
            <a:ext cx="187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 Document</a:t>
            </a:r>
            <a:endParaRPr/>
          </a:p>
        </p:txBody>
      </p:sp>
      <p:cxnSp>
        <p:nvCxnSpPr>
          <p:cNvPr id="101" name="Google Shape;101;p17"/>
          <p:cNvCxnSpPr>
            <a:stCxn id="93" idx="3"/>
            <a:endCxn id="96" idx="1"/>
          </p:cNvCxnSpPr>
          <p:nvPr/>
        </p:nvCxnSpPr>
        <p:spPr>
          <a:xfrm flipH="1" rot="10800000">
            <a:off x="2220275" y="2332200"/>
            <a:ext cx="783600" cy="162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7"/>
          <p:cNvCxnSpPr>
            <a:stCxn id="94" idx="3"/>
            <a:endCxn id="96" idx="1"/>
          </p:cNvCxnSpPr>
          <p:nvPr/>
        </p:nvCxnSpPr>
        <p:spPr>
          <a:xfrm flipH="1" rot="10800000">
            <a:off x="2220275" y="2332150"/>
            <a:ext cx="783600" cy="848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7"/>
          <p:cNvCxnSpPr>
            <a:stCxn id="95" idx="3"/>
            <a:endCxn id="96" idx="1"/>
          </p:cNvCxnSpPr>
          <p:nvPr/>
        </p:nvCxnSpPr>
        <p:spPr>
          <a:xfrm flipH="1" rot="10800000">
            <a:off x="2312975" y="2332225"/>
            <a:ext cx="690900" cy="1583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7"/>
          <p:cNvCxnSpPr>
            <a:stCxn id="96" idx="3"/>
            <a:endCxn id="97" idx="1"/>
          </p:cNvCxnSpPr>
          <p:nvPr/>
        </p:nvCxnSpPr>
        <p:spPr>
          <a:xfrm flipH="1" rot="10800000">
            <a:off x="3923675" y="2017975"/>
            <a:ext cx="1775400" cy="314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7"/>
          <p:cNvCxnSpPr>
            <a:stCxn id="96" idx="2"/>
            <a:endCxn id="98" idx="0"/>
          </p:cNvCxnSpPr>
          <p:nvPr/>
        </p:nvCxnSpPr>
        <p:spPr>
          <a:xfrm flipH="1" rot="-5400000">
            <a:off x="5415875" y="666325"/>
            <a:ext cx="588300" cy="44925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7"/>
          <p:cNvCxnSpPr>
            <a:stCxn id="97" idx="3"/>
            <a:endCxn id="98" idx="0"/>
          </p:cNvCxnSpPr>
          <p:nvPr/>
        </p:nvCxnSpPr>
        <p:spPr>
          <a:xfrm>
            <a:off x="7203875" y="2017875"/>
            <a:ext cx="752400" cy="1188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7"/>
          <p:cNvCxnSpPr>
            <a:stCxn id="98" idx="2"/>
            <a:endCxn id="99" idx="3"/>
          </p:cNvCxnSpPr>
          <p:nvPr/>
        </p:nvCxnSpPr>
        <p:spPr>
          <a:xfrm rot="5400000">
            <a:off x="6870625" y="3442850"/>
            <a:ext cx="749100" cy="1422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7"/>
          <p:cNvCxnSpPr>
            <a:stCxn id="99" idx="1"/>
            <a:endCxn id="92" idx="2"/>
          </p:cNvCxnSpPr>
          <p:nvPr/>
        </p:nvCxnSpPr>
        <p:spPr>
          <a:xfrm rot="10800000">
            <a:off x="1608300" y="4393825"/>
            <a:ext cx="3420900" cy="134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7"/>
          <p:cNvSpPr txBox="1"/>
          <p:nvPr/>
        </p:nvSpPr>
        <p:spPr>
          <a:xfrm>
            <a:off x="4641575" y="1698475"/>
            <a:ext cx="104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</a:t>
            </a:r>
            <a:endParaRPr/>
          </a:p>
        </p:txBody>
      </p:sp>
      <p:sp>
        <p:nvSpPr>
          <p:cNvPr id="110" name="Google Shape;110;p17"/>
          <p:cNvSpPr txBox="1"/>
          <p:nvPr/>
        </p:nvSpPr>
        <p:spPr>
          <a:xfrm>
            <a:off x="4541750" y="2521650"/>
            <a:ext cx="165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Parsed Figures</a:t>
            </a:r>
            <a:endParaRPr/>
          </a:p>
        </p:txBody>
      </p:sp>
      <p:sp>
        <p:nvSpPr>
          <p:cNvPr id="111" name="Google Shape;111;p17"/>
          <p:cNvSpPr txBox="1"/>
          <p:nvPr/>
        </p:nvSpPr>
        <p:spPr>
          <a:xfrm>
            <a:off x="2759525" y="4658275"/>
            <a:ext cx="188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Supposed to produce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/>
          <p:nvPr/>
        </p:nvSpPr>
        <p:spPr>
          <a:xfrm>
            <a:off x="3075800" y="426075"/>
            <a:ext cx="2463900" cy="69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Parsing</a:t>
            </a:r>
            <a:endParaRPr b="1" sz="2100"/>
          </a:p>
        </p:txBody>
      </p:sp>
      <p:sp>
        <p:nvSpPr>
          <p:cNvPr id="117" name="Google Shape;117;p18"/>
          <p:cNvSpPr/>
          <p:nvPr/>
        </p:nvSpPr>
        <p:spPr>
          <a:xfrm>
            <a:off x="959275" y="1305350"/>
            <a:ext cx="1884900" cy="44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Requirements</a:t>
            </a:r>
            <a:endParaRPr b="1" sz="1600"/>
          </a:p>
        </p:txBody>
      </p:sp>
      <p:sp>
        <p:nvSpPr>
          <p:cNvPr id="118" name="Google Shape;118;p18"/>
          <p:cNvSpPr/>
          <p:nvPr/>
        </p:nvSpPr>
        <p:spPr>
          <a:xfrm>
            <a:off x="3499925" y="1305350"/>
            <a:ext cx="1884900" cy="44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Meta Data</a:t>
            </a:r>
            <a:endParaRPr b="1" sz="1600"/>
          </a:p>
        </p:txBody>
      </p:sp>
      <p:sp>
        <p:nvSpPr>
          <p:cNvPr id="119" name="Google Shape;119;p18"/>
          <p:cNvSpPr/>
          <p:nvPr/>
        </p:nvSpPr>
        <p:spPr>
          <a:xfrm>
            <a:off x="5943575" y="1305350"/>
            <a:ext cx="1884900" cy="44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Figures</a:t>
            </a:r>
            <a:endParaRPr b="1" sz="1600"/>
          </a:p>
        </p:txBody>
      </p:sp>
      <p:sp>
        <p:nvSpPr>
          <p:cNvPr id="120" name="Google Shape;120;p18"/>
          <p:cNvSpPr/>
          <p:nvPr/>
        </p:nvSpPr>
        <p:spPr>
          <a:xfrm>
            <a:off x="5158550" y="2031525"/>
            <a:ext cx="1223700" cy="44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PlantUML</a:t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7491400" y="1955325"/>
            <a:ext cx="1223700" cy="44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Draw.io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 rotWithShape="1">
          <a:blip r:embed="rId3">
            <a:alphaModFix/>
          </a:blip>
          <a:srcRect b="35011" l="20444" r="34896" t="36552"/>
          <a:stretch/>
        </p:blipFill>
        <p:spPr>
          <a:xfrm>
            <a:off x="413625" y="2260125"/>
            <a:ext cx="4266174" cy="193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/>
        </p:nvSpPr>
        <p:spPr>
          <a:xfrm>
            <a:off x="1174325" y="4186750"/>
            <a:ext cx="2325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Text Parsing final table</a:t>
            </a:r>
            <a:endParaRPr sz="1600"/>
          </a:p>
        </p:txBody>
      </p:sp>
      <p:pic>
        <p:nvPicPr>
          <p:cNvPr id="124" name="Google Shape;124;p18"/>
          <p:cNvPicPr preferRelativeResize="0"/>
          <p:nvPr/>
        </p:nvPicPr>
        <p:blipFill rotWithShape="1">
          <a:blip r:embed="rId4">
            <a:alphaModFix/>
          </a:blip>
          <a:srcRect b="40552" l="20449" r="27570" t="38438"/>
          <a:stretch/>
        </p:blipFill>
        <p:spPr>
          <a:xfrm>
            <a:off x="4787850" y="2605300"/>
            <a:ext cx="4196351" cy="162915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/>
          <p:nvPr/>
        </p:nvSpPr>
        <p:spPr>
          <a:xfrm>
            <a:off x="5539700" y="4186750"/>
            <a:ext cx="3058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Relations</a:t>
            </a:r>
            <a:r>
              <a:rPr lang="en" sz="1500"/>
              <a:t> Parsing final table</a:t>
            </a:r>
            <a:endParaRPr sz="1500"/>
          </a:p>
        </p:txBody>
      </p:sp>
      <p:cxnSp>
        <p:nvCxnSpPr>
          <p:cNvPr id="126" name="Google Shape;126;p18"/>
          <p:cNvCxnSpPr>
            <a:stCxn id="116" idx="1"/>
            <a:endCxn id="117" idx="0"/>
          </p:cNvCxnSpPr>
          <p:nvPr/>
        </p:nvCxnSpPr>
        <p:spPr>
          <a:xfrm flipH="1">
            <a:off x="1901600" y="773325"/>
            <a:ext cx="1174200" cy="531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8"/>
          <p:cNvCxnSpPr>
            <a:stCxn id="116" idx="2"/>
            <a:endCxn id="118" idx="0"/>
          </p:cNvCxnSpPr>
          <p:nvPr/>
        </p:nvCxnSpPr>
        <p:spPr>
          <a:xfrm flipH="1" rot="-5400000">
            <a:off x="4282700" y="1145625"/>
            <a:ext cx="184800" cy="1347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8"/>
          <p:cNvCxnSpPr>
            <a:stCxn id="116" idx="3"/>
            <a:endCxn id="119" idx="0"/>
          </p:cNvCxnSpPr>
          <p:nvPr/>
        </p:nvCxnSpPr>
        <p:spPr>
          <a:xfrm>
            <a:off x="5539700" y="773325"/>
            <a:ext cx="1346400" cy="531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8"/>
          <p:cNvCxnSpPr>
            <a:stCxn id="119" idx="3"/>
            <a:endCxn id="121" idx="0"/>
          </p:cNvCxnSpPr>
          <p:nvPr/>
        </p:nvCxnSpPr>
        <p:spPr>
          <a:xfrm>
            <a:off x="7828475" y="1528550"/>
            <a:ext cx="274800" cy="426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8"/>
          <p:cNvCxnSpPr>
            <a:stCxn id="119" idx="1"/>
            <a:endCxn id="120" idx="0"/>
          </p:cNvCxnSpPr>
          <p:nvPr/>
        </p:nvCxnSpPr>
        <p:spPr>
          <a:xfrm flipH="1">
            <a:off x="5770475" y="1528550"/>
            <a:ext cx="173100" cy="503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8"/>
          <p:cNvCxnSpPr>
            <a:stCxn id="117" idx="2"/>
            <a:endCxn id="122" idx="0"/>
          </p:cNvCxnSpPr>
          <p:nvPr/>
        </p:nvCxnSpPr>
        <p:spPr>
          <a:xfrm flipH="1" rot="-5400000">
            <a:off x="1969975" y="1683500"/>
            <a:ext cx="508500" cy="645000"/>
          </a:xfrm>
          <a:prstGeom prst="bentConnector3">
            <a:avLst>
              <a:gd fmla="val 4998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8"/>
          <p:cNvCxnSpPr>
            <a:stCxn id="118" idx="2"/>
            <a:endCxn id="122" idx="0"/>
          </p:cNvCxnSpPr>
          <p:nvPr/>
        </p:nvCxnSpPr>
        <p:spPr>
          <a:xfrm rot="5400000">
            <a:off x="3240275" y="1058150"/>
            <a:ext cx="508500" cy="1895700"/>
          </a:xfrm>
          <a:prstGeom prst="bentConnector3">
            <a:avLst>
              <a:gd fmla="val 4998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8"/>
          <p:cNvCxnSpPr>
            <a:stCxn id="121" idx="2"/>
            <a:endCxn id="124" idx="0"/>
          </p:cNvCxnSpPr>
          <p:nvPr/>
        </p:nvCxnSpPr>
        <p:spPr>
          <a:xfrm rot="5400000">
            <a:off x="7392850" y="1895025"/>
            <a:ext cx="203700" cy="1217100"/>
          </a:xfrm>
          <a:prstGeom prst="bentConnector3">
            <a:avLst>
              <a:gd fmla="val 4996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Boxes Explained: 1. Parsing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Google Shape;139;p19"/>
          <p:cNvCxnSpPr/>
          <p:nvPr/>
        </p:nvCxnSpPr>
        <p:spPr>
          <a:xfrm>
            <a:off x="380550" y="1799200"/>
            <a:ext cx="1769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9"/>
          <p:cNvCxnSpPr/>
          <p:nvPr/>
        </p:nvCxnSpPr>
        <p:spPr>
          <a:xfrm>
            <a:off x="380550" y="3142125"/>
            <a:ext cx="1769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41" name="Google Shape;141;p19"/>
          <p:cNvSpPr txBox="1"/>
          <p:nvPr/>
        </p:nvSpPr>
        <p:spPr>
          <a:xfrm>
            <a:off x="420100" y="1355650"/>
            <a:ext cx="140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Scenario</a:t>
            </a:r>
            <a:endParaRPr/>
          </a:p>
        </p:txBody>
      </p:sp>
      <p:sp>
        <p:nvSpPr>
          <p:cNvPr id="142" name="Google Shape;142;p19"/>
          <p:cNvSpPr txBox="1"/>
          <p:nvPr/>
        </p:nvSpPr>
        <p:spPr>
          <a:xfrm>
            <a:off x="343900" y="2741925"/>
            <a:ext cx="165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</a:t>
            </a:r>
            <a:r>
              <a:rPr lang="en"/>
              <a:t> Scenario</a:t>
            </a:r>
            <a:endParaRPr/>
          </a:p>
        </p:txBody>
      </p:sp>
      <p:sp>
        <p:nvSpPr>
          <p:cNvPr id="143" name="Google Shape;143;p19"/>
          <p:cNvSpPr txBox="1"/>
          <p:nvPr/>
        </p:nvSpPr>
        <p:spPr>
          <a:xfrm>
            <a:off x="372250" y="4084875"/>
            <a:ext cx="165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Third</a:t>
            </a:r>
            <a:r>
              <a:rPr lang="en"/>
              <a:t> Scenario</a:t>
            </a:r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420100" y="575600"/>
            <a:ext cx="1653600" cy="85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Document Figures Representation</a:t>
            </a:r>
            <a:endParaRPr/>
          </a:p>
        </p:txBody>
      </p:sp>
      <p:sp>
        <p:nvSpPr>
          <p:cNvPr id="145" name="Google Shape;145;p19"/>
          <p:cNvSpPr/>
          <p:nvPr/>
        </p:nvSpPr>
        <p:spPr>
          <a:xfrm>
            <a:off x="372250" y="1958325"/>
            <a:ext cx="1653600" cy="85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Pure reference code representation</a:t>
            </a:r>
            <a:endParaRPr/>
          </a:p>
        </p:txBody>
      </p:sp>
      <p:sp>
        <p:nvSpPr>
          <p:cNvPr id="146" name="Google Shape;146;p19"/>
          <p:cNvSpPr/>
          <p:nvPr/>
        </p:nvSpPr>
        <p:spPr>
          <a:xfrm>
            <a:off x="343900" y="3225075"/>
            <a:ext cx="1653600" cy="85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Added Functions as properties </a:t>
            </a:r>
            <a:r>
              <a:rPr lang="en"/>
              <a:t>representation</a:t>
            </a:r>
            <a:endParaRPr/>
          </a:p>
        </p:txBody>
      </p:sp>
      <p:sp>
        <p:nvSpPr>
          <p:cNvPr id="147" name="Google Shape;147;p19"/>
          <p:cNvSpPr/>
          <p:nvPr/>
        </p:nvSpPr>
        <p:spPr>
          <a:xfrm>
            <a:off x="3290750" y="1793400"/>
            <a:ext cx="1281300" cy="107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Additional Properties</a:t>
            </a:r>
            <a:endParaRPr/>
          </a:p>
        </p:txBody>
      </p:sp>
      <p:sp>
        <p:nvSpPr>
          <p:cNvPr id="148" name="Google Shape;148;p19"/>
          <p:cNvSpPr/>
          <p:nvPr/>
        </p:nvSpPr>
        <p:spPr>
          <a:xfrm>
            <a:off x="5239000" y="1793400"/>
            <a:ext cx="1281300" cy="107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Calculated Combined features</a:t>
            </a:r>
            <a:endParaRPr/>
          </a:p>
        </p:txBody>
      </p:sp>
      <p:sp>
        <p:nvSpPr>
          <p:cNvPr id="149" name="Google Shape;149;p19"/>
          <p:cNvSpPr/>
          <p:nvPr/>
        </p:nvSpPr>
        <p:spPr>
          <a:xfrm>
            <a:off x="7034850" y="1793400"/>
            <a:ext cx="1281300" cy="107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 New links</a:t>
            </a:r>
            <a:endParaRPr/>
          </a:p>
        </p:txBody>
      </p:sp>
      <p:cxnSp>
        <p:nvCxnSpPr>
          <p:cNvPr id="150" name="Google Shape;150;p19"/>
          <p:cNvCxnSpPr>
            <a:stCxn id="144" idx="3"/>
            <a:endCxn id="147" idx="0"/>
          </p:cNvCxnSpPr>
          <p:nvPr/>
        </p:nvCxnSpPr>
        <p:spPr>
          <a:xfrm>
            <a:off x="2073700" y="1005500"/>
            <a:ext cx="1857600" cy="787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19"/>
          <p:cNvCxnSpPr>
            <a:stCxn id="145" idx="3"/>
            <a:endCxn id="147" idx="1"/>
          </p:cNvCxnSpPr>
          <p:nvPr/>
        </p:nvCxnSpPr>
        <p:spPr>
          <a:xfrm flipH="1" rot="10800000">
            <a:off x="2025850" y="2330925"/>
            <a:ext cx="1264800" cy="573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19"/>
          <p:cNvCxnSpPr>
            <a:stCxn id="146" idx="3"/>
            <a:endCxn id="147" idx="2"/>
          </p:cNvCxnSpPr>
          <p:nvPr/>
        </p:nvCxnSpPr>
        <p:spPr>
          <a:xfrm flipH="1" rot="10800000">
            <a:off x="1997500" y="2868375"/>
            <a:ext cx="1933800" cy="786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19"/>
          <p:cNvCxnSpPr>
            <a:stCxn id="147" idx="3"/>
            <a:endCxn id="148" idx="1"/>
          </p:cNvCxnSpPr>
          <p:nvPr/>
        </p:nvCxnSpPr>
        <p:spPr>
          <a:xfrm>
            <a:off x="4572050" y="2330850"/>
            <a:ext cx="66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19"/>
          <p:cNvCxnSpPr>
            <a:stCxn id="148" idx="3"/>
            <a:endCxn id="149" idx="1"/>
          </p:cNvCxnSpPr>
          <p:nvPr/>
        </p:nvCxnSpPr>
        <p:spPr>
          <a:xfrm>
            <a:off x="6520300" y="2330850"/>
            <a:ext cx="51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19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2. Link Prediction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This Pipeline?</a:t>
            </a:r>
            <a:endParaRPr/>
          </a:p>
        </p:txBody>
      </p:sp>
      <p:pic>
        <p:nvPicPr>
          <p:cNvPr id="161" name="Google Shape;16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2343150"/>
            <a:ext cx="1786925" cy="178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2425" y="2485322"/>
            <a:ext cx="1496976" cy="1496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2999" y="2520832"/>
            <a:ext cx="1926977" cy="1425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95696" y="2485321"/>
            <a:ext cx="1496975" cy="149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0"/>
          <p:cNvSpPr txBox="1"/>
          <p:nvPr/>
        </p:nvSpPr>
        <p:spPr>
          <a:xfrm>
            <a:off x="760850" y="4068800"/>
            <a:ext cx="14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Fully Automated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872413" y="4130075"/>
            <a:ext cx="14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Minimize Effort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0"/>
          <p:cNvSpPr txBox="1"/>
          <p:nvPr/>
        </p:nvSpPr>
        <p:spPr>
          <a:xfrm>
            <a:off x="5273588" y="4130075"/>
            <a:ext cx="149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Scenario independent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0"/>
          <p:cNvSpPr txBox="1"/>
          <p:nvPr/>
        </p:nvSpPr>
        <p:spPr>
          <a:xfrm>
            <a:off x="7492913" y="4130075"/>
            <a:ext cx="14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Minimize time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conclusion:</a:t>
            </a:r>
            <a:endParaRPr/>
          </a:p>
        </p:txBody>
      </p:sp>
      <p:pic>
        <p:nvPicPr>
          <p:cNvPr id="174" name="Google Shape;17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293" y="2127902"/>
            <a:ext cx="1478736" cy="163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5016" y="1979075"/>
            <a:ext cx="1747737" cy="193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4815" y="1979063"/>
            <a:ext cx="1747737" cy="193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6363" y="1979063"/>
            <a:ext cx="1747737" cy="193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1"/>
          <p:cNvSpPr txBox="1"/>
          <p:nvPr/>
        </p:nvSpPr>
        <p:spPr>
          <a:xfrm>
            <a:off x="490423" y="3810726"/>
            <a:ext cx="1269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Link Prediction Accuracy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1989075" y="3689975"/>
            <a:ext cx="147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Third scenario representation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1"/>
          <p:cNvSpPr txBox="1"/>
          <p:nvPr/>
        </p:nvSpPr>
        <p:spPr>
          <a:xfrm>
            <a:off x="3768175" y="3734525"/>
            <a:ext cx="93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Draw.io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1"/>
          <p:cNvSpPr txBox="1"/>
          <p:nvPr/>
        </p:nvSpPr>
        <p:spPr>
          <a:xfrm>
            <a:off x="5779322" y="3689825"/>
            <a:ext cx="93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Random Forest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2" name="Google Shape;18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46796" y="2206646"/>
            <a:ext cx="1478725" cy="147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1"/>
          <p:cNvSpPr txBox="1"/>
          <p:nvPr/>
        </p:nvSpPr>
        <p:spPr>
          <a:xfrm>
            <a:off x="7404626" y="3766176"/>
            <a:ext cx="126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Adding node properties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