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94805ed94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94805ed94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94805ed945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94805ed945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94805ed94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94805ed9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4805ed9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4805ed9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4805ed94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4805ed94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4805ed94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4805ed94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4805ed94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4805ed94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94805ed94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94805ed94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94805ed94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94805ed94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4805ed94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94805ed94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11708" y="1354175"/>
            <a:ext cx="8520600" cy="205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Maven Pro"/>
                <a:ea typeface="Maven Pro"/>
                <a:cs typeface="Maven Pro"/>
                <a:sym typeface="Maven Pro"/>
              </a:rPr>
              <a:t>Build-a-thon: </a:t>
            </a:r>
            <a:r>
              <a:rPr b="1" lang="en" sz="3600">
                <a:latin typeface="Maven Pro"/>
                <a:ea typeface="Maven Pro"/>
                <a:cs typeface="Maven Pro"/>
                <a:sym typeface="Maven Pro"/>
              </a:rPr>
              <a:t>Demo of Deriving new use cases based on link prediction algorithm for FG AN use cases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11700" y="3572750"/>
            <a:ext cx="8520600" cy="1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By: Tarek Mohamed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latin typeface="Nunito"/>
                <a:ea typeface="Nunito"/>
                <a:cs typeface="Nunito"/>
                <a:sym typeface="Nunito"/>
              </a:rPr>
              <a:t>Activities are done as part of ITU FG AN Build-a-thon 2022</a:t>
            </a:r>
            <a:endParaRPr i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latin typeface="Nunito"/>
                <a:ea typeface="Nunito"/>
                <a:cs typeface="Nunito"/>
                <a:sym typeface="Nunito"/>
              </a:rPr>
              <a:t>Presented during Workshop 3.0</a:t>
            </a:r>
            <a:endParaRPr i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Nunito"/>
                <a:ea typeface="Nunito"/>
                <a:cs typeface="Nunito"/>
                <a:sym typeface="Nunito"/>
              </a:rPr>
              <a:t>29 Nov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r>
              <a:rPr lang="en"/>
              <a:t> For Better Results:</a:t>
            </a:r>
            <a:endParaRPr/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Names of the fields of </a:t>
            </a:r>
            <a:r>
              <a:rPr lang="en"/>
              <a:t>document</a:t>
            </a:r>
            <a:r>
              <a:rPr lang="en"/>
              <a:t>  table must be consistent.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 need to find a parsable way to represent the sequence diagrams of the </a:t>
            </a:r>
            <a:r>
              <a:rPr lang="en"/>
              <a:t>use cases</a:t>
            </a:r>
            <a:r>
              <a:rPr lang="en"/>
              <a:t>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Reference code may be enhanced more.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Include Sequence diagram representation for all use cases.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Make the representation </a:t>
            </a:r>
            <a:r>
              <a:rPr lang="en"/>
              <a:t>aligned</a:t>
            </a:r>
            <a:r>
              <a:rPr lang="en"/>
              <a:t> with the use case description and requirements.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[Next step] May Include NLP ML Models to help.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[Next Step] May use Other Graph Algorithms.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[Next Step] Use Other ways to represent the graph network i.e. Networkx library.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[Next Step] Applying Node Property Prediction.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525" y="351003"/>
            <a:ext cx="7122399" cy="37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Contents: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Existing Solution.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New Mechanism of discovering use cases.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use this new mechanism.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Results and Conclusion.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Recommendations for better results..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4747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Autonomous</a:t>
            </a:r>
            <a:r>
              <a:rPr lang="en"/>
              <a:t> Networks has gained a lot of reputation and </a:t>
            </a:r>
            <a:r>
              <a:rPr lang="en"/>
              <a:t>importance</a:t>
            </a:r>
            <a:r>
              <a:rPr lang="en"/>
              <a:t>, specially in the next generation networks.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Although the huge interest for all firms, there are undiscovered potentiality of using it more in different use cases.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By Applying Link prediction algorithm, we tried to investigate these new potential use cases, by predicting </a:t>
            </a:r>
            <a:r>
              <a:rPr lang="en"/>
              <a:t>possible</a:t>
            </a:r>
            <a:r>
              <a:rPr lang="en"/>
              <a:t> </a:t>
            </a:r>
            <a:r>
              <a:rPr lang="en"/>
              <a:t>links between Actors.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828575" y="2887075"/>
            <a:ext cx="771600" cy="52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src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872575" y="2142125"/>
            <a:ext cx="630600" cy="52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775575" y="2868025"/>
            <a:ext cx="771600" cy="52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sink</a:t>
            </a:r>
            <a:endParaRPr/>
          </a:p>
        </p:txBody>
      </p:sp>
      <p:cxnSp>
        <p:nvCxnSpPr>
          <p:cNvPr id="84" name="Google Shape;84;p15"/>
          <p:cNvCxnSpPr>
            <a:stCxn id="81" idx="7"/>
            <a:endCxn id="82" idx="3"/>
          </p:cNvCxnSpPr>
          <p:nvPr/>
        </p:nvCxnSpPr>
        <p:spPr>
          <a:xfrm flipH="1" rot="10800000">
            <a:off x="6487177" y="2587620"/>
            <a:ext cx="477600" cy="3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>
            <a:stCxn id="82" idx="5"/>
            <a:endCxn id="83" idx="1"/>
          </p:cNvCxnSpPr>
          <p:nvPr/>
        </p:nvCxnSpPr>
        <p:spPr>
          <a:xfrm>
            <a:off x="7410826" y="2587680"/>
            <a:ext cx="477600" cy="3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>
            <a:stCxn id="81" idx="6"/>
            <a:endCxn id="83" idx="2"/>
          </p:cNvCxnSpPr>
          <p:nvPr/>
        </p:nvCxnSpPr>
        <p:spPr>
          <a:xfrm flipH="1" rot="10800000">
            <a:off x="6600175" y="3128875"/>
            <a:ext cx="11754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5"/>
          <p:cNvSpPr txBox="1"/>
          <p:nvPr/>
        </p:nvSpPr>
        <p:spPr>
          <a:xfrm>
            <a:off x="6328800" y="3610225"/>
            <a:ext cx="236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Example of closed loop use case, represented in graph, with AI/ML model as one of the actors.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discover new use cases ?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71900" y="1919075"/>
            <a:ext cx="3877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these days, we depend on the human actor to test and discover manually the new use cases.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 and effort are the main factors here.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have new cases came every day that need an expert to check for it.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5752450" y="3050200"/>
            <a:ext cx="902100" cy="52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src-1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6850450" y="2305250"/>
            <a:ext cx="848100" cy="52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ML-1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7829950" y="3031150"/>
            <a:ext cx="771600" cy="52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sink</a:t>
            </a:r>
            <a:endParaRPr/>
          </a:p>
        </p:txBody>
      </p:sp>
      <p:cxnSp>
        <p:nvCxnSpPr>
          <p:cNvPr id="97" name="Google Shape;97;p16"/>
          <p:cNvCxnSpPr>
            <a:stCxn id="94" idx="7"/>
            <a:endCxn id="95" idx="3"/>
          </p:cNvCxnSpPr>
          <p:nvPr/>
        </p:nvCxnSpPr>
        <p:spPr>
          <a:xfrm flipH="1" rot="10800000">
            <a:off x="6522441" y="2750745"/>
            <a:ext cx="452100" cy="3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>
            <a:stCxn id="95" idx="5"/>
            <a:endCxn id="96" idx="1"/>
          </p:cNvCxnSpPr>
          <p:nvPr/>
        </p:nvCxnSpPr>
        <p:spPr>
          <a:xfrm>
            <a:off x="7574349" y="2750805"/>
            <a:ext cx="368700" cy="3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6"/>
          <p:cNvCxnSpPr>
            <a:stCxn id="94" idx="6"/>
            <a:endCxn id="96" idx="2"/>
          </p:cNvCxnSpPr>
          <p:nvPr/>
        </p:nvCxnSpPr>
        <p:spPr>
          <a:xfrm flipH="1" rot="10800000">
            <a:off x="6654550" y="3292000"/>
            <a:ext cx="11754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6"/>
          <p:cNvSpPr/>
          <p:nvPr/>
        </p:nvSpPr>
        <p:spPr>
          <a:xfrm>
            <a:off x="6252775" y="4036950"/>
            <a:ext cx="848100" cy="52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src-3</a:t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4959125" y="2125900"/>
            <a:ext cx="902100" cy="52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src-2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7449025" y="3775950"/>
            <a:ext cx="848100" cy="52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ML-2</a:t>
            </a:r>
            <a:endParaRPr/>
          </a:p>
        </p:txBody>
      </p:sp>
      <p:cxnSp>
        <p:nvCxnSpPr>
          <p:cNvPr id="103" name="Google Shape;103;p16"/>
          <p:cNvCxnSpPr>
            <a:endCxn id="95" idx="2"/>
          </p:cNvCxnSpPr>
          <p:nvPr/>
        </p:nvCxnSpPr>
        <p:spPr>
          <a:xfrm>
            <a:off x="5861350" y="2349650"/>
            <a:ext cx="9891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>
            <a:stCxn id="100" idx="7"/>
            <a:endCxn id="102" idx="2"/>
          </p:cNvCxnSpPr>
          <p:nvPr/>
        </p:nvCxnSpPr>
        <p:spPr>
          <a:xfrm flipH="1" rot="10800000">
            <a:off x="6976674" y="4036895"/>
            <a:ext cx="472500" cy="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>
            <a:stCxn id="102" idx="0"/>
            <a:endCxn id="96" idx="4"/>
          </p:cNvCxnSpPr>
          <p:nvPr/>
        </p:nvCxnSpPr>
        <p:spPr>
          <a:xfrm flipH="1" rot="10800000">
            <a:off x="7873075" y="3553050"/>
            <a:ext cx="3426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Pipeline to get new cases: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903875" y="2045725"/>
            <a:ext cx="1409100" cy="234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996575" y="2167950"/>
            <a:ext cx="1223700" cy="65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data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996575" y="2955250"/>
            <a:ext cx="1223700" cy="45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903875" y="3589675"/>
            <a:ext cx="1409100" cy="65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3003875" y="2045725"/>
            <a:ext cx="919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5699075" y="1731525"/>
            <a:ext cx="15048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Code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7203925" y="3206750"/>
            <a:ext cx="15048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5029200" y="4242175"/>
            <a:ext cx="15048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Prediction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41425" y="1621350"/>
            <a:ext cx="18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Document</a:t>
            </a:r>
            <a:endParaRPr/>
          </a:p>
        </p:txBody>
      </p:sp>
      <p:cxnSp>
        <p:nvCxnSpPr>
          <p:cNvPr id="120" name="Google Shape;120;p17"/>
          <p:cNvCxnSpPr>
            <a:stCxn id="112" idx="3"/>
            <a:endCxn id="115" idx="1"/>
          </p:cNvCxnSpPr>
          <p:nvPr/>
        </p:nvCxnSpPr>
        <p:spPr>
          <a:xfrm flipH="1" rot="10800000">
            <a:off x="2220275" y="2332200"/>
            <a:ext cx="783600" cy="16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7"/>
          <p:cNvCxnSpPr>
            <a:stCxn id="113" idx="3"/>
            <a:endCxn id="115" idx="1"/>
          </p:cNvCxnSpPr>
          <p:nvPr/>
        </p:nvCxnSpPr>
        <p:spPr>
          <a:xfrm flipH="1" rot="10800000">
            <a:off x="2220275" y="2332150"/>
            <a:ext cx="783600" cy="84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7"/>
          <p:cNvCxnSpPr>
            <a:stCxn id="114" idx="3"/>
            <a:endCxn id="115" idx="1"/>
          </p:cNvCxnSpPr>
          <p:nvPr/>
        </p:nvCxnSpPr>
        <p:spPr>
          <a:xfrm flipH="1" rot="10800000">
            <a:off x="2312975" y="2332225"/>
            <a:ext cx="690900" cy="158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7"/>
          <p:cNvCxnSpPr>
            <a:stCxn id="115" idx="3"/>
            <a:endCxn id="116" idx="1"/>
          </p:cNvCxnSpPr>
          <p:nvPr/>
        </p:nvCxnSpPr>
        <p:spPr>
          <a:xfrm flipH="1" rot="10800000">
            <a:off x="3923675" y="2017975"/>
            <a:ext cx="1775400" cy="314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>
            <a:stCxn id="115" idx="2"/>
            <a:endCxn id="117" idx="0"/>
          </p:cNvCxnSpPr>
          <p:nvPr/>
        </p:nvCxnSpPr>
        <p:spPr>
          <a:xfrm flipH="1" rot="-5400000">
            <a:off x="5415875" y="666325"/>
            <a:ext cx="588300" cy="44925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7"/>
          <p:cNvCxnSpPr>
            <a:stCxn id="116" idx="3"/>
            <a:endCxn id="117" idx="0"/>
          </p:cNvCxnSpPr>
          <p:nvPr/>
        </p:nvCxnSpPr>
        <p:spPr>
          <a:xfrm>
            <a:off x="7203875" y="2017875"/>
            <a:ext cx="752400" cy="1188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7"/>
          <p:cNvCxnSpPr>
            <a:stCxn id="117" idx="2"/>
            <a:endCxn id="118" idx="3"/>
          </p:cNvCxnSpPr>
          <p:nvPr/>
        </p:nvCxnSpPr>
        <p:spPr>
          <a:xfrm rot="5400000">
            <a:off x="6870625" y="3442850"/>
            <a:ext cx="749100" cy="1422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7"/>
          <p:cNvCxnSpPr>
            <a:stCxn id="118" idx="1"/>
            <a:endCxn id="111" idx="2"/>
          </p:cNvCxnSpPr>
          <p:nvPr/>
        </p:nvCxnSpPr>
        <p:spPr>
          <a:xfrm rot="10800000">
            <a:off x="1608300" y="4393825"/>
            <a:ext cx="3420900" cy="134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7"/>
          <p:cNvSpPr txBox="1"/>
          <p:nvPr/>
        </p:nvSpPr>
        <p:spPr>
          <a:xfrm>
            <a:off x="4641575" y="1698475"/>
            <a:ext cx="10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4541750" y="2521650"/>
            <a:ext cx="16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Parsed Figures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2759525" y="4658275"/>
            <a:ext cx="18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Supposed to produce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3075800" y="426075"/>
            <a:ext cx="2463900" cy="69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Parsing</a:t>
            </a:r>
            <a:endParaRPr b="1" sz="2100"/>
          </a:p>
        </p:txBody>
      </p:sp>
      <p:sp>
        <p:nvSpPr>
          <p:cNvPr id="136" name="Google Shape;136;p18"/>
          <p:cNvSpPr/>
          <p:nvPr/>
        </p:nvSpPr>
        <p:spPr>
          <a:xfrm>
            <a:off x="959275" y="1305350"/>
            <a:ext cx="1884900" cy="44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Requirements</a:t>
            </a:r>
            <a:endParaRPr b="1" sz="1600"/>
          </a:p>
        </p:txBody>
      </p:sp>
      <p:sp>
        <p:nvSpPr>
          <p:cNvPr id="137" name="Google Shape;137;p18"/>
          <p:cNvSpPr/>
          <p:nvPr/>
        </p:nvSpPr>
        <p:spPr>
          <a:xfrm>
            <a:off x="3499925" y="1305350"/>
            <a:ext cx="1884900" cy="44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Meta Data</a:t>
            </a:r>
            <a:endParaRPr b="1" sz="1600"/>
          </a:p>
        </p:txBody>
      </p:sp>
      <p:sp>
        <p:nvSpPr>
          <p:cNvPr id="138" name="Google Shape;138;p18"/>
          <p:cNvSpPr/>
          <p:nvPr/>
        </p:nvSpPr>
        <p:spPr>
          <a:xfrm>
            <a:off x="5943575" y="1305350"/>
            <a:ext cx="1884900" cy="44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Figures</a:t>
            </a:r>
            <a:endParaRPr b="1" sz="1600"/>
          </a:p>
        </p:txBody>
      </p:sp>
      <p:sp>
        <p:nvSpPr>
          <p:cNvPr id="139" name="Google Shape;139;p18"/>
          <p:cNvSpPr/>
          <p:nvPr/>
        </p:nvSpPr>
        <p:spPr>
          <a:xfrm>
            <a:off x="5158550" y="2031525"/>
            <a:ext cx="1223700" cy="44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PlantUML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7491400" y="1955325"/>
            <a:ext cx="1223700" cy="44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Draw.io</a:t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 rotWithShape="1">
          <a:blip r:embed="rId3">
            <a:alphaModFix/>
          </a:blip>
          <a:srcRect b="35011" l="20444" r="34896" t="36552"/>
          <a:stretch/>
        </p:blipFill>
        <p:spPr>
          <a:xfrm>
            <a:off x="413625" y="2260125"/>
            <a:ext cx="4266174" cy="19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1174325" y="4186750"/>
            <a:ext cx="232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Text Parsing final table</a:t>
            </a:r>
            <a:endParaRPr sz="1600"/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4">
            <a:alphaModFix/>
          </a:blip>
          <a:srcRect b="40552" l="20449" r="27570" t="38438"/>
          <a:stretch/>
        </p:blipFill>
        <p:spPr>
          <a:xfrm>
            <a:off x="4787850" y="2605300"/>
            <a:ext cx="4196351" cy="16291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5539700" y="4186750"/>
            <a:ext cx="305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Relations</a:t>
            </a:r>
            <a:r>
              <a:rPr lang="en" sz="1500"/>
              <a:t> Parsing final table</a:t>
            </a:r>
            <a:endParaRPr sz="1500"/>
          </a:p>
        </p:txBody>
      </p:sp>
      <p:cxnSp>
        <p:nvCxnSpPr>
          <p:cNvPr id="145" name="Google Shape;145;p18"/>
          <p:cNvCxnSpPr>
            <a:stCxn id="135" idx="1"/>
            <a:endCxn id="136" idx="0"/>
          </p:cNvCxnSpPr>
          <p:nvPr/>
        </p:nvCxnSpPr>
        <p:spPr>
          <a:xfrm flipH="1">
            <a:off x="1901600" y="773325"/>
            <a:ext cx="1174200" cy="531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8"/>
          <p:cNvCxnSpPr>
            <a:stCxn id="135" idx="2"/>
            <a:endCxn id="137" idx="0"/>
          </p:cNvCxnSpPr>
          <p:nvPr/>
        </p:nvCxnSpPr>
        <p:spPr>
          <a:xfrm flipH="1" rot="-5400000">
            <a:off x="4282700" y="1145625"/>
            <a:ext cx="184800" cy="1347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8"/>
          <p:cNvCxnSpPr>
            <a:stCxn id="135" idx="3"/>
            <a:endCxn id="138" idx="0"/>
          </p:cNvCxnSpPr>
          <p:nvPr/>
        </p:nvCxnSpPr>
        <p:spPr>
          <a:xfrm>
            <a:off x="5539700" y="773325"/>
            <a:ext cx="1346400" cy="531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8"/>
          <p:cNvCxnSpPr>
            <a:stCxn id="138" idx="3"/>
            <a:endCxn id="140" idx="0"/>
          </p:cNvCxnSpPr>
          <p:nvPr/>
        </p:nvCxnSpPr>
        <p:spPr>
          <a:xfrm>
            <a:off x="7828475" y="1528550"/>
            <a:ext cx="274800" cy="426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8"/>
          <p:cNvCxnSpPr>
            <a:stCxn id="138" idx="1"/>
            <a:endCxn id="139" idx="0"/>
          </p:cNvCxnSpPr>
          <p:nvPr/>
        </p:nvCxnSpPr>
        <p:spPr>
          <a:xfrm flipH="1">
            <a:off x="5770475" y="1528550"/>
            <a:ext cx="173100" cy="50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8"/>
          <p:cNvCxnSpPr>
            <a:stCxn id="136" idx="2"/>
            <a:endCxn id="141" idx="0"/>
          </p:cNvCxnSpPr>
          <p:nvPr/>
        </p:nvCxnSpPr>
        <p:spPr>
          <a:xfrm flipH="1" rot="-5400000">
            <a:off x="1969975" y="1683500"/>
            <a:ext cx="508500" cy="6450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8"/>
          <p:cNvCxnSpPr>
            <a:stCxn id="137" idx="2"/>
            <a:endCxn id="141" idx="0"/>
          </p:cNvCxnSpPr>
          <p:nvPr/>
        </p:nvCxnSpPr>
        <p:spPr>
          <a:xfrm rot="5400000">
            <a:off x="3240275" y="1058150"/>
            <a:ext cx="508500" cy="18957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8"/>
          <p:cNvCxnSpPr>
            <a:stCxn id="140" idx="2"/>
            <a:endCxn id="143" idx="0"/>
          </p:cNvCxnSpPr>
          <p:nvPr/>
        </p:nvCxnSpPr>
        <p:spPr>
          <a:xfrm rot="5400000">
            <a:off x="7392850" y="1895025"/>
            <a:ext cx="203700" cy="1217100"/>
          </a:xfrm>
          <a:prstGeom prst="bentConnector3">
            <a:avLst>
              <a:gd fmla="val 4996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Boxes Explained: 1. Parsing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19"/>
          <p:cNvCxnSpPr/>
          <p:nvPr/>
        </p:nvCxnSpPr>
        <p:spPr>
          <a:xfrm>
            <a:off x="380550" y="1799200"/>
            <a:ext cx="176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9"/>
          <p:cNvCxnSpPr/>
          <p:nvPr/>
        </p:nvCxnSpPr>
        <p:spPr>
          <a:xfrm>
            <a:off x="380550" y="3142125"/>
            <a:ext cx="176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0" name="Google Shape;160;p19"/>
          <p:cNvSpPr txBox="1"/>
          <p:nvPr/>
        </p:nvSpPr>
        <p:spPr>
          <a:xfrm>
            <a:off x="420100" y="1355650"/>
            <a:ext cx="14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Scenario</a:t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343900" y="2741925"/>
            <a:ext cx="16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</a:t>
            </a:r>
            <a:r>
              <a:rPr lang="en"/>
              <a:t> Scenario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372250" y="4084875"/>
            <a:ext cx="16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</a:t>
            </a:r>
            <a:r>
              <a:rPr lang="en"/>
              <a:t> Scenario</a:t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420100" y="575600"/>
            <a:ext cx="1653600" cy="85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Document Figures Representation</a:t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372250" y="1958325"/>
            <a:ext cx="1653600" cy="85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Pure reference code representation</a:t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343900" y="3225075"/>
            <a:ext cx="1653600" cy="85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Functions as properties </a:t>
            </a:r>
            <a:r>
              <a:rPr lang="en"/>
              <a:t>representation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3290750" y="1793400"/>
            <a:ext cx="1281300" cy="107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Additional Properties</a:t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5239000" y="1793400"/>
            <a:ext cx="1281300" cy="107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Calculated Combined features</a:t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7034850" y="1793400"/>
            <a:ext cx="1281300" cy="107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New links</a:t>
            </a:r>
            <a:endParaRPr/>
          </a:p>
        </p:txBody>
      </p:sp>
      <p:cxnSp>
        <p:nvCxnSpPr>
          <p:cNvPr id="169" name="Google Shape;169;p19"/>
          <p:cNvCxnSpPr>
            <a:stCxn id="163" idx="3"/>
            <a:endCxn id="166" idx="0"/>
          </p:cNvCxnSpPr>
          <p:nvPr/>
        </p:nvCxnSpPr>
        <p:spPr>
          <a:xfrm>
            <a:off x="2073700" y="1005500"/>
            <a:ext cx="1857600" cy="787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9"/>
          <p:cNvCxnSpPr>
            <a:stCxn id="164" idx="3"/>
            <a:endCxn id="166" idx="1"/>
          </p:cNvCxnSpPr>
          <p:nvPr/>
        </p:nvCxnSpPr>
        <p:spPr>
          <a:xfrm flipH="1" rot="10800000">
            <a:off x="2025850" y="2330925"/>
            <a:ext cx="1264800" cy="573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9"/>
          <p:cNvCxnSpPr>
            <a:stCxn id="165" idx="3"/>
            <a:endCxn id="166" idx="2"/>
          </p:cNvCxnSpPr>
          <p:nvPr/>
        </p:nvCxnSpPr>
        <p:spPr>
          <a:xfrm flipH="1" rot="10800000">
            <a:off x="1997500" y="2868375"/>
            <a:ext cx="1933800" cy="786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9"/>
          <p:cNvCxnSpPr>
            <a:stCxn id="166" idx="3"/>
            <a:endCxn id="167" idx="1"/>
          </p:cNvCxnSpPr>
          <p:nvPr/>
        </p:nvCxnSpPr>
        <p:spPr>
          <a:xfrm>
            <a:off x="4572050" y="2330850"/>
            <a:ext cx="66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9"/>
          <p:cNvCxnSpPr>
            <a:stCxn id="167" idx="3"/>
            <a:endCxn id="168" idx="1"/>
          </p:cNvCxnSpPr>
          <p:nvPr/>
        </p:nvCxnSpPr>
        <p:spPr>
          <a:xfrm>
            <a:off x="6520300" y="2330850"/>
            <a:ext cx="5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2. Link Prediction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This Pipeline?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343150"/>
            <a:ext cx="1786925" cy="178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2425" y="2485322"/>
            <a:ext cx="1496976" cy="149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2999" y="2520832"/>
            <a:ext cx="1926977" cy="142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95696" y="2485321"/>
            <a:ext cx="1496975" cy="14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760850" y="4068800"/>
            <a:ext cx="14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Fully Automated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2872413" y="4130075"/>
            <a:ext cx="14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Minimize Effort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5273588" y="4130075"/>
            <a:ext cx="149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Scenario independent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7492913" y="4130075"/>
            <a:ext cx="14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Minimize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conclusion: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93" y="2127902"/>
            <a:ext cx="1478736" cy="16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016" y="1979075"/>
            <a:ext cx="1747737" cy="19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4815" y="1979063"/>
            <a:ext cx="1747737" cy="19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6363" y="1979063"/>
            <a:ext cx="1747737" cy="19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/>
        </p:nvSpPr>
        <p:spPr>
          <a:xfrm>
            <a:off x="490423" y="3810726"/>
            <a:ext cx="126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 Prediction Accuracy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1989075" y="3689975"/>
            <a:ext cx="147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Third scenario representation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3768175" y="3734525"/>
            <a:ext cx="9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Draw.io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5779322" y="3689825"/>
            <a:ext cx="93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6796" y="2206646"/>
            <a:ext cx="1478725" cy="14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/>
          <p:cNvSpPr txBox="1"/>
          <p:nvPr/>
        </p:nvSpPr>
        <p:spPr>
          <a:xfrm>
            <a:off x="7404626" y="3766176"/>
            <a:ext cx="126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Adding node properties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