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14" r:id="rId2"/>
    <p:sldId id="363" r:id="rId3"/>
    <p:sldId id="364" r:id="rId4"/>
    <p:sldId id="356" r:id="rId5"/>
    <p:sldId id="365" r:id="rId6"/>
    <p:sldId id="351" r:id="rId7"/>
    <p:sldId id="357" r:id="rId8"/>
    <p:sldId id="359" r:id="rId9"/>
    <p:sldId id="358" r:id="rId10"/>
    <p:sldId id="362" r:id="rId11"/>
    <p:sldId id="342" r:id="rId12"/>
    <p:sldId id="352" r:id="rId13"/>
    <p:sldId id="350" r:id="rId14"/>
    <p:sldId id="354" r:id="rId15"/>
    <p:sldId id="366" r:id="rId16"/>
    <p:sldId id="367" r:id="rId17"/>
    <p:sldId id="368" r:id="rId18"/>
    <p:sldId id="36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1E0FF"/>
    <a:srgbClr val="FF3300"/>
    <a:srgbClr val="007FDE"/>
    <a:srgbClr val="0075CC"/>
    <a:srgbClr val="008DF6"/>
    <a:srgbClr val="E6C164"/>
    <a:srgbClr val="E59F65"/>
    <a:srgbClr val="BE897C"/>
    <a:srgbClr val="FFD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0"/>
  </p:normalViewPr>
  <p:slideViewPr>
    <p:cSldViewPr snapToGrid="0">
      <p:cViewPr varScale="1">
        <p:scale>
          <a:sx n="99" d="100"/>
          <a:sy n="99" d="100"/>
        </p:scale>
        <p:origin x="9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AD213-B8A4-4116-B9FA-43EFF63680CA}" type="datetimeFigureOut">
              <a:rPr kumimoji="1" lang="ja-JP" altLang="en-US" smtClean="0"/>
              <a:t>2021/11/28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5C814-E0E1-4AC0-914F-940797A82C2C}" type="slidenum">
              <a:rPr kumimoji="1" lang="ja-JP" altLang="en-US" smtClean="0"/>
              <a:t>‹#›</a:t>
            </a:fld>
            <a:endParaRPr kumimoji="1" lang="ja-JP" altLang="en-US"/>
          </a:p>
        </p:txBody>
      </p:sp>
    </p:spTree>
    <p:extLst>
      <p:ext uri="{BB962C8B-B14F-4D97-AF65-F5344CB8AC3E}">
        <p14:creationId xmlns:p14="http://schemas.microsoft.com/office/powerpoint/2010/main" val="441306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A5C814-E0E1-4AC0-914F-940797A82C2C}" type="slidenum">
              <a:rPr kumimoji="1" lang="ja-JP" altLang="en-US" smtClean="0"/>
              <a:t>5</a:t>
            </a:fld>
            <a:endParaRPr kumimoji="1" lang="ja-JP" altLang="en-US"/>
          </a:p>
        </p:txBody>
      </p:sp>
    </p:spTree>
    <p:extLst>
      <p:ext uri="{BB962C8B-B14F-4D97-AF65-F5344CB8AC3E}">
        <p14:creationId xmlns:p14="http://schemas.microsoft.com/office/powerpoint/2010/main" val="149513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Failure parameter loss percent, failure parameter percentage,  </a:t>
            </a:r>
            <a:r>
              <a:rPr kumimoji="1" lang="en-US" altLang="ja-JP" dirty="0" err="1"/>
              <a:t>failure_parameter_stop_second</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A5C814-E0E1-4AC0-914F-940797A82C2C}" type="slidenum">
              <a:rPr kumimoji="1" lang="ja-JP" altLang="en-US" smtClean="0"/>
              <a:t>6</a:t>
            </a:fld>
            <a:endParaRPr kumimoji="1" lang="ja-JP" altLang="en-US"/>
          </a:p>
        </p:txBody>
      </p:sp>
    </p:spTree>
    <p:extLst>
      <p:ext uri="{BB962C8B-B14F-4D97-AF65-F5344CB8AC3E}">
        <p14:creationId xmlns:p14="http://schemas.microsoft.com/office/powerpoint/2010/main" val="318201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60594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166461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346740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399733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289130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392831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172641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6288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165822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222652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A0F5E4E-E2BB-4A4E-B664-13F15DD9737F}" type="datetimeFigureOut">
              <a:rPr kumimoji="1" lang="ja-JP" altLang="en-US" smtClean="0"/>
              <a:t>2021/11/28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ED5745-F8C5-48CC-BA91-D54AD76A6387}" type="slidenum">
              <a:rPr kumimoji="1" lang="ja-JP" altLang="en-US" smtClean="0"/>
              <a:t>‹#›</a:t>
            </a:fld>
            <a:endParaRPr kumimoji="1" lang="ja-JP" altLang="en-US"/>
          </a:p>
        </p:txBody>
      </p:sp>
    </p:spTree>
    <p:extLst>
      <p:ext uri="{BB962C8B-B14F-4D97-AF65-F5344CB8AC3E}">
        <p14:creationId xmlns:p14="http://schemas.microsoft.com/office/powerpoint/2010/main" val="390376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F5E4E-E2BB-4A4E-B664-13F15DD9737F}" type="datetimeFigureOut">
              <a:rPr kumimoji="1" lang="ja-JP" altLang="en-US" smtClean="0"/>
              <a:t>2021/11/28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D5745-F8C5-48CC-BA91-D54AD76A6387}" type="slidenum">
              <a:rPr kumimoji="1" lang="ja-JP" altLang="en-US" smtClean="0"/>
              <a:t>‹#›</a:t>
            </a:fld>
            <a:endParaRPr kumimoji="1" lang="ja-JP" altLang="en-US"/>
          </a:p>
        </p:txBody>
      </p:sp>
      <p:pic>
        <p:nvPicPr>
          <p:cNvPr id="8" name="図 7" descr="ロゴ, 会社名&#10;&#10;自動的に生成された説明">
            <a:extLst>
              <a:ext uri="{FF2B5EF4-FFF2-40B4-BE49-F238E27FC236}">
                <a16:creationId xmlns:a16="http://schemas.microsoft.com/office/drawing/2014/main" id="{A259D06B-FDB1-8749-84CB-5BDBCFD9601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28210" y="-181940"/>
            <a:ext cx="1452910" cy="1325563"/>
          </a:xfrm>
          <a:prstGeom prst="rect">
            <a:avLst/>
          </a:prstGeom>
        </p:spPr>
      </p:pic>
    </p:spTree>
    <p:extLst>
      <p:ext uri="{BB962C8B-B14F-4D97-AF65-F5344CB8AC3E}">
        <p14:creationId xmlns:p14="http://schemas.microsoft.com/office/powerpoint/2010/main" val="352520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hatena.ne.jp/keyword/%A5%B2%A1%BC%A5%E0%CD%FD%CF%C0" TargetMode="External"/><Relationship Id="rId2" Type="http://schemas.openxmlformats.org/officeDocument/2006/relationships/hyperlink" Target="http://d.hatena.ne.jp/keyword/%A5%D6%A5%E9%A5%C3%A5%AF%A5%DC%A5%C3%A5%AF%A5%B9"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d.hatena.ne.jp/keyword/Valu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T18ivePrIUQ"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T18ivePrIUQ"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1952623" y="1885854"/>
            <a:ext cx="9097580" cy="400110"/>
          </a:xfrm>
          <a:prstGeom prst="rect">
            <a:avLst/>
          </a:prstGeom>
          <a:noFill/>
          <a:ln>
            <a:noFill/>
          </a:ln>
        </p:spPr>
        <p:txBody>
          <a:bodyPr wrap="square">
            <a:spAutoFit/>
          </a:bodyPr>
          <a:lstStyle/>
          <a:p>
            <a:r>
              <a:rPr lang="ja-JP" altLang="en-US" sz="2000" b="1" dirty="0">
                <a:latin typeface="Meiryo UI" panose="020B0604030504040204" pitchFamily="50" charset="-128"/>
                <a:ea typeface="Meiryo UI" panose="020B0604030504040204" pitchFamily="50" charset="-128"/>
              </a:rPr>
              <a:t>　</a:t>
            </a:r>
            <a:endParaRPr lang="en-US" altLang="ja-JP" b="1" dirty="0">
              <a:latin typeface="Meiryo UI" panose="020B0604030504040204" pitchFamily="50" charset="-128"/>
              <a:ea typeface="Meiryo UI" panose="020B0604030504040204" pitchFamily="50" charset="-128"/>
            </a:endParaRPr>
          </a:p>
        </p:txBody>
      </p:sp>
      <p:sp>
        <p:nvSpPr>
          <p:cNvPr id="7" name="正方形/長方形 6"/>
          <p:cNvSpPr/>
          <p:nvPr/>
        </p:nvSpPr>
        <p:spPr>
          <a:xfrm>
            <a:off x="1685636" y="1143887"/>
            <a:ext cx="8820727" cy="1754326"/>
          </a:xfrm>
          <a:prstGeom prst="rect">
            <a:avLst/>
          </a:prstGeom>
          <a:ln>
            <a:noFill/>
          </a:ln>
        </p:spPr>
        <p:txBody>
          <a:bodyPr wrap="square">
            <a:spAutoFit/>
          </a:bodyPr>
          <a:lstStyle/>
          <a:p>
            <a:r>
              <a:rPr lang="en-US" altLang="ja-JP" sz="3600" b="1" i="0" dirty="0">
                <a:effectLst/>
                <a:latin typeface="-apple-system"/>
              </a:rPr>
              <a:t>ITU-ML5G-PS-015: Network failure detection and root cause analysis in 5GC by NFV-based test environment</a:t>
            </a:r>
          </a:p>
        </p:txBody>
      </p:sp>
      <p:sp>
        <p:nvSpPr>
          <p:cNvPr id="11" name="テキスト ボックス 10">
            <a:extLst>
              <a:ext uri="{FF2B5EF4-FFF2-40B4-BE49-F238E27FC236}">
                <a16:creationId xmlns:a16="http://schemas.microsoft.com/office/drawing/2014/main" id="{B932E9D3-1FFD-47A9-BE20-51B48ED52D96}"/>
              </a:ext>
            </a:extLst>
          </p:cNvPr>
          <p:cNvSpPr txBox="1"/>
          <p:nvPr/>
        </p:nvSpPr>
        <p:spPr>
          <a:xfrm>
            <a:off x="4748758" y="3121125"/>
            <a:ext cx="2595318" cy="707886"/>
          </a:xfrm>
          <a:prstGeom prst="rect">
            <a:avLst/>
          </a:prstGeom>
          <a:noFill/>
        </p:spPr>
        <p:txBody>
          <a:bodyPr wrap="square">
            <a:spAutoFit/>
          </a:bodyPr>
          <a:lstStyle/>
          <a:p>
            <a:r>
              <a:rPr lang="en-US" altLang="ja-JP" sz="2000" b="1" dirty="0">
                <a:latin typeface="Meiryo UI" panose="020B0604030504040204" pitchFamily="50" charset="-128"/>
                <a:ea typeface="Meiryo UI" panose="020B0604030504040204" pitchFamily="50" charset="-128"/>
              </a:rPr>
              <a:t>    Team </a:t>
            </a:r>
            <a:r>
              <a:rPr lang="en-US" altLang="ja-JP" sz="2000" b="1" dirty="0" err="1">
                <a:latin typeface="Meiryo UI" panose="020B0604030504040204" pitchFamily="50" charset="-128"/>
                <a:ea typeface="Meiryo UI" panose="020B0604030504040204" pitchFamily="50" charset="-128"/>
              </a:rPr>
              <a:t>Kaien</a:t>
            </a:r>
            <a:endParaRPr lang="en-US" altLang="ja-JP" sz="2000" b="1" dirty="0">
              <a:latin typeface="Meiryo UI" panose="020B0604030504040204" pitchFamily="50" charset="-128"/>
              <a:ea typeface="Meiryo UI" panose="020B0604030504040204" pitchFamily="50" charset="-128"/>
            </a:endParaRPr>
          </a:p>
          <a:p>
            <a:r>
              <a:rPr lang="en-US" altLang="ja-JP" sz="2000" b="1" dirty="0">
                <a:latin typeface="Meiryo UI" panose="020B0604030504040204" pitchFamily="50" charset="-128"/>
                <a:ea typeface="Meiryo UI" panose="020B0604030504040204" pitchFamily="50" charset="-128"/>
              </a:rPr>
              <a:t>    2021-12-01</a:t>
            </a:r>
            <a:r>
              <a:rPr lang="ja-JP" altLang="ja-JP" sz="2000" b="1" dirty="0">
                <a:latin typeface="Meiryo UI" panose="020B0604030504040204" pitchFamily="50" charset="-128"/>
                <a:ea typeface="Meiryo UI" panose="020B0604030504040204" pitchFamily="50" charset="-128"/>
              </a:rPr>
              <a:t> </a:t>
            </a:r>
          </a:p>
        </p:txBody>
      </p:sp>
      <p:sp>
        <p:nvSpPr>
          <p:cNvPr id="8" name="テキスト ボックス 7">
            <a:extLst>
              <a:ext uri="{FF2B5EF4-FFF2-40B4-BE49-F238E27FC236}">
                <a16:creationId xmlns:a16="http://schemas.microsoft.com/office/drawing/2014/main" id="{7A289A1C-D4C9-4945-88CA-51700DD45B09}"/>
              </a:ext>
            </a:extLst>
          </p:cNvPr>
          <p:cNvSpPr txBox="1"/>
          <p:nvPr/>
        </p:nvSpPr>
        <p:spPr>
          <a:xfrm>
            <a:off x="6968842" y="5989347"/>
            <a:ext cx="4493485" cy="553998"/>
          </a:xfrm>
          <a:prstGeom prst="rect">
            <a:avLst/>
          </a:prstGeom>
          <a:noFill/>
        </p:spPr>
        <p:txBody>
          <a:bodyPr wrap="square">
            <a:spAutoFit/>
          </a:bodyPr>
          <a:lstStyle/>
          <a:p>
            <a:r>
              <a:rPr lang="ja-JP" altLang="en-US" b="1" dirty="0">
                <a:latin typeface="Meiryo UI" panose="020B0604030504040204" pitchFamily="50" charset="-128"/>
                <a:ea typeface="Meiryo UI" panose="020B0604030504040204" pitchFamily="50" charset="-128"/>
              </a:rPr>
              <a:t>白石　善明　　</a:t>
            </a:r>
            <a:r>
              <a:rPr lang="en-US" altLang="ja-JP" b="1" dirty="0">
                <a:latin typeface="Meiryo UI" panose="020B0604030504040204" pitchFamily="50" charset="-128"/>
                <a:ea typeface="Meiryo UI" panose="020B0604030504040204" pitchFamily="50" charset="-128"/>
              </a:rPr>
              <a:t>Yoshiaki SHIRAISHI</a:t>
            </a:r>
          </a:p>
          <a:p>
            <a:r>
              <a:rPr lang="en-US" altLang="ja-JP" sz="1200" b="1" u="sng" dirty="0">
                <a:latin typeface="Meiryo UI" panose="020B0604030504040204" pitchFamily="50" charset="-128"/>
                <a:ea typeface="Meiryo UI" panose="020B0604030504040204" pitchFamily="50" charset="-128"/>
              </a:rPr>
              <a:t>zenmei@port.kobe-u.ac.jp</a:t>
            </a:r>
          </a:p>
        </p:txBody>
      </p:sp>
      <p:sp>
        <p:nvSpPr>
          <p:cNvPr id="9" name="テキスト ボックス 8">
            <a:extLst>
              <a:ext uri="{FF2B5EF4-FFF2-40B4-BE49-F238E27FC236}">
                <a16:creationId xmlns:a16="http://schemas.microsoft.com/office/drawing/2014/main" id="{7529A7FF-F844-4A98-8BE1-0DE7C246F991}"/>
              </a:ext>
            </a:extLst>
          </p:cNvPr>
          <p:cNvSpPr txBox="1"/>
          <p:nvPr/>
        </p:nvSpPr>
        <p:spPr>
          <a:xfrm>
            <a:off x="6968842" y="5344751"/>
            <a:ext cx="3431304" cy="553998"/>
          </a:xfrm>
          <a:prstGeom prst="rect">
            <a:avLst/>
          </a:prstGeom>
          <a:noFill/>
        </p:spPr>
        <p:txBody>
          <a:bodyPr wrap="square">
            <a:spAutoFit/>
          </a:bodyPr>
          <a:lstStyle/>
          <a:p>
            <a:r>
              <a:rPr lang="ja-JP" altLang="en-US" b="1" dirty="0">
                <a:latin typeface="Meiryo UI" panose="020B0604030504040204" pitchFamily="50" charset="-128"/>
                <a:ea typeface="Meiryo UI" panose="020B0604030504040204" pitchFamily="50" charset="-128"/>
              </a:rPr>
              <a:t>阿部　海燕　　</a:t>
            </a:r>
            <a:r>
              <a:rPr lang="en-US" altLang="ja-JP" b="1" dirty="0" err="1">
                <a:latin typeface="Meiryo UI" panose="020B0604030504040204" pitchFamily="50" charset="-128"/>
                <a:ea typeface="Meiryo UI" panose="020B0604030504040204" pitchFamily="50" charset="-128"/>
              </a:rPr>
              <a:t>Kaien</a:t>
            </a:r>
            <a:r>
              <a:rPr lang="en-US" altLang="ja-JP" b="1" dirty="0">
                <a:latin typeface="Meiryo UI" panose="020B0604030504040204" pitchFamily="50" charset="-128"/>
                <a:ea typeface="Meiryo UI" panose="020B0604030504040204" pitchFamily="50" charset="-128"/>
              </a:rPr>
              <a:t> ABE</a:t>
            </a:r>
          </a:p>
          <a:p>
            <a:r>
              <a:rPr lang="en-US" altLang="ja-JP" sz="1200" b="1" u="sng" dirty="0">
                <a:latin typeface="Meiryo UI" panose="020B0604030504040204" pitchFamily="50" charset="-128"/>
                <a:ea typeface="Meiryo UI" panose="020B0604030504040204" pitchFamily="50" charset="-128"/>
              </a:rPr>
              <a:t>abe@people.kobe-u.ac.jp</a:t>
            </a:r>
          </a:p>
        </p:txBody>
      </p:sp>
      <p:pic>
        <p:nvPicPr>
          <p:cNvPr id="3" name="図 2" descr="図形&#10;&#10;中程度の精度で自動的に生成された説明">
            <a:extLst>
              <a:ext uri="{FF2B5EF4-FFF2-40B4-BE49-F238E27FC236}">
                <a16:creationId xmlns:a16="http://schemas.microsoft.com/office/drawing/2014/main" id="{C1F63192-D530-4948-9442-C3CF909F61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63" y="6157996"/>
            <a:ext cx="2537691" cy="475947"/>
          </a:xfrm>
          <a:prstGeom prst="rect">
            <a:avLst/>
          </a:prstGeom>
        </p:spPr>
      </p:pic>
      <p:sp>
        <p:nvSpPr>
          <p:cNvPr id="10" name="テキスト ボックス 9">
            <a:extLst>
              <a:ext uri="{FF2B5EF4-FFF2-40B4-BE49-F238E27FC236}">
                <a16:creationId xmlns:a16="http://schemas.microsoft.com/office/drawing/2014/main" id="{8DD294D0-A41F-4421-B596-039BE55A1819}"/>
              </a:ext>
            </a:extLst>
          </p:cNvPr>
          <p:cNvSpPr txBox="1"/>
          <p:nvPr/>
        </p:nvSpPr>
        <p:spPr>
          <a:xfrm>
            <a:off x="6620266" y="4854043"/>
            <a:ext cx="2595318" cy="400110"/>
          </a:xfrm>
          <a:prstGeom prst="rect">
            <a:avLst/>
          </a:prstGeom>
          <a:noFill/>
        </p:spPr>
        <p:txBody>
          <a:bodyPr wrap="square">
            <a:spAutoFit/>
          </a:bodyPr>
          <a:lstStyle/>
          <a:p>
            <a:r>
              <a:rPr lang="en-US" altLang="ja-JP" sz="2000" b="1" dirty="0">
                <a:latin typeface="Meiryo UI" panose="020B0604030504040204" pitchFamily="50" charset="-128"/>
                <a:ea typeface="Meiryo UI" panose="020B0604030504040204" pitchFamily="50" charset="-128"/>
              </a:rPr>
              <a:t>    Team member:</a:t>
            </a:r>
            <a:r>
              <a:rPr lang="ja-JP" altLang="ja-JP" sz="2000" b="1"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95322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B448332-69CD-400D-8A3D-65A3DEB18FD5}"/>
              </a:ext>
            </a:extLst>
          </p:cNvPr>
          <p:cNvGrpSpPr/>
          <p:nvPr/>
        </p:nvGrpSpPr>
        <p:grpSpPr>
          <a:xfrm>
            <a:off x="869909" y="297116"/>
            <a:ext cx="9742672" cy="584775"/>
            <a:chOff x="869910" y="675752"/>
            <a:chExt cx="8320272" cy="584775"/>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8" y="675752"/>
              <a:ext cx="8131764" cy="584775"/>
            </a:xfrm>
            <a:prstGeom prst="rect">
              <a:avLst/>
            </a:prstGeom>
            <a:ln>
              <a:noFill/>
            </a:ln>
          </p:spPr>
          <p:txBody>
            <a:bodyPr wrap="square">
              <a:spAutoFit/>
            </a:bodyPr>
            <a:lstStyle/>
            <a:p>
              <a:r>
                <a:rPr lang="en-US" altLang="zh-CN" sz="3200" b="1" dirty="0">
                  <a:latin typeface="Meiryo UI" panose="020B0604030504040204" pitchFamily="50" charset="-128"/>
                  <a:ea typeface="Meiryo UI" panose="020B0604030504040204" pitchFamily="50" charset="-128"/>
                </a:rPr>
                <a:t>Data processing (3)- how to label data</a:t>
              </a:r>
            </a:p>
          </p:txBody>
        </p:sp>
      </p:grpSp>
      <p:sp>
        <p:nvSpPr>
          <p:cNvPr id="13" name="正方形/長方形 12">
            <a:extLst>
              <a:ext uri="{FF2B5EF4-FFF2-40B4-BE49-F238E27FC236}">
                <a16:creationId xmlns:a16="http://schemas.microsoft.com/office/drawing/2014/main" id="{51984DC1-E21C-405E-8094-2133EE7580DB}"/>
              </a:ext>
            </a:extLst>
          </p:cNvPr>
          <p:cNvSpPr/>
          <p:nvPr/>
        </p:nvSpPr>
        <p:spPr>
          <a:xfrm>
            <a:off x="790461" y="1068768"/>
            <a:ext cx="10040465" cy="738664"/>
          </a:xfrm>
          <a:prstGeom prst="rect">
            <a:avLst/>
          </a:prstGeom>
          <a:ln>
            <a:noFill/>
          </a:ln>
        </p:spPr>
        <p:txBody>
          <a:bodyPr wrap="square">
            <a:spAutoFit/>
          </a:bodyPr>
          <a:lstStyle/>
          <a:p>
            <a:r>
              <a:rPr lang="en-US" altLang="zh-CN" sz="1400" b="1" dirty="0">
                <a:latin typeface="Meiryo UI" panose="020B0604030504040204" pitchFamily="50" charset="-128"/>
                <a:ea typeface="Meiryo UI" panose="020B0604030504040204" pitchFamily="50" charset="-128"/>
              </a:rPr>
              <a:t>Form the failure data information (</a:t>
            </a:r>
            <a:r>
              <a:rPr lang="en-US" altLang="zh-CN" sz="1400" b="1" dirty="0" err="1">
                <a:solidFill>
                  <a:srgbClr val="FF0000"/>
                </a:solidFill>
                <a:latin typeface="Meiryo UI" panose="020B0604030504040204" pitchFamily="50" charset="-128"/>
                <a:ea typeface="Meiryo UI" panose="020B0604030504040204" pitchFamily="50" charset="-128"/>
              </a:rPr>
              <a:t>date,time,failure_type,node</a:t>
            </a:r>
            <a:r>
              <a:rPr lang="en-US" altLang="zh-CN" sz="1400" b="1" dirty="0">
                <a:latin typeface="Meiryo UI" panose="020B0604030504040204" pitchFamily="50" charset="-128"/>
                <a:ea typeface="Meiryo UI" panose="020B0604030504040204" pitchFamily="50" charset="-128"/>
              </a:rPr>
              <a:t>), we found the following features strongly related to failures, so that we labeled the training and test data according these features. There might be other features also related failures if we carry out furthermore data analysis.</a:t>
            </a:r>
          </a:p>
        </p:txBody>
      </p:sp>
      <p:graphicFrame>
        <p:nvGraphicFramePr>
          <p:cNvPr id="2" name="表 1">
            <a:extLst>
              <a:ext uri="{FF2B5EF4-FFF2-40B4-BE49-F238E27FC236}">
                <a16:creationId xmlns:a16="http://schemas.microsoft.com/office/drawing/2014/main" id="{2C6DC24B-C2CA-4576-A8AC-D9B73726D5DB}"/>
              </a:ext>
            </a:extLst>
          </p:cNvPr>
          <p:cNvGraphicFramePr>
            <a:graphicFrameLocks noGrp="1"/>
          </p:cNvGraphicFramePr>
          <p:nvPr>
            <p:extLst>
              <p:ext uri="{D42A27DB-BD31-4B8C-83A1-F6EECF244321}">
                <p14:modId xmlns:p14="http://schemas.microsoft.com/office/powerpoint/2010/main" val="3061589811"/>
              </p:ext>
            </p:extLst>
          </p:nvPr>
        </p:nvGraphicFramePr>
        <p:xfrm>
          <a:off x="889358" y="1942933"/>
          <a:ext cx="9919849" cy="4840866"/>
        </p:xfrm>
        <a:graphic>
          <a:graphicData uri="http://schemas.openxmlformats.org/drawingml/2006/table">
            <a:tbl>
              <a:tblPr firstRow="1" bandRow="1">
                <a:tableStyleId>{5C22544A-7EE6-4342-B048-85BDC9FD1C3A}</a:tableStyleId>
              </a:tblPr>
              <a:tblGrid>
                <a:gridCol w="4765210">
                  <a:extLst>
                    <a:ext uri="{9D8B030D-6E8A-4147-A177-3AD203B41FA5}">
                      <a16:colId xmlns:a16="http://schemas.microsoft.com/office/drawing/2014/main" val="25207781"/>
                    </a:ext>
                  </a:extLst>
                </a:gridCol>
                <a:gridCol w="2623876">
                  <a:extLst>
                    <a:ext uri="{9D8B030D-6E8A-4147-A177-3AD203B41FA5}">
                      <a16:colId xmlns:a16="http://schemas.microsoft.com/office/drawing/2014/main" val="4140768428"/>
                    </a:ext>
                  </a:extLst>
                </a:gridCol>
                <a:gridCol w="2530763">
                  <a:extLst>
                    <a:ext uri="{9D8B030D-6E8A-4147-A177-3AD203B41FA5}">
                      <a16:colId xmlns:a16="http://schemas.microsoft.com/office/drawing/2014/main" val="3178858335"/>
                    </a:ext>
                  </a:extLst>
                </a:gridCol>
              </a:tblGrid>
              <a:tr h="4517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Features</a:t>
                      </a:r>
                      <a:r>
                        <a:rPr kumimoji="1" lang="ja-JP" altLang="en-US" sz="1200" b="1" kern="1200" dirty="0">
                          <a:solidFill>
                            <a:schemeClr val="tx1"/>
                          </a:solidFill>
                          <a:latin typeface="+mn-lt"/>
                          <a:ea typeface="+mn-ea"/>
                          <a:cs typeface="+mn-cs"/>
                        </a:rPr>
                        <a:t>　特徴量</a:t>
                      </a:r>
                      <a:endParaRPr kumimoji="1" lang="en-US" altLang="ja-JP" sz="12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Abnormal</a:t>
                      </a:r>
                      <a:r>
                        <a:rPr kumimoji="1" lang="ja-JP" altLang="en-US" sz="1200" b="1" kern="1200" dirty="0">
                          <a:solidFill>
                            <a:schemeClr val="tx1"/>
                          </a:solidFill>
                          <a:latin typeface="+mn-lt"/>
                          <a:ea typeface="+mn-ea"/>
                          <a:cs typeface="+mn-cs"/>
                        </a:rPr>
                        <a:t>　障害あり</a:t>
                      </a:r>
                      <a:r>
                        <a:rPr kumimoji="1" lang="en-US" altLang="ja-JP" sz="1200" b="1" kern="1200" dirty="0">
                          <a:solidFill>
                            <a:schemeClr val="tx1"/>
                          </a:solidFill>
                          <a:latin typeface="+mn-lt"/>
                          <a:ea typeface="+mn-ea"/>
                          <a:cs typeface="+mn-cs"/>
                        </a:rPr>
                        <a:t>(label=1)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Normal</a:t>
                      </a:r>
                      <a:r>
                        <a:rPr kumimoji="1" lang="ja-JP" altLang="en-US" sz="1200" b="1" kern="1200" dirty="0">
                          <a:solidFill>
                            <a:schemeClr val="tx1"/>
                          </a:solidFill>
                          <a:latin typeface="+mn-lt"/>
                          <a:ea typeface="+mn-ea"/>
                          <a:cs typeface="+mn-cs"/>
                        </a:rPr>
                        <a:t>　障害なし</a:t>
                      </a:r>
                      <a:r>
                        <a:rPr kumimoji="1" lang="en-US" altLang="ja-JP" sz="1200" b="1" kern="1200" dirty="0">
                          <a:solidFill>
                            <a:schemeClr val="tx1"/>
                          </a:solidFill>
                          <a:latin typeface="+mn-lt"/>
                          <a:ea typeface="+mn-ea"/>
                          <a:cs typeface="+mn-cs"/>
                        </a:rPr>
                        <a:t>(label=0)</a:t>
                      </a:r>
                    </a:p>
                  </a:txBody>
                  <a:tcPr anchor="ctr"/>
                </a:tc>
                <a:extLst>
                  <a:ext uri="{0D108BD9-81ED-4DB2-BD59-A6C34878D82A}">
                    <a16:rowId xmlns:a16="http://schemas.microsoft.com/office/drawing/2014/main" val="1316080197"/>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err="1">
                          <a:solidFill>
                            <a:schemeClr val="tx1"/>
                          </a:solidFill>
                          <a:latin typeface="+mn-lt"/>
                          <a:ea typeface="+mn-ea"/>
                          <a:cs typeface="+mn-cs"/>
                        </a:rPr>
                        <a:t>Memory_status</a:t>
                      </a:r>
                      <a:r>
                        <a:rPr kumimoji="1" lang="ja-JP" altLang="en-US" sz="1200" b="1" kern="1200" dirty="0">
                          <a:solidFill>
                            <a:schemeClr val="tx1"/>
                          </a:solidFill>
                          <a:latin typeface="+mn-lt"/>
                          <a:ea typeface="+mn-ea"/>
                          <a:cs typeface="+mn-cs"/>
                        </a:rPr>
                        <a:t>：</a:t>
                      </a:r>
                      <a:r>
                        <a:rPr kumimoji="1" lang="en-US" altLang="ja-JP" sz="1200" b="1" kern="1200" dirty="0">
                          <a:solidFill>
                            <a:schemeClr val="tx1"/>
                          </a:solidFill>
                          <a:latin typeface="+mn-lt"/>
                          <a:ea typeface="+mn-ea"/>
                          <a:cs typeface="+mn-cs"/>
                        </a:rPr>
                        <a:t> (148)(4512)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software-oper_cisco-platform-software_control-processes_control-process_memory-stats_memory-status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'Critical'  'Warning'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'Healthy'</a:t>
                      </a:r>
                    </a:p>
                  </a:txBody>
                  <a:tcPr anchor="ctr"/>
                </a:tc>
                <a:extLst>
                  <a:ext uri="{0D108BD9-81ED-4DB2-BD59-A6C34878D82A}">
                    <a16:rowId xmlns:a16="http://schemas.microsoft.com/office/drawing/2014/main" val="2655784597"/>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err="1">
                          <a:solidFill>
                            <a:schemeClr val="tx1"/>
                          </a:solidFill>
                          <a:latin typeface="+mn-lt"/>
                          <a:ea typeface="+mn-ea"/>
                          <a:cs typeface="+mn-cs"/>
                        </a:rPr>
                        <a:t>Minute_status_condition</a:t>
                      </a:r>
                      <a:r>
                        <a:rPr kumimoji="1" lang="en-US" altLang="ja-JP" sz="1200" b="1" kern="1200" dirty="0">
                          <a:solidFill>
                            <a:schemeClr val="tx1"/>
                          </a:solidFill>
                          <a:latin typeface="+mn-lt"/>
                          <a:ea typeface="+mn-ea"/>
                          <a:cs typeface="+mn-cs"/>
                        </a:rPr>
                        <a:t>: 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software-oper_cisco-platform-software_control-processes_control-process_load-avg-minutes_load-avg-minute_status_condition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'Critical’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'Healthy'</a:t>
                      </a:r>
                    </a:p>
                  </a:txBody>
                  <a:tcPr anchor="ctr"/>
                </a:tc>
                <a:extLst>
                  <a:ext uri="{0D108BD9-81ED-4DB2-BD59-A6C34878D82A}">
                    <a16:rowId xmlns:a16="http://schemas.microsoft.com/office/drawing/2014/main" val="816307744"/>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err="1">
                          <a:solidFill>
                            <a:schemeClr val="tx1"/>
                          </a:solidFill>
                          <a:latin typeface="+mn-lt"/>
                          <a:ea typeface="+mn-ea"/>
                          <a:cs typeface="+mn-cs"/>
                        </a:rPr>
                        <a:t>Operation_status</a:t>
                      </a:r>
                      <a:r>
                        <a:rPr kumimoji="1" lang="en-US" altLang="ja-JP" sz="1200" b="1" kern="1200" dirty="0">
                          <a:solidFill>
                            <a:schemeClr val="tx1"/>
                          </a:solidFill>
                          <a:latin typeface="+mn-lt"/>
                          <a:ea typeface="+mn-ea"/>
                          <a:cs typeface="+mn-cs"/>
                        </a:rPr>
                        <a:t>: 1(203)2(4996)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err="1">
                          <a:solidFill>
                            <a:schemeClr val="tx1"/>
                          </a:solidFill>
                          <a:latin typeface="+mn-lt"/>
                          <a:ea typeface="+mn-ea"/>
                          <a:cs typeface="+mn-cs"/>
                        </a:rPr>
                        <a:t>interfaces_interfaces</a:t>
                      </a: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state_interface_oper</a:t>
                      </a:r>
                      <a:r>
                        <a:rPr kumimoji="1" lang="en-US" altLang="ja-JP" sz="1200" b="1" kern="1200" dirty="0">
                          <a:solidFill>
                            <a:schemeClr val="tx1"/>
                          </a:solidFill>
                          <a:latin typeface="+mn-lt"/>
                          <a:ea typeface="+mn-ea"/>
                          <a:cs typeface="+mn-cs"/>
                        </a:rPr>
                        <a:t>-status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'down’ (start at, proc)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interface_down</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‘up’</a:t>
                      </a:r>
                    </a:p>
                  </a:txBody>
                  <a:tcPr anchor="ctr"/>
                </a:tc>
                <a:extLst>
                  <a:ext uri="{0D108BD9-81ED-4DB2-BD59-A6C34878D82A}">
                    <a16:rowId xmlns:a16="http://schemas.microsoft.com/office/drawing/2014/main" val="2817656330"/>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memory-</a:t>
                      </a:r>
                      <a:r>
                        <a:rPr kumimoji="1" lang="en-US" altLang="ja-JP" sz="1200" b="1" kern="1200" dirty="0" err="1">
                          <a:solidFill>
                            <a:schemeClr val="tx1"/>
                          </a:solidFill>
                          <a:latin typeface="+mn-lt"/>
                          <a:ea typeface="+mn-ea"/>
                          <a:cs typeface="+mn-cs"/>
                        </a:rPr>
                        <a:t>stats_used</a:t>
                      </a:r>
                      <a:r>
                        <a:rPr kumimoji="1" lang="en-US" altLang="ja-JP" sz="1200" b="1" kern="1200" dirty="0">
                          <a:solidFill>
                            <a:schemeClr val="tx1"/>
                          </a:solidFill>
                          <a:latin typeface="+mn-lt"/>
                          <a:ea typeface="+mn-ea"/>
                          <a:cs typeface="+mn-cs"/>
                        </a:rPr>
                        <a:t>-percent</a:t>
                      </a:r>
                      <a:r>
                        <a:rPr kumimoji="1" lang="ja-JP" altLang="en-US" sz="1200" b="1" kern="1200" dirty="0">
                          <a:solidFill>
                            <a:schemeClr val="tx1"/>
                          </a:solidFill>
                          <a:latin typeface="+mn-lt"/>
                          <a:ea typeface="+mn-ea"/>
                          <a:cs typeface="+mn-cs"/>
                        </a:rPr>
                        <a:t>：</a:t>
                      </a:r>
                      <a:endParaRPr kumimoji="1" lang="en-US" altLang="ja-JP" sz="12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software-oper_cisco-platform-software_control-processes_control-process_memory-stats_used-percent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&gt;90%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memory_stress_stop</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  &lt;=90</a:t>
                      </a:r>
                    </a:p>
                  </a:txBody>
                  <a:tcPr anchor="ctr"/>
                </a:tc>
                <a:extLst>
                  <a:ext uri="{0D108BD9-81ED-4DB2-BD59-A6C34878D82A}">
                    <a16:rowId xmlns:a16="http://schemas.microsoft.com/office/drawing/2014/main" val="2989438276"/>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software-oper_cisco-platform-software_control-processes_control-process_memory-stats_free-percent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&lt;65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memory_stress_stop</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&gt;=65</a:t>
                      </a:r>
                    </a:p>
                  </a:txBody>
                  <a:tcPr anchor="ctr"/>
                </a:tc>
                <a:extLst>
                  <a:ext uri="{0D108BD9-81ED-4DB2-BD59-A6C34878D82A}">
                    <a16:rowId xmlns:a16="http://schemas.microsoft.com/office/drawing/2014/main" val="2436169375"/>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software-oper_cisco-platform-software_control-processes_control-process_memory-stats_free-number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&lt;250000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memory_stress_stop</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&gt;=250000</a:t>
                      </a:r>
                    </a:p>
                  </a:txBody>
                  <a:tcPr anchor="ctr"/>
                </a:tc>
                <a:extLst>
                  <a:ext uri="{0D108BD9-81ED-4DB2-BD59-A6C34878D82A}">
                    <a16:rowId xmlns:a16="http://schemas.microsoft.com/office/drawing/2014/main" val="947548682"/>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software-oper_cisco-platform-software_control-processes_control-process_per-core-stats_per-core-stat_idle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0 (&lt;0.5)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Bridge_delif</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&gt;0.5</a:t>
                      </a:r>
                    </a:p>
                  </a:txBody>
                  <a:tcPr anchor="ctr"/>
                </a:tc>
                <a:extLst>
                  <a:ext uri="{0D108BD9-81ED-4DB2-BD59-A6C34878D82A}">
                    <a16:rowId xmlns:a16="http://schemas.microsoft.com/office/drawing/2014/main" val="556733831"/>
                  </a:ext>
                </a:extLst>
              </a:tr>
              <a:tr h="451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software-oper_cisco-platform-software_control-processes_control-process_per-core-stats_per-core-stat_nice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0 (&lt;0.5)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en-US" altLang="ja-JP" sz="1200" b="1" kern="1200" dirty="0" err="1">
                          <a:solidFill>
                            <a:schemeClr val="tx1"/>
                          </a:solidFill>
                          <a:latin typeface="+mn-lt"/>
                          <a:ea typeface="+mn-ea"/>
                          <a:cs typeface="+mn-cs"/>
                        </a:rPr>
                        <a:t>vcpu_overload_stop</a:t>
                      </a:r>
                      <a:r>
                        <a:rPr kumimoji="1" lang="en-US" altLang="ja-JP" sz="1200" b="1" kern="1200" dirty="0">
                          <a:solidFill>
                            <a:schemeClr val="tx1"/>
                          </a:solidFill>
                          <a:latin typeface="+mn-lt"/>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&gt;0.5</a:t>
                      </a:r>
                    </a:p>
                  </a:txBody>
                  <a:tcPr anchor="ctr"/>
                </a:tc>
                <a:extLst>
                  <a:ext uri="{0D108BD9-81ED-4DB2-BD59-A6C34878D82A}">
                    <a16:rowId xmlns:a16="http://schemas.microsoft.com/office/drawing/2014/main" val="506611957"/>
                  </a:ext>
                </a:extLst>
              </a:tr>
            </a:tbl>
          </a:graphicData>
        </a:graphic>
      </p:graphicFrame>
      <p:sp>
        <p:nvSpPr>
          <p:cNvPr id="10" name="正方形/長方形 9">
            <a:extLst>
              <a:ext uri="{FF2B5EF4-FFF2-40B4-BE49-F238E27FC236}">
                <a16:creationId xmlns:a16="http://schemas.microsoft.com/office/drawing/2014/main" id="{8557CAD2-C77D-47A5-B6B8-484297CB5A76}"/>
              </a:ext>
            </a:extLst>
          </p:cNvPr>
          <p:cNvSpPr/>
          <p:nvPr/>
        </p:nvSpPr>
        <p:spPr>
          <a:xfrm>
            <a:off x="9282546" y="730214"/>
            <a:ext cx="2039545" cy="338554"/>
          </a:xfrm>
          <a:prstGeom prst="rect">
            <a:avLst/>
          </a:prstGeom>
          <a:ln>
            <a:noFill/>
          </a:ln>
        </p:spPr>
        <p:txBody>
          <a:bodyPr wrap="square">
            <a:spAutoFit/>
          </a:bodyPr>
          <a:lstStyle/>
          <a:p>
            <a:r>
              <a:rPr lang="ja-JP" altLang="en-US" sz="1600" dirty="0">
                <a:solidFill>
                  <a:srgbClr val="1D1C1D"/>
                </a:solidFill>
                <a:latin typeface="Slack-Lato"/>
              </a:rPr>
              <a:t>正解ラベルの付け方</a:t>
            </a:r>
            <a:endParaRPr lang="en-US" altLang="zh-CN" sz="1600" b="1" dirty="0">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10798265" y="2387065"/>
            <a:ext cx="1638530" cy="4396734"/>
            <a:chOff x="10547893" y="2387065"/>
            <a:chExt cx="1638530" cy="4396734"/>
          </a:xfrm>
        </p:grpSpPr>
        <p:sp>
          <p:nvSpPr>
            <p:cNvPr id="3" name="右中かっこ 2">
              <a:extLst>
                <a:ext uri="{FF2B5EF4-FFF2-40B4-BE49-F238E27FC236}">
                  <a16:creationId xmlns:a16="http://schemas.microsoft.com/office/drawing/2014/main" id="{68CB5AE1-E8F4-4715-922E-7D4A40EA64E5}"/>
                </a:ext>
              </a:extLst>
            </p:cNvPr>
            <p:cNvSpPr/>
            <p:nvPr/>
          </p:nvSpPr>
          <p:spPr>
            <a:xfrm>
              <a:off x="10552900" y="2387065"/>
              <a:ext cx="423564" cy="1905802"/>
            </a:xfrm>
            <a:prstGeom prst="rightBrace">
              <a:avLst>
                <a:gd name="adj1" fmla="val 28785"/>
                <a:gd name="adj2" fmla="val 47980"/>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4F4F1A9-E082-454C-99F9-DD0253A6DA11}"/>
                </a:ext>
              </a:extLst>
            </p:cNvPr>
            <p:cNvSpPr/>
            <p:nvPr/>
          </p:nvSpPr>
          <p:spPr>
            <a:xfrm>
              <a:off x="11019600" y="3107472"/>
              <a:ext cx="1166823" cy="338554"/>
            </a:xfrm>
            <a:prstGeom prst="rect">
              <a:avLst/>
            </a:prstGeom>
            <a:ln>
              <a:noFill/>
            </a:ln>
          </p:spPr>
          <p:txBody>
            <a:bodyPr wrap="square">
              <a:spAutoFit/>
            </a:bodyPr>
            <a:lstStyle/>
            <a:p>
              <a:r>
                <a:rPr lang="en-US" altLang="zh-CN" sz="1600" b="1" dirty="0">
                  <a:solidFill>
                    <a:srgbClr val="1D1C1D"/>
                  </a:solidFill>
                  <a:latin typeface="Slack-Lato"/>
                  <a:ea typeface="Meiryo UI" panose="020B0604030504040204" pitchFamily="50" charset="-128"/>
                </a:rPr>
                <a:t>label</a:t>
              </a:r>
              <a:endParaRPr lang="en-US" altLang="zh-CN" sz="1600" b="1" dirty="0">
                <a:latin typeface="Meiryo UI" panose="020B0604030504040204" pitchFamily="50" charset="-128"/>
                <a:ea typeface="Meiryo UI" panose="020B0604030504040204" pitchFamily="50" charset="-128"/>
              </a:endParaRPr>
            </a:p>
          </p:txBody>
        </p:sp>
        <p:sp>
          <p:nvSpPr>
            <p:cNvPr id="12" name="右中かっこ 11">
              <a:extLst>
                <a:ext uri="{FF2B5EF4-FFF2-40B4-BE49-F238E27FC236}">
                  <a16:creationId xmlns:a16="http://schemas.microsoft.com/office/drawing/2014/main" id="{23F2140A-CAE3-4E62-8802-DAD7261B9F5E}"/>
                </a:ext>
              </a:extLst>
            </p:cNvPr>
            <p:cNvSpPr/>
            <p:nvPr/>
          </p:nvSpPr>
          <p:spPr>
            <a:xfrm>
              <a:off x="10547893" y="4425768"/>
              <a:ext cx="423564" cy="2358031"/>
            </a:xfrm>
            <a:prstGeom prst="rightBrace">
              <a:avLst>
                <a:gd name="adj1" fmla="val 28785"/>
                <a:gd name="adj2" fmla="val 47980"/>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E3F86DD-5C5E-4FA8-BA4C-CE038F2A3FD9}"/>
                </a:ext>
              </a:extLst>
            </p:cNvPr>
            <p:cNvSpPr/>
            <p:nvPr/>
          </p:nvSpPr>
          <p:spPr>
            <a:xfrm>
              <a:off x="11004115" y="5163050"/>
              <a:ext cx="1166823" cy="830997"/>
            </a:xfrm>
            <a:prstGeom prst="rect">
              <a:avLst/>
            </a:prstGeom>
            <a:ln>
              <a:noFill/>
            </a:ln>
          </p:spPr>
          <p:txBody>
            <a:bodyPr wrap="square">
              <a:spAutoFit/>
            </a:bodyPr>
            <a:lstStyle/>
            <a:p>
              <a:r>
                <a:rPr lang="en-US" altLang="zh-CN" sz="1600" b="1" dirty="0">
                  <a:solidFill>
                    <a:srgbClr val="1D1C1D"/>
                  </a:solidFill>
                  <a:latin typeface="Slack-Lato"/>
                  <a:ea typeface="Meiryo UI" panose="020B0604030504040204" pitchFamily="50" charset="-128"/>
                </a:rPr>
                <a:t>Verify by  some features</a:t>
              </a:r>
              <a:endParaRPr lang="en-US" altLang="zh-CN" sz="1600"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24150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86782" y="93861"/>
            <a:ext cx="8672904" cy="584775"/>
            <a:chOff x="786782" y="93861"/>
            <a:chExt cx="8672904" cy="584775"/>
          </a:xfrm>
        </p:grpSpPr>
        <p:sp>
          <p:nvSpPr>
            <p:cNvPr id="4" name="正方形/長方形 3">
              <a:extLst>
                <a:ext uri="{FF2B5EF4-FFF2-40B4-BE49-F238E27FC236}">
                  <a16:creationId xmlns:a16="http://schemas.microsoft.com/office/drawing/2014/main" id="{D1B07BC6-66F0-41DF-96F4-83DE5D937993}"/>
                </a:ext>
              </a:extLst>
            </p:cNvPr>
            <p:cNvSpPr/>
            <p:nvPr/>
          </p:nvSpPr>
          <p:spPr>
            <a:xfrm>
              <a:off x="864452" y="93861"/>
              <a:ext cx="8595234"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Feature</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Profile 1 </a:t>
              </a:r>
              <a:r>
                <a:rPr lang="ja-JP" altLang="en-US" sz="3200" b="1" dirty="0">
                  <a:latin typeface="Meiryo UI" panose="020B0604030504040204" pitchFamily="50" charset="-128"/>
                  <a:ea typeface="Meiryo UI" panose="020B0604030504040204" pitchFamily="50" charset="-128"/>
                </a:rPr>
                <a:t>（</a:t>
              </a:r>
              <a:r>
                <a:rPr lang="en-US" altLang="ja-JP" sz="3200" b="1" dirty="0">
                  <a:latin typeface="Meiryo UI" panose="020B0604030504040204" pitchFamily="50" charset="-128"/>
                  <a:ea typeface="Meiryo UI" panose="020B0604030504040204" pitchFamily="50" charset="-128"/>
                </a:rPr>
                <a:t>features name</a:t>
              </a:r>
              <a:r>
                <a:rPr lang="ja-JP" altLang="en-US" sz="3200" b="1" dirty="0">
                  <a:latin typeface="Meiryo UI" panose="020B0604030504040204" pitchFamily="50" charset="-128"/>
                  <a:ea typeface="Meiryo UI" panose="020B0604030504040204" pitchFamily="50" charset="-128"/>
                </a:rPr>
                <a:t>）</a:t>
              </a:r>
              <a:endParaRPr lang="en-US" altLang="ja-JP" sz="3200" b="1" dirty="0">
                <a:latin typeface="Meiryo UI" panose="020B0604030504040204" pitchFamily="50" charset="-128"/>
                <a:ea typeface="Meiryo UI" panose="020B0604030504040204" pitchFamily="50" charset="-128"/>
              </a:endParaRPr>
            </a:p>
          </p:txBody>
        </p:sp>
        <p:cxnSp>
          <p:nvCxnSpPr>
            <p:cNvPr id="5" name="直線コネクタ 4">
              <a:extLst>
                <a:ext uri="{FF2B5EF4-FFF2-40B4-BE49-F238E27FC236}">
                  <a16:creationId xmlns:a16="http://schemas.microsoft.com/office/drawing/2014/main" id="{12DC8266-999D-4A12-9755-4FECA110439F}"/>
                </a:ext>
              </a:extLst>
            </p:cNvPr>
            <p:cNvCxnSpPr/>
            <p:nvPr/>
          </p:nvCxnSpPr>
          <p:spPr>
            <a:xfrm>
              <a:off x="786782"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grpSp>
      <p:pic>
        <p:nvPicPr>
          <p:cNvPr id="8" name="図 7" descr="グラフィカル ユーザー インターフェイス, テキスト&#10;&#10;自動的に生成された説明">
            <a:extLst>
              <a:ext uri="{FF2B5EF4-FFF2-40B4-BE49-F238E27FC236}">
                <a16:creationId xmlns:a16="http://schemas.microsoft.com/office/drawing/2014/main" id="{E8CE3E0B-F497-46CD-BC0A-53DDE8CD2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559" y="678636"/>
            <a:ext cx="9213117" cy="6107229"/>
          </a:xfrm>
          <a:prstGeom prst="rect">
            <a:avLst/>
          </a:prstGeom>
        </p:spPr>
      </p:pic>
    </p:spTree>
    <p:extLst>
      <p:ext uri="{BB962C8B-B14F-4D97-AF65-F5344CB8AC3E}">
        <p14:creationId xmlns:p14="http://schemas.microsoft.com/office/powerpoint/2010/main" val="328770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1B07BC6-66F0-41DF-96F4-83DE5D937993}"/>
              </a:ext>
            </a:extLst>
          </p:cNvPr>
          <p:cNvSpPr/>
          <p:nvPr/>
        </p:nvSpPr>
        <p:spPr>
          <a:xfrm>
            <a:off x="864452" y="93861"/>
            <a:ext cx="7539319"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Feature</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Profile (2)(values)</a:t>
            </a:r>
          </a:p>
        </p:txBody>
      </p:sp>
      <p:cxnSp>
        <p:nvCxnSpPr>
          <p:cNvPr id="5" name="直線コネクタ 4">
            <a:extLst>
              <a:ext uri="{FF2B5EF4-FFF2-40B4-BE49-F238E27FC236}">
                <a16:creationId xmlns:a16="http://schemas.microsoft.com/office/drawing/2014/main" id="{12DC8266-999D-4A12-9755-4FECA110439F}"/>
              </a:ext>
            </a:extLst>
          </p:cNvPr>
          <p:cNvCxnSpPr/>
          <p:nvPr/>
        </p:nvCxnSpPr>
        <p:spPr>
          <a:xfrm>
            <a:off x="786782"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pic>
        <p:nvPicPr>
          <p:cNvPr id="3" name="図 2" descr="テーブル&#10;&#10;中程度の精度で自動的に生成された説明">
            <a:extLst>
              <a:ext uri="{FF2B5EF4-FFF2-40B4-BE49-F238E27FC236}">
                <a16:creationId xmlns:a16="http://schemas.microsoft.com/office/drawing/2014/main" id="{6E79FB91-0CC5-4950-8F9C-92182DE4A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82" y="678636"/>
            <a:ext cx="10090412" cy="5994588"/>
          </a:xfrm>
          <a:prstGeom prst="rect">
            <a:avLst/>
          </a:prstGeom>
        </p:spPr>
      </p:pic>
    </p:spTree>
    <p:extLst>
      <p:ext uri="{BB962C8B-B14F-4D97-AF65-F5344CB8AC3E}">
        <p14:creationId xmlns:p14="http://schemas.microsoft.com/office/powerpoint/2010/main" val="338552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p:cNvSpPr/>
          <p:nvPr/>
        </p:nvSpPr>
        <p:spPr>
          <a:xfrm>
            <a:off x="1198438" y="334856"/>
            <a:ext cx="9615053" cy="553998"/>
          </a:xfrm>
          <a:prstGeom prst="rect">
            <a:avLst/>
          </a:prstGeom>
          <a:ln>
            <a:solidFill>
              <a:schemeClr val="bg2">
                <a:lumMod val="10000"/>
              </a:schemeClr>
            </a:solidFill>
          </a:ln>
        </p:spPr>
        <p:txBody>
          <a:bodyPr wrap="square">
            <a:spAutoFit/>
          </a:bodyPr>
          <a:lstStyle/>
          <a:p>
            <a:pPr algn="ctr"/>
            <a:r>
              <a:rPr lang="en-US" altLang="ja-JP" sz="3000" b="1" dirty="0">
                <a:latin typeface="Meiryo UI" panose="020B0604030504040204" pitchFamily="50" charset="-128"/>
                <a:ea typeface="Meiryo UI" panose="020B0604030504040204" pitchFamily="50" charset="-128"/>
              </a:rPr>
              <a:t>Machine Learning by </a:t>
            </a:r>
            <a:r>
              <a:rPr lang="en-US" altLang="ja-JP" sz="3000" b="1" dirty="0" err="1">
                <a:latin typeface="Meiryo UI" panose="020B0604030504040204" pitchFamily="50" charset="-128"/>
                <a:ea typeface="Meiryo UI" panose="020B0604030504040204" pitchFamily="50" charset="-128"/>
              </a:rPr>
              <a:t>Xgboost</a:t>
            </a:r>
            <a:r>
              <a:rPr lang="en-US" altLang="ja-JP" sz="3000" b="1" dirty="0">
                <a:latin typeface="Meiryo UI" panose="020B0604030504040204" pitchFamily="50" charset="-128"/>
                <a:ea typeface="Meiryo UI" panose="020B0604030504040204" pitchFamily="50" charset="-128"/>
              </a:rPr>
              <a:t> 2-class model</a:t>
            </a:r>
            <a:r>
              <a:rPr lang="ja-JP" altLang="en-US" sz="1600" b="1" dirty="0">
                <a:latin typeface="Meiryo UI" panose="020B0604030504040204" pitchFamily="50" charset="-128"/>
                <a:ea typeface="Meiryo UI" panose="020B0604030504040204" pitchFamily="50" charset="-128"/>
              </a:rPr>
              <a:t> </a:t>
            </a:r>
            <a:endParaRPr lang="en-US" altLang="ja-JP" sz="1600" b="1" dirty="0">
              <a:latin typeface="Meiryo UI" panose="020B0604030504040204" pitchFamily="50" charset="-128"/>
              <a:ea typeface="Meiryo UI" panose="020B0604030504040204" pitchFamily="50" charset="-128"/>
            </a:endParaRPr>
          </a:p>
        </p:txBody>
      </p:sp>
      <p:sp>
        <p:nvSpPr>
          <p:cNvPr id="3" name="正方形/長方形 2"/>
          <p:cNvSpPr/>
          <p:nvPr/>
        </p:nvSpPr>
        <p:spPr>
          <a:xfrm>
            <a:off x="1263969" y="1442058"/>
            <a:ext cx="5386213" cy="461665"/>
          </a:xfrm>
          <a:prstGeom prst="rect">
            <a:avLst/>
          </a:prstGeom>
        </p:spPr>
        <p:txBody>
          <a:bodyPr wrap="square">
            <a:spAutoFit/>
          </a:bodyPr>
          <a:lstStyle/>
          <a:p>
            <a:r>
              <a:rPr lang="en-US" altLang="ja-JP" sz="1200" b="1" dirty="0">
                <a:latin typeface="Meiryo UI" panose="020B0604030504040204" pitchFamily="50" charset="-128"/>
                <a:ea typeface="Meiryo UI" panose="020B0604030504040204" pitchFamily="50" charset="-128"/>
              </a:rPr>
              <a:t>Training</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urban</a:t>
            </a:r>
            <a:r>
              <a:rPr lang="en-US" altLang="ja-JP" sz="12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FF0000"/>
                </a:solidFill>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 292,306;  Abnormal: 3,293)</a:t>
            </a:r>
          </a:p>
          <a:p>
            <a:r>
              <a:rPr lang="en-US" altLang="ja-JP" sz="1200" b="1" dirty="0">
                <a:latin typeface="Meiryo UI" panose="020B0604030504040204" pitchFamily="50" charset="-128"/>
                <a:ea typeface="Meiryo UI" panose="020B0604030504040204" pitchFamily="50" charset="-128"/>
              </a:rPr>
              <a:t>Test       by c (rural)</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FF0000"/>
                </a:solidFill>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  73,082;  Abnormal:     807)</a:t>
            </a:r>
          </a:p>
        </p:txBody>
      </p:sp>
      <p:grpSp>
        <p:nvGrpSpPr>
          <p:cNvPr id="4" name="グループ化 3"/>
          <p:cNvGrpSpPr/>
          <p:nvPr/>
        </p:nvGrpSpPr>
        <p:grpSpPr>
          <a:xfrm>
            <a:off x="1210630" y="2379184"/>
            <a:ext cx="9850238" cy="1086596"/>
            <a:chOff x="1210630" y="2379184"/>
            <a:chExt cx="9850238" cy="1086596"/>
          </a:xfrm>
        </p:grpSpPr>
        <p:sp>
          <p:nvSpPr>
            <p:cNvPr id="49" name="正方形/長方形 48"/>
            <p:cNvSpPr/>
            <p:nvPr/>
          </p:nvSpPr>
          <p:spPr>
            <a:xfrm>
              <a:off x="1210630" y="3370530"/>
              <a:ext cx="9850238" cy="95250"/>
            </a:xfrm>
            <a:prstGeom prst="rect">
              <a:avLst/>
            </a:prstGeom>
            <a:solidFill>
              <a:srgbClr val="40508C"/>
            </a:solidFill>
            <a:ln>
              <a:solidFill>
                <a:srgbClr val="D7D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1235042" y="2379184"/>
              <a:ext cx="4573809" cy="908856"/>
              <a:chOff x="962529" y="2786369"/>
              <a:chExt cx="4573809" cy="908856"/>
            </a:xfrm>
          </p:grpSpPr>
          <p:sp>
            <p:nvSpPr>
              <p:cNvPr id="70" name="正方形/長方形 69"/>
              <p:cNvSpPr/>
              <p:nvPr/>
            </p:nvSpPr>
            <p:spPr>
              <a:xfrm>
                <a:off x="962529" y="3269366"/>
                <a:ext cx="1281486" cy="425456"/>
              </a:xfrm>
              <a:prstGeom prst="rect">
                <a:avLst/>
              </a:prstGeom>
              <a:solidFill>
                <a:srgbClr val="405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sz="1200" b="1" dirty="0" err="1">
                    <a:solidFill>
                      <a:schemeClr val="bg1"/>
                    </a:solidFill>
                  </a:rPr>
                  <a:t>Xgboost</a:t>
                </a:r>
                <a:endParaRPr kumimoji="1" lang="ja-JP" altLang="en-US" sz="1200" b="1" dirty="0">
                  <a:solidFill>
                    <a:schemeClr val="bg1"/>
                  </a:solidFill>
                </a:endParaRPr>
              </a:p>
            </p:txBody>
          </p:sp>
          <p:sp>
            <p:nvSpPr>
              <p:cNvPr id="71" name="正方形/長方形 70"/>
              <p:cNvSpPr/>
              <p:nvPr/>
            </p:nvSpPr>
            <p:spPr>
              <a:xfrm>
                <a:off x="3347846" y="3276447"/>
                <a:ext cx="1088068"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endParaRPr kumimoji="1" lang="ja-JP" altLang="en-US" b="1" dirty="0">
                  <a:solidFill>
                    <a:schemeClr val="tx1"/>
                  </a:solidFill>
                </a:endParaRPr>
              </a:p>
            </p:txBody>
          </p:sp>
          <p:sp>
            <p:nvSpPr>
              <p:cNvPr id="72" name="正方形/長方形 71"/>
              <p:cNvSpPr/>
              <p:nvPr/>
            </p:nvSpPr>
            <p:spPr>
              <a:xfrm>
                <a:off x="2253621" y="3276044"/>
                <a:ext cx="109767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100%</a:t>
                </a:r>
                <a:endParaRPr kumimoji="1" lang="ja-JP" altLang="en-US" b="1" dirty="0">
                  <a:solidFill>
                    <a:schemeClr val="tx1"/>
                  </a:solidFill>
                </a:endParaRPr>
              </a:p>
            </p:txBody>
          </p:sp>
          <p:sp>
            <p:nvSpPr>
              <p:cNvPr id="73" name="正方形/長方形 72"/>
              <p:cNvSpPr/>
              <p:nvPr/>
            </p:nvSpPr>
            <p:spPr>
              <a:xfrm>
                <a:off x="4442114" y="3276044"/>
                <a:ext cx="109422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endParaRPr kumimoji="1" lang="ja-JP" altLang="en-US" b="1" dirty="0">
                  <a:solidFill>
                    <a:schemeClr val="tx1"/>
                  </a:solidFill>
                </a:endParaRPr>
              </a:p>
            </p:txBody>
          </p:sp>
          <p:sp>
            <p:nvSpPr>
              <p:cNvPr id="74" name="正方形/長方形 73"/>
              <p:cNvSpPr/>
              <p:nvPr/>
            </p:nvSpPr>
            <p:spPr>
              <a:xfrm>
                <a:off x="3347846" y="2787175"/>
                <a:ext cx="1088069" cy="48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Recall</a:t>
                </a:r>
                <a:endParaRPr kumimoji="1" lang="ja-JP" altLang="en-US" sz="1200" b="1" dirty="0">
                  <a:solidFill>
                    <a:schemeClr val="tx1"/>
                  </a:solidFill>
                </a:endParaRPr>
              </a:p>
            </p:txBody>
          </p:sp>
          <p:sp>
            <p:nvSpPr>
              <p:cNvPr id="75" name="正方形/長方形 74"/>
              <p:cNvSpPr/>
              <p:nvPr/>
            </p:nvSpPr>
            <p:spPr>
              <a:xfrm>
                <a:off x="2253621" y="2787578"/>
                <a:ext cx="1094224" cy="4946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Precision</a:t>
                </a:r>
                <a:endParaRPr lang="ja-JP" altLang="en-US" sz="1200" b="1" dirty="0">
                  <a:solidFill>
                    <a:schemeClr val="tx1"/>
                  </a:solidFill>
                </a:endParaRPr>
              </a:p>
            </p:txBody>
          </p:sp>
          <p:sp>
            <p:nvSpPr>
              <p:cNvPr id="76" name="正方形/長方形 75"/>
              <p:cNvSpPr/>
              <p:nvPr/>
            </p:nvSpPr>
            <p:spPr>
              <a:xfrm>
                <a:off x="4435914" y="2786369"/>
                <a:ext cx="1094224" cy="488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F-1</a:t>
                </a:r>
                <a:endParaRPr kumimoji="1" lang="ja-JP" altLang="en-US" sz="1200" b="1" dirty="0">
                  <a:solidFill>
                    <a:schemeClr val="tx1"/>
                  </a:solidFill>
                </a:endParaRPr>
              </a:p>
            </p:txBody>
          </p:sp>
          <p:sp>
            <p:nvSpPr>
              <p:cNvPr id="77" name="正方形/長方形 76"/>
              <p:cNvSpPr/>
              <p:nvPr/>
            </p:nvSpPr>
            <p:spPr>
              <a:xfrm>
                <a:off x="962529" y="2786369"/>
                <a:ext cx="1281486" cy="47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b="1" dirty="0">
                    <a:solidFill>
                      <a:schemeClr val="tx1"/>
                    </a:solidFill>
                  </a:rPr>
                  <a:t>Best score</a:t>
                </a:r>
                <a:endParaRPr kumimoji="1" lang="ja-JP" altLang="en-US" sz="1400" b="1" dirty="0">
                  <a:solidFill>
                    <a:schemeClr val="tx1"/>
                  </a:solidFill>
                </a:endParaRPr>
              </a:p>
            </p:txBody>
          </p:sp>
        </p:grpSp>
        <p:grpSp>
          <p:nvGrpSpPr>
            <p:cNvPr id="78" name="グループ化 77"/>
            <p:cNvGrpSpPr/>
            <p:nvPr/>
          </p:nvGrpSpPr>
          <p:grpSpPr>
            <a:xfrm>
              <a:off x="7081095" y="2500267"/>
              <a:ext cx="3850499" cy="637813"/>
              <a:chOff x="828413" y="3115824"/>
              <a:chExt cx="4562474" cy="857250"/>
            </a:xfrm>
          </p:grpSpPr>
          <p:grpSp>
            <p:nvGrpSpPr>
              <p:cNvPr id="79" name="グループ化 78"/>
              <p:cNvGrpSpPr/>
              <p:nvPr/>
            </p:nvGrpSpPr>
            <p:grpSpPr>
              <a:xfrm>
                <a:off x="2434962" y="3134793"/>
                <a:ext cx="2955925" cy="838281"/>
                <a:chOff x="3216275" y="5524822"/>
                <a:chExt cx="2955925" cy="838281"/>
              </a:xfrm>
            </p:grpSpPr>
            <p:sp>
              <p:nvSpPr>
                <p:cNvPr id="81" name="正方形/長方形 80"/>
                <p:cNvSpPr/>
                <p:nvPr/>
              </p:nvSpPr>
              <p:spPr>
                <a:xfrm>
                  <a:off x="3216275" y="5943841"/>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a:t>
                  </a:r>
                  <a:endParaRPr kumimoji="1" lang="ja-JP" altLang="en-US" sz="1200" b="1" dirty="0">
                    <a:solidFill>
                      <a:schemeClr val="tx1"/>
                    </a:solidFill>
                  </a:endParaRPr>
                </a:p>
              </p:txBody>
            </p:sp>
            <p:sp>
              <p:nvSpPr>
                <p:cNvPr id="82" name="正方形/長方形 81"/>
                <p:cNvSpPr/>
                <p:nvPr/>
              </p:nvSpPr>
              <p:spPr>
                <a:xfrm>
                  <a:off x="4692650" y="55252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0(FP)</a:t>
                  </a:r>
                  <a:endParaRPr kumimoji="1" lang="ja-JP" altLang="en-US" sz="1200" b="1" dirty="0">
                    <a:solidFill>
                      <a:schemeClr val="tx1"/>
                    </a:solidFill>
                  </a:endParaRPr>
                </a:p>
              </p:txBody>
            </p:sp>
            <p:sp>
              <p:nvSpPr>
                <p:cNvPr id="83" name="正方形/長方形 82"/>
                <p:cNvSpPr/>
                <p:nvPr/>
              </p:nvSpPr>
              <p:spPr>
                <a:xfrm>
                  <a:off x="4692650" y="59443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807(TP)</a:t>
                  </a:r>
                </a:p>
              </p:txBody>
            </p:sp>
            <p:sp>
              <p:nvSpPr>
                <p:cNvPr id="84" name="正方形/長方形 83"/>
                <p:cNvSpPr/>
                <p:nvPr/>
              </p:nvSpPr>
              <p:spPr>
                <a:xfrm>
                  <a:off x="3216275" y="5524822"/>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73,082</a:t>
                  </a:r>
                  <a:endParaRPr kumimoji="1" lang="ja-JP" altLang="en-US" sz="1200" b="1" dirty="0">
                    <a:solidFill>
                      <a:schemeClr val="tx1"/>
                    </a:solidFill>
                  </a:endParaRPr>
                </a:p>
              </p:txBody>
            </p:sp>
          </p:grpSp>
          <p:sp>
            <p:nvSpPr>
              <p:cNvPr id="80" name="正方形/長方形 79"/>
              <p:cNvSpPr/>
              <p:nvPr/>
            </p:nvSpPr>
            <p:spPr>
              <a:xfrm>
                <a:off x="828413" y="3115824"/>
                <a:ext cx="1606549" cy="845649"/>
              </a:xfrm>
              <a:prstGeom prst="rect">
                <a:avLst/>
              </a:prstGeom>
              <a:solidFill>
                <a:srgbClr val="D7D2BF"/>
              </a:solidFill>
              <a:ln>
                <a:solidFill>
                  <a:srgbClr val="B2A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Confusion Matrix</a:t>
                </a:r>
              </a:p>
            </p:txBody>
          </p:sp>
        </p:grpSp>
      </p:grpSp>
      <p:sp>
        <p:nvSpPr>
          <p:cNvPr id="60" name="正方形/長方形 59">
            <a:extLst>
              <a:ext uri="{FF2B5EF4-FFF2-40B4-BE49-F238E27FC236}">
                <a16:creationId xmlns:a16="http://schemas.microsoft.com/office/drawing/2014/main" id="{AFB92BAA-1100-465C-B685-E3F3F5124E58}"/>
              </a:ext>
            </a:extLst>
          </p:cNvPr>
          <p:cNvSpPr/>
          <p:nvPr/>
        </p:nvSpPr>
        <p:spPr>
          <a:xfrm>
            <a:off x="1199332" y="4285430"/>
            <a:ext cx="5386213" cy="461665"/>
          </a:xfrm>
          <a:prstGeom prst="rect">
            <a:avLst/>
          </a:prstGeom>
        </p:spPr>
        <p:txBody>
          <a:bodyPr wrap="square">
            <a:spAutoFit/>
          </a:bodyPr>
          <a:lstStyle/>
          <a:p>
            <a:r>
              <a:rPr lang="en-US" altLang="ja-JP" sz="1200" b="1" dirty="0">
                <a:latin typeface="Meiryo UI" panose="020B0604030504040204" pitchFamily="50" charset="-128"/>
                <a:ea typeface="Meiryo UI" panose="020B0604030504040204" pitchFamily="50" charset="-128"/>
              </a:rPr>
              <a:t>Training</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c</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rural</a:t>
            </a:r>
            <a:r>
              <a:rPr lang="en-US" altLang="ja-JP" sz="12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FF0000"/>
                </a:solidFill>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(Normal:292,395;  Abnormal: 3,204)</a:t>
            </a:r>
          </a:p>
          <a:p>
            <a:r>
              <a:rPr lang="en-US" altLang="ja-JP" sz="1200" b="1" dirty="0">
                <a:latin typeface="Meiryo UI" panose="020B0604030504040204" pitchFamily="50" charset="-128"/>
                <a:ea typeface="Meiryo UI" panose="020B0604030504040204" pitchFamily="50" charset="-128"/>
              </a:rPr>
              <a:t>Test       by a (urban)</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  72,534;  Abnormal: 1,352)</a:t>
            </a:r>
          </a:p>
        </p:txBody>
      </p:sp>
      <p:grpSp>
        <p:nvGrpSpPr>
          <p:cNvPr id="5" name="グループ化 4"/>
          <p:cNvGrpSpPr/>
          <p:nvPr/>
        </p:nvGrpSpPr>
        <p:grpSpPr>
          <a:xfrm>
            <a:off x="1145993" y="5222556"/>
            <a:ext cx="9850238" cy="1086596"/>
            <a:chOff x="1145993" y="5222556"/>
            <a:chExt cx="9850238" cy="1086596"/>
          </a:xfrm>
        </p:grpSpPr>
        <p:sp>
          <p:nvSpPr>
            <p:cNvPr id="61" name="正方形/長方形 60">
              <a:extLst>
                <a:ext uri="{FF2B5EF4-FFF2-40B4-BE49-F238E27FC236}">
                  <a16:creationId xmlns:a16="http://schemas.microsoft.com/office/drawing/2014/main" id="{6326FB5B-0F5A-4DE6-BC37-99402014E0C3}"/>
                </a:ext>
              </a:extLst>
            </p:cNvPr>
            <p:cNvSpPr/>
            <p:nvPr/>
          </p:nvSpPr>
          <p:spPr>
            <a:xfrm>
              <a:off x="1145993" y="6213902"/>
              <a:ext cx="9850238" cy="95250"/>
            </a:xfrm>
            <a:prstGeom prst="rect">
              <a:avLst/>
            </a:prstGeom>
            <a:solidFill>
              <a:srgbClr val="40508C"/>
            </a:solidFill>
            <a:ln>
              <a:solidFill>
                <a:srgbClr val="D7D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C97A45C9-726D-43F5-84A6-4DF5A2BF417A}"/>
                </a:ext>
              </a:extLst>
            </p:cNvPr>
            <p:cNvGrpSpPr/>
            <p:nvPr/>
          </p:nvGrpSpPr>
          <p:grpSpPr>
            <a:xfrm>
              <a:off x="1170405" y="5222556"/>
              <a:ext cx="4573809" cy="908856"/>
              <a:chOff x="962529" y="2786369"/>
              <a:chExt cx="4573809" cy="908856"/>
            </a:xfrm>
          </p:grpSpPr>
          <p:sp>
            <p:nvSpPr>
              <p:cNvPr id="131" name="正方形/長方形 130">
                <a:extLst>
                  <a:ext uri="{FF2B5EF4-FFF2-40B4-BE49-F238E27FC236}">
                    <a16:creationId xmlns:a16="http://schemas.microsoft.com/office/drawing/2014/main" id="{E38C0463-1CE5-4EE5-B0C7-002441B853A1}"/>
                  </a:ext>
                </a:extLst>
              </p:cNvPr>
              <p:cNvSpPr/>
              <p:nvPr/>
            </p:nvSpPr>
            <p:spPr>
              <a:xfrm>
                <a:off x="962529" y="3269366"/>
                <a:ext cx="1281486" cy="425456"/>
              </a:xfrm>
              <a:prstGeom prst="rect">
                <a:avLst/>
              </a:prstGeom>
              <a:solidFill>
                <a:srgbClr val="405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sz="1200" b="1" dirty="0" err="1">
                    <a:solidFill>
                      <a:schemeClr val="bg1"/>
                    </a:solidFill>
                  </a:rPr>
                  <a:t>Xgboost</a:t>
                </a:r>
                <a:endParaRPr kumimoji="1" lang="ja-JP" altLang="en-US" sz="1200" b="1" dirty="0">
                  <a:solidFill>
                    <a:schemeClr val="bg1"/>
                  </a:solidFill>
                </a:endParaRPr>
              </a:p>
            </p:txBody>
          </p:sp>
          <p:sp>
            <p:nvSpPr>
              <p:cNvPr id="132" name="正方形/長方形 131">
                <a:extLst>
                  <a:ext uri="{FF2B5EF4-FFF2-40B4-BE49-F238E27FC236}">
                    <a16:creationId xmlns:a16="http://schemas.microsoft.com/office/drawing/2014/main" id="{CD2D22A7-87BF-4940-B55E-445BA5B7DEBF}"/>
                  </a:ext>
                </a:extLst>
              </p:cNvPr>
              <p:cNvSpPr/>
              <p:nvPr/>
            </p:nvSpPr>
            <p:spPr>
              <a:xfrm>
                <a:off x="3347846" y="3276447"/>
                <a:ext cx="1088068"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endParaRPr kumimoji="1" lang="ja-JP" altLang="en-US" b="1" dirty="0">
                  <a:solidFill>
                    <a:schemeClr val="tx1"/>
                  </a:solidFill>
                </a:endParaRPr>
              </a:p>
            </p:txBody>
          </p:sp>
          <p:sp>
            <p:nvSpPr>
              <p:cNvPr id="133" name="正方形/長方形 132">
                <a:extLst>
                  <a:ext uri="{FF2B5EF4-FFF2-40B4-BE49-F238E27FC236}">
                    <a16:creationId xmlns:a16="http://schemas.microsoft.com/office/drawing/2014/main" id="{161CAE4D-D6D7-4DA3-8170-3F7562D38BFF}"/>
                  </a:ext>
                </a:extLst>
              </p:cNvPr>
              <p:cNvSpPr/>
              <p:nvPr/>
            </p:nvSpPr>
            <p:spPr>
              <a:xfrm>
                <a:off x="2253621" y="3276044"/>
                <a:ext cx="109767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100%</a:t>
                </a:r>
                <a:endParaRPr kumimoji="1" lang="ja-JP" altLang="en-US" b="1" dirty="0">
                  <a:solidFill>
                    <a:schemeClr val="tx1"/>
                  </a:solidFill>
                </a:endParaRPr>
              </a:p>
            </p:txBody>
          </p:sp>
          <p:sp>
            <p:nvSpPr>
              <p:cNvPr id="134" name="正方形/長方形 133">
                <a:extLst>
                  <a:ext uri="{FF2B5EF4-FFF2-40B4-BE49-F238E27FC236}">
                    <a16:creationId xmlns:a16="http://schemas.microsoft.com/office/drawing/2014/main" id="{CD5D2C75-7DCC-4A14-8132-6A409A52A199}"/>
                  </a:ext>
                </a:extLst>
              </p:cNvPr>
              <p:cNvSpPr/>
              <p:nvPr/>
            </p:nvSpPr>
            <p:spPr>
              <a:xfrm>
                <a:off x="4442114" y="3276044"/>
                <a:ext cx="109422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endParaRPr kumimoji="1" lang="ja-JP" altLang="en-US" b="1" dirty="0">
                  <a:solidFill>
                    <a:schemeClr val="tx1"/>
                  </a:solidFill>
                </a:endParaRPr>
              </a:p>
            </p:txBody>
          </p:sp>
          <p:sp>
            <p:nvSpPr>
              <p:cNvPr id="135" name="正方形/長方形 134">
                <a:extLst>
                  <a:ext uri="{FF2B5EF4-FFF2-40B4-BE49-F238E27FC236}">
                    <a16:creationId xmlns:a16="http://schemas.microsoft.com/office/drawing/2014/main" id="{D2A34708-191A-496B-8CF5-8010CB5566FF}"/>
                  </a:ext>
                </a:extLst>
              </p:cNvPr>
              <p:cNvSpPr/>
              <p:nvPr/>
            </p:nvSpPr>
            <p:spPr>
              <a:xfrm>
                <a:off x="3347846" y="2787175"/>
                <a:ext cx="1088069" cy="48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Recall</a:t>
                </a:r>
                <a:endParaRPr kumimoji="1" lang="ja-JP" altLang="en-US" sz="1200" b="1" dirty="0">
                  <a:solidFill>
                    <a:schemeClr val="tx1"/>
                  </a:solidFill>
                </a:endParaRPr>
              </a:p>
            </p:txBody>
          </p:sp>
          <p:sp>
            <p:nvSpPr>
              <p:cNvPr id="136" name="正方形/長方形 135">
                <a:extLst>
                  <a:ext uri="{FF2B5EF4-FFF2-40B4-BE49-F238E27FC236}">
                    <a16:creationId xmlns:a16="http://schemas.microsoft.com/office/drawing/2014/main" id="{7A45E5A1-ADD2-4F29-940D-F5B3BF4C9B1A}"/>
                  </a:ext>
                </a:extLst>
              </p:cNvPr>
              <p:cNvSpPr/>
              <p:nvPr/>
            </p:nvSpPr>
            <p:spPr>
              <a:xfrm>
                <a:off x="2253621" y="2787578"/>
                <a:ext cx="1094224" cy="4946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Precision</a:t>
                </a:r>
                <a:endParaRPr lang="ja-JP" altLang="en-US" sz="1200" b="1" dirty="0">
                  <a:solidFill>
                    <a:schemeClr val="tx1"/>
                  </a:solidFill>
                </a:endParaRPr>
              </a:p>
            </p:txBody>
          </p:sp>
          <p:sp>
            <p:nvSpPr>
              <p:cNvPr id="137" name="正方形/長方形 136">
                <a:extLst>
                  <a:ext uri="{FF2B5EF4-FFF2-40B4-BE49-F238E27FC236}">
                    <a16:creationId xmlns:a16="http://schemas.microsoft.com/office/drawing/2014/main" id="{168C164A-6AE4-4FF4-880B-AE0E19EE2116}"/>
                  </a:ext>
                </a:extLst>
              </p:cNvPr>
              <p:cNvSpPr/>
              <p:nvPr/>
            </p:nvSpPr>
            <p:spPr>
              <a:xfrm>
                <a:off x="4435914" y="2786369"/>
                <a:ext cx="1094224" cy="488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F-1</a:t>
                </a:r>
                <a:endParaRPr kumimoji="1" lang="ja-JP" altLang="en-US" sz="1200" b="1" dirty="0">
                  <a:solidFill>
                    <a:schemeClr val="tx1"/>
                  </a:solidFill>
                </a:endParaRPr>
              </a:p>
            </p:txBody>
          </p:sp>
          <p:sp>
            <p:nvSpPr>
              <p:cNvPr id="138" name="正方形/長方形 137">
                <a:extLst>
                  <a:ext uri="{FF2B5EF4-FFF2-40B4-BE49-F238E27FC236}">
                    <a16:creationId xmlns:a16="http://schemas.microsoft.com/office/drawing/2014/main" id="{1E00DC3E-2413-4B6D-BF67-1EAB527B81D7}"/>
                  </a:ext>
                </a:extLst>
              </p:cNvPr>
              <p:cNvSpPr/>
              <p:nvPr/>
            </p:nvSpPr>
            <p:spPr>
              <a:xfrm>
                <a:off x="962529" y="2786369"/>
                <a:ext cx="1281486" cy="47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400" b="1" dirty="0">
                    <a:solidFill>
                      <a:schemeClr val="tx1"/>
                    </a:solidFill>
                  </a:rPr>
                  <a:t>Best score</a:t>
                </a:r>
                <a:endParaRPr kumimoji="1" lang="ja-JP" altLang="en-US" sz="1400" b="1" dirty="0">
                  <a:solidFill>
                    <a:schemeClr val="tx1"/>
                  </a:solidFill>
                </a:endParaRPr>
              </a:p>
            </p:txBody>
          </p:sp>
        </p:grpSp>
        <p:grpSp>
          <p:nvGrpSpPr>
            <p:cNvPr id="63" name="グループ化 62">
              <a:extLst>
                <a:ext uri="{FF2B5EF4-FFF2-40B4-BE49-F238E27FC236}">
                  <a16:creationId xmlns:a16="http://schemas.microsoft.com/office/drawing/2014/main" id="{8CDE4F68-5E8B-4F69-8E83-7D08517DE2BE}"/>
                </a:ext>
              </a:extLst>
            </p:cNvPr>
            <p:cNvGrpSpPr/>
            <p:nvPr/>
          </p:nvGrpSpPr>
          <p:grpSpPr>
            <a:xfrm>
              <a:off x="7081095" y="5393324"/>
              <a:ext cx="3850499" cy="637813"/>
              <a:chOff x="828413" y="3115824"/>
              <a:chExt cx="4562474" cy="857250"/>
            </a:xfrm>
          </p:grpSpPr>
          <p:grpSp>
            <p:nvGrpSpPr>
              <p:cNvPr id="98" name="グループ化 97">
                <a:extLst>
                  <a:ext uri="{FF2B5EF4-FFF2-40B4-BE49-F238E27FC236}">
                    <a16:creationId xmlns:a16="http://schemas.microsoft.com/office/drawing/2014/main" id="{7A1D4BA1-D039-412D-99E7-84AD5ECAF14D}"/>
                  </a:ext>
                </a:extLst>
              </p:cNvPr>
              <p:cNvGrpSpPr/>
              <p:nvPr/>
            </p:nvGrpSpPr>
            <p:grpSpPr>
              <a:xfrm>
                <a:off x="2434962" y="3134793"/>
                <a:ext cx="2955925" cy="838281"/>
                <a:chOff x="3216275" y="5524822"/>
                <a:chExt cx="2955925" cy="838281"/>
              </a:xfrm>
            </p:grpSpPr>
            <p:sp>
              <p:nvSpPr>
                <p:cNvPr id="100" name="正方形/長方形 99">
                  <a:extLst>
                    <a:ext uri="{FF2B5EF4-FFF2-40B4-BE49-F238E27FC236}">
                      <a16:creationId xmlns:a16="http://schemas.microsoft.com/office/drawing/2014/main" id="{290AE3F0-41B8-4428-B185-1E2F4E0A8E2A}"/>
                    </a:ext>
                  </a:extLst>
                </p:cNvPr>
                <p:cNvSpPr/>
                <p:nvPr/>
              </p:nvSpPr>
              <p:spPr>
                <a:xfrm>
                  <a:off x="3216275" y="5943841"/>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a:t>
                  </a:r>
                  <a:endParaRPr kumimoji="1" lang="ja-JP" altLang="en-US" sz="1200" b="1" dirty="0">
                    <a:solidFill>
                      <a:schemeClr val="tx1"/>
                    </a:solidFill>
                  </a:endParaRPr>
                </a:p>
              </p:txBody>
            </p:sp>
            <p:sp>
              <p:nvSpPr>
                <p:cNvPr id="101" name="正方形/長方形 100">
                  <a:extLst>
                    <a:ext uri="{FF2B5EF4-FFF2-40B4-BE49-F238E27FC236}">
                      <a16:creationId xmlns:a16="http://schemas.microsoft.com/office/drawing/2014/main" id="{AF81C169-8F73-4099-92EC-151595A2FE5F}"/>
                    </a:ext>
                  </a:extLst>
                </p:cNvPr>
                <p:cNvSpPr/>
                <p:nvPr/>
              </p:nvSpPr>
              <p:spPr>
                <a:xfrm>
                  <a:off x="4692650" y="55252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0(FP)</a:t>
                  </a:r>
                  <a:endParaRPr kumimoji="1" lang="ja-JP" altLang="en-US" sz="1200" b="1" dirty="0">
                    <a:solidFill>
                      <a:schemeClr val="tx1"/>
                    </a:solidFill>
                  </a:endParaRPr>
                </a:p>
              </p:txBody>
            </p:sp>
            <p:sp>
              <p:nvSpPr>
                <p:cNvPr id="129" name="正方形/長方形 128">
                  <a:extLst>
                    <a:ext uri="{FF2B5EF4-FFF2-40B4-BE49-F238E27FC236}">
                      <a16:creationId xmlns:a16="http://schemas.microsoft.com/office/drawing/2014/main" id="{0D60670B-B505-4C36-A76E-78B65829691C}"/>
                    </a:ext>
                  </a:extLst>
                </p:cNvPr>
                <p:cNvSpPr/>
                <p:nvPr/>
              </p:nvSpPr>
              <p:spPr>
                <a:xfrm>
                  <a:off x="4692650" y="59443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1,352(TP)</a:t>
                  </a:r>
                </a:p>
              </p:txBody>
            </p:sp>
            <p:sp>
              <p:nvSpPr>
                <p:cNvPr id="130" name="正方形/長方形 129">
                  <a:extLst>
                    <a:ext uri="{FF2B5EF4-FFF2-40B4-BE49-F238E27FC236}">
                      <a16:creationId xmlns:a16="http://schemas.microsoft.com/office/drawing/2014/main" id="{65BAC83F-49AB-4151-9718-28922DC85322}"/>
                    </a:ext>
                  </a:extLst>
                </p:cNvPr>
                <p:cNvSpPr/>
                <p:nvPr/>
              </p:nvSpPr>
              <p:spPr>
                <a:xfrm>
                  <a:off x="3216275" y="5524822"/>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72,534</a:t>
                  </a:r>
                  <a:endParaRPr kumimoji="1" lang="ja-JP" altLang="en-US" sz="1200" b="1" dirty="0">
                    <a:solidFill>
                      <a:schemeClr val="tx1"/>
                    </a:solidFill>
                  </a:endParaRPr>
                </a:p>
              </p:txBody>
            </p:sp>
          </p:grpSp>
          <p:sp>
            <p:nvSpPr>
              <p:cNvPr id="99" name="正方形/長方形 98">
                <a:extLst>
                  <a:ext uri="{FF2B5EF4-FFF2-40B4-BE49-F238E27FC236}">
                    <a16:creationId xmlns:a16="http://schemas.microsoft.com/office/drawing/2014/main" id="{87FF9E1A-855E-4D95-8E03-56FB5D2F2D5E}"/>
                  </a:ext>
                </a:extLst>
              </p:cNvPr>
              <p:cNvSpPr/>
              <p:nvPr/>
            </p:nvSpPr>
            <p:spPr>
              <a:xfrm>
                <a:off x="828413" y="3115824"/>
                <a:ext cx="1606549" cy="845649"/>
              </a:xfrm>
              <a:prstGeom prst="rect">
                <a:avLst/>
              </a:prstGeom>
              <a:solidFill>
                <a:srgbClr val="D7D2BF"/>
              </a:solidFill>
              <a:ln>
                <a:solidFill>
                  <a:srgbClr val="B2A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Confusion Matrix</a:t>
                </a:r>
              </a:p>
            </p:txBody>
          </p:sp>
        </p:grpSp>
      </p:grpSp>
      <p:sp>
        <p:nvSpPr>
          <p:cNvPr id="102" name="正方形/長方形 101"/>
          <p:cNvSpPr/>
          <p:nvPr/>
        </p:nvSpPr>
        <p:spPr>
          <a:xfrm>
            <a:off x="1542668" y="945269"/>
            <a:ext cx="909223" cy="369332"/>
          </a:xfrm>
          <a:prstGeom prst="rect">
            <a:avLst/>
          </a:prstGeom>
        </p:spPr>
        <p:txBody>
          <a:bodyPr wrap="none">
            <a:spAutoFit/>
          </a:bodyPr>
          <a:lstStyle/>
          <a:p>
            <a:r>
              <a:rPr lang="ja-JP" altLang="en-US" dirty="0"/>
              <a:t>課程</a:t>
            </a:r>
            <a:r>
              <a:rPr lang="en-US" altLang="ja-JP" dirty="0"/>
              <a:t>#1</a:t>
            </a:r>
          </a:p>
        </p:txBody>
      </p:sp>
    </p:spTree>
    <p:extLst>
      <p:ext uri="{BB962C8B-B14F-4D97-AF65-F5344CB8AC3E}">
        <p14:creationId xmlns:p14="http://schemas.microsoft.com/office/powerpoint/2010/main" val="242317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p:cNvSpPr/>
          <p:nvPr/>
        </p:nvSpPr>
        <p:spPr>
          <a:xfrm>
            <a:off x="1198439" y="334856"/>
            <a:ext cx="9589634" cy="1015663"/>
          </a:xfrm>
          <a:prstGeom prst="rect">
            <a:avLst/>
          </a:prstGeom>
          <a:ln>
            <a:solidFill>
              <a:schemeClr val="bg2">
                <a:lumMod val="10000"/>
              </a:schemeClr>
            </a:solidFill>
          </a:ln>
        </p:spPr>
        <p:txBody>
          <a:bodyPr wrap="square">
            <a:spAutoFit/>
          </a:bodyPr>
          <a:lstStyle/>
          <a:p>
            <a:pPr algn="ctr"/>
            <a:r>
              <a:rPr lang="en-US" altLang="ja-JP" sz="3000" b="1" dirty="0">
                <a:latin typeface="Meiryo UI" panose="020B0604030504040204" pitchFamily="50" charset="-128"/>
                <a:ea typeface="Meiryo UI" panose="020B0604030504040204" pitchFamily="50" charset="-128"/>
              </a:rPr>
              <a:t>Increment Learning by data </a:t>
            </a:r>
            <a:r>
              <a:rPr lang="en-US" altLang="ja-JP" sz="3000" b="1" dirty="0" err="1">
                <a:latin typeface="Meiryo UI" panose="020B0604030504040204" pitchFamily="50" charset="-128"/>
                <a:ea typeface="Meiryo UI" panose="020B0604030504040204" pitchFamily="50" charset="-128"/>
              </a:rPr>
              <a:t>agumentation</a:t>
            </a:r>
            <a:r>
              <a:rPr lang="en-US" altLang="ja-JP" sz="3000" b="1" dirty="0">
                <a:latin typeface="Meiryo UI" panose="020B0604030504040204" pitchFamily="50" charset="-128"/>
                <a:ea typeface="Meiryo UI" panose="020B0604030504040204" pitchFamily="50" charset="-128"/>
              </a:rPr>
              <a:t> </a:t>
            </a:r>
            <a:r>
              <a:rPr lang="en-US" altLang="ja-JP" sz="3000" b="1" dirty="0">
                <a:solidFill>
                  <a:srgbClr val="FF0000"/>
                </a:solidFill>
                <a:latin typeface="Meiryo UI" panose="020B0604030504040204" pitchFamily="50" charset="-128"/>
                <a:ea typeface="Meiryo UI" panose="020B0604030504040204" pitchFamily="50" charset="-128"/>
              </a:rPr>
              <a:t>Ⅰ</a:t>
            </a:r>
            <a:r>
              <a:rPr lang="en-US" altLang="ja-JP" sz="3000" b="1" dirty="0">
                <a:latin typeface="Meiryo UI" panose="020B0604030504040204" pitchFamily="50" charset="-128"/>
                <a:ea typeface="Meiryo UI" panose="020B0604030504040204" pitchFamily="50" charset="-128"/>
              </a:rPr>
              <a:t> in  XGB model</a:t>
            </a:r>
            <a:endParaRPr lang="en-US" altLang="ja-JP" sz="1600" b="1" dirty="0">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A60C71C6-0160-4859-A129-907C598DCA46}"/>
              </a:ext>
            </a:extLst>
          </p:cNvPr>
          <p:cNvGrpSpPr/>
          <p:nvPr/>
        </p:nvGrpSpPr>
        <p:grpSpPr>
          <a:xfrm>
            <a:off x="1280218" y="5259624"/>
            <a:ext cx="8812563" cy="984365"/>
            <a:chOff x="1198589" y="5229107"/>
            <a:chExt cx="8812563" cy="984365"/>
          </a:xfrm>
        </p:grpSpPr>
        <p:sp>
          <p:nvSpPr>
            <p:cNvPr id="49" name="正方形/長方形 48"/>
            <p:cNvSpPr/>
            <p:nvPr/>
          </p:nvSpPr>
          <p:spPr>
            <a:xfrm>
              <a:off x="1198589" y="6145609"/>
              <a:ext cx="8812563" cy="67863"/>
            </a:xfrm>
            <a:prstGeom prst="rect">
              <a:avLst/>
            </a:prstGeom>
            <a:solidFill>
              <a:srgbClr val="40508C"/>
            </a:solidFill>
            <a:ln>
              <a:solidFill>
                <a:srgbClr val="D7D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1204940" y="5229107"/>
              <a:ext cx="4573809" cy="908856"/>
              <a:chOff x="962529" y="2786369"/>
              <a:chExt cx="4573809" cy="908856"/>
            </a:xfrm>
          </p:grpSpPr>
          <p:sp>
            <p:nvSpPr>
              <p:cNvPr id="70" name="正方形/長方形 69"/>
              <p:cNvSpPr/>
              <p:nvPr/>
            </p:nvSpPr>
            <p:spPr>
              <a:xfrm>
                <a:off x="962529" y="3269366"/>
                <a:ext cx="1281486" cy="425456"/>
              </a:xfrm>
              <a:prstGeom prst="rect">
                <a:avLst/>
              </a:prstGeom>
              <a:solidFill>
                <a:srgbClr val="405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sz="1200" b="1" dirty="0" err="1">
                    <a:solidFill>
                      <a:schemeClr val="bg1"/>
                    </a:solidFill>
                  </a:rPr>
                  <a:t>Xgboost</a:t>
                </a:r>
                <a:endParaRPr kumimoji="1" lang="ja-JP" altLang="en-US" sz="1200" b="1" dirty="0">
                  <a:solidFill>
                    <a:schemeClr val="bg1"/>
                  </a:solidFill>
                </a:endParaRPr>
              </a:p>
            </p:txBody>
          </p:sp>
          <p:sp>
            <p:nvSpPr>
              <p:cNvPr id="71" name="正方形/長方形 70"/>
              <p:cNvSpPr/>
              <p:nvPr/>
            </p:nvSpPr>
            <p:spPr>
              <a:xfrm>
                <a:off x="3347846" y="3276447"/>
                <a:ext cx="1088068"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83%</a:t>
                </a:r>
                <a:endParaRPr kumimoji="1" lang="ja-JP" altLang="en-US" b="1" dirty="0">
                  <a:solidFill>
                    <a:schemeClr val="tx1"/>
                  </a:solidFill>
                </a:endParaRPr>
              </a:p>
            </p:txBody>
          </p:sp>
          <p:sp>
            <p:nvSpPr>
              <p:cNvPr id="72" name="正方形/長方形 71"/>
              <p:cNvSpPr/>
              <p:nvPr/>
            </p:nvSpPr>
            <p:spPr>
              <a:xfrm>
                <a:off x="2253621" y="3276044"/>
                <a:ext cx="109767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r>
                  <a:rPr kumimoji="1" lang="en-US" altLang="ja-JP" b="1" dirty="0">
                    <a:solidFill>
                      <a:schemeClr val="tx1"/>
                    </a:solidFill>
                  </a:rPr>
                  <a:t>%</a:t>
                </a:r>
                <a:endParaRPr kumimoji="1" lang="ja-JP" altLang="en-US" b="1" dirty="0">
                  <a:solidFill>
                    <a:schemeClr val="tx1"/>
                  </a:solidFill>
                </a:endParaRPr>
              </a:p>
            </p:txBody>
          </p:sp>
          <p:sp>
            <p:nvSpPr>
              <p:cNvPr id="73" name="正方形/長方形 72"/>
              <p:cNvSpPr/>
              <p:nvPr/>
            </p:nvSpPr>
            <p:spPr>
              <a:xfrm>
                <a:off x="4442114" y="3276044"/>
                <a:ext cx="109422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91%</a:t>
                </a:r>
                <a:endParaRPr kumimoji="1" lang="ja-JP" altLang="en-US" b="1" dirty="0">
                  <a:solidFill>
                    <a:schemeClr val="tx1"/>
                  </a:solidFill>
                </a:endParaRPr>
              </a:p>
            </p:txBody>
          </p:sp>
          <p:sp>
            <p:nvSpPr>
              <p:cNvPr id="74" name="正方形/長方形 73"/>
              <p:cNvSpPr/>
              <p:nvPr/>
            </p:nvSpPr>
            <p:spPr>
              <a:xfrm>
                <a:off x="3347846" y="2787175"/>
                <a:ext cx="1088069" cy="48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Recall</a:t>
                </a:r>
                <a:endParaRPr kumimoji="1" lang="ja-JP" altLang="en-US" sz="1200" b="1" dirty="0">
                  <a:solidFill>
                    <a:schemeClr val="tx1"/>
                  </a:solidFill>
                </a:endParaRPr>
              </a:p>
            </p:txBody>
          </p:sp>
          <p:sp>
            <p:nvSpPr>
              <p:cNvPr id="75" name="正方形/長方形 74"/>
              <p:cNvSpPr/>
              <p:nvPr/>
            </p:nvSpPr>
            <p:spPr>
              <a:xfrm>
                <a:off x="2253621" y="2787578"/>
                <a:ext cx="1094224" cy="4946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Precision</a:t>
                </a:r>
                <a:endParaRPr lang="ja-JP" altLang="en-US" sz="1200" b="1" dirty="0">
                  <a:solidFill>
                    <a:schemeClr val="tx1"/>
                  </a:solidFill>
                </a:endParaRPr>
              </a:p>
            </p:txBody>
          </p:sp>
          <p:sp>
            <p:nvSpPr>
              <p:cNvPr id="76" name="正方形/長方形 75"/>
              <p:cNvSpPr/>
              <p:nvPr/>
            </p:nvSpPr>
            <p:spPr>
              <a:xfrm>
                <a:off x="4435914" y="2786369"/>
                <a:ext cx="1094224" cy="488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F-1</a:t>
                </a:r>
                <a:endParaRPr kumimoji="1" lang="ja-JP" altLang="en-US" sz="1200" b="1" dirty="0">
                  <a:solidFill>
                    <a:schemeClr val="tx1"/>
                  </a:solidFill>
                </a:endParaRPr>
              </a:p>
            </p:txBody>
          </p:sp>
          <p:sp>
            <p:nvSpPr>
              <p:cNvPr id="77" name="正方形/長方形 76"/>
              <p:cNvSpPr/>
              <p:nvPr/>
            </p:nvSpPr>
            <p:spPr>
              <a:xfrm>
                <a:off x="962529" y="2786369"/>
                <a:ext cx="1281486" cy="47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400" b="1" dirty="0">
                  <a:solidFill>
                    <a:schemeClr val="tx1"/>
                  </a:solidFill>
                </a:endParaRPr>
              </a:p>
            </p:txBody>
          </p:sp>
        </p:grpSp>
        <p:grpSp>
          <p:nvGrpSpPr>
            <p:cNvPr id="78" name="グループ化 77"/>
            <p:cNvGrpSpPr/>
            <p:nvPr/>
          </p:nvGrpSpPr>
          <p:grpSpPr>
            <a:xfrm>
              <a:off x="6132945" y="5499747"/>
              <a:ext cx="3850499" cy="637813"/>
              <a:chOff x="828413" y="3115824"/>
              <a:chExt cx="4562474" cy="857250"/>
            </a:xfrm>
          </p:grpSpPr>
          <p:grpSp>
            <p:nvGrpSpPr>
              <p:cNvPr id="79" name="グループ化 78"/>
              <p:cNvGrpSpPr/>
              <p:nvPr/>
            </p:nvGrpSpPr>
            <p:grpSpPr>
              <a:xfrm>
                <a:off x="2434962" y="3134793"/>
                <a:ext cx="2955925" cy="838281"/>
                <a:chOff x="3216275" y="5524822"/>
                <a:chExt cx="2955925" cy="838281"/>
              </a:xfrm>
            </p:grpSpPr>
            <p:sp>
              <p:nvSpPr>
                <p:cNvPr id="81" name="正方形/長方形 80"/>
                <p:cNvSpPr/>
                <p:nvPr/>
              </p:nvSpPr>
              <p:spPr>
                <a:xfrm>
                  <a:off x="3216275" y="5943841"/>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135</a:t>
                  </a:r>
                  <a:endParaRPr kumimoji="1" lang="ja-JP" altLang="en-US" sz="1200" b="1" dirty="0">
                    <a:solidFill>
                      <a:schemeClr val="tx1"/>
                    </a:solidFill>
                  </a:endParaRPr>
                </a:p>
              </p:txBody>
            </p:sp>
            <p:sp>
              <p:nvSpPr>
                <p:cNvPr id="82" name="正方形/長方形 81"/>
                <p:cNvSpPr/>
                <p:nvPr/>
              </p:nvSpPr>
              <p:spPr>
                <a:xfrm>
                  <a:off x="4692650" y="55252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0(FP)</a:t>
                  </a:r>
                  <a:endParaRPr kumimoji="1" lang="ja-JP" altLang="en-US" sz="1200" b="1" dirty="0">
                    <a:solidFill>
                      <a:schemeClr val="tx1"/>
                    </a:solidFill>
                  </a:endParaRPr>
                </a:p>
              </p:txBody>
            </p:sp>
            <p:sp>
              <p:nvSpPr>
                <p:cNvPr id="83" name="正方形/長方形 82"/>
                <p:cNvSpPr/>
                <p:nvPr/>
              </p:nvSpPr>
              <p:spPr>
                <a:xfrm>
                  <a:off x="4692650" y="59443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677(TP)</a:t>
                  </a:r>
                </a:p>
              </p:txBody>
            </p:sp>
            <p:sp>
              <p:nvSpPr>
                <p:cNvPr id="84" name="正方形/長方形 83"/>
                <p:cNvSpPr/>
                <p:nvPr/>
              </p:nvSpPr>
              <p:spPr>
                <a:xfrm>
                  <a:off x="3216275" y="5524822"/>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73,129</a:t>
                  </a:r>
                  <a:endParaRPr kumimoji="1" lang="ja-JP" altLang="en-US" sz="1200" b="1" dirty="0">
                    <a:solidFill>
                      <a:schemeClr val="tx1"/>
                    </a:solidFill>
                  </a:endParaRPr>
                </a:p>
              </p:txBody>
            </p:sp>
          </p:grpSp>
          <p:sp>
            <p:nvSpPr>
              <p:cNvPr id="80" name="正方形/長方形 79"/>
              <p:cNvSpPr/>
              <p:nvPr/>
            </p:nvSpPr>
            <p:spPr>
              <a:xfrm>
                <a:off x="828413" y="3115824"/>
                <a:ext cx="1606549" cy="845649"/>
              </a:xfrm>
              <a:prstGeom prst="rect">
                <a:avLst/>
              </a:prstGeom>
              <a:solidFill>
                <a:srgbClr val="D7D2BF"/>
              </a:solidFill>
              <a:ln>
                <a:solidFill>
                  <a:srgbClr val="B2A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Confusion Matrix</a:t>
                </a:r>
              </a:p>
            </p:txBody>
          </p:sp>
        </p:grpSp>
      </p:grpSp>
      <p:pic>
        <p:nvPicPr>
          <p:cNvPr id="1026" name="Picture 2">
            <a:extLst>
              <a:ext uri="{FF2B5EF4-FFF2-40B4-BE49-F238E27FC236}">
                <a16:creationId xmlns:a16="http://schemas.microsoft.com/office/drawing/2014/main" id="{6BA0D5A4-511C-41BF-A978-FAF31A474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091" y="1550360"/>
            <a:ext cx="4994812" cy="2538734"/>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a:extLst>
              <a:ext uri="{FF2B5EF4-FFF2-40B4-BE49-F238E27FC236}">
                <a16:creationId xmlns:a16="http://schemas.microsoft.com/office/drawing/2014/main" id="{A816AD10-0E8B-48B5-9093-44EAD40A6129}"/>
              </a:ext>
            </a:extLst>
          </p:cNvPr>
          <p:cNvSpPr txBox="1"/>
          <p:nvPr/>
        </p:nvSpPr>
        <p:spPr>
          <a:xfrm>
            <a:off x="7693479" y="3143567"/>
            <a:ext cx="3289466" cy="338554"/>
          </a:xfrm>
          <a:prstGeom prst="rect">
            <a:avLst/>
          </a:prstGeom>
          <a:noFill/>
        </p:spPr>
        <p:txBody>
          <a:bodyPr wrap="square">
            <a:spAutoFit/>
          </a:bodyPr>
          <a:lstStyle/>
          <a:p>
            <a:r>
              <a:rPr lang="en-US" altLang="ja-JP" sz="1600" b="1" dirty="0">
                <a:solidFill>
                  <a:srgbClr val="00CC00"/>
                </a:solidFill>
                <a:latin typeface="Meiryo UI" panose="020B0604030504040204" pitchFamily="50" charset="-128"/>
                <a:ea typeface="Meiryo UI" panose="020B0604030504040204" pitchFamily="50" charset="-128"/>
              </a:rPr>
              <a:t>Trained model</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solidFill>
                  <a:srgbClr val="00CC00"/>
                </a:solidFill>
                <a:latin typeface="Meiryo UI" panose="020B0604030504040204" pitchFamily="50" charset="-128"/>
                <a:ea typeface="Meiryo UI" panose="020B0604030504040204" pitchFamily="50" charset="-128"/>
              </a:rPr>
              <a:t>by</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solidFill>
                  <a:srgbClr val="FF0000"/>
                </a:solidFill>
                <a:latin typeface="Meiryo UI" panose="020B0604030504040204" pitchFamily="50" charset="-128"/>
                <a:ea typeface="Meiryo UI" panose="020B0604030504040204" pitchFamily="50" charset="-128"/>
              </a:rPr>
              <a:t>a</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latin typeface="Meiryo UI" panose="020B0604030504040204" pitchFamily="50" charset="-128"/>
                <a:ea typeface="Meiryo UI" panose="020B0604030504040204" pitchFamily="50" charset="-128"/>
              </a:rPr>
              <a:t>(urban)</a:t>
            </a:r>
            <a:endParaRPr lang="ja-JP" altLang="en-US" sz="1600" dirty="0"/>
          </a:p>
        </p:txBody>
      </p:sp>
      <p:sp>
        <p:nvSpPr>
          <p:cNvPr id="103" name="正方形/長方形 102">
            <a:extLst>
              <a:ext uri="{FF2B5EF4-FFF2-40B4-BE49-F238E27FC236}">
                <a16:creationId xmlns:a16="http://schemas.microsoft.com/office/drawing/2014/main" id="{2511126D-5209-4008-9B80-E718AF346705}"/>
              </a:ext>
            </a:extLst>
          </p:cNvPr>
          <p:cNvSpPr/>
          <p:nvPr/>
        </p:nvSpPr>
        <p:spPr>
          <a:xfrm>
            <a:off x="1170880" y="4352070"/>
            <a:ext cx="10792519" cy="615553"/>
          </a:xfrm>
          <a:prstGeom prst="rect">
            <a:avLst/>
          </a:prstGeom>
        </p:spPr>
        <p:txBody>
          <a:bodyPr wrap="square">
            <a:spAutoFit/>
          </a:bodyPr>
          <a:lstStyle/>
          <a:p>
            <a:r>
              <a:rPr lang="ja-JP" altLang="en-US"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Trained model</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00CC00"/>
                </a:solidFill>
                <a:latin typeface="Meiryo UI" panose="020B0604030504040204" pitchFamily="50" charset="-128"/>
                <a:ea typeface="Meiryo UI" panose="020B0604030504040204" pitchFamily="50" charset="-128"/>
              </a:rPr>
              <a:t>a</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urban</a:t>
            </a:r>
            <a:r>
              <a:rPr lang="en-US" altLang="ja-JP" sz="1200" b="1" dirty="0">
                <a:latin typeface="Meiryo UI" panose="020B0604030504040204" pitchFamily="50" charset="-128"/>
                <a:ea typeface="Meiryo UI" panose="020B0604030504040204" pitchFamily="50" charset="-128"/>
              </a:rPr>
              <a:t>) (Normal: 292,306;  Abnormal: 3,293)</a:t>
            </a:r>
            <a:r>
              <a:rPr lang="ja-JP" altLang="en-US" sz="1200" b="1" dirty="0">
                <a:latin typeface="Meiryo UI" panose="020B0604030504040204" pitchFamily="50" charset="-128"/>
                <a:ea typeface="Meiryo UI" panose="020B0604030504040204" pitchFamily="50" charset="-128"/>
              </a:rPr>
              <a:t>　</a:t>
            </a:r>
            <a:r>
              <a:rPr lang="en-US" altLang="ja-JP" b="1" dirty="0">
                <a:solidFill>
                  <a:srgbClr val="FF0000"/>
                </a:solidFill>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Training</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middle</a:t>
            </a:r>
            <a:r>
              <a:rPr lang="en-US" altLang="ja-JP" sz="1200" b="1" dirty="0">
                <a:latin typeface="Meiryo UI" panose="020B0604030504040204" pitchFamily="50" charset="-128"/>
                <a:ea typeface="Meiryo UI" panose="020B0604030504040204" pitchFamily="50" charset="-128"/>
              </a:rPr>
              <a:t>)(Nomal:36,668;  Abnormal: 412)</a:t>
            </a:r>
          </a:p>
          <a:p>
            <a:r>
              <a:rPr lang="ja-JP" altLang="en-US" sz="16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Test by b (</a:t>
            </a:r>
            <a:r>
              <a:rPr lang="en-US" altLang="ja-JP" sz="1200" b="1" dirty="0">
                <a:solidFill>
                  <a:srgbClr val="FF0000"/>
                </a:solidFill>
                <a:latin typeface="Meiryo UI" panose="020B0604030504040204" pitchFamily="50" charset="-128"/>
                <a:ea typeface="Meiryo UI" panose="020B0604030504040204" pitchFamily="50" charset="-128"/>
              </a:rPr>
              <a:t>middle</a:t>
            </a:r>
            <a:r>
              <a:rPr lang="en-US" altLang="ja-JP" sz="12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FF0000"/>
                </a:solidFill>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  73,129;  Abnormal: 812)</a:t>
            </a:r>
          </a:p>
        </p:txBody>
      </p:sp>
      <p:sp>
        <p:nvSpPr>
          <p:cNvPr id="104" name="テキスト ボックス 103">
            <a:extLst>
              <a:ext uri="{FF2B5EF4-FFF2-40B4-BE49-F238E27FC236}">
                <a16:creationId xmlns:a16="http://schemas.microsoft.com/office/drawing/2014/main" id="{0F4F3F68-709A-487C-84B6-D29DE3C1301D}"/>
              </a:ext>
            </a:extLst>
          </p:cNvPr>
          <p:cNvSpPr txBox="1"/>
          <p:nvPr/>
        </p:nvSpPr>
        <p:spPr>
          <a:xfrm>
            <a:off x="599086" y="3262617"/>
            <a:ext cx="4427022" cy="307777"/>
          </a:xfrm>
          <a:prstGeom prst="rect">
            <a:avLst/>
          </a:prstGeom>
          <a:noFill/>
        </p:spPr>
        <p:txBody>
          <a:bodyPr wrap="square">
            <a:spAutoFit/>
          </a:bodyPr>
          <a:lstStyle/>
          <a:p>
            <a:r>
              <a:rPr lang="en-US" altLang="ja-JP" sz="1400" b="1" dirty="0">
                <a:solidFill>
                  <a:srgbClr val="00CC00"/>
                </a:solidFill>
                <a:latin typeface="Meiryo UI" panose="020B0604030504040204" pitchFamily="50" charset="-128"/>
                <a:ea typeface="Meiryo UI" panose="020B0604030504040204" pitchFamily="50" charset="-128"/>
              </a:rPr>
              <a:t>Training</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a:solidFill>
                  <a:srgbClr val="00CC00"/>
                </a:solidFill>
                <a:latin typeface="Meiryo UI" panose="020B0604030504040204" pitchFamily="50" charset="-128"/>
                <a:ea typeface="Meiryo UI" panose="020B0604030504040204" pitchFamily="50" charset="-128"/>
              </a:rPr>
              <a:t>by</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err="1">
                <a:solidFill>
                  <a:srgbClr val="00CC00"/>
                </a:solidFill>
                <a:latin typeface="Meiryo UI" panose="020B0604030504040204" pitchFamily="50" charset="-128"/>
                <a:ea typeface="Meiryo UI" panose="020B0604030504040204" pitchFamily="50" charset="-128"/>
              </a:rPr>
              <a:t>agumentation</a:t>
            </a:r>
            <a:r>
              <a:rPr lang="en-US" altLang="ja-JP" sz="1400" b="1" dirty="0">
                <a:solidFill>
                  <a:srgbClr val="00CC00"/>
                </a:solidFill>
                <a:latin typeface="Meiryo UI" panose="020B0604030504040204" pitchFamily="50" charset="-128"/>
                <a:ea typeface="Meiryo UI" panose="020B0604030504040204" pitchFamily="50" charset="-128"/>
              </a:rPr>
              <a:t> data </a:t>
            </a:r>
            <a:r>
              <a:rPr lang="en-US" altLang="ja-JP" sz="1400" b="1" dirty="0">
                <a:solidFill>
                  <a:srgbClr val="FF0000"/>
                </a:solidFill>
                <a:latin typeface="Meiryo UI" panose="020B0604030504040204" pitchFamily="50" charset="-128"/>
                <a:ea typeface="Meiryo UI" panose="020B0604030504040204" pitchFamily="50" charset="-128"/>
              </a:rPr>
              <a:t>b</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a:latin typeface="Meiryo UI" panose="020B0604030504040204" pitchFamily="50" charset="-128"/>
                <a:ea typeface="Meiryo UI" panose="020B0604030504040204" pitchFamily="50" charset="-128"/>
              </a:rPr>
              <a:t>(middle)</a:t>
            </a:r>
          </a:p>
        </p:txBody>
      </p:sp>
      <p:sp>
        <p:nvSpPr>
          <p:cNvPr id="6" name="矢印: 右 5">
            <a:extLst>
              <a:ext uri="{FF2B5EF4-FFF2-40B4-BE49-F238E27FC236}">
                <a16:creationId xmlns:a16="http://schemas.microsoft.com/office/drawing/2014/main" id="{25C1243A-B4D0-4542-93F6-F04834802E95}"/>
              </a:ext>
            </a:extLst>
          </p:cNvPr>
          <p:cNvSpPr/>
          <p:nvPr/>
        </p:nvSpPr>
        <p:spPr>
          <a:xfrm>
            <a:off x="5581315" y="4193309"/>
            <a:ext cx="80576" cy="46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542668" y="945269"/>
            <a:ext cx="909223" cy="369332"/>
          </a:xfrm>
          <a:prstGeom prst="rect">
            <a:avLst/>
          </a:prstGeom>
        </p:spPr>
        <p:txBody>
          <a:bodyPr wrap="none">
            <a:spAutoFit/>
          </a:bodyPr>
          <a:lstStyle/>
          <a:p>
            <a:r>
              <a:rPr lang="ja-JP" altLang="en-US" dirty="0"/>
              <a:t>課程</a:t>
            </a:r>
            <a:r>
              <a:rPr lang="en-US" altLang="ja-JP" dirty="0"/>
              <a:t>#2</a:t>
            </a:r>
          </a:p>
        </p:txBody>
      </p:sp>
    </p:spTree>
    <p:extLst>
      <p:ext uri="{BB962C8B-B14F-4D97-AF65-F5344CB8AC3E}">
        <p14:creationId xmlns:p14="http://schemas.microsoft.com/office/powerpoint/2010/main" val="232148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p:cNvSpPr/>
          <p:nvPr/>
        </p:nvSpPr>
        <p:spPr>
          <a:xfrm>
            <a:off x="1198439" y="334856"/>
            <a:ext cx="9589634" cy="1015663"/>
          </a:xfrm>
          <a:prstGeom prst="rect">
            <a:avLst/>
          </a:prstGeom>
          <a:ln>
            <a:solidFill>
              <a:schemeClr val="bg2">
                <a:lumMod val="10000"/>
              </a:schemeClr>
            </a:solidFill>
          </a:ln>
        </p:spPr>
        <p:txBody>
          <a:bodyPr wrap="square">
            <a:spAutoFit/>
          </a:bodyPr>
          <a:lstStyle/>
          <a:p>
            <a:pPr algn="ctr"/>
            <a:r>
              <a:rPr lang="en-US" altLang="ja-JP" sz="3000" b="1" dirty="0">
                <a:latin typeface="Meiryo UI" panose="020B0604030504040204" pitchFamily="50" charset="-128"/>
                <a:ea typeface="Meiryo UI" panose="020B0604030504040204" pitchFamily="50" charset="-128"/>
              </a:rPr>
              <a:t>Increment Learning by data </a:t>
            </a:r>
            <a:r>
              <a:rPr lang="en-US" altLang="ja-JP" sz="3000" b="1" dirty="0" err="1">
                <a:latin typeface="Meiryo UI" panose="020B0604030504040204" pitchFamily="50" charset="-128"/>
                <a:ea typeface="Meiryo UI" panose="020B0604030504040204" pitchFamily="50" charset="-128"/>
              </a:rPr>
              <a:t>agumentation</a:t>
            </a:r>
            <a:r>
              <a:rPr lang="en-US" altLang="ja-JP" sz="3000" b="1" dirty="0">
                <a:latin typeface="Meiryo UI" panose="020B0604030504040204" pitchFamily="50" charset="-128"/>
                <a:ea typeface="Meiryo UI" panose="020B0604030504040204" pitchFamily="50" charset="-128"/>
              </a:rPr>
              <a:t> </a:t>
            </a:r>
            <a:r>
              <a:rPr lang="en-US" altLang="ja-JP" sz="3000" b="1" dirty="0">
                <a:solidFill>
                  <a:srgbClr val="FF0000"/>
                </a:solidFill>
                <a:latin typeface="Meiryo UI" panose="020B0604030504040204" pitchFamily="50" charset="-128"/>
                <a:ea typeface="Meiryo UI" panose="020B0604030504040204" pitchFamily="50" charset="-128"/>
              </a:rPr>
              <a:t>Ⅰ</a:t>
            </a:r>
            <a:r>
              <a:rPr lang="en-US" altLang="ja-JP" sz="3000" b="1" dirty="0">
                <a:latin typeface="Meiryo UI" panose="020B0604030504040204" pitchFamily="50" charset="-128"/>
                <a:ea typeface="Meiryo UI" panose="020B0604030504040204" pitchFamily="50" charset="-128"/>
              </a:rPr>
              <a:t> in  XGB model</a:t>
            </a:r>
            <a:endParaRPr lang="en-US" altLang="ja-JP" sz="1600" b="1" dirty="0">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A60C71C6-0160-4859-A129-907C598DCA46}"/>
              </a:ext>
            </a:extLst>
          </p:cNvPr>
          <p:cNvGrpSpPr/>
          <p:nvPr/>
        </p:nvGrpSpPr>
        <p:grpSpPr>
          <a:xfrm>
            <a:off x="1280218" y="5259624"/>
            <a:ext cx="8812563" cy="984365"/>
            <a:chOff x="1198589" y="5229107"/>
            <a:chExt cx="8812563" cy="984365"/>
          </a:xfrm>
        </p:grpSpPr>
        <p:sp>
          <p:nvSpPr>
            <p:cNvPr id="49" name="正方形/長方形 48"/>
            <p:cNvSpPr/>
            <p:nvPr/>
          </p:nvSpPr>
          <p:spPr>
            <a:xfrm>
              <a:off x="1198589" y="6145609"/>
              <a:ext cx="8812563" cy="67863"/>
            </a:xfrm>
            <a:prstGeom prst="rect">
              <a:avLst/>
            </a:prstGeom>
            <a:solidFill>
              <a:srgbClr val="40508C"/>
            </a:solidFill>
            <a:ln>
              <a:solidFill>
                <a:srgbClr val="D7D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9" name="グループ化 68"/>
            <p:cNvGrpSpPr/>
            <p:nvPr/>
          </p:nvGrpSpPr>
          <p:grpSpPr>
            <a:xfrm>
              <a:off x="1204940" y="5229107"/>
              <a:ext cx="4573809" cy="908856"/>
              <a:chOff x="962529" y="2786369"/>
              <a:chExt cx="4573809" cy="908856"/>
            </a:xfrm>
          </p:grpSpPr>
          <p:sp>
            <p:nvSpPr>
              <p:cNvPr id="70" name="正方形/長方形 69"/>
              <p:cNvSpPr/>
              <p:nvPr/>
            </p:nvSpPr>
            <p:spPr>
              <a:xfrm>
                <a:off x="962529" y="3269366"/>
                <a:ext cx="1281486" cy="425456"/>
              </a:xfrm>
              <a:prstGeom prst="rect">
                <a:avLst/>
              </a:prstGeom>
              <a:solidFill>
                <a:srgbClr val="405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sz="1200" b="1" dirty="0" err="1">
                    <a:solidFill>
                      <a:schemeClr val="bg1"/>
                    </a:solidFill>
                  </a:rPr>
                  <a:t>Xgboost</a:t>
                </a:r>
                <a:endParaRPr kumimoji="1" lang="ja-JP" altLang="en-US" sz="1200" b="1" dirty="0">
                  <a:solidFill>
                    <a:schemeClr val="bg1"/>
                  </a:solidFill>
                </a:endParaRPr>
              </a:p>
            </p:txBody>
          </p:sp>
          <p:sp>
            <p:nvSpPr>
              <p:cNvPr id="71" name="正方形/長方形 70"/>
              <p:cNvSpPr/>
              <p:nvPr/>
            </p:nvSpPr>
            <p:spPr>
              <a:xfrm>
                <a:off x="3347846" y="3276447"/>
                <a:ext cx="1088068"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100%</a:t>
                </a:r>
                <a:endParaRPr kumimoji="1" lang="ja-JP" altLang="en-US" b="1" dirty="0">
                  <a:solidFill>
                    <a:schemeClr val="tx1"/>
                  </a:solidFill>
                </a:endParaRPr>
              </a:p>
            </p:txBody>
          </p:sp>
          <p:sp>
            <p:nvSpPr>
              <p:cNvPr id="72" name="正方形/長方形 71"/>
              <p:cNvSpPr/>
              <p:nvPr/>
            </p:nvSpPr>
            <p:spPr>
              <a:xfrm>
                <a:off x="2253621" y="3276044"/>
                <a:ext cx="109767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87</a:t>
                </a:r>
                <a:r>
                  <a:rPr kumimoji="1" lang="en-US" altLang="ja-JP" b="1" dirty="0">
                    <a:solidFill>
                      <a:schemeClr val="tx1"/>
                    </a:solidFill>
                  </a:rPr>
                  <a:t>%</a:t>
                </a:r>
                <a:endParaRPr kumimoji="1" lang="ja-JP" altLang="en-US" b="1" dirty="0">
                  <a:solidFill>
                    <a:schemeClr val="tx1"/>
                  </a:solidFill>
                </a:endParaRPr>
              </a:p>
            </p:txBody>
          </p:sp>
          <p:sp>
            <p:nvSpPr>
              <p:cNvPr id="73" name="正方形/長方形 72"/>
              <p:cNvSpPr/>
              <p:nvPr/>
            </p:nvSpPr>
            <p:spPr>
              <a:xfrm>
                <a:off x="4442114" y="3276044"/>
                <a:ext cx="1094224"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93%</a:t>
                </a:r>
                <a:endParaRPr kumimoji="1" lang="ja-JP" altLang="en-US" b="1" dirty="0">
                  <a:solidFill>
                    <a:schemeClr val="tx1"/>
                  </a:solidFill>
                </a:endParaRPr>
              </a:p>
            </p:txBody>
          </p:sp>
          <p:sp>
            <p:nvSpPr>
              <p:cNvPr id="74" name="正方形/長方形 73"/>
              <p:cNvSpPr/>
              <p:nvPr/>
            </p:nvSpPr>
            <p:spPr>
              <a:xfrm>
                <a:off x="3347846" y="2787175"/>
                <a:ext cx="1088069" cy="488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Recall</a:t>
                </a:r>
                <a:endParaRPr kumimoji="1" lang="ja-JP" altLang="en-US" sz="1200" b="1" dirty="0">
                  <a:solidFill>
                    <a:schemeClr val="tx1"/>
                  </a:solidFill>
                </a:endParaRPr>
              </a:p>
            </p:txBody>
          </p:sp>
          <p:sp>
            <p:nvSpPr>
              <p:cNvPr id="75" name="正方形/長方形 74"/>
              <p:cNvSpPr/>
              <p:nvPr/>
            </p:nvSpPr>
            <p:spPr>
              <a:xfrm>
                <a:off x="2253621" y="2787578"/>
                <a:ext cx="1094224" cy="4946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Precision</a:t>
                </a:r>
                <a:endParaRPr lang="ja-JP" altLang="en-US" sz="1200" b="1" dirty="0">
                  <a:solidFill>
                    <a:schemeClr val="tx1"/>
                  </a:solidFill>
                </a:endParaRPr>
              </a:p>
            </p:txBody>
          </p:sp>
          <p:sp>
            <p:nvSpPr>
              <p:cNvPr id="76" name="正方形/長方形 75"/>
              <p:cNvSpPr/>
              <p:nvPr/>
            </p:nvSpPr>
            <p:spPr>
              <a:xfrm>
                <a:off x="4435914" y="2786369"/>
                <a:ext cx="1094224" cy="488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F-1</a:t>
                </a:r>
                <a:endParaRPr kumimoji="1" lang="ja-JP" altLang="en-US" sz="1200" b="1" dirty="0">
                  <a:solidFill>
                    <a:schemeClr val="tx1"/>
                  </a:solidFill>
                </a:endParaRPr>
              </a:p>
            </p:txBody>
          </p:sp>
          <p:sp>
            <p:nvSpPr>
              <p:cNvPr id="77" name="正方形/長方形 76"/>
              <p:cNvSpPr/>
              <p:nvPr/>
            </p:nvSpPr>
            <p:spPr>
              <a:xfrm>
                <a:off x="962529" y="2786369"/>
                <a:ext cx="1281486" cy="47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400" b="1" dirty="0">
                  <a:solidFill>
                    <a:schemeClr val="tx1"/>
                  </a:solidFill>
                </a:endParaRPr>
              </a:p>
            </p:txBody>
          </p:sp>
        </p:grpSp>
        <p:grpSp>
          <p:nvGrpSpPr>
            <p:cNvPr id="78" name="グループ化 77"/>
            <p:cNvGrpSpPr/>
            <p:nvPr/>
          </p:nvGrpSpPr>
          <p:grpSpPr>
            <a:xfrm>
              <a:off x="6132945" y="5499747"/>
              <a:ext cx="3850499" cy="637813"/>
              <a:chOff x="828413" y="3115824"/>
              <a:chExt cx="4562474" cy="857250"/>
            </a:xfrm>
          </p:grpSpPr>
          <p:grpSp>
            <p:nvGrpSpPr>
              <p:cNvPr id="79" name="グループ化 78"/>
              <p:cNvGrpSpPr/>
              <p:nvPr/>
            </p:nvGrpSpPr>
            <p:grpSpPr>
              <a:xfrm>
                <a:off x="2434962" y="3134793"/>
                <a:ext cx="2955925" cy="838281"/>
                <a:chOff x="3216275" y="5524822"/>
                <a:chExt cx="2955925" cy="838281"/>
              </a:xfrm>
            </p:grpSpPr>
            <p:sp>
              <p:nvSpPr>
                <p:cNvPr id="81" name="正方形/長方形 80"/>
                <p:cNvSpPr/>
                <p:nvPr/>
              </p:nvSpPr>
              <p:spPr>
                <a:xfrm>
                  <a:off x="3216275" y="5943841"/>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0</a:t>
                  </a:r>
                  <a:endParaRPr kumimoji="1" lang="ja-JP" altLang="en-US" sz="1200" b="1" dirty="0">
                    <a:solidFill>
                      <a:schemeClr val="tx1"/>
                    </a:solidFill>
                  </a:endParaRPr>
                </a:p>
              </p:txBody>
            </p:sp>
            <p:sp>
              <p:nvSpPr>
                <p:cNvPr id="82" name="正方形/長方形 81"/>
                <p:cNvSpPr/>
                <p:nvPr/>
              </p:nvSpPr>
              <p:spPr>
                <a:xfrm>
                  <a:off x="4692650" y="55252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124(FP)</a:t>
                  </a:r>
                  <a:endParaRPr kumimoji="1" lang="ja-JP" altLang="en-US" sz="1200" b="1" dirty="0">
                    <a:solidFill>
                      <a:schemeClr val="tx1"/>
                    </a:solidFill>
                  </a:endParaRPr>
                </a:p>
              </p:txBody>
            </p:sp>
            <p:sp>
              <p:nvSpPr>
                <p:cNvPr id="83" name="正方形/長方形 82"/>
                <p:cNvSpPr/>
                <p:nvPr/>
              </p:nvSpPr>
              <p:spPr>
                <a:xfrm>
                  <a:off x="4692650" y="5944325"/>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812(TP)</a:t>
                  </a:r>
                </a:p>
              </p:txBody>
            </p:sp>
            <p:sp>
              <p:nvSpPr>
                <p:cNvPr id="84" name="正方形/長方形 83"/>
                <p:cNvSpPr/>
                <p:nvPr/>
              </p:nvSpPr>
              <p:spPr>
                <a:xfrm>
                  <a:off x="3216275" y="5524822"/>
                  <a:ext cx="1479550" cy="41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73,005</a:t>
                  </a:r>
                  <a:endParaRPr kumimoji="1" lang="ja-JP" altLang="en-US" sz="1200" b="1" dirty="0">
                    <a:solidFill>
                      <a:schemeClr val="tx1"/>
                    </a:solidFill>
                  </a:endParaRPr>
                </a:p>
              </p:txBody>
            </p:sp>
          </p:grpSp>
          <p:sp>
            <p:nvSpPr>
              <p:cNvPr id="80" name="正方形/長方形 79"/>
              <p:cNvSpPr/>
              <p:nvPr/>
            </p:nvSpPr>
            <p:spPr>
              <a:xfrm>
                <a:off x="828413" y="3115824"/>
                <a:ext cx="1606549" cy="845649"/>
              </a:xfrm>
              <a:prstGeom prst="rect">
                <a:avLst/>
              </a:prstGeom>
              <a:solidFill>
                <a:srgbClr val="D7D2BF"/>
              </a:solidFill>
              <a:ln>
                <a:solidFill>
                  <a:srgbClr val="B2A3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Confusion Matrix</a:t>
                </a:r>
              </a:p>
            </p:txBody>
          </p:sp>
        </p:grpSp>
      </p:grpSp>
      <p:pic>
        <p:nvPicPr>
          <p:cNvPr id="1026" name="Picture 2">
            <a:extLst>
              <a:ext uri="{FF2B5EF4-FFF2-40B4-BE49-F238E27FC236}">
                <a16:creationId xmlns:a16="http://schemas.microsoft.com/office/drawing/2014/main" id="{6BA0D5A4-511C-41BF-A978-FAF31A474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091" y="1550360"/>
            <a:ext cx="4994812" cy="2538734"/>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a:extLst>
              <a:ext uri="{FF2B5EF4-FFF2-40B4-BE49-F238E27FC236}">
                <a16:creationId xmlns:a16="http://schemas.microsoft.com/office/drawing/2014/main" id="{A816AD10-0E8B-48B5-9093-44EAD40A6129}"/>
              </a:ext>
            </a:extLst>
          </p:cNvPr>
          <p:cNvSpPr txBox="1"/>
          <p:nvPr/>
        </p:nvSpPr>
        <p:spPr>
          <a:xfrm>
            <a:off x="7693479" y="3143567"/>
            <a:ext cx="3289466" cy="338554"/>
          </a:xfrm>
          <a:prstGeom prst="rect">
            <a:avLst/>
          </a:prstGeom>
          <a:noFill/>
        </p:spPr>
        <p:txBody>
          <a:bodyPr wrap="square">
            <a:spAutoFit/>
          </a:bodyPr>
          <a:lstStyle/>
          <a:p>
            <a:r>
              <a:rPr lang="en-US" altLang="ja-JP" sz="1600" b="1" dirty="0">
                <a:solidFill>
                  <a:srgbClr val="00CC00"/>
                </a:solidFill>
                <a:latin typeface="Meiryo UI" panose="020B0604030504040204" pitchFamily="50" charset="-128"/>
                <a:ea typeface="Meiryo UI" panose="020B0604030504040204" pitchFamily="50" charset="-128"/>
              </a:rPr>
              <a:t>Trained model</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solidFill>
                  <a:srgbClr val="00CC00"/>
                </a:solidFill>
                <a:latin typeface="Meiryo UI" panose="020B0604030504040204" pitchFamily="50" charset="-128"/>
                <a:ea typeface="Meiryo UI" panose="020B0604030504040204" pitchFamily="50" charset="-128"/>
              </a:rPr>
              <a:t>by</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solidFill>
                  <a:srgbClr val="FF0000"/>
                </a:solidFill>
                <a:latin typeface="Meiryo UI" panose="020B0604030504040204" pitchFamily="50" charset="-128"/>
                <a:ea typeface="Meiryo UI" panose="020B0604030504040204" pitchFamily="50" charset="-128"/>
              </a:rPr>
              <a:t>c</a:t>
            </a:r>
            <a:r>
              <a:rPr lang="ja-JP" altLang="en-US" sz="1600" b="1" dirty="0">
                <a:solidFill>
                  <a:srgbClr val="00CC00"/>
                </a:solidFill>
                <a:latin typeface="Meiryo UI" panose="020B0604030504040204" pitchFamily="50" charset="-128"/>
                <a:ea typeface="Meiryo UI" panose="020B0604030504040204" pitchFamily="50" charset="-128"/>
              </a:rPr>
              <a:t> </a:t>
            </a:r>
            <a:r>
              <a:rPr lang="en-US" altLang="ja-JP" sz="1600" b="1" dirty="0">
                <a:latin typeface="Meiryo UI" panose="020B0604030504040204" pitchFamily="50" charset="-128"/>
                <a:ea typeface="Meiryo UI" panose="020B0604030504040204" pitchFamily="50" charset="-128"/>
              </a:rPr>
              <a:t>(urban)</a:t>
            </a:r>
            <a:endParaRPr lang="ja-JP" altLang="en-US" sz="1600" dirty="0"/>
          </a:p>
        </p:txBody>
      </p:sp>
      <p:sp>
        <p:nvSpPr>
          <p:cNvPr id="103" name="正方形/長方形 102">
            <a:extLst>
              <a:ext uri="{FF2B5EF4-FFF2-40B4-BE49-F238E27FC236}">
                <a16:creationId xmlns:a16="http://schemas.microsoft.com/office/drawing/2014/main" id="{2511126D-5209-4008-9B80-E718AF346705}"/>
              </a:ext>
            </a:extLst>
          </p:cNvPr>
          <p:cNvSpPr/>
          <p:nvPr/>
        </p:nvSpPr>
        <p:spPr>
          <a:xfrm>
            <a:off x="1170880" y="4352070"/>
            <a:ext cx="10792519" cy="615553"/>
          </a:xfrm>
          <a:prstGeom prst="rect">
            <a:avLst/>
          </a:prstGeom>
        </p:spPr>
        <p:txBody>
          <a:bodyPr wrap="square">
            <a:spAutoFit/>
          </a:bodyPr>
          <a:lstStyle/>
          <a:p>
            <a:r>
              <a:rPr lang="ja-JP" altLang="en-US"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Trained model</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400" b="1" dirty="0">
                <a:solidFill>
                  <a:srgbClr val="00CC00"/>
                </a:solidFill>
                <a:latin typeface="Meiryo UI" panose="020B0604030504040204" pitchFamily="50" charset="-128"/>
                <a:ea typeface="Meiryo UI" panose="020B0604030504040204" pitchFamily="50" charset="-128"/>
              </a:rPr>
              <a:t>c</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urban</a:t>
            </a:r>
            <a:r>
              <a:rPr lang="en-US" altLang="ja-JP" sz="1200" b="1" dirty="0">
                <a:latin typeface="Meiryo UI" panose="020B0604030504040204" pitchFamily="50" charset="-128"/>
                <a:ea typeface="Meiryo UI" panose="020B0604030504040204" pitchFamily="50" charset="-128"/>
              </a:rPr>
              <a:t>) (Normal: 292,306;  Abnormal: 3,293)</a:t>
            </a:r>
            <a:r>
              <a:rPr lang="ja-JP" altLang="en-US" sz="1200" b="1" dirty="0">
                <a:latin typeface="Meiryo UI" panose="020B0604030504040204" pitchFamily="50" charset="-128"/>
                <a:ea typeface="Meiryo UI" panose="020B0604030504040204" pitchFamily="50" charset="-128"/>
              </a:rPr>
              <a:t>　</a:t>
            </a:r>
            <a:r>
              <a:rPr lang="en-US" altLang="ja-JP" b="1" dirty="0">
                <a:solidFill>
                  <a:srgbClr val="FF0000"/>
                </a:solidFill>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Training</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by</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b</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a:t>
            </a:r>
            <a:r>
              <a:rPr lang="en-US" altLang="ja-JP" sz="1200" b="1" dirty="0">
                <a:solidFill>
                  <a:srgbClr val="FF0000"/>
                </a:solidFill>
                <a:latin typeface="Meiryo UI" panose="020B0604030504040204" pitchFamily="50" charset="-128"/>
                <a:ea typeface="Meiryo UI" panose="020B0604030504040204" pitchFamily="50" charset="-128"/>
              </a:rPr>
              <a:t>middle</a:t>
            </a:r>
            <a:r>
              <a:rPr lang="en-US" altLang="ja-JP" sz="1200" b="1" dirty="0">
                <a:latin typeface="Meiryo UI" panose="020B0604030504040204" pitchFamily="50" charset="-128"/>
                <a:ea typeface="Meiryo UI" panose="020B0604030504040204" pitchFamily="50" charset="-128"/>
              </a:rPr>
              <a:t>)(Nomal:36,668;  Abnormal: 412)</a:t>
            </a:r>
          </a:p>
          <a:p>
            <a:r>
              <a:rPr lang="ja-JP" altLang="en-US" sz="16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Test by b (</a:t>
            </a:r>
            <a:r>
              <a:rPr lang="en-US" altLang="ja-JP" sz="1200" b="1" dirty="0">
                <a:solidFill>
                  <a:srgbClr val="FF0000"/>
                </a:solidFill>
                <a:latin typeface="Meiryo UI" panose="020B0604030504040204" pitchFamily="50" charset="-128"/>
                <a:ea typeface="Meiryo UI" panose="020B0604030504040204" pitchFamily="50" charset="-128"/>
              </a:rPr>
              <a:t>middle</a:t>
            </a:r>
            <a:r>
              <a:rPr lang="en-US" altLang="ja-JP" sz="1200" b="1" dirty="0">
                <a:latin typeface="Meiryo UI" panose="020B0604030504040204" pitchFamily="50" charset="-128"/>
                <a:ea typeface="Meiryo UI" panose="020B0604030504040204" pitchFamily="50" charset="-128"/>
              </a:rPr>
              <a:t>)</a:t>
            </a:r>
            <a:r>
              <a:rPr lang="ja-JP" altLang="en-US" sz="1200" b="1" dirty="0">
                <a:latin typeface="Meiryo UI" panose="020B0604030504040204" pitchFamily="50" charset="-128"/>
                <a:ea typeface="Meiryo UI" panose="020B0604030504040204" pitchFamily="50" charset="-128"/>
              </a:rPr>
              <a:t>：   </a:t>
            </a:r>
            <a:r>
              <a:rPr lang="en-US" altLang="ja-JP" sz="1200" b="1" dirty="0">
                <a:solidFill>
                  <a:srgbClr val="FF0000"/>
                </a:solidFill>
                <a:latin typeface="Meiryo UI" panose="020B0604030504040204" pitchFamily="50" charset="-128"/>
                <a:ea typeface="Meiryo UI" panose="020B0604030504040204" pitchFamily="50" charset="-128"/>
              </a:rPr>
              <a:t> </a:t>
            </a:r>
            <a:r>
              <a:rPr lang="en-US" altLang="ja-JP" sz="1200" b="1" dirty="0">
                <a:latin typeface="Meiryo UI" panose="020B0604030504040204" pitchFamily="50" charset="-128"/>
                <a:ea typeface="Meiryo UI" panose="020B0604030504040204" pitchFamily="50" charset="-128"/>
              </a:rPr>
              <a:t>(Normal:  73,129;  Abnormal: 812)</a:t>
            </a:r>
          </a:p>
        </p:txBody>
      </p:sp>
      <p:sp>
        <p:nvSpPr>
          <p:cNvPr id="104" name="テキスト ボックス 103">
            <a:extLst>
              <a:ext uri="{FF2B5EF4-FFF2-40B4-BE49-F238E27FC236}">
                <a16:creationId xmlns:a16="http://schemas.microsoft.com/office/drawing/2014/main" id="{0F4F3F68-709A-487C-84B6-D29DE3C1301D}"/>
              </a:ext>
            </a:extLst>
          </p:cNvPr>
          <p:cNvSpPr txBox="1"/>
          <p:nvPr/>
        </p:nvSpPr>
        <p:spPr>
          <a:xfrm>
            <a:off x="599086" y="3262617"/>
            <a:ext cx="4427022" cy="307777"/>
          </a:xfrm>
          <a:prstGeom prst="rect">
            <a:avLst/>
          </a:prstGeom>
          <a:noFill/>
        </p:spPr>
        <p:txBody>
          <a:bodyPr wrap="square">
            <a:spAutoFit/>
          </a:bodyPr>
          <a:lstStyle/>
          <a:p>
            <a:r>
              <a:rPr lang="en-US" altLang="ja-JP" sz="1400" b="1" dirty="0">
                <a:solidFill>
                  <a:srgbClr val="00CC00"/>
                </a:solidFill>
                <a:latin typeface="Meiryo UI" panose="020B0604030504040204" pitchFamily="50" charset="-128"/>
                <a:ea typeface="Meiryo UI" panose="020B0604030504040204" pitchFamily="50" charset="-128"/>
              </a:rPr>
              <a:t>Training</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a:solidFill>
                  <a:srgbClr val="00CC00"/>
                </a:solidFill>
                <a:latin typeface="Meiryo UI" panose="020B0604030504040204" pitchFamily="50" charset="-128"/>
                <a:ea typeface="Meiryo UI" panose="020B0604030504040204" pitchFamily="50" charset="-128"/>
              </a:rPr>
              <a:t>by</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err="1">
                <a:solidFill>
                  <a:srgbClr val="00CC00"/>
                </a:solidFill>
                <a:latin typeface="Meiryo UI" panose="020B0604030504040204" pitchFamily="50" charset="-128"/>
                <a:ea typeface="Meiryo UI" panose="020B0604030504040204" pitchFamily="50" charset="-128"/>
              </a:rPr>
              <a:t>agumentation</a:t>
            </a:r>
            <a:r>
              <a:rPr lang="en-US" altLang="ja-JP" sz="1400" b="1" dirty="0">
                <a:solidFill>
                  <a:srgbClr val="00CC00"/>
                </a:solidFill>
                <a:latin typeface="Meiryo UI" panose="020B0604030504040204" pitchFamily="50" charset="-128"/>
                <a:ea typeface="Meiryo UI" panose="020B0604030504040204" pitchFamily="50" charset="-128"/>
              </a:rPr>
              <a:t> data </a:t>
            </a:r>
            <a:r>
              <a:rPr lang="en-US" altLang="ja-JP" sz="1400" b="1" dirty="0">
                <a:solidFill>
                  <a:srgbClr val="FF0000"/>
                </a:solidFill>
                <a:latin typeface="Meiryo UI" panose="020B0604030504040204" pitchFamily="50" charset="-128"/>
                <a:ea typeface="Meiryo UI" panose="020B0604030504040204" pitchFamily="50" charset="-128"/>
              </a:rPr>
              <a:t>b</a:t>
            </a:r>
            <a:r>
              <a:rPr lang="ja-JP" altLang="en-US" sz="1400" b="1" dirty="0">
                <a:solidFill>
                  <a:srgbClr val="00CC00"/>
                </a:solidFill>
                <a:latin typeface="Meiryo UI" panose="020B0604030504040204" pitchFamily="50" charset="-128"/>
                <a:ea typeface="Meiryo UI" panose="020B0604030504040204" pitchFamily="50" charset="-128"/>
              </a:rPr>
              <a:t> </a:t>
            </a:r>
            <a:r>
              <a:rPr lang="en-US" altLang="ja-JP" sz="1400" b="1" dirty="0">
                <a:latin typeface="Meiryo UI" panose="020B0604030504040204" pitchFamily="50" charset="-128"/>
                <a:ea typeface="Meiryo UI" panose="020B0604030504040204" pitchFamily="50" charset="-128"/>
              </a:rPr>
              <a:t>(middle)</a:t>
            </a:r>
          </a:p>
        </p:txBody>
      </p:sp>
      <p:sp>
        <p:nvSpPr>
          <p:cNvPr id="6" name="矢印: 右 5">
            <a:extLst>
              <a:ext uri="{FF2B5EF4-FFF2-40B4-BE49-F238E27FC236}">
                <a16:creationId xmlns:a16="http://schemas.microsoft.com/office/drawing/2014/main" id="{25C1243A-B4D0-4542-93F6-F04834802E95}"/>
              </a:ext>
            </a:extLst>
          </p:cNvPr>
          <p:cNvSpPr/>
          <p:nvPr/>
        </p:nvSpPr>
        <p:spPr>
          <a:xfrm>
            <a:off x="5581315" y="4193309"/>
            <a:ext cx="80576" cy="46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542668" y="945269"/>
            <a:ext cx="909223" cy="369332"/>
          </a:xfrm>
          <a:prstGeom prst="rect">
            <a:avLst/>
          </a:prstGeom>
        </p:spPr>
        <p:txBody>
          <a:bodyPr wrap="none">
            <a:spAutoFit/>
          </a:bodyPr>
          <a:lstStyle/>
          <a:p>
            <a:r>
              <a:rPr lang="ja-JP" altLang="en-US" dirty="0"/>
              <a:t>課程</a:t>
            </a:r>
            <a:r>
              <a:rPr lang="en-US" altLang="ja-JP" dirty="0"/>
              <a:t>#2</a:t>
            </a:r>
          </a:p>
        </p:txBody>
      </p:sp>
    </p:spTree>
    <p:extLst>
      <p:ext uri="{BB962C8B-B14F-4D97-AF65-F5344CB8AC3E}">
        <p14:creationId xmlns:p14="http://schemas.microsoft.com/office/powerpoint/2010/main" val="370448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352840" y="436428"/>
            <a:ext cx="7809462" cy="584775"/>
            <a:chOff x="928296" y="136181"/>
            <a:chExt cx="7809462" cy="584775"/>
          </a:xfrm>
        </p:grpSpPr>
        <p:sp>
          <p:nvSpPr>
            <p:cNvPr id="7" name="正方形/長方形 6">
              <a:extLst>
                <a:ext uri="{FF2B5EF4-FFF2-40B4-BE49-F238E27FC236}">
                  <a16:creationId xmlns:a16="http://schemas.microsoft.com/office/drawing/2014/main" id="{D1B07BC6-66F0-41DF-96F4-83DE5D937993}"/>
                </a:ext>
              </a:extLst>
            </p:cNvPr>
            <p:cNvSpPr/>
            <p:nvPr/>
          </p:nvSpPr>
          <p:spPr>
            <a:xfrm>
              <a:off x="1198439" y="136181"/>
              <a:ext cx="7539319"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SHAP for Feature</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analysis (1)</a:t>
              </a:r>
            </a:p>
          </p:txBody>
        </p:sp>
        <p:cxnSp>
          <p:nvCxnSpPr>
            <p:cNvPr id="8" name="直線コネクタ 7">
              <a:extLst>
                <a:ext uri="{FF2B5EF4-FFF2-40B4-BE49-F238E27FC236}">
                  <a16:creationId xmlns:a16="http://schemas.microsoft.com/office/drawing/2014/main" id="{12DC8266-999D-4A12-9755-4FECA110439F}"/>
                </a:ext>
              </a:extLst>
            </p:cNvPr>
            <p:cNvCxnSpPr/>
            <p:nvPr/>
          </p:nvCxnSpPr>
          <p:spPr>
            <a:xfrm>
              <a:off x="928296"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8270813" y="535061"/>
            <a:ext cx="1569660" cy="369332"/>
          </a:xfrm>
          <a:prstGeom prst="rect">
            <a:avLst/>
          </a:prstGeom>
        </p:spPr>
        <p:txBody>
          <a:bodyPr wrap="none">
            <a:spAutoFit/>
          </a:bodyPr>
          <a:lstStyle/>
          <a:p>
            <a:r>
              <a:rPr lang="ja-JP" altLang="en-US" dirty="0">
                <a:solidFill>
                  <a:srgbClr val="1D1C1D"/>
                </a:solidFill>
                <a:latin typeface="Slack-Lato"/>
              </a:rPr>
              <a:t>障害原因分析</a:t>
            </a:r>
            <a:endParaRPr lang="ja-JP" altLang="en-US" dirty="0"/>
          </a:p>
        </p:txBody>
      </p:sp>
      <p:sp>
        <p:nvSpPr>
          <p:cNvPr id="4" name="正方形/長方形 3"/>
          <p:cNvSpPr/>
          <p:nvPr/>
        </p:nvSpPr>
        <p:spPr>
          <a:xfrm>
            <a:off x="778689" y="1164610"/>
            <a:ext cx="10172340" cy="1077218"/>
          </a:xfrm>
          <a:prstGeom prst="rect">
            <a:avLst/>
          </a:prstGeom>
        </p:spPr>
        <p:txBody>
          <a:bodyPr wrap="square">
            <a:spAutoFit/>
          </a:bodyPr>
          <a:lstStyle/>
          <a:p>
            <a:r>
              <a:rPr kumimoji="0" lang="ja-JP" altLang="ja-JP" sz="1600" dirty="0">
                <a:solidFill>
                  <a:srgbClr val="454545"/>
                </a:solidFill>
                <a:latin typeface="Trebuchet MS" panose="020B0603020202020204" pitchFamily="34" charset="0"/>
              </a:rPr>
              <a:t>SHAPとは</a:t>
            </a:r>
            <a:r>
              <a:rPr kumimoji="0" lang="ja-JP" altLang="ja-JP" sz="1600" dirty="0">
                <a:solidFill>
                  <a:srgbClr val="454545"/>
                </a:solidFill>
                <a:latin typeface="Trebuchet MS" panose="020B0603020202020204" pitchFamily="34" charset="0"/>
                <a:hlinkClick r:id="rId2"/>
              </a:rPr>
              <a:t>ブラックボックス</a:t>
            </a:r>
            <a:r>
              <a:rPr kumimoji="0" lang="ja-JP" altLang="ja-JP" sz="1600" dirty="0">
                <a:solidFill>
                  <a:srgbClr val="454545"/>
                </a:solidFill>
                <a:latin typeface="Trebuchet MS" panose="020B0603020202020204" pitchFamily="34" charset="0"/>
              </a:rPr>
              <a:t>しがちな予測モデルの各変数の寄与率を求めるための手法で，各特徴量が予測モデルの結果に対して正負のどちらの方向に対してどれくらい寄与したかを把握することによって予測モデルの解釈を行えるようになります． SHAPの理論は主に協力</a:t>
            </a:r>
            <a:r>
              <a:rPr kumimoji="0" lang="ja-JP" altLang="ja-JP" sz="1600" dirty="0">
                <a:solidFill>
                  <a:srgbClr val="454545"/>
                </a:solidFill>
                <a:latin typeface="Trebuchet MS" panose="020B0603020202020204" pitchFamily="34" charset="0"/>
                <a:hlinkClick r:id="rId3"/>
              </a:rPr>
              <a:t>ゲーム理論</a:t>
            </a:r>
            <a:r>
              <a:rPr kumimoji="0" lang="ja-JP" altLang="ja-JP" sz="1600" dirty="0">
                <a:solidFill>
                  <a:srgbClr val="454545"/>
                </a:solidFill>
                <a:latin typeface="Trebuchet MS" panose="020B0603020202020204" pitchFamily="34" charset="0"/>
              </a:rPr>
              <a:t>におけるShaply </a:t>
            </a:r>
            <a:r>
              <a:rPr kumimoji="0" lang="ja-JP" altLang="ja-JP" sz="1600" dirty="0">
                <a:solidFill>
                  <a:srgbClr val="454545"/>
                </a:solidFill>
                <a:latin typeface="Trebuchet MS" panose="020B0603020202020204" pitchFamily="34" charset="0"/>
                <a:hlinkClick r:id="rId4"/>
              </a:rPr>
              <a:t>Value</a:t>
            </a:r>
            <a:r>
              <a:rPr kumimoji="0" lang="ja-JP" altLang="ja-JP" sz="1600" dirty="0">
                <a:solidFill>
                  <a:srgbClr val="454545"/>
                </a:solidFill>
                <a:latin typeface="Trebuchet MS" panose="020B0603020202020204" pitchFamily="34" charset="0"/>
              </a:rPr>
              <a:t>が由来となっており，協力</a:t>
            </a:r>
            <a:r>
              <a:rPr kumimoji="0" lang="ja-JP" altLang="ja-JP" sz="1600" dirty="0">
                <a:solidFill>
                  <a:srgbClr val="454545"/>
                </a:solidFill>
                <a:latin typeface="Trebuchet MS" panose="020B0603020202020204" pitchFamily="34" charset="0"/>
                <a:hlinkClick r:id="rId3"/>
              </a:rPr>
              <a:t>ゲーム理論</a:t>
            </a:r>
            <a:r>
              <a:rPr kumimoji="0" lang="ja-JP" altLang="ja-JP" sz="1600" dirty="0">
                <a:solidFill>
                  <a:srgbClr val="454545"/>
                </a:solidFill>
                <a:latin typeface="Trebuchet MS" panose="020B0603020202020204" pitchFamily="34" charset="0"/>
              </a:rPr>
              <a:t>におけるプレイヤーを特徴量に置き換えて特徴量毎の貢献度(Shapley </a:t>
            </a:r>
            <a:r>
              <a:rPr kumimoji="0" lang="ja-JP" altLang="ja-JP" sz="1600" dirty="0">
                <a:solidFill>
                  <a:srgbClr val="454545"/>
                </a:solidFill>
                <a:latin typeface="Trebuchet MS" panose="020B0603020202020204" pitchFamily="34" charset="0"/>
                <a:hlinkClick r:id="rId4"/>
              </a:rPr>
              <a:t>Value</a:t>
            </a:r>
            <a:r>
              <a:rPr kumimoji="0" lang="ja-JP" altLang="ja-JP" sz="1600" dirty="0">
                <a:solidFill>
                  <a:srgbClr val="454545"/>
                </a:solidFill>
                <a:latin typeface="Trebuchet MS" panose="020B0603020202020204" pitchFamily="34" charset="0"/>
              </a:rPr>
              <a:t>)を求めています</a:t>
            </a:r>
            <a:endParaRPr lang="ja-JP" altLang="en-US" sz="1600" dirty="0"/>
          </a:p>
        </p:txBody>
      </p:sp>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9773" y="2580442"/>
            <a:ext cx="5031741" cy="3400827"/>
          </a:xfrm>
          <a:prstGeom prst="rect">
            <a:avLst/>
          </a:prstGeom>
        </p:spPr>
      </p:pic>
      <p:grpSp>
        <p:nvGrpSpPr>
          <p:cNvPr id="15" name="グループ化 14"/>
          <p:cNvGrpSpPr/>
          <p:nvPr/>
        </p:nvGrpSpPr>
        <p:grpSpPr>
          <a:xfrm>
            <a:off x="1047379" y="2469873"/>
            <a:ext cx="4817480" cy="3440679"/>
            <a:chOff x="1047379" y="2469873"/>
            <a:chExt cx="4817480" cy="3440679"/>
          </a:xfrm>
        </p:grpSpPr>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7379" y="2654539"/>
              <a:ext cx="4817480" cy="3256013"/>
            </a:xfrm>
            <a:prstGeom prst="rect">
              <a:avLst/>
            </a:prstGeom>
          </p:spPr>
        </p:pic>
        <p:sp>
          <p:nvSpPr>
            <p:cNvPr id="18" name="正方形/長方形 17"/>
            <p:cNvSpPr/>
            <p:nvPr/>
          </p:nvSpPr>
          <p:spPr>
            <a:xfrm>
              <a:off x="1622983" y="2469873"/>
              <a:ext cx="3327787" cy="369332"/>
            </a:xfrm>
            <a:prstGeom prst="rect">
              <a:avLst/>
            </a:prstGeom>
            <a:ln>
              <a:noFill/>
            </a:ln>
          </p:spPr>
          <p:txBody>
            <a:bodyPr wrap="square">
              <a:spAutoFit/>
            </a:bodyPr>
            <a:lstStyle/>
            <a:p>
              <a:pPr algn="ctr"/>
              <a:r>
                <a:rPr lang="en-US" altLang="ja-JP" b="1" dirty="0">
                  <a:latin typeface="Meiryo UI" panose="020B0604030504040204" pitchFamily="50" charset="-128"/>
                  <a:ea typeface="Meiryo UI" panose="020B0604030504040204" pitchFamily="50" charset="-128"/>
                </a:rPr>
                <a:t>Train in Rural (c)</a:t>
              </a:r>
            </a:p>
          </p:txBody>
        </p:sp>
      </p:grpSp>
      <p:sp>
        <p:nvSpPr>
          <p:cNvPr id="20" name="正方形/長方形 19"/>
          <p:cNvSpPr/>
          <p:nvPr/>
        </p:nvSpPr>
        <p:spPr>
          <a:xfrm>
            <a:off x="7185583" y="2490069"/>
            <a:ext cx="3327787" cy="369332"/>
          </a:xfrm>
          <a:prstGeom prst="rect">
            <a:avLst/>
          </a:prstGeom>
          <a:ln>
            <a:noFill/>
          </a:ln>
        </p:spPr>
        <p:txBody>
          <a:bodyPr wrap="square">
            <a:spAutoFit/>
          </a:bodyPr>
          <a:lstStyle/>
          <a:p>
            <a:pPr algn="ctr"/>
            <a:r>
              <a:rPr lang="en-US" altLang="ja-JP" b="1" dirty="0">
                <a:latin typeface="Meiryo UI" panose="020B0604030504040204" pitchFamily="50" charset="-128"/>
                <a:ea typeface="Meiryo UI" panose="020B0604030504040204" pitchFamily="50" charset="-128"/>
              </a:rPr>
              <a:t>Test in Urban (a)</a:t>
            </a:r>
          </a:p>
        </p:txBody>
      </p:sp>
      <p:sp>
        <p:nvSpPr>
          <p:cNvPr id="21" name="正方形/長方形 20"/>
          <p:cNvSpPr/>
          <p:nvPr/>
        </p:nvSpPr>
        <p:spPr>
          <a:xfrm>
            <a:off x="1362365" y="6116981"/>
            <a:ext cx="9615053" cy="461665"/>
          </a:xfrm>
          <a:prstGeom prst="rect">
            <a:avLst/>
          </a:prstGeom>
          <a:ln>
            <a:solidFill>
              <a:schemeClr val="bg2">
                <a:lumMod val="10000"/>
              </a:schemeClr>
            </a:solidFill>
          </a:ln>
        </p:spPr>
        <p:txBody>
          <a:bodyPr wrap="square">
            <a:spAutoFit/>
          </a:bodyPr>
          <a:lstStyle/>
          <a:p>
            <a:pPr algn="ctr"/>
            <a:r>
              <a:rPr lang="en-US" altLang="ja-JP" sz="1200" b="1" dirty="0">
                <a:latin typeface="Meiryo UI" panose="020B0604030504040204" pitchFamily="50" charset="-128"/>
                <a:ea typeface="Meiryo UI" panose="020B0604030504040204" pitchFamily="50" charset="-128"/>
              </a:rPr>
              <a:t>The data distribution is different in rural (</a:t>
            </a:r>
            <a:r>
              <a:rPr lang="en-US" altLang="zh-CN" sz="1200" b="1" dirty="0">
                <a:latin typeface="Meiryo UI" panose="020B0604030504040204" pitchFamily="50" charset="-128"/>
                <a:ea typeface="Meiryo UI" panose="020B0604030504040204" pitchFamily="50" charset="-128"/>
              </a:rPr>
              <a:t>train)</a:t>
            </a:r>
            <a:r>
              <a:rPr lang="zh-CN" altLang="en-US" sz="1200" b="1" dirty="0">
                <a:latin typeface="Meiryo UI" panose="020B0604030504040204" pitchFamily="50" charset="-128"/>
                <a:ea typeface="Meiryo UI" panose="020B0604030504040204" pitchFamily="50" charset="-128"/>
              </a:rPr>
              <a:t>（</a:t>
            </a:r>
            <a:r>
              <a:rPr lang="en-US" altLang="ja-JP" sz="1200" b="1" dirty="0">
                <a:latin typeface="Meiryo UI" panose="020B0604030504040204" pitchFamily="50" charset="-128"/>
                <a:ea typeface="Meiryo UI" panose="020B0604030504040204" pitchFamily="50" charset="-128"/>
              </a:rPr>
              <a:t> and urban (test) area, so that the features contributions  (</a:t>
            </a:r>
            <a:r>
              <a:rPr lang="en-US" altLang="ja-JP" sz="1200" b="1" dirty="0" err="1">
                <a:latin typeface="Meiryo UI" panose="020B0604030504040204" pitchFamily="50" charset="-128"/>
                <a:ea typeface="Meiryo UI" panose="020B0604030504040204" pitchFamily="50" charset="-128"/>
              </a:rPr>
              <a:t>shap</a:t>
            </a:r>
            <a:r>
              <a:rPr lang="en-US" altLang="ja-JP" sz="1200" b="1" dirty="0">
                <a:latin typeface="Meiryo UI" panose="020B0604030504040204" pitchFamily="50" charset="-128"/>
                <a:ea typeface="Meiryo UI" panose="020B0604030504040204" pitchFamily="50" charset="-128"/>
              </a:rPr>
              <a:t> value) to detect abnormal are somewhat  different.</a:t>
            </a:r>
          </a:p>
        </p:txBody>
      </p:sp>
    </p:spTree>
    <p:extLst>
      <p:ext uri="{BB962C8B-B14F-4D97-AF65-F5344CB8AC3E}">
        <p14:creationId xmlns:p14="http://schemas.microsoft.com/office/powerpoint/2010/main" val="130131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352840" y="436428"/>
            <a:ext cx="7809462" cy="584775"/>
            <a:chOff x="928296" y="136181"/>
            <a:chExt cx="7809462" cy="584775"/>
          </a:xfrm>
        </p:grpSpPr>
        <p:sp>
          <p:nvSpPr>
            <p:cNvPr id="7" name="正方形/長方形 6">
              <a:extLst>
                <a:ext uri="{FF2B5EF4-FFF2-40B4-BE49-F238E27FC236}">
                  <a16:creationId xmlns:a16="http://schemas.microsoft.com/office/drawing/2014/main" id="{D1B07BC6-66F0-41DF-96F4-83DE5D937993}"/>
                </a:ext>
              </a:extLst>
            </p:cNvPr>
            <p:cNvSpPr/>
            <p:nvPr/>
          </p:nvSpPr>
          <p:spPr>
            <a:xfrm>
              <a:off x="1198439" y="136181"/>
              <a:ext cx="7539319"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SHAP for Feature</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analysis (2)</a:t>
              </a:r>
            </a:p>
          </p:txBody>
        </p:sp>
        <p:cxnSp>
          <p:nvCxnSpPr>
            <p:cNvPr id="8" name="直線コネクタ 7">
              <a:extLst>
                <a:ext uri="{FF2B5EF4-FFF2-40B4-BE49-F238E27FC236}">
                  <a16:creationId xmlns:a16="http://schemas.microsoft.com/office/drawing/2014/main" id="{12DC8266-999D-4A12-9755-4FECA110439F}"/>
                </a:ext>
              </a:extLst>
            </p:cNvPr>
            <p:cNvCxnSpPr/>
            <p:nvPr/>
          </p:nvCxnSpPr>
          <p:spPr>
            <a:xfrm>
              <a:off x="928296"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8377472" y="567233"/>
            <a:ext cx="1569660" cy="369332"/>
          </a:xfrm>
          <a:prstGeom prst="rect">
            <a:avLst/>
          </a:prstGeom>
        </p:spPr>
        <p:txBody>
          <a:bodyPr wrap="none">
            <a:spAutoFit/>
          </a:bodyPr>
          <a:lstStyle/>
          <a:p>
            <a:r>
              <a:rPr lang="ja-JP" altLang="en-US" dirty="0">
                <a:solidFill>
                  <a:srgbClr val="1D1C1D"/>
                </a:solidFill>
                <a:latin typeface="Slack-Lato"/>
              </a:rPr>
              <a:t>障害原因分析</a:t>
            </a:r>
            <a:endParaRPr lang="ja-JP" altLang="en-US" dirty="0"/>
          </a:p>
        </p:txBody>
      </p:sp>
      <p:grpSp>
        <p:nvGrpSpPr>
          <p:cNvPr id="5" name="グループ化 4"/>
          <p:cNvGrpSpPr/>
          <p:nvPr/>
        </p:nvGrpSpPr>
        <p:grpSpPr>
          <a:xfrm>
            <a:off x="644194" y="1656060"/>
            <a:ext cx="4959142" cy="3536426"/>
            <a:chOff x="644194" y="1656060"/>
            <a:chExt cx="4959142" cy="3536426"/>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94" y="1840726"/>
              <a:ext cx="4959142" cy="3351760"/>
            </a:xfrm>
            <a:prstGeom prst="rect">
              <a:avLst/>
            </a:prstGeom>
          </p:spPr>
        </p:pic>
        <p:sp>
          <p:nvSpPr>
            <p:cNvPr id="11" name="正方形/長方形 10"/>
            <p:cNvSpPr/>
            <p:nvPr/>
          </p:nvSpPr>
          <p:spPr>
            <a:xfrm>
              <a:off x="1459871" y="1656060"/>
              <a:ext cx="3327787" cy="369332"/>
            </a:xfrm>
            <a:prstGeom prst="rect">
              <a:avLst/>
            </a:prstGeom>
            <a:ln>
              <a:noFill/>
            </a:ln>
          </p:spPr>
          <p:txBody>
            <a:bodyPr wrap="square">
              <a:spAutoFit/>
            </a:bodyPr>
            <a:lstStyle/>
            <a:p>
              <a:pPr algn="ctr"/>
              <a:r>
                <a:rPr lang="en-US" altLang="ja-JP" b="1" dirty="0">
                  <a:latin typeface="Meiryo UI" panose="020B0604030504040204" pitchFamily="50" charset="-128"/>
                  <a:ea typeface="Meiryo UI" panose="020B0604030504040204" pitchFamily="50" charset="-128"/>
                </a:rPr>
                <a:t>Train in urban (a)</a:t>
              </a:r>
            </a:p>
          </p:txBody>
        </p:sp>
      </p:grpSp>
      <p:grpSp>
        <p:nvGrpSpPr>
          <p:cNvPr id="6" name="グループ化 5"/>
          <p:cNvGrpSpPr/>
          <p:nvPr/>
        </p:nvGrpSpPr>
        <p:grpSpPr>
          <a:xfrm>
            <a:off x="6393772" y="1656060"/>
            <a:ext cx="4769623" cy="3536426"/>
            <a:chOff x="6393772" y="1656060"/>
            <a:chExt cx="4769623" cy="3536426"/>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772" y="1920614"/>
              <a:ext cx="4769623" cy="3271872"/>
            </a:xfrm>
            <a:prstGeom prst="rect">
              <a:avLst/>
            </a:prstGeom>
          </p:spPr>
        </p:pic>
        <p:sp>
          <p:nvSpPr>
            <p:cNvPr id="12" name="正方形/長方形 11"/>
            <p:cNvSpPr/>
            <p:nvPr/>
          </p:nvSpPr>
          <p:spPr>
            <a:xfrm>
              <a:off x="6793697" y="1656060"/>
              <a:ext cx="3327787" cy="369332"/>
            </a:xfrm>
            <a:prstGeom prst="rect">
              <a:avLst/>
            </a:prstGeom>
            <a:ln>
              <a:noFill/>
            </a:ln>
          </p:spPr>
          <p:txBody>
            <a:bodyPr wrap="square">
              <a:spAutoFit/>
            </a:bodyPr>
            <a:lstStyle/>
            <a:p>
              <a:pPr algn="ctr"/>
              <a:r>
                <a:rPr lang="en-US" altLang="ja-JP" b="1" dirty="0">
                  <a:latin typeface="Meiryo UI" panose="020B0604030504040204" pitchFamily="50" charset="-128"/>
                  <a:ea typeface="Meiryo UI" panose="020B0604030504040204" pitchFamily="50" charset="-128"/>
                </a:rPr>
                <a:t>Test in Rural (c)</a:t>
              </a:r>
            </a:p>
          </p:txBody>
        </p:sp>
      </p:grpSp>
    </p:spTree>
    <p:extLst>
      <p:ext uri="{BB962C8B-B14F-4D97-AF65-F5344CB8AC3E}">
        <p14:creationId xmlns:p14="http://schemas.microsoft.com/office/powerpoint/2010/main" val="54969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352840" y="436428"/>
            <a:ext cx="7809462" cy="584775"/>
            <a:chOff x="928296" y="136181"/>
            <a:chExt cx="7809462" cy="584775"/>
          </a:xfrm>
        </p:grpSpPr>
        <p:sp>
          <p:nvSpPr>
            <p:cNvPr id="7" name="正方形/長方形 6">
              <a:extLst>
                <a:ext uri="{FF2B5EF4-FFF2-40B4-BE49-F238E27FC236}">
                  <a16:creationId xmlns:a16="http://schemas.microsoft.com/office/drawing/2014/main" id="{D1B07BC6-66F0-41DF-96F4-83DE5D937993}"/>
                </a:ext>
              </a:extLst>
            </p:cNvPr>
            <p:cNvSpPr/>
            <p:nvPr/>
          </p:nvSpPr>
          <p:spPr>
            <a:xfrm>
              <a:off x="1198439" y="136181"/>
              <a:ext cx="7539319"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Improvement Proposal</a:t>
              </a:r>
            </a:p>
          </p:txBody>
        </p:sp>
        <p:cxnSp>
          <p:nvCxnSpPr>
            <p:cNvPr id="8" name="直線コネクタ 7">
              <a:extLst>
                <a:ext uri="{FF2B5EF4-FFF2-40B4-BE49-F238E27FC236}">
                  <a16:creationId xmlns:a16="http://schemas.microsoft.com/office/drawing/2014/main" id="{12DC8266-999D-4A12-9755-4FECA110439F}"/>
                </a:ext>
              </a:extLst>
            </p:cNvPr>
            <p:cNvCxnSpPr/>
            <p:nvPr/>
          </p:nvCxnSpPr>
          <p:spPr>
            <a:xfrm>
              <a:off x="928296"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grpSp>
      <p:sp>
        <p:nvSpPr>
          <p:cNvPr id="3" name="正方形/長方形 2"/>
          <p:cNvSpPr/>
          <p:nvPr/>
        </p:nvSpPr>
        <p:spPr>
          <a:xfrm>
            <a:off x="7190930" y="651871"/>
            <a:ext cx="1338828" cy="369332"/>
          </a:xfrm>
          <a:prstGeom prst="rect">
            <a:avLst/>
          </a:prstGeom>
        </p:spPr>
        <p:txBody>
          <a:bodyPr wrap="none">
            <a:spAutoFit/>
          </a:bodyPr>
          <a:lstStyle/>
          <a:p>
            <a:r>
              <a:rPr lang="ja-JP" altLang="en-US" dirty="0"/>
              <a:t>改善点など</a:t>
            </a:r>
          </a:p>
        </p:txBody>
      </p:sp>
      <p:sp>
        <p:nvSpPr>
          <p:cNvPr id="4" name="正方形/長方形 3"/>
          <p:cNvSpPr/>
          <p:nvPr/>
        </p:nvSpPr>
        <p:spPr>
          <a:xfrm>
            <a:off x="1208313" y="1718493"/>
            <a:ext cx="10243457" cy="369332"/>
          </a:xfrm>
          <a:prstGeom prst="rect">
            <a:avLst/>
          </a:prstGeom>
        </p:spPr>
        <p:txBody>
          <a:bodyPr wrap="square">
            <a:spAutoFit/>
          </a:bodyPr>
          <a:lstStyle/>
          <a:p>
            <a:pPr marL="285750" indent="-285750">
              <a:buFont typeface="Wingdings" panose="05000000000000000000" pitchFamily="2" charset="2"/>
              <a:buChar char="u"/>
            </a:pPr>
            <a:r>
              <a:rPr lang="en-US" altLang="ja-JP" b="1" dirty="0">
                <a:latin typeface="Meiryo UI" panose="020B0604030504040204" pitchFamily="50" charset="-128"/>
                <a:ea typeface="Meiryo UI" panose="020B0604030504040204" pitchFamily="50" charset="-128"/>
              </a:rPr>
              <a:t> Feature clustering or mapping is helpful to confirm the feature’s effective</a:t>
            </a:r>
            <a:r>
              <a:rPr lang="en-US" altLang="zh-CN" b="1" dirty="0">
                <a:latin typeface="Meiryo UI" panose="020B0604030504040204" pitchFamily="50" charset="-128"/>
                <a:ea typeface="Meiryo UI" panose="020B0604030504040204" pitchFamily="50" charset="-128"/>
              </a:rPr>
              <a:t>ness</a:t>
            </a:r>
            <a:r>
              <a:rPr lang="en-US" altLang="ja-JP" b="1" dirty="0">
                <a:latin typeface="Meiryo UI" panose="020B0604030504040204" pitchFamily="50" charset="-128"/>
                <a:ea typeface="Meiryo UI" panose="020B0604030504040204" pitchFamily="50" charset="-128"/>
              </a:rPr>
              <a:t> </a:t>
            </a:r>
            <a:endParaRPr lang="ja-JP" altLang="en-US" dirty="0"/>
          </a:p>
        </p:txBody>
      </p:sp>
      <p:sp>
        <p:nvSpPr>
          <p:cNvPr id="13" name="正方形/長方形 12"/>
          <p:cNvSpPr/>
          <p:nvPr/>
        </p:nvSpPr>
        <p:spPr>
          <a:xfrm>
            <a:off x="1208313" y="2415783"/>
            <a:ext cx="10243457" cy="646331"/>
          </a:xfrm>
          <a:prstGeom prst="rect">
            <a:avLst/>
          </a:prstGeom>
        </p:spPr>
        <p:txBody>
          <a:bodyPr wrap="square">
            <a:spAutoFit/>
          </a:bodyPr>
          <a:lstStyle/>
          <a:p>
            <a:pPr marL="285750" indent="-285750">
              <a:buFont typeface="Wingdings" panose="05000000000000000000" pitchFamily="2" charset="2"/>
              <a:buChar char="u"/>
            </a:pPr>
            <a:r>
              <a:rPr lang="en-US" altLang="ja-JP" b="1" dirty="0">
                <a:latin typeface="Meiryo UI" panose="020B0604030504040204" pitchFamily="50" charset="-128"/>
                <a:ea typeface="Meiryo UI" panose="020B0604030504040204" pitchFamily="50" charset="-128"/>
              </a:rPr>
              <a:t> Investigate the influence from different information (CPU load info, traffic info,  five-g session info)  separately by training 3 AI models </a:t>
            </a:r>
            <a:r>
              <a:rPr lang="en-US" altLang="zh-CN" b="1" dirty="0">
                <a:latin typeface="Meiryo UI" panose="020B0604030504040204" pitchFamily="50" charset="-128"/>
                <a:ea typeface="Meiryo UI" panose="020B0604030504040204" pitchFamily="50" charset="-128"/>
              </a:rPr>
              <a:t>respectively</a:t>
            </a:r>
            <a:r>
              <a:rPr lang="en-US" altLang="ja-JP" b="1" dirty="0">
                <a:latin typeface="Meiryo UI" panose="020B0604030504040204" pitchFamily="50" charset="-128"/>
                <a:ea typeface="Meiryo UI" panose="020B0604030504040204" pitchFamily="50" charset="-128"/>
              </a:rPr>
              <a:t>.</a:t>
            </a:r>
            <a:endParaRPr lang="ja-JP" altLang="en-US" dirty="0"/>
          </a:p>
        </p:txBody>
      </p:sp>
      <p:sp>
        <p:nvSpPr>
          <p:cNvPr id="14" name="正方形/長方形 13"/>
          <p:cNvSpPr/>
          <p:nvPr/>
        </p:nvSpPr>
        <p:spPr>
          <a:xfrm>
            <a:off x="1208313" y="3275754"/>
            <a:ext cx="10243457" cy="369332"/>
          </a:xfrm>
          <a:prstGeom prst="rect">
            <a:avLst/>
          </a:prstGeom>
        </p:spPr>
        <p:txBody>
          <a:bodyPr wrap="square">
            <a:spAutoFit/>
          </a:bodyPr>
          <a:lstStyle/>
          <a:p>
            <a:pPr marL="285750" indent="-285750">
              <a:buFont typeface="Wingdings" panose="05000000000000000000" pitchFamily="2" charset="2"/>
              <a:buChar char="u"/>
            </a:pPr>
            <a:r>
              <a:rPr lang="en-US" altLang="ja-JP" b="1" dirty="0">
                <a:latin typeface="Meiryo UI" panose="020B0604030504040204" pitchFamily="50" charset="-128"/>
                <a:ea typeface="Meiryo UI" panose="020B0604030504040204" pitchFamily="50" charset="-128"/>
              </a:rPr>
              <a:t> How to choose features should be investigate more deeply. </a:t>
            </a:r>
            <a:endParaRPr lang="ja-JP" altLang="en-US" dirty="0"/>
          </a:p>
        </p:txBody>
      </p:sp>
    </p:spTree>
    <p:extLst>
      <p:ext uri="{BB962C8B-B14F-4D97-AF65-F5344CB8AC3E}">
        <p14:creationId xmlns:p14="http://schemas.microsoft.com/office/powerpoint/2010/main" val="8222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タイムライン&#10;&#10;自動的に生成された説明">
            <a:extLst>
              <a:ext uri="{FF2B5EF4-FFF2-40B4-BE49-F238E27FC236}">
                <a16:creationId xmlns:a16="http://schemas.microsoft.com/office/drawing/2014/main" id="{506A41A5-F818-4997-BAD9-B33C07A2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41" y="1046077"/>
            <a:ext cx="9717816" cy="5583378"/>
          </a:xfrm>
          <a:prstGeom prst="rect">
            <a:avLst/>
          </a:prstGeom>
        </p:spPr>
      </p:pic>
      <p:grpSp>
        <p:nvGrpSpPr>
          <p:cNvPr id="6" name="グループ化 5">
            <a:extLst>
              <a:ext uri="{FF2B5EF4-FFF2-40B4-BE49-F238E27FC236}">
                <a16:creationId xmlns:a16="http://schemas.microsoft.com/office/drawing/2014/main" id="{DF989D4D-4513-414D-8809-C2AB0CD5F013}"/>
              </a:ext>
            </a:extLst>
          </p:cNvPr>
          <p:cNvGrpSpPr/>
          <p:nvPr/>
        </p:nvGrpSpPr>
        <p:grpSpPr>
          <a:xfrm>
            <a:off x="818385" y="228545"/>
            <a:ext cx="5756586" cy="584775"/>
            <a:chOff x="869910" y="718072"/>
            <a:chExt cx="5050599" cy="584775"/>
          </a:xfrm>
        </p:grpSpPr>
        <p:cxnSp>
          <p:nvCxnSpPr>
            <p:cNvPr id="7" name="直線コネクタ 6">
              <a:extLst>
                <a:ext uri="{FF2B5EF4-FFF2-40B4-BE49-F238E27FC236}">
                  <a16:creationId xmlns:a16="http://schemas.microsoft.com/office/drawing/2014/main" id="{2F2ED73C-4250-4957-A30F-8D4291D7BA28}"/>
                </a:ext>
              </a:extLst>
            </p:cNvPr>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03DA0501-5AC2-495A-8A52-7BD9EDC70509}"/>
                </a:ext>
              </a:extLst>
            </p:cNvPr>
            <p:cNvSpPr/>
            <p:nvPr/>
          </p:nvSpPr>
          <p:spPr>
            <a:xfrm>
              <a:off x="1021472" y="718072"/>
              <a:ext cx="4899037"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Project</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Introduction (1)</a:t>
              </a:r>
            </a:p>
          </p:txBody>
        </p:sp>
      </p:grpSp>
      <p:sp>
        <p:nvSpPr>
          <p:cNvPr id="9" name="テキスト ボックス 8">
            <a:extLst>
              <a:ext uri="{FF2B5EF4-FFF2-40B4-BE49-F238E27FC236}">
                <a16:creationId xmlns:a16="http://schemas.microsoft.com/office/drawing/2014/main" id="{AD02BEF5-ECF7-40C1-B634-6B5F6197FEA4}"/>
              </a:ext>
            </a:extLst>
          </p:cNvPr>
          <p:cNvSpPr txBox="1"/>
          <p:nvPr/>
        </p:nvSpPr>
        <p:spPr>
          <a:xfrm>
            <a:off x="688207" y="6498650"/>
            <a:ext cx="3170293" cy="261610"/>
          </a:xfrm>
          <a:prstGeom prst="rect">
            <a:avLst/>
          </a:prstGeom>
          <a:noFill/>
        </p:spPr>
        <p:txBody>
          <a:bodyPr wrap="square">
            <a:spAutoFit/>
          </a:bodyPr>
          <a:lstStyle/>
          <a:p>
            <a:r>
              <a:rPr lang="en-US" altLang="ja-JP" sz="1100" b="0" i="0" u="sng" dirty="0">
                <a:effectLst/>
                <a:latin typeface="Slack-Lato"/>
                <a:hlinkClick r:id="rId3">
                  <a:extLst>
                    <a:ext uri="{A12FA001-AC4F-418D-AE19-62706E023703}">
                      <ahyp:hlinkClr xmlns:ahyp="http://schemas.microsoft.com/office/drawing/2018/hyperlinkcolor" val="tx"/>
                    </a:ext>
                  </a:extLst>
                </a:hlinkClick>
              </a:rPr>
              <a:t>https://www.youtube.com/watch?v=T18ivePrIUQ</a:t>
            </a:r>
            <a:endParaRPr lang="ja-JP" altLang="en-US" sz="1100" dirty="0"/>
          </a:p>
        </p:txBody>
      </p:sp>
    </p:spTree>
    <p:extLst>
      <p:ext uri="{BB962C8B-B14F-4D97-AF65-F5344CB8AC3E}">
        <p14:creationId xmlns:p14="http://schemas.microsoft.com/office/powerpoint/2010/main" val="428548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DF989D4D-4513-414D-8809-C2AB0CD5F013}"/>
              </a:ext>
            </a:extLst>
          </p:cNvPr>
          <p:cNvGrpSpPr/>
          <p:nvPr/>
        </p:nvGrpSpPr>
        <p:grpSpPr>
          <a:xfrm>
            <a:off x="818385" y="228545"/>
            <a:ext cx="5813035" cy="584775"/>
            <a:chOff x="869910" y="718072"/>
            <a:chExt cx="5813035" cy="584775"/>
          </a:xfrm>
        </p:grpSpPr>
        <p:cxnSp>
          <p:nvCxnSpPr>
            <p:cNvPr id="7" name="直線コネクタ 6">
              <a:extLst>
                <a:ext uri="{FF2B5EF4-FFF2-40B4-BE49-F238E27FC236}">
                  <a16:creationId xmlns:a16="http://schemas.microsoft.com/office/drawing/2014/main" id="{2F2ED73C-4250-4957-A30F-8D4291D7BA28}"/>
                </a:ext>
              </a:extLst>
            </p:cNvPr>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03DA0501-5AC2-495A-8A52-7BD9EDC70509}"/>
                </a:ext>
              </a:extLst>
            </p:cNvPr>
            <p:cNvSpPr/>
            <p:nvPr/>
          </p:nvSpPr>
          <p:spPr>
            <a:xfrm>
              <a:off x="1021472" y="718072"/>
              <a:ext cx="5661473"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Project</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Introduction (2)</a:t>
              </a:r>
            </a:p>
          </p:txBody>
        </p:sp>
      </p:grpSp>
      <p:pic>
        <p:nvPicPr>
          <p:cNvPr id="3" name="図 2" descr="ダイアグラム, タイムライン&#10;&#10;自動的に生成された説明">
            <a:extLst>
              <a:ext uri="{FF2B5EF4-FFF2-40B4-BE49-F238E27FC236}">
                <a16:creationId xmlns:a16="http://schemas.microsoft.com/office/drawing/2014/main" id="{FFF57EE1-D259-4D71-B5CB-389CC2F72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10" y="1019661"/>
            <a:ext cx="9654603" cy="5517577"/>
          </a:xfrm>
          <a:prstGeom prst="rect">
            <a:avLst/>
          </a:prstGeom>
        </p:spPr>
      </p:pic>
      <p:sp>
        <p:nvSpPr>
          <p:cNvPr id="9" name="テキスト ボックス 8">
            <a:extLst>
              <a:ext uri="{FF2B5EF4-FFF2-40B4-BE49-F238E27FC236}">
                <a16:creationId xmlns:a16="http://schemas.microsoft.com/office/drawing/2014/main" id="{A10AE5B2-99FC-4910-94E8-010D20262DC5}"/>
              </a:ext>
            </a:extLst>
          </p:cNvPr>
          <p:cNvSpPr txBox="1"/>
          <p:nvPr/>
        </p:nvSpPr>
        <p:spPr>
          <a:xfrm>
            <a:off x="688207" y="6498650"/>
            <a:ext cx="3170293" cy="261610"/>
          </a:xfrm>
          <a:prstGeom prst="rect">
            <a:avLst/>
          </a:prstGeom>
          <a:noFill/>
        </p:spPr>
        <p:txBody>
          <a:bodyPr wrap="square">
            <a:spAutoFit/>
          </a:bodyPr>
          <a:lstStyle/>
          <a:p>
            <a:r>
              <a:rPr lang="en-US" altLang="ja-JP" sz="1100" b="0" i="0" u="sng" dirty="0">
                <a:effectLst/>
                <a:latin typeface="Slack-Lato"/>
                <a:hlinkClick r:id="rId3">
                  <a:extLst>
                    <a:ext uri="{A12FA001-AC4F-418D-AE19-62706E023703}">
                      <ahyp:hlinkClr xmlns:ahyp="http://schemas.microsoft.com/office/drawing/2018/hyperlinkcolor" val="tx"/>
                    </a:ext>
                  </a:extLst>
                </a:hlinkClick>
              </a:rPr>
              <a:t>https://www.youtube.com/watch?v=T18ivePrIUQ</a:t>
            </a:r>
            <a:endParaRPr lang="ja-JP" altLang="en-US" sz="1100" dirty="0"/>
          </a:p>
        </p:txBody>
      </p:sp>
    </p:spTree>
    <p:extLst>
      <p:ext uri="{BB962C8B-B14F-4D97-AF65-F5344CB8AC3E}">
        <p14:creationId xmlns:p14="http://schemas.microsoft.com/office/powerpoint/2010/main" val="400314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B448332-69CD-400D-8A3D-65A3DEB18FD5}"/>
              </a:ext>
            </a:extLst>
          </p:cNvPr>
          <p:cNvGrpSpPr/>
          <p:nvPr/>
        </p:nvGrpSpPr>
        <p:grpSpPr>
          <a:xfrm>
            <a:off x="546637" y="651978"/>
            <a:ext cx="8320272" cy="892552"/>
            <a:chOff x="869910" y="675752"/>
            <a:chExt cx="8320272" cy="892552"/>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8" y="675752"/>
              <a:ext cx="8131764" cy="892552"/>
            </a:xfrm>
            <a:prstGeom prst="rect">
              <a:avLst/>
            </a:prstGeom>
            <a:ln>
              <a:noFill/>
            </a:ln>
          </p:spPr>
          <p:txBody>
            <a:bodyPr wrap="square">
              <a:spAutoFit/>
            </a:bodyPr>
            <a:lstStyle/>
            <a:p>
              <a:r>
                <a:rPr lang="en-US" altLang="zh-CN" sz="3200" b="1" dirty="0">
                  <a:latin typeface="Meiryo UI" panose="020B0604030504040204" pitchFamily="50" charset="-128"/>
                  <a:ea typeface="Meiryo UI" panose="020B0604030504040204" pitchFamily="50" charset="-128"/>
                </a:rPr>
                <a:t>Data processing environment</a:t>
              </a:r>
            </a:p>
            <a:p>
              <a:r>
                <a:rPr lang="ja-JP" altLang="en-US" sz="2000" b="1" dirty="0">
                  <a:solidFill>
                    <a:srgbClr val="1D1C1D"/>
                  </a:solidFill>
                  <a:latin typeface="Meiryo UI" panose="020B0604030504040204" pitchFamily="50" charset="-128"/>
                  <a:ea typeface="Meiryo UI" panose="020B0604030504040204" pitchFamily="50" charset="-128"/>
                </a:rPr>
                <a:t>計算機・ライブラ</a:t>
              </a:r>
              <a:r>
                <a:rPr lang="en-US" altLang="ja-JP" sz="2000" b="1" dirty="0">
                  <a:solidFill>
                    <a:srgbClr val="1D1C1D"/>
                  </a:solidFill>
                  <a:latin typeface="Meiryo UI" panose="020B0604030504040204" pitchFamily="50" charset="-128"/>
                  <a:ea typeface="Meiryo UI" panose="020B0604030504040204" pitchFamily="50" charset="-128"/>
                </a:rPr>
                <a:t> </a:t>
              </a:r>
              <a:r>
                <a:rPr lang="ja-JP" altLang="en-US" sz="2000" b="1" dirty="0">
                  <a:solidFill>
                    <a:srgbClr val="1D1C1D"/>
                  </a:solidFill>
                  <a:latin typeface="Meiryo UI" panose="020B0604030504040204" pitchFamily="50" charset="-128"/>
                  <a:ea typeface="Meiryo UI" panose="020B0604030504040204" pitchFamily="50" charset="-128"/>
                </a:rPr>
                <a:t>環境</a:t>
              </a:r>
              <a:endParaRPr lang="en-US" altLang="ja-JP" sz="2000" b="1" dirty="0">
                <a:latin typeface="Meiryo UI" panose="020B0604030504040204" pitchFamily="50" charset="-128"/>
                <a:ea typeface="Meiryo UI" panose="020B0604030504040204" pitchFamily="50" charset="-128"/>
              </a:endParaRPr>
            </a:p>
          </p:txBody>
        </p:sp>
      </p:grpSp>
      <p:graphicFrame>
        <p:nvGraphicFramePr>
          <p:cNvPr id="8" name="表 7"/>
          <p:cNvGraphicFramePr>
            <a:graphicFrameLocks noGrp="1"/>
          </p:cNvGraphicFramePr>
          <p:nvPr>
            <p:extLst>
              <p:ext uri="{D42A27DB-BD31-4B8C-83A1-F6EECF244321}">
                <p14:modId xmlns:p14="http://schemas.microsoft.com/office/powerpoint/2010/main" val="2212394283"/>
              </p:ext>
            </p:extLst>
          </p:nvPr>
        </p:nvGraphicFramePr>
        <p:xfrm>
          <a:off x="435804" y="2958615"/>
          <a:ext cx="5382818" cy="1519174"/>
        </p:xfrm>
        <a:graphic>
          <a:graphicData uri="http://schemas.openxmlformats.org/drawingml/2006/table">
            <a:tbl>
              <a:tblPr firstRow="1" bandRow="1">
                <a:tableStyleId>{5C22544A-7EE6-4342-B048-85BDC9FD1C3A}</a:tableStyleId>
              </a:tblPr>
              <a:tblGrid>
                <a:gridCol w="2067252">
                  <a:extLst>
                    <a:ext uri="{9D8B030D-6E8A-4147-A177-3AD203B41FA5}">
                      <a16:colId xmlns:a16="http://schemas.microsoft.com/office/drawing/2014/main" val="2789116315"/>
                    </a:ext>
                  </a:extLst>
                </a:gridCol>
                <a:gridCol w="3315566">
                  <a:extLst>
                    <a:ext uri="{9D8B030D-6E8A-4147-A177-3AD203B41FA5}">
                      <a16:colId xmlns:a16="http://schemas.microsoft.com/office/drawing/2014/main" val="3735884870"/>
                    </a:ext>
                  </a:extLst>
                </a:gridCol>
              </a:tblGrid>
              <a:tr h="602168">
                <a:tc>
                  <a:txBody>
                    <a:bodyPr/>
                    <a:lstStyle/>
                    <a:p>
                      <a:pPr algn="l"/>
                      <a:r>
                        <a:rPr kumimoji="1" lang="en-US" altLang="ja-JP" sz="1400" b="1" kern="1200" dirty="0">
                          <a:solidFill>
                            <a:schemeClr val="tx1"/>
                          </a:solidFill>
                          <a:latin typeface="+mn-lt"/>
                          <a:ea typeface="+mn-ea"/>
                          <a:cs typeface="+mn-cs"/>
                        </a:rPr>
                        <a:t>CPU/</a:t>
                      </a:r>
                      <a:r>
                        <a:rPr kumimoji="1" lang="ja-JP" altLang="en-US" sz="1400" b="1" kern="1200" dirty="0">
                          <a:solidFill>
                            <a:schemeClr val="tx1"/>
                          </a:solidFill>
                          <a:latin typeface="+mn-lt"/>
                          <a:ea typeface="+mn-ea"/>
                          <a:cs typeface="+mn-cs"/>
                        </a:rPr>
                        <a:t>クロック周波数</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pt-BR" altLang="ja-JP" sz="1600" b="1" kern="1200" dirty="0">
                          <a:solidFill>
                            <a:schemeClr val="tx1"/>
                          </a:solidFill>
                          <a:latin typeface="+mn-lt"/>
                          <a:ea typeface="+mn-ea"/>
                          <a:cs typeface="+mn-cs"/>
                        </a:rPr>
                        <a:t>Intel(R) Core(TM)</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pt-BR" altLang="ja-JP" sz="1600" b="1" kern="1200" dirty="0">
                          <a:solidFill>
                            <a:schemeClr val="tx1"/>
                          </a:solidFill>
                          <a:latin typeface="+mn-lt"/>
                          <a:ea typeface="+mn-ea"/>
                          <a:cs typeface="+mn-cs"/>
                        </a:rPr>
                        <a:t>i7-9750H/2.60GHz</a:t>
                      </a:r>
                      <a:endParaRPr kumimoji="1" lang="en-US" altLang="ja-JP" sz="1600" b="1" kern="1200" dirty="0">
                        <a:solidFill>
                          <a:schemeClr val="tx1"/>
                        </a:solidFill>
                        <a:latin typeface="+mn-lt"/>
                        <a:ea typeface="+mn-ea"/>
                        <a:cs typeface="+mn-cs"/>
                      </a:endParaRPr>
                    </a:p>
                  </a:txBody>
                  <a:tcPr anchor="ctr">
                    <a:solidFill>
                      <a:schemeClr val="tx2">
                        <a:lumMod val="20000"/>
                        <a:lumOff val="80000"/>
                      </a:schemeClr>
                    </a:solidFill>
                  </a:tcPr>
                </a:tc>
                <a:extLst>
                  <a:ext uri="{0D108BD9-81ED-4DB2-BD59-A6C34878D82A}">
                    <a16:rowId xmlns:a16="http://schemas.microsoft.com/office/drawing/2014/main" val="1010392251"/>
                  </a:ext>
                </a:extLst>
              </a:tr>
              <a:tr h="429326">
                <a:tc>
                  <a:txBody>
                    <a:bodyPr/>
                    <a:lstStyle/>
                    <a:p>
                      <a:pPr algn="l"/>
                      <a:r>
                        <a:rPr kumimoji="1" lang="ja-JP" altLang="en-US" sz="1400" b="1" kern="1200" dirty="0">
                          <a:solidFill>
                            <a:schemeClr val="tx1"/>
                          </a:solidFill>
                          <a:latin typeface="+mn-lt"/>
                          <a:ea typeface="+mn-ea"/>
                          <a:cs typeface="+mn-cs"/>
                        </a:rPr>
                        <a:t>メモリー（</a:t>
                      </a:r>
                      <a:r>
                        <a:rPr kumimoji="1" lang="en-US" altLang="ja-JP" sz="1400" b="1" kern="1200" dirty="0">
                          <a:solidFill>
                            <a:schemeClr val="tx1"/>
                          </a:solidFill>
                          <a:latin typeface="+mn-lt"/>
                          <a:ea typeface="+mn-ea"/>
                          <a:cs typeface="+mn-cs"/>
                        </a:rPr>
                        <a:t>Memory</a:t>
                      </a:r>
                      <a:r>
                        <a:rPr kumimoji="1" lang="ja-JP" altLang="en-US" sz="1400" b="1" kern="1200" dirty="0">
                          <a:solidFill>
                            <a:schemeClr val="tx1"/>
                          </a:solidFill>
                          <a:latin typeface="+mn-lt"/>
                          <a:ea typeface="+mn-ea"/>
                          <a:cs typeface="+mn-cs"/>
                        </a:rPr>
                        <a:t>）</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32GB</a:t>
                      </a:r>
                    </a:p>
                  </a:txBody>
                  <a:tcPr anchor="ctr"/>
                </a:tc>
                <a:extLst>
                  <a:ext uri="{0D108BD9-81ED-4DB2-BD59-A6C34878D82A}">
                    <a16:rowId xmlns:a16="http://schemas.microsoft.com/office/drawing/2014/main" val="402212212"/>
                  </a:ext>
                </a:extLst>
              </a:tr>
              <a:tr h="451746">
                <a:tc>
                  <a:txBody>
                    <a:bodyPr/>
                    <a:lstStyle/>
                    <a:p>
                      <a:pPr algn="l"/>
                      <a:r>
                        <a:rPr kumimoji="1" lang="en-US" altLang="ja-JP" sz="1400" b="1" kern="1200" dirty="0">
                          <a:solidFill>
                            <a:schemeClr val="tx1"/>
                          </a:solidFill>
                          <a:latin typeface="+mn-lt"/>
                          <a:ea typeface="+mn-ea"/>
                          <a:cs typeface="+mn-cs"/>
                        </a:rPr>
                        <a:t>    OS</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500" b="1" kern="1200" dirty="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Ubuntu 18.04</a:t>
                      </a:r>
                    </a:p>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500" b="1" kern="1200" dirty="0">
                        <a:solidFill>
                          <a:schemeClr val="tx1"/>
                        </a:solidFill>
                        <a:latin typeface="+mn-lt"/>
                        <a:ea typeface="+mn-ea"/>
                        <a:cs typeface="+mn-cs"/>
                      </a:endParaRPr>
                    </a:p>
                  </a:txBody>
                  <a:tcPr anchor="ctr"/>
                </a:tc>
                <a:extLst>
                  <a:ext uri="{0D108BD9-81ED-4DB2-BD59-A6C34878D82A}">
                    <a16:rowId xmlns:a16="http://schemas.microsoft.com/office/drawing/2014/main" val="3875013101"/>
                  </a:ext>
                </a:extLst>
              </a:tr>
            </a:tbl>
          </a:graphicData>
        </a:graphic>
      </p:graphicFrame>
      <p:graphicFrame>
        <p:nvGraphicFramePr>
          <p:cNvPr id="13" name="表 12">
            <a:extLst>
              <a:ext uri="{FF2B5EF4-FFF2-40B4-BE49-F238E27FC236}">
                <a16:creationId xmlns:a16="http://schemas.microsoft.com/office/drawing/2014/main" id="{69DF67FC-19FB-4099-AE9C-26B1B56C1773}"/>
              </a:ext>
            </a:extLst>
          </p:cNvPr>
          <p:cNvGraphicFramePr>
            <a:graphicFrameLocks noGrp="1"/>
          </p:cNvGraphicFramePr>
          <p:nvPr>
            <p:extLst>
              <p:ext uri="{D42A27DB-BD31-4B8C-83A1-F6EECF244321}">
                <p14:modId xmlns:p14="http://schemas.microsoft.com/office/powerpoint/2010/main" val="2897153590"/>
              </p:ext>
            </p:extLst>
          </p:nvPr>
        </p:nvGraphicFramePr>
        <p:xfrm>
          <a:off x="6151420" y="2958615"/>
          <a:ext cx="5588000" cy="1917869"/>
        </p:xfrm>
        <a:graphic>
          <a:graphicData uri="http://schemas.openxmlformats.org/drawingml/2006/table">
            <a:tbl>
              <a:tblPr firstRow="1" bandRow="1">
                <a:tableStyleId>{5C22544A-7EE6-4342-B048-85BDC9FD1C3A}</a:tableStyleId>
              </a:tblPr>
              <a:tblGrid>
                <a:gridCol w="2807853">
                  <a:extLst>
                    <a:ext uri="{9D8B030D-6E8A-4147-A177-3AD203B41FA5}">
                      <a16:colId xmlns:a16="http://schemas.microsoft.com/office/drawing/2014/main" val="2789116315"/>
                    </a:ext>
                  </a:extLst>
                </a:gridCol>
                <a:gridCol w="2780147">
                  <a:extLst>
                    <a:ext uri="{9D8B030D-6E8A-4147-A177-3AD203B41FA5}">
                      <a16:colId xmlns:a16="http://schemas.microsoft.com/office/drawing/2014/main" val="3735884870"/>
                    </a:ext>
                  </a:extLst>
                </a:gridCol>
              </a:tblGrid>
              <a:tr h="500317">
                <a:tc>
                  <a:txBody>
                    <a:bodyPr/>
                    <a:lstStyle/>
                    <a:p>
                      <a:pPr algn="l"/>
                      <a:r>
                        <a:rPr kumimoji="1" lang="en-US" altLang="zh-CN" sz="1400" b="1" kern="1200" dirty="0">
                          <a:solidFill>
                            <a:schemeClr val="tx1"/>
                          </a:solidFill>
                          <a:latin typeface="+mn-lt"/>
                          <a:ea typeface="+mn-ea"/>
                          <a:cs typeface="+mn-cs"/>
                        </a:rPr>
                        <a:t>Anacond3 (Environment)</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400" b="1" kern="1200" dirty="0">
                          <a:solidFill>
                            <a:schemeClr val="tx1"/>
                          </a:solidFill>
                          <a:latin typeface="+mn-lt"/>
                          <a:ea typeface="+mn-ea"/>
                          <a:cs typeface="+mn-cs"/>
                        </a:rPr>
                        <a:t>Python3.8</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extLst>
                  <a:ext uri="{0D108BD9-81ED-4DB2-BD59-A6C34878D82A}">
                    <a16:rowId xmlns:a16="http://schemas.microsoft.com/office/drawing/2014/main" val="1010392251"/>
                  </a:ext>
                </a:extLst>
              </a:tr>
              <a:tr h="434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600" b="1" kern="1200" dirty="0">
                          <a:solidFill>
                            <a:schemeClr val="tx1"/>
                          </a:solidFill>
                          <a:latin typeface="+mn-lt"/>
                          <a:ea typeface="+mn-ea"/>
                          <a:cs typeface="+mn-cs"/>
                        </a:rPr>
                        <a:t>json</a:t>
                      </a:r>
                      <a:r>
                        <a:rPr kumimoji="1" lang="ja-JP" altLang="en-US" sz="1600" b="1" kern="1200" dirty="0">
                          <a:solidFill>
                            <a:schemeClr val="tx1"/>
                          </a:solidFill>
                          <a:latin typeface="+mn-lt"/>
                          <a:ea typeface="+mn-ea"/>
                          <a:cs typeface="+mn-cs"/>
                        </a:rPr>
                        <a:t> </a:t>
                      </a:r>
                      <a:r>
                        <a:rPr kumimoji="1" lang="en-US" altLang="ja-JP" sz="1200" b="1" kern="1200" dirty="0">
                          <a:solidFill>
                            <a:schemeClr val="tx1"/>
                          </a:solidFill>
                          <a:latin typeface="+mn-lt"/>
                          <a:ea typeface="+mn-ea"/>
                          <a:cs typeface="+mn-cs"/>
                        </a:rPr>
                        <a:t>(process original </a:t>
                      </a:r>
                      <a:r>
                        <a:rPr kumimoji="1" lang="en-US" altLang="zh-CN" sz="1200" b="1" kern="1200" dirty="0">
                          <a:solidFill>
                            <a:schemeClr val="tx1"/>
                          </a:solidFill>
                          <a:latin typeface="+mn-lt"/>
                          <a:ea typeface="+mn-ea"/>
                          <a:cs typeface="+mn-cs"/>
                        </a:rPr>
                        <a:t>json</a:t>
                      </a:r>
                      <a:r>
                        <a:rPr kumimoji="1" lang="en-US" altLang="ja-JP" sz="1200" b="1" kern="1200" dirty="0">
                          <a:solidFill>
                            <a:schemeClr val="tx1"/>
                          </a:solidFill>
                          <a:latin typeface="+mn-lt"/>
                          <a:ea typeface="+mn-ea"/>
                          <a:cs typeface="+mn-cs"/>
                        </a:rPr>
                        <a:t> data</a:t>
                      </a:r>
                      <a:r>
                        <a:rPr kumimoji="1" lang="ja-JP" altLang="en-US" sz="1200" b="1" kern="1200" dirty="0">
                          <a:solidFill>
                            <a:schemeClr val="tx1"/>
                          </a:solidFill>
                          <a:latin typeface="+mn-lt"/>
                          <a:ea typeface="+mn-ea"/>
                          <a:cs typeface="+mn-cs"/>
                        </a:rPr>
                        <a:t>）</a:t>
                      </a:r>
                      <a:endParaRPr kumimoji="1" lang="en-US" altLang="ja-JP" sz="12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1" kern="1200" dirty="0">
                          <a:solidFill>
                            <a:schemeClr val="tx1"/>
                          </a:solidFill>
                          <a:latin typeface="+mn-lt"/>
                          <a:ea typeface="+mn-ea"/>
                          <a:cs typeface="+mn-cs"/>
                        </a:rPr>
                        <a:t>c</a:t>
                      </a:r>
                      <a:r>
                        <a:rPr kumimoji="1" lang="en-US" altLang="ja-JP" sz="1600" b="1" kern="1200" dirty="0">
                          <a:solidFill>
                            <a:schemeClr val="tx1"/>
                          </a:solidFill>
                          <a:latin typeface="+mn-lt"/>
                          <a:ea typeface="+mn-ea"/>
                          <a:cs typeface="+mn-cs"/>
                        </a:rPr>
                        <a:t>sv  </a:t>
                      </a:r>
                      <a:r>
                        <a:rPr kumimoji="1" lang="en-US" altLang="ja-JP" sz="1400" b="1" kern="1200" dirty="0">
                          <a:solidFill>
                            <a:schemeClr val="tx1"/>
                          </a:solidFill>
                          <a:latin typeface="+mn-lt"/>
                          <a:ea typeface="+mn-ea"/>
                          <a:cs typeface="+mn-cs"/>
                        </a:rPr>
                        <a:t>(output data format)</a:t>
                      </a:r>
                    </a:p>
                  </a:txBody>
                  <a:tcPr anchor="ctr"/>
                </a:tc>
                <a:extLst>
                  <a:ext uri="{0D108BD9-81ED-4DB2-BD59-A6C34878D82A}">
                    <a16:rowId xmlns:a16="http://schemas.microsoft.com/office/drawing/2014/main" val="402212212"/>
                  </a:ext>
                </a:extLst>
              </a:tr>
              <a:tr h="434456">
                <a:tc>
                  <a:txBody>
                    <a:bodyPr/>
                    <a:lstStyle/>
                    <a:p>
                      <a:pPr algn="l"/>
                      <a:r>
                        <a:rPr kumimoji="1" lang="en-US" altLang="zh-CN" sz="1400" b="1" kern="1200" dirty="0">
                          <a:solidFill>
                            <a:schemeClr val="tx1"/>
                          </a:solidFill>
                          <a:latin typeface="+mn-lt"/>
                          <a:ea typeface="+mn-ea"/>
                          <a:cs typeface="+mn-cs"/>
                        </a:rPr>
                        <a:t>Panadas (feature extraction)</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600" b="1" kern="1200" dirty="0" err="1">
                          <a:solidFill>
                            <a:schemeClr val="tx1"/>
                          </a:solidFill>
                          <a:latin typeface="+mn-lt"/>
                          <a:ea typeface="+mn-ea"/>
                          <a:cs typeface="+mn-cs"/>
                        </a:rPr>
                        <a:t>sqlite</a:t>
                      </a:r>
                      <a:r>
                        <a:rPr kumimoji="1" lang="ja-JP" altLang="en-US" sz="1600" b="1" kern="1200" dirty="0">
                          <a:solidFill>
                            <a:schemeClr val="tx1"/>
                          </a:solidFill>
                          <a:latin typeface="+mn-lt"/>
                          <a:ea typeface="+mn-ea"/>
                          <a:cs typeface="+mn-cs"/>
                        </a:rPr>
                        <a:t>（</a:t>
                      </a:r>
                      <a:r>
                        <a:rPr kumimoji="1" lang="en-US" altLang="ja-JP" sz="1400" b="1" kern="1200" dirty="0">
                          <a:solidFill>
                            <a:schemeClr val="tx1"/>
                          </a:solidFill>
                          <a:latin typeface="+mn-lt"/>
                          <a:ea typeface="+mn-ea"/>
                          <a:cs typeface="+mn-cs"/>
                        </a:rPr>
                        <a:t>database for data post-processing</a:t>
                      </a:r>
                    </a:p>
                  </a:txBody>
                  <a:tcPr anchor="ctr"/>
                </a:tc>
                <a:extLst>
                  <a:ext uri="{0D108BD9-81ED-4DB2-BD59-A6C34878D82A}">
                    <a16:rowId xmlns:a16="http://schemas.microsoft.com/office/drawing/2014/main" val="3875013101"/>
                  </a:ext>
                </a:extLst>
              </a:tr>
              <a:tr h="434456">
                <a:tc>
                  <a:txBody>
                    <a:bodyPr/>
                    <a:lstStyle/>
                    <a:p>
                      <a:pPr algn="l"/>
                      <a:r>
                        <a:rPr kumimoji="1" lang="en-US" altLang="ja-JP" sz="1400" b="1" kern="1200" dirty="0" err="1">
                          <a:solidFill>
                            <a:schemeClr val="tx1"/>
                          </a:solidFill>
                          <a:latin typeface="+mn-lt"/>
                          <a:ea typeface="+mn-ea"/>
                          <a:cs typeface="+mn-cs"/>
                        </a:rPr>
                        <a:t>XGBoost</a:t>
                      </a:r>
                      <a:r>
                        <a:rPr kumimoji="1" lang="en-US" altLang="ja-JP" sz="1400" b="1" kern="1200" dirty="0">
                          <a:solidFill>
                            <a:schemeClr val="tx1"/>
                          </a:solidFill>
                          <a:latin typeface="+mn-lt"/>
                          <a:ea typeface="+mn-ea"/>
                          <a:cs typeface="+mn-cs"/>
                        </a:rPr>
                        <a:t> (normal model)</a:t>
                      </a: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kern="1200" dirty="0" err="1">
                          <a:solidFill>
                            <a:schemeClr val="tx1"/>
                          </a:solidFill>
                          <a:latin typeface="+mn-lt"/>
                          <a:ea typeface="+mn-ea"/>
                          <a:cs typeface="+mn-cs"/>
                        </a:rPr>
                        <a:t>XGBoost</a:t>
                      </a:r>
                      <a:r>
                        <a:rPr kumimoji="1" lang="en-US" altLang="ja-JP" sz="1400" b="1" kern="1200" dirty="0">
                          <a:solidFill>
                            <a:schemeClr val="tx1"/>
                          </a:solidFill>
                          <a:latin typeface="+mn-lt"/>
                          <a:ea typeface="+mn-ea"/>
                          <a:cs typeface="+mn-cs"/>
                        </a:rPr>
                        <a:t> (increment model)</a:t>
                      </a:r>
                    </a:p>
                  </a:txBody>
                  <a:tcPr anchor="ctr"/>
                </a:tc>
                <a:extLst>
                  <a:ext uri="{0D108BD9-81ED-4DB2-BD59-A6C34878D82A}">
                    <a16:rowId xmlns:a16="http://schemas.microsoft.com/office/drawing/2014/main" val="3073896429"/>
                  </a:ext>
                </a:extLst>
              </a:tr>
            </a:tbl>
          </a:graphicData>
        </a:graphic>
      </p:graphicFrame>
      <p:graphicFrame>
        <p:nvGraphicFramePr>
          <p:cNvPr id="14" name="表 13">
            <a:extLst>
              <a:ext uri="{FF2B5EF4-FFF2-40B4-BE49-F238E27FC236}">
                <a16:creationId xmlns:a16="http://schemas.microsoft.com/office/drawing/2014/main" id="{87A2DDEF-980D-45C5-89EE-40DF4982B943}"/>
              </a:ext>
            </a:extLst>
          </p:cNvPr>
          <p:cNvGraphicFramePr>
            <a:graphicFrameLocks noGrp="1"/>
          </p:cNvGraphicFramePr>
          <p:nvPr>
            <p:extLst>
              <p:ext uri="{D42A27DB-BD31-4B8C-83A1-F6EECF244321}">
                <p14:modId xmlns:p14="http://schemas.microsoft.com/office/powerpoint/2010/main" val="1580022279"/>
              </p:ext>
            </p:extLst>
          </p:nvPr>
        </p:nvGraphicFramePr>
        <p:xfrm>
          <a:off x="435804" y="2217098"/>
          <a:ext cx="5382818" cy="729965"/>
        </p:xfrm>
        <a:graphic>
          <a:graphicData uri="http://schemas.openxmlformats.org/drawingml/2006/table">
            <a:tbl>
              <a:tblPr firstRow="1" bandRow="1">
                <a:tableStyleId>{5C22544A-7EE6-4342-B048-85BDC9FD1C3A}</a:tableStyleId>
              </a:tblPr>
              <a:tblGrid>
                <a:gridCol w="5382818">
                  <a:extLst>
                    <a:ext uri="{9D8B030D-6E8A-4147-A177-3AD203B41FA5}">
                      <a16:colId xmlns:a16="http://schemas.microsoft.com/office/drawing/2014/main" val="2048768386"/>
                    </a:ext>
                  </a:extLst>
                </a:gridCol>
              </a:tblGrid>
              <a:tr h="729965">
                <a:tc>
                  <a:txBody>
                    <a:bodyPr/>
                    <a:lstStyle/>
                    <a:p>
                      <a:pPr algn="ctr"/>
                      <a:r>
                        <a:rPr kumimoji="1" lang="en-US" altLang="ja-JP" sz="1800" dirty="0">
                          <a:solidFill>
                            <a:schemeClr val="bg1"/>
                          </a:solidFill>
                          <a:latin typeface="Slack-Lato"/>
                        </a:rPr>
                        <a:t>Computer </a:t>
                      </a:r>
                      <a:r>
                        <a:rPr kumimoji="1" lang="en-US" altLang="zh-CN" sz="1800" dirty="0">
                          <a:solidFill>
                            <a:schemeClr val="bg1"/>
                          </a:solidFill>
                          <a:latin typeface="Slack-Lato"/>
                        </a:rPr>
                        <a:t>configuration</a:t>
                      </a:r>
                      <a:endParaRPr kumimoji="1" lang="en-US" altLang="ja-JP" sz="1800" dirty="0">
                        <a:solidFill>
                          <a:schemeClr val="bg1"/>
                        </a:solidFill>
                        <a:latin typeface="Slack-Lato"/>
                      </a:endParaRPr>
                    </a:p>
                  </a:txBody>
                  <a:tcPr anchor="ctr"/>
                </a:tc>
                <a:extLst>
                  <a:ext uri="{0D108BD9-81ED-4DB2-BD59-A6C34878D82A}">
                    <a16:rowId xmlns:a16="http://schemas.microsoft.com/office/drawing/2014/main" val="14058874"/>
                  </a:ext>
                </a:extLst>
              </a:tr>
            </a:tbl>
          </a:graphicData>
        </a:graphic>
      </p:graphicFrame>
      <p:graphicFrame>
        <p:nvGraphicFramePr>
          <p:cNvPr id="15" name="表 14">
            <a:extLst>
              <a:ext uri="{FF2B5EF4-FFF2-40B4-BE49-F238E27FC236}">
                <a16:creationId xmlns:a16="http://schemas.microsoft.com/office/drawing/2014/main" id="{48F71A05-9EEC-4C38-A56E-AD2FC3263B05}"/>
              </a:ext>
            </a:extLst>
          </p:cNvPr>
          <p:cNvGraphicFramePr>
            <a:graphicFrameLocks noGrp="1"/>
          </p:cNvGraphicFramePr>
          <p:nvPr>
            <p:extLst>
              <p:ext uri="{D42A27DB-BD31-4B8C-83A1-F6EECF244321}">
                <p14:modId xmlns:p14="http://schemas.microsoft.com/office/powerpoint/2010/main" val="4231833814"/>
              </p:ext>
            </p:extLst>
          </p:nvPr>
        </p:nvGraphicFramePr>
        <p:xfrm>
          <a:off x="6151419" y="2217097"/>
          <a:ext cx="5587999" cy="729965"/>
        </p:xfrm>
        <a:graphic>
          <a:graphicData uri="http://schemas.openxmlformats.org/drawingml/2006/table">
            <a:tbl>
              <a:tblPr firstRow="1" bandRow="1">
                <a:tableStyleId>{5C22544A-7EE6-4342-B048-85BDC9FD1C3A}</a:tableStyleId>
              </a:tblPr>
              <a:tblGrid>
                <a:gridCol w="5587999">
                  <a:extLst>
                    <a:ext uri="{9D8B030D-6E8A-4147-A177-3AD203B41FA5}">
                      <a16:colId xmlns:a16="http://schemas.microsoft.com/office/drawing/2014/main" val="2048768386"/>
                    </a:ext>
                  </a:extLst>
                </a:gridCol>
              </a:tblGrid>
              <a:tr h="729965">
                <a:tc>
                  <a:txBody>
                    <a:bodyPr/>
                    <a:lstStyle/>
                    <a:p>
                      <a:pPr algn="ctr"/>
                      <a:r>
                        <a:rPr kumimoji="1" lang="en-US" altLang="ja-JP" sz="1800" dirty="0">
                          <a:solidFill>
                            <a:schemeClr val="bg1"/>
                          </a:solidFill>
                          <a:latin typeface="Slack-Lato"/>
                        </a:rPr>
                        <a:t>Library</a:t>
                      </a:r>
                    </a:p>
                  </a:txBody>
                  <a:tcPr anchor="ctr"/>
                </a:tc>
                <a:extLst>
                  <a:ext uri="{0D108BD9-81ED-4DB2-BD59-A6C34878D82A}">
                    <a16:rowId xmlns:a16="http://schemas.microsoft.com/office/drawing/2014/main" val="14058874"/>
                  </a:ext>
                </a:extLst>
              </a:tr>
            </a:tbl>
          </a:graphicData>
        </a:graphic>
      </p:graphicFrame>
      <p:sp>
        <p:nvSpPr>
          <p:cNvPr id="16" name="正方形/長方形 15">
            <a:extLst>
              <a:ext uri="{FF2B5EF4-FFF2-40B4-BE49-F238E27FC236}">
                <a16:creationId xmlns:a16="http://schemas.microsoft.com/office/drawing/2014/main" id="{01F02E24-FB4A-43FF-B3D6-FA6B6736540B}"/>
              </a:ext>
            </a:extLst>
          </p:cNvPr>
          <p:cNvSpPr/>
          <p:nvPr/>
        </p:nvSpPr>
        <p:spPr>
          <a:xfrm>
            <a:off x="419027" y="5455816"/>
            <a:ext cx="11320391" cy="707886"/>
          </a:xfrm>
          <a:prstGeom prst="rect">
            <a:avLst/>
          </a:prstGeom>
          <a:ln>
            <a:noFill/>
          </a:ln>
        </p:spPr>
        <p:txBody>
          <a:bodyPr wrap="square">
            <a:spAutoFit/>
          </a:bodyPr>
          <a:lstStyle/>
          <a:p>
            <a:r>
              <a:rPr lang="en-US" altLang="zh-CN" sz="2000" b="1" dirty="0">
                <a:latin typeface="Meiryo UI" panose="020B0604030504040204" pitchFamily="50" charset="-128"/>
                <a:ea typeface="Meiryo UI" panose="020B0604030504040204" pitchFamily="50" charset="-128"/>
              </a:rPr>
              <a:t>Original data is 77GB json file, it takes </a:t>
            </a:r>
            <a:r>
              <a:rPr lang="ja-JP" altLang="en-US" sz="2000" b="1" dirty="0">
                <a:latin typeface="Meiryo UI" panose="020B0604030504040204" pitchFamily="50" charset="-128"/>
                <a:ea typeface="Meiryo UI" panose="020B0604030504040204" pitchFamily="50" charset="-128"/>
              </a:rPr>
              <a:t>３</a:t>
            </a:r>
            <a:r>
              <a:rPr lang="en-US" altLang="zh-CN" sz="2000" b="1" dirty="0">
                <a:latin typeface="Meiryo UI" panose="020B0604030504040204" pitchFamily="50" charset="-128"/>
                <a:ea typeface="Meiryo UI" panose="020B0604030504040204" pitchFamily="50" charset="-128"/>
              </a:rPr>
              <a:t> days for feature extraction.</a:t>
            </a:r>
          </a:p>
          <a:p>
            <a:r>
              <a:rPr lang="ja-JP" altLang="en-US" sz="2000" b="1" dirty="0">
                <a:latin typeface="Meiryo UI" panose="020B0604030504040204" pitchFamily="50" charset="-128"/>
                <a:ea typeface="Meiryo UI" panose="020B0604030504040204" pitchFamily="50" charset="-128"/>
              </a:rPr>
              <a:t>生データ</a:t>
            </a:r>
            <a:r>
              <a:rPr lang="en-US" altLang="ja-JP" sz="2000" b="1" dirty="0">
                <a:latin typeface="Meiryo UI" panose="020B0604030504040204" pitchFamily="50" charset="-128"/>
                <a:ea typeface="Meiryo UI" panose="020B0604030504040204" pitchFamily="50" charset="-128"/>
              </a:rPr>
              <a:t>(json</a:t>
            </a:r>
            <a:r>
              <a:rPr lang="ja-JP" altLang="en-US" sz="2000" b="1" dirty="0">
                <a:latin typeface="Meiryo UI" panose="020B0604030504040204" pitchFamily="50" charset="-128"/>
                <a:ea typeface="Meiryo UI" panose="020B0604030504040204" pitchFamily="50" charset="-128"/>
              </a:rPr>
              <a:t>ファイル</a:t>
            </a:r>
            <a:r>
              <a:rPr lang="en-US" altLang="ja-JP" sz="2000" b="1" dirty="0">
                <a:latin typeface="Meiryo UI" panose="020B0604030504040204" pitchFamily="50" charset="-128"/>
                <a:ea typeface="Meiryo UI" panose="020B0604030504040204" pitchFamily="50" charset="-128"/>
              </a:rPr>
              <a:t>)</a:t>
            </a:r>
            <a:r>
              <a:rPr lang="ja-JP" altLang="en-US" sz="2000" b="1" dirty="0">
                <a:latin typeface="Meiryo UI" panose="020B0604030504040204" pitchFamily="50" charset="-128"/>
                <a:ea typeface="Meiryo UI" panose="020B0604030504040204" pitchFamily="50" charset="-128"/>
              </a:rPr>
              <a:t>は</a:t>
            </a:r>
            <a:r>
              <a:rPr lang="en-US" altLang="ja-JP" sz="2000" b="1" dirty="0">
                <a:latin typeface="Meiryo UI" panose="020B0604030504040204" pitchFamily="50" charset="-128"/>
                <a:ea typeface="Meiryo UI" panose="020B0604030504040204" pitchFamily="50" charset="-128"/>
              </a:rPr>
              <a:t>77GB,</a:t>
            </a:r>
            <a:r>
              <a:rPr lang="ja-JP" altLang="en-US" sz="2000" b="1" dirty="0">
                <a:latin typeface="Meiryo UI" panose="020B0604030504040204" pitchFamily="50" charset="-128"/>
                <a:ea typeface="Meiryo UI" panose="020B0604030504040204" pitchFamily="50" charset="-128"/>
              </a:rPr>
              <a:t> 特徴量抽出は３日頃かかります</a:t>
            </a:r>
            <a:r>
              <a:rPr lang="en-US" altLang="ja-JP" sz="2000" b="1" dirty="0">
                <a:latin typeface="Meiryo UI" panose="020B0604030504040204" pitchFamily="50" charset="-128"/>
                <a:ea typeface="Meiryo UI" panose="020B0604030504040204" pitchFamily="50" charset="-128"/>
              </a:rPr>
              <a:t>.</a:t>
            </a:r>
            <a:endParaRPr lang="en-US" altLang="zh-CN"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099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B448332-69CD-400D-8A3D-65A3DEB18FD5}"/>
              </a:ext>
            </a:extLst>
          </p:cNvPr>
          <p:cNvGrpSpPr/>
          <p:nvPr/>
        </p:nvGrpSpPr>
        <p:grpSpPr>
          <a:xfrm>
            <a:off x="556162" y="537478"/>
            <a:ext cx="8320272" cy="584775"/>
            <a:chOff x="869910" y="675752"/>
            <a:chExt cx="8320272" cy="584775"/>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8" y="675752"/>
              <a:ext cx="8131764" cy="584775"/>
            </a:xfrm>
            <a:prstGeom prst="rect">
              <a:avLst/>
            </a:prstGeom>
            <a:ln>
              <a:noFill/>
            </a:ln>
          </p:spPr>
          <p:txBody>
            <a:bodyPr wrap="square">
              <a:spAutoFit/>
            </a:bodyPr>
            <a:lstStyle/>
            <a:p>
              <a:r>
                <a:rPr lang="en-US" altLang="zh-CN" sz="3200" b="1" dirty="0">
                  <a:latin typeface="Meiryo UI" panose="020B0604030504040204" pitchFamily="50" charset="-128"/>
                  <a:ea typeface="Meiryo UI" panose="020B0604030504040204" pitchFamily="50" charset="-128"/>
                </a:rPr>
                <a:t>Data investigation</a:t>
              </a:r>
            </a:p>
          </p:txBody>
        </p:sp>
      </p:grpSp>
      <p:sp>
        <p:nvSpPr>
          <p:cNvPr id="16" name="正方形/長方形 15">
            <a:extLst>
              <a:ext uri="{FF2B5EF4-FFF2-40B4-BE49-F238E27FC236}">
                <a16:creationId xmlns:a16="http://schemas.microsoft.com/office/drawing/2014/main" id="{01F02E24-FB4A-43FF-B3D6-FA6B6736540B}"/>
              </a:ext>
            </a:extLst>
          </p:cNvPr>
          <p:cNvSpPr/>
          <p:nvPr/>
        </p:nvSpPr>
        <p:spPr>
          <a:xfrm>
            <a:off x="556162" y="5724118"/>
            <a:ext cx="10840150" cy="830997"/>
          </a:xfrm>
          <a:prstGeom prst="rect">
            <a:avLst/>
          </a:prstGeom>
          <a:solidFill>
            <a:srgbClr val="C1E0FF">
              <a:alpha val="36078"/>
            </a:srgbClr>
          </a:solidFill>
          <a:ln>
            <a:solidFill>
              <a:schemeClr val="bg2">
                <a:lumMod val="50000"/>
              </a:schemeClr>
            </a:solidFill>
          </a:ln>
        </p:spPr>
        <p:txBody>
          <a:bodyPr wrap="square">
            <a:spAutoFit/>
          </a:bodyPr>
          <a:lstStyle/>
          <a:p>
            <a:r>
              <a:rPr lang="en-US" altLang="zh-CN" sz="1600" b="1" dirty="0">
                <a:latin typeface="Meiryo UI" panose="020B0604030504040204" pitchFamily="50" charset="-128"/>
                <a:ea typeface="Meiryo UI" panose="020B0604030504040204" pitchFamily="50" charset="-128"/>
              </a:rPr>
              <a:t>8 types nodes are included in the dataset. we found failures are happened in 3 types nodes according to Failure label. In order to reduce calculation cost, only these 3 types nodes are processed. In reality scenario, all of nodes might be </a:t>
            </a:r>
            <a:r>
              <a:rPr lang="en-US" altLang="zh-CN" sz="1600" b="1" dirty="0" err="1">
                <a:latin typeface="Meiryo UI" panose="020B0604030504040204" pitchFamily="50" charset="-128"/>
                <a:ea typeface="Meiryo UI" panose="020B0604030504040204" pitchFamily="50" charset="-128"/>
              </a:rPr>
              <a:t>be</a:t>
            </a:r>
            <a:r>
              <a:rPr lang="en-US" altLang="zh-CN" sz="1600" b="1" dirty="0">
                <a:latin typeface="Meiryo UI" panose="020B0604030504040204" pitchFamily="50" charset="-128"/>
                <a:ea typeface="Meiryo UI" panose="020B0604030504040204" pitchFamily="50" charset="-128"/>
              </a:rPr>
              <a:t> processed.</a:t>
            </a:r>
          </a:p>
        </p:txBody>
      </p:sp>
      <p:pic>
        <p:nvPicPr>
          <p:cNvPr id="3" name="図 2" descr="テキスト&#10;&#10;自動的に生成された説明">
            <a:extLst>
              <a:ext uri="{FF2B5EF4-FFF2-40B4-BE49-F238E27FC236}">
                <a16:creationId xmlns:a16="http://schemas.microsoft.com/office/drawing/2014/main" id="{DF904ECA-C812-4985-AB17-A7AEA1B402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162" y="1675955"/>
            <a:ext cx="7068182" cy="3648435"/>
          </a:xfrm>
          <a:prstGeom prst="rect">
            <a:avLst/>
          </a:prstGeom>
        </p:spPr>
      </p:pic>
      <p:graphicFrame>
        <p:nvGraphicFramePr>
          <p:cNvPr id="12" name="表 11">
            <a:extLst>
              <a:ext uri="{FF2B5EF4-FFF2-40B4-BE49-F238E27FC236}">
                <a16:creationId xmlns:a16="http://schemas.microsoft.com/office/drawing/2014/main" id="{ACF6CE66-D57C-4F65-BF84-02CBE61B7BD2}"/>
              </a:ext>
            </a:extLst>
          </p:cNvPr>
          <p:cNvGraphicFramePr>
            <a:graphicFrameLocks noGrp="1"/>
          </p:cNvGraphicFramePr>
          <p:nvPr>
            <p:extLst>
              <p:ext uri="{D42A27DB-BD31-4B8C-83A1-F6EECF244321}">
                <p14:modId xmlns:p14="http://schemas.microsoft.com/office/powerpoint/2010/main" val="413985299"/>
              </p:ext>
            </p:extLst>
          </p:nvPr>
        </p:nvGraphicFramePr>
        <p:xfrm>
          <a:off x="7908020" y="1603672"/>
          <a:ext cx="1854816" cy="3720718"/>
        </p:xfrm>
        <a:graphic>
          <a:graphicData uri="http://schemas.openxmlformats.org/drawingml/2006/table">
            <a:tbl>
              <a:tblPr firstRow="1" bandRow="1">
                <a:tableStyleId>{5C22544A-7EE6-4342-B048-85BDC9FD1C3A}</a:tableStyleId>
              </a:tblPr>
              <a:tblGrid>
                <a:gridCol w="746452">
                  <a:extLst>
                    <a:ext uri="{9D8B030D-6E8A-4147-A177-3AD203B41FA5}">
                      <a16:colId xmlns:a16="http://schemas.microsoft.com/office/drawing/2014/main" val="2789116315"/>
                    </a:ext>
                  </a:extLst>
                </a:gridCol>
                <a:gridCol w="1108364">
                  <a:extLst>
                    <a:ext uri="{9D8B030D-6E8A-4147-A177-3AD203B41FA5}">
                      <a16:colId xmlns:a16="http://schemas.microsoft.com/office/drawing/2014/main" val="3735884870"/>
                    </a:ext>
                  </a:extLst>
                </a:gridCol>
              </a:tblGrid>
              <a:tr h="602168">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amf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 障害発生</a:t>
                      </a:r>
                      <a:endParaRPr kumimoji="1" lang="en-US" altLang="ja-JP" sz="1200" b="1" kern="1200" dirty="0">
                        <a:solidFill>
                          <a:schemeClr val="tx1"/>
                        </a:solidFill>
                        <a:latin typeface="+mn-lt"/>
                        <a:ea typeface="+mn-ea"/>
                        <a:cs typeface="+mn-cs"/>
                      </a:endParaRPr>
                    </a:p>
                  </a:txBody>
                  <a:tcPr anchor="ctr">
                    <a:solidFill>
                      <a:schemeClr val="tx2">
                        <a:lumMod val="20000"/>
                        <a:lumOff val="80000"/>
                      </a:schemeClr>
                    </a:solidFill>
                  </a:tcPr>
                </a:tc>
                <a:extLst>
                  <a:ext uri="{0D108BD9-81ED-4DB2-BD59-A6C34878D82A}">
                    <a16:rowId xmlns:a16="http://schemas.microsoft.com/office/drawing/2014/main" val="1010392251"/>
                  </a:ext>
                </a:extLst>
              </a:tr>
              <a:tr h="429326">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ausf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 障害発生</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402212212"/>
                  </a:ext>
                </a:extLst>
              </a:tr>
              <a:tr h="430494">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udm</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 障害発生</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3875013101"/>
                  </a:ext>
                </a:extLst>
              </a:tr>
              <a:tr h="451746">
                <a:tc>
                  <a:txBody>
                    <a:bodyPr/>
                    <a:lstStyle/>
                    <a:p>
                      <a:pPr algn="l"/>
                      <a:r>
                        <a:rPr kumimoji="1" lang="en-US" altLang="ja-JP" sz="1400" b="1" kern="1200" dirty="0" err="1">
                          <a:solidFill>
                            <a:schemeClr val="tx1"/>
                          </a:solidFill>
                          <a:latin typeface="+mn-lt"/>
                          <a:ea typeface="+mn-ea"/>
                          <a:cs typeface="+mn-cs"/>
                        </a:rPr>
                        <a:t>gnb</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a:t>
                      </a:r>
                      <a:r>
                        <a:rPr kumimoji="1" lang="ja-JP" altLang="en-US" sz="1200" b="1" kern="1200" dirty="0">
                          <a:solidFill>
                            <a:schemeClr val="tx1"/>
                          </a:solidFill>
                          <a:latin typeface="+mn-lt"/>
                          <a:ea typeface="+mn-ea"/>
                          <a:cs typeface="+mn-cs"/>
                        </a:rPr>
                        <a:t> 障害なし</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3694133075"/>
                  </a:ext>
                </a:extLst>
              </a:tr>
              <a:tr h="451746">
                <a:tc>
                  <a:txBody>
                    <a:bodyPr/>
                    <a:lstStyle/>
                    <a:p>
                      <a:pPr algn="l"/>
                      <a:r>
                        <a:rPr kumimoji="1" lang="en-US" altLang="ja-JP" sz="1400" b="1" kern="1200" dirty="0" err="1">
                          <a:solidFill>
                            <a:schemeClr val="tx1"/>
                          </a:solidFill>
                          <a:latin typeface="+mn-lt"/>
                          <a:ea typeface="+mn-ea"/>
                          <a:cs typeface="+mn-cs"/>
                        </a:rPr>
                        <a:t>smf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 </a:t>
                      </a: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226513957"/>
                  </a:ext>
                </a:extLst>
              </a:tr>
              <a:tr h="451746">
                <a:tc>
                  <a:txBody>
                    <a:bodyPr/>
                    <a:lstStyle/>
                    <a:p>
                      <a:pPr algn="l"/>
                      <a:r>
                        <a:rPr kumimoji="1" lang="en-US" altLang="ja-JP" sz="1400" b="1" kern="1200" dirty="0" err="1">
                          <a:solidFill>
                            <a:schemeClr val="tx1"/>
                          </a:solidFill>
                          <a:latin typeface="+mn-lt"/>
                          <a:ea typeface="+mn-ea"/>
                          <a:cs typeface="+mn-cs"/>
                        </a:rPr>
                        <a:t>upf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 </a:t>
                      </a: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574942923"/>
                  </a:ext>
                </a:extLst>
              </a:tr>
              <a:tr h="451746">
                <a:tc>
                  <a:txBody>
                    <a:bodyPr/>
                    <a:lstStyle/>
                    <a:p>
                      <a:pPr algn="l"/>
                      <a:r>
                        <a:rPr kumimoji="1" lang="en-US" altLang="ja-JP" sz="1400" b="1" kern="1200" dirty="0" err="1">
                          <a:solidFill>
                            <a:schemeClr val="tx1"/>
                          </a:solidFill>
                          <a:latin typeface="+mn-lt"/>
                          <a:ea typeface="+mn-ea"/>
                          <a:cs typeface="+mn-cs"/>
                        </a:rPr>
                        <a:t>nrf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 </a:t>
                      </a: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2378735990"/>
                  </a:ext>
                </a:extLst>
              </a:tr>
              <a:tr h="451746">
                <a:tc>
                  <a:txBody>
                    <a:bodyPr/>
                    <a:lstStyle/>
                    <a:p>
                      <a:pPr algn="l"/>
                      <a:r>
                        <a:rPr kumimoji="1" lang="en-US" altLang="ja-JP" sz="1400" b="1" kern="1200" dirty="0" err="1">
                          <a:solidFill>
                            <a:schemeClr val="tx1"/>
                          </a:solidFill>
                          <a:latin typeface="+mn-lt"/>
                          <a:ea typeface="+mn-ea"/>
                          <a:cs typeface="+mn-cs"/>
                        </a:rPr>
                        <a:t>dn</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 </a:t>
                      </a: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1635053417"/>
                  </a:ext>
                </a:extLst>
              </a:tr>
            </a:tbl>
          </a:graphicData>
        </a:graphic>
      </p:graphicFrame>
      <p:graphicFrame>
        <p:nvGraphicFramePr>
          <p:cNvPr id="17" name="表 16">
            <a:extLst>
              <a:ext uri="{FF2B5EF4-FFF2-40B4-BE49-F238E27FC236}">
                <a16:creationId xmlns:a16="http://schemas.microsoft.com/office/drawing/2014/main" id="{B87DA2FA-5416-4443-B42F-F1CDDF74F91A}"/>
              </a:ext>
            </a:extLst>
          </p:cNvPr>
          <p:cNvGraphicFramePr>
            <a:graphicFrameLocks noGrp="1"/>
          </p:cNvGraphicFramePr>
          <p:nvPr>
            <p:extLst>
              <p:ext uri="{D42A27DB-BD31-4B8C-83A1-F6EECF244321}">
                <p14:modId xmlns:p14="http://schemas.microsoft.com/office/powerpoint/2010/main" val="352886546"/>
              </p:ext>
            </p:extLst>
          </p:nvPr>
        </p:nvGraphicFramePr>
        <p:xfrm>
          <a:off x="7908020" y="1220395"/>
          <a:ext cx="1810331" cy="455560"/>
        </p:xfrm>
        <a:graphic>
          <a:graphicData uri="http://schemas.openxmlformats.org/drawingml/2006/table">
            <a:tbl>
              <a:tblPr firstRow="1" bandRow="1">
                <a:tableStyleId>{5C22544A-7EE6-4342-B048-85BDC9FD1C3A}</a:tableStyleId>
              </a:tblPr>
              <a:tblGrid>
                <a:gridCol w="711204">
                  <a:extLst>
                    <a:ext uri="{9D8B030D-6E8A-4147-A177-3AD203B41FA5}">
                      <a16:colId xmlns:a16="http://schemas.microsoft.com/office/drawing/2014/main" val="2048768386"/>
                    </a:ext>
                  </a:extLst>
                </a:gridCol>
                <a:gridCol w="1099127">
                  <a:extLst>
                    <a:ext uri="{9D8B030D-6E8A-4147-A177-3AD203B41FA5}">
                      <a16:colId xmlns:a16="http://schemas.microsoft.com/office/drawing/2014/main" val="12262537"/>
                    </a:ext>
                  </a:extLst>
                </a:gridCol>
              </a:tblGrid>
              <a:tr h="455560">
                <a:tc>
                  <a:txBody>
                    <a:bodyPr/>
                    <a:lstStyle/>
                    <a:p>
                      <a:pPr algn="ctr"/>
                      <a:r>
                        <a:rPr kumimoji="1" lang="en-US" altLang="ja-JP" sz="1400" dirty="0">
                          <a:solidFill>
                            <a:schemeClr val="tx1"/>
                          </a:solidFill>
                          <a:latin typeface="Slack-Lato"/>
                        </a:rPr>
                        <a:t>Nodes</a:t>
                      </a:r>
                    </a:p>
                  </a:txBody>
                  <a:tcPr anchor="ctr"/>
                </a:tc>
                <a:tc>
                  <a:txBody>
                    <a:bodyPr/>
                    <a:lstStyle/>
                    <a:p>
                      <a:pPr algn="ctr"/>
                      <a:r>
                        <a:rPr kumimoji="1" lang="en-US" altLang="ja-JP" sz="1400" b="1" kern="1200" dirty="0">
                          <a:solidFill>
                            <a:schemeClr val="tx1"/>
                          </a:solidFill>
                          <a:latin typeface="+mn-lt"/>
                          <a:ea typeface="+mn-ea"/>
                          <a:cs typeface="+mn-cs"/>
                        </a:rPr>
                        <a:t>Failure</a:t>
                      </a:r>
                      <a:endParaRPr kumimoji="1" lang="en-US" altLang="ja-JP" sz="1400" dirty="0">
                        <a:solidFill>
                          <a:schemeClr val="tx1"/>
                        </a:solidFill>
                        <a:latin typeface="Slack-Lato"/>
                      </a:endParaRPr>
                    </a:p>
                  </a:txBody>
                  <a:tcPr anchor="ctr"/>
                </a:tc>
                <a:extLst>
                  <a:ext uri="{0D108BD9-81ED-4DB2-BD59-A6C34878D82A}">
                    <a16:rowId xmlns:a16="http://schemas.microsoft.com/office/drawing/2014/main" val="14058874"/>
                  </a:ext>
                </a:extLst>
              </a:tr>
            </a:tbl>
          </a:graphicData>
        </a:graphic>
      </p:graphicFrame>
    </p:spTree>
    <p:extLst>
      <p:ext uri="{BB962C8B-B14F-4D97-AF65-F5344CB8AC3E}">
        <p14:creationId xmlns:p14="http://schemas.microsoft.com/office/powerpoint/2010/main" val="249981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1B07BC6-66F0-41DF-96F4-83DE5D937993}"/>
              </a:ext>
            </a:extLst>
          </p:cNvPr>
          <p:cNvSpPr/>
          <p:nvPr/>
        </p:nvSpPr>
        <p:spPr>
          <a:xfrm>
            <a:off x="864452" y="93861"/>
            <a:ext cx="6543111" cy="584775"/>
          </a:xfrm>
          <a:prstGeom prst="rect">
            <a:avLst/>
          </a:prstGeom>
          <a:ln>
            <a:noFill/>
          </a:ln>
        </p:spPr>
        <p:txBody>
          <a:bodyPr wrap="square">
            <a:spAutoFit/>
          </a:bodyPr>
          <a:lstStyle/>
          <a:p>
            <a:r>
              <a:rPr lang="en-US" altLang="ja-JP" sz="3200" b="1" dirty="0">
                <a:solidFill>
                  <a:srgbClr val="FF0000"/>
                </a:solidFill>
                <a:latin typeface="Meiryo UI" panose="020B0604030504040204" pitchFamily="50" charset="-128"/>
                <a:ea typeface="Meiryo UI" panose="020B0604030504040204" pitchFamily="50" charset="-128"/>
              </a:rPr>
              <a:t>Failure label </a:t>
            </a:r>
            <a:r>
              <a:rPr lang="en-US" altLang="ja-JP" sz="3200" b="1" dirty="0">
                <a:latin typeface="Meiryo UI" panose="020B0604030504040204" pitchFamily="50" charset="-128"/>
                <a:ea typeface="Meiryo UI" panose="020B0604030504040204" pitchFamily="50" charset="-128"/>
              </a:rPr>
              <a:t>information</a:t>
            </a:r>
          </a:p>
        </p:txBody>
      </p:sp>
      <p:cxnSp>
        <p:nvCxnSpPr>
          <p:cNvPr id="5" name="直線コネクタ 4">
            <a:extLst>
              <a:ext uri="{FF2B5EF4-FFF2-40B4-BE49-F238E27FC236}">
                <a16:creationId xmlns:a16="http://schemas.microsoft.com/office/drawing/2014/main" id="{12DC8266-999D-4A12-9755-4FECA110439F}"/>
              </a:ext>
            </a:extLst>
          </p:cNvPr>
          <p:cNvCxnSpPr/>
          <p:nvPr/>
        </p:nvCxnSpPr>
        <p:spPr>
          <a:xfrm>
            <a:off x="786782" y="136181"/>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809BA577-60C7-4CD1-A4F8-C38F8C89E5A3}"/>
              </a:ext>
            </a:extLst>
          </p:cNvPr>
          <p:cNvGrpSpPr/>
          <p:nvPr/>
        </p:nvGrpSpPr>
        <p:grpSpPr>
          <a:xfrm>
            <a:off x="864452" y="780657"/>
            <a:ext cx="9728818" cy="5983482"/>
            <a:chOff x="864452" y="780657"/>
            <a:chExt cx="9728818" cy="5983482"/>
          </a:xfrm>
        </p:grpSpPr>
        <p:pic>
          <p:nvPicPr>
            <p:cNvPr id="3" name="図 2" descr="グラフィカル ユーザー インターフェイス, アプリケーション, テーブル&#10;&#10;自動的に生成された説明">
              <a:extLst>
                <a:ext uri="{FF2B5EF4-FFF2-40B4-BE49-F238E27FC236}">
                  <a16:creationId xmlns:a16="http://schemas.microsoft.com/office/drawing/2014/main" id="{2F793A2D-7F06-43E7-B51F-BCC688A80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452" y="780657"/>
              <a:ext cx="9728818" cy="5983482"/>
            </a:xfrm>
            <a:prstGeom prst="rect">
              <a:avLst/>
            </a:prstGeom>
          </p:spPr>
        </p:pic>
        <p:sp>
          <p:nvSpPr>
            <p:cNvPr id="6" name="正方形/長方形 5">
              <a:extLst>
                <a:ext uri="{FF2B5EF4-FFF2-40B4-BE49-F238E27FC236}">
                  <a16:creationId xmlns:a16="http://schemas.microsoft.com/office/drawing/2014/main" id="{21962851-DF30-4E61-9F59-A5C72E5797DF}"/>
                </a:ext>
              </a:extLst>
            </p:cNvPr>
            <p:cNvSpPr/>
            <p:nvPr/>
          </p:nvSpPr>
          <p:spPr>
            <a:xfrm>
              <a:off x="5809674" y="1893455"/>
              <a:ext cx="360218" cy="4618181"/>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77696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402DAAA4-C743-4757-8586-09923C38EAC9}"/>
              </a:ext>
            </a:extLst>
          </p:cNvPr>
          <p:cNvGrpSpPr/>
          <p:nvPr/>
        </p:nvGrpSpPr>
        <p:grpSpPr>
          <a:xfrm>
            <a:off x="862086" y="436730"/>
            <a:ext cx="3966740" cy="584775"/>
            <a:chOff x="869910" y="675752"/>
            <a:chExt cx="3966740" cy="584775"/>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8" y="675752"/>
              <a:ext cx="3778232" cy="584775"/>
            </a:xfrm>
            <a:prstGeom prst="rect">
              <a:avLst/>
            </a:prstGeom>
            <a:ln>
              <a:noFill/>
            </a:ln>
          </p:spPr>
          <p:txBody>
            <a:bodyPr wrap="square">
              <a:spAutoFit/>
            </a:bodyPr>
            <a:lstStyle/>
            <a:p>
              <a:r>
                <a:rPr lang="en-US" altLang="ja-JP" sz="3200" b="1" dirty="0">
                  <a:latin typeface="Meiryo UI" panose="020B0604030504040204" pitchFamily="50" charset="-128"/>
                  <a:ea typeface="Meiryo UI" panose="020B0604030504040204" pitchFamily="50" charset="-128"/>
                </a:rPr>
                <a:t>Data</a:t>
              </a:r>
              <a:r>
                <a:rPr lang="ja-JP" altLang="en-US" sz="3200" b="1" dirty="0">
                  <a:latin typeface="Meiryo UI" panose="020B0604030504040204" pitchFamily="50" charset="-128"/>
                  <a:ea typeface="Meiryo UI" panose="020B0604030504040204" pitchFamily="50" charset="-128"/>
                </a:rPr>
                <a:t> </a:t>
              </a:r>
              <a:r>
                <a:rPr lang="en-US" altLang="ja-JP" sz="3200" b="1" dirty="0">
                  <a:latin typeface="Meiryo UI" panose="020B0604030504040204" pitchFamily="50" charset="-128"/>
                  <a:ea typeface="Meiryo UI" panose="020B0604030504040204" pitchFamily="50" charset="-128"/>
                </a:rPr>
                <a:t>overview</a:t>
              </a:r>
            </a:p>
          </p:txBody>
        </p:sp>
      </p:grpSp>
      <p:graphicFrame>
        <p:nvGraphicFramePr>
          <p:cNvPr id="2" name="表 1"/>
          <p:cNvGraphicFramePr>
            <a:graphicFrameLocks noGrp="1"/>
          </p:cNvGraphicFramePr>
          <p:nvPr>
            <p:extLst>
              <p:ext uri="{D42A27DB-BD31-4B8C-83A1-F6EECF244321}">
                <p14:modId xmlns:p14="http://schemas.microsoft.com/office/powerpoint/2010/main" val="3787978048"/>
              </p:ext>
            </p:extLst>
          </p:nvPr>
        </p:nvGraphicFramePr>
        <p:xfrm>
          <a:off x="869910" y="1277318"/>
          <a:ext cx="10545652" cy="729965"/>
        </p:xfrm>
        <a:graphic>
          <a:graphicData uri="http://schemas.openxmlformats.org/drawingml/2006/table">
            <a:tbl>
              <a:tblPr firstRow="1" bandRow="1">
                <a:tableStyleId>{5C22544A-7EE6-4342-B048-85BDC9FD1C3A}</a:tableStyleId>
              </a:tblPr>
              <a:tblGrid>
                <a:gridCol w="3461458">
                  <a:extLst>
                    <a:ext uri="{9D8B030D-6E8A-4147-A177-3AD203B41FA5}">
                      <a16:colId xmlns:a16="http://schemas.microsoft.com/office/drawing/2014/main" val="1218340968"/>
                    </a:ext>
                  </a:extLst>
                </a:gridCol>
                <a:gridCol w="2868329">
                  <a:extLst>
                    <a:ext uri="{9D8B030D-6E8A-4147-A177-3AD203B41FA5}">
                      <a16:colId xmlns:a16="http://schemas.microsoft.com/office/drawing/2014/main" val="2048768386"/>
                    </a:ext>
                  </a:extLst>
                </a:gridCol>
                <a:gridCol w="2110558">
                  <a:extLst>
                    <a:ext uri="{9D8B030D-6E8A-4147-A177-3AD203B41FA5}">
                      <a16:colId xmlns:a16="http://schemas.microsoft.com/office/drawing/2014/main" val="455370298"/>
                    </a:ext>
                  </a:extLst>
                </a:gridCol>
                <a:gridCol w="2105307">
                  <a:extLst>
                    <a:ext uri="{9D8B030D-6E8A-4147-A177-3AD203B41FA5}">
                      <a16:colId xmlns:a16="http://schemas.microsoft.com/office/drawing/2014/main" val="2815265642"/>
                    </a:ext>
                  </a:extLst>
                </a:gridCol>
              </a:tblGrid>
              <a:tr h="729965">
                <a:tc>
                  <a:txBody>
                    <a:bodyPr/>
                    <a:lstStyle/>
                    <a:p>
                      <a:pPr algn="ctr"/>
                      <a:endParaRPr kumimoji="1" lang="en-US" altLang="ja-JP" sz="16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Provided data:  json files (77GB)</a:t>
                      </a:r>
                    </a:p>
                  </a:txBody>
                  <a:tcPr anchor="ctr">
                    <a:solidFill>
                      <a:schemeClr val="tx2">
                        <a:lumMod val="20000"/>
                        <a:lumOff val="80000"/>
                      </a:schemeClr>
                    </a:solidFill>
                  </a:tcPr>
                </a:tc>
                <a:tc>
                  <a:txBody>
                    <a:bodyPr/>
                    <a:lstStyle/>
                    <a:p>
                      <a:pPr algn="ctr"/>
                      <a:r>
                        <a:rPr kumimoji="1" lang="en-US" altLang="ja-JP" dirty="0">
                          <a:solidFill>
                            <a:schemeClr val="tx1"/>
                          </a:solidFill>
                        </a:rPr>
                        <a:t>a </a:t>
                      </a:r>
                    </a:p>
                    <a:p>
                      <a:pPr algn="ctr"/>
                      <a:r>
                        <a:rPr kumimoji="1" lang="en-US" altLang="ja-JP" dirty="0">
                          <a:solidFill>
                            <a:schemeClr val="tx1"/>
                          </a:solidFill>
                        </a:rPr>
                        <a:t>Urban(</a:t>
                      </a:r>
                      <a:r>
                        <a:rPr kumimoji="1" lang="ja-JP" altLang="en-US" dirty="0">
                          <a:solidFill>
                            <a:schemeClr val="tx1"/>
                          </a:solidFill>
                        </a:rPr>
                        <a:t>都市</a:t>
                      </a:r>
                      <a:r>
                        <a:rPr kumimoji="1" lang="en-US" altLang="ja-JP" dirty="0">
                          <a:solidFill>
                            <a:schemeClr val="tx1"/>
                          </a:solidFill>
                        </a:rPr>
                        <a:t>)</a:t>
                      </a:r>
                      <a:endParaRPr kumimoji="1" lang="ja-JP" altLang="en-US" dirty="0">
                        <a:solidFill>
                          <a:schemeClr val="tx1"/>
                        </a:solidFill>
                      </a:endParaRPr>
                    </a:p>
                  </a:txBody>
                  <a:tcPr anchor="ctr"/>
                </a:tc>
                <a:tc>
                  <a:txBody>
                    <a:bodyPr/>
                    <a:lstStyle/>
                    <a:p>
                      <a:pPr algn="ctr"/>
                      <a:r>
                        <a:rPr kumimoji="1" lang="en-US" altLang="ja-JP" dirty="0">
                          <a:solidFill>
                            <a:schemeClr val="tx1"/>
                          </a:solidFill>
                        </a:rPr>
                        <a:t>c</a:t>
                      </a:r>
                    </a:p>
                    <a:p>
                      <a:pPr algn="ctr"/>
                      <a:r>
                        <a:rPr kumimoji="1" lang="en-US" altLang="ja-JP" dirty="0">
                          <a:solidFill>
                            <a:schemeClr val="tx1"/>
                          </a:solidFill>
                        </a:rPr>
                        <a:t>Rural(</a:t>
                      </a:r>
                      <a:r>
                        <a:rPr kumimoji="1" lang="ja-JP" altLang="en-US" dirty="0">
                          <a:solidFill>
                            <a:schemeClr val="tx1"/>
                          </a:solidFill>
                        </a:rPr>
                        <a:t>田舎</a:t>
                      </a:r>
                      <a:r>
                        <a:rPr kumimoji="1" lang="en-US" altLang="ja-JP" dirty="0">
                          <a:solidFill>
                            <a:schemeClr val="tx1"/>
                          </a:solidFill>
                        </a:rPr>
                        <a:t>)</a:t>
                      </a:r>
                    </a:p>
                  </a:txBody>
                  <a:tcPr anchor="ctr"/>
                </a:tc>
                <a:tc>
                  <a:txBody>
                    <a:bodyPr/>
                    <a:lstStyle/>
                    <a:p>
                      <a:pPr algn="ctr"/>
                      <a:r>
                        <a:rPr kumimoji="1" lang="en-US" altLang="ja-JP" dirty="0">
                          <a:solidFill>
                            <a:schemeClr val="tx1"/>
                          </a:solidFill>
                        </a:rPr>
                        <a:t>b</a:t>
                      </a:r>
                    </a:p>
                    <a:p>
                      <a:pPr algn="ctr"/>
                      <a:r>
                        <a:rPr kumimoji="1" lang="en-US" altLang="ja-JP" dirty="0">
                          <a:solidFill>
                            <a:schemeClr val="tx1"/>
                          </a:solidFill>
                        </a:rPr>
                        <a:t>Middle(</a:t>
                      </a:r>
                      <a:r>
                        <a:rPr kumimoji="1" lang="ja-JP" altLang="en-US" dirty="0">
                          <a:solidFill>
                            <a:schemeClr val="tx1"/>
                          </a:solidFill>
                        </a:rPr>
                        <a:t>中間</a:t>
                      </a:r>
                      <a:r>
                        <a:rPr kumimoji="1" lang="en-US" altLang="ja-JP" dirty="0">
                          <a:solidFill>
                            <a:schemeClr val="tx1"/>
                          </a:solidFill>
                        </a:rPr>
                        <a:t>)</a:t>
                      </a:r>
                      <a:endParaRPr kumimoji="1" lang="ja-JP" altLang="en-US" dirty="0">
                        <a:solidFill>
                          <a:schemeClr val="tx1"/>
                        </a:solidFill>
                      </a:endParaRPr>
                    </a:p>
                  </a:txBody>
                  <a:tcPr anchor="ctr"/>
                </a:tc>
                <a:extLst>
                  <a:ext uri="{0D108BD9-81ED-4DB2-BD59-A6C34878D82A}">
                    <a16:rowId xmlns:a16="http://schemas.microsoft.com/office/drawing/2014/main" val="14058874"/>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453066308"/>
              </p:ext>
            </p:extLst>
          </p:nvPr>
        </p:nvGraphicFramePr>
        <p:xfrm>
          <a:off x="869910" y="2007283"/>
          <a:ext cx="10680405" cy="1369229"/>
        </p:xfrm>
        <a:graphic>
          <a:graphicData uri="http://schemas.openxmlformats.org/drawingml/2006/table">
            <a:tbl>
              <a:tblPr firstRow="1" bandRow="1">
                <a:tableStyleId>{5C22544A-7EE6-4342-B048-85BDC9FD1C3A}</a:tableStyleId>
              </a:tblPr>
              <a:tblGrid>
                <a:gridCol w="3515438">
                  <a:extLst>
                    <a:ext uri="{9D8B030D-6E8A-4147-A177-3AD203B41FA5}">
                      <a16:colId xmlns:a16="http://schemas.microsoft.com/office/drawing/2014/main" val="2789116315"/>
                    </a:ext>
                  </a:extLst>
                </a:gridCol>
                <a:gridCol w="2467839">
                  <a:extLst>
                    <a:ext uri="{9D8B030D-6E8A-4147-A177-3AD203B41FA5}">
                      <a16:colId xmlns:a16="http://schemas.microsoft.com/office/drawing/2014/main" val="3735884870"/>
                    </a:ext>
                  </a:extLst>
                </a:gridCol>
                <a:gridCol w="2444817">
                  <a:extLst>
                    <a:ext uri="{9D8B030D-6E8A-4147-A177-3AD203B41FA5}">
                      <a16:colId xmlns:a16="http://schemas.microsoft.com/office/drawing/2014/main" val="3994983676"/>
                    </a:ext>
                  </a:extLst>
                </a:gridCol>
                <a:gridCol w="2252311">
                  <a:extLst>
                    <a:ext uri="{9D8B030D-6E8A-4147-A177-3AD203B41FA5}">
                      <a16:colId xmlns:a16="http://schemas.microsoft.com/office/drawing/2014/main" val="2522288988"/>
                    </a:ext>
                  </a:extLst>
                </a:gridCol>
              </a:tblGrid>
              <a:tr h="500317">
                <a:tc>
                  <a:txBody>
                    <a:bodyPr/>
                    <a:lstStyle/>
                    <a:p>
                      <a:pPr algn="l"/>
                      <a:r>
                        <a:rPr kumimoji="1" lang="ja-JP" altLang="en-US" sz="1400" b="1" kern="1200" dirty="0">
                          <a:solidFill>
                            <a:schemeClr val="tx1"/>
                          </a:solidFill>
                          <a:latin typeface="+mn-lt"/>
                          <a:ea typeface="+mn-ea"/>
                          <a:cs typeface="+mn-cs"/>
                        </a:rPr>
                        <a:t>　</a:t>
                      </a:r>
                      <a:r>
                        <a:rPr kumimoji="1" lang="en-US" altLang="ja-JP" sz="1400" b="1" kern="1200" dirty="0">
                          <a:solidFill>
                            <a:schemeClr val="tx1"/>
                          </a:solidFill>
                          <a:latin typeface="+mn-lt"/>
                          <a:ea typeface="+mn-ea"/>
                          <a:cs typeface="+mn-cs"/>
                        </a:rPr>
                        <a:t>Train </a:t>
                      </a:r>
                      <a:r>
                        <a:rPr kumimoji="1" lang="ja-JP" altLang="en-US" sz="1400" b="1" kern="1200" dirty="0">
                          <a:solidFill>
                            <a:schemeClr val="tx1"/>
                          </a:solidFill>
                          <a:latin typeface="+mn-lt"/>
                          <a:ea typeface="+mn-ea"/>
                          <a:cs typeface="+mn-cs"/>
                        </a:rPr>
                        <a:t> </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98,533</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98,533</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12,360</a:t>
                      </a:r>
                    </a:p>
                  </a:txBody>
                  <a:tcPr anchor="ctr">
                    <a:solidFill>
                      <a:schemeClr val="tx2">
                        <a:lumMod val="20000"/>
                        <a:lumOff val="80000"/>
                      </a:schemeClr>
                    </a:solidFill>
                  </a:tcPr>
                </a:tc>
                <a:extLst>
                  <a:ext uri="{0D108BD9-81ED-4DB2-BD59-A6C34878D82A}">
                    <a16:rowId xmlns:a16="http://schemas.microsoft.com/office/drawing/2014/main" val="1010392251"/>
                  </a:ext>
                </a:extLst>
              </a:tr>
              <a:tr h="434456">
                <a:tc>
                  <a:txBody>
                    <a:bodyPr/>
                    <a:lstStyle/>
                    <a:p>
                      <a:pPr algn="l"/>
                      <a:r>
                        <a:rPr kumimoji="1" lang="en-US" altLang="ja-JP" sz="1400" b="1" kern="1200" dirty="0">
                          <a:solidFill>
                            <a:schemeClr val="tx1"/>
                          </a:solidFill>
                          <a:latin typeface="+mn-lt"/>
                          <a:ea typeface="+mn-ea"/>
                          <a:cs typeface="+mn-cs"/>
                        </a:rPr>
                        <a:t>    Test </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24,647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24,647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24,647</a:t>
                      </a:r>
                    </a:p>
                  </a:txBody>
                  <a:tcPr anchor="ctr"/>
                </a:tc>
                <a:extLst>
                  <a:ext uri="{0D108BD9-81ED-4DB2-BD59-A6C34878D82A}">
                    <a16:rowId xmlns:a16="http://schemas.microsoft.com/office/drawing/2014/main" val="402212212"/>
                  </a:ext>
                </a:extLst>
              </a:tr>
              <a:tr h="434456">
                <a:tc>
                  <a:txBody>
                    <a:bodyPr/>
                    <a:lstStyle/>
                    <a:p>
                      <a:pPr algn="l"/>
                      <a:r>
                        <a:rPr kumimoji="1" lang="en-US" altLang="ja-JP" sz="1400" b="1" kern="1200" dirty="0">
                          <a:solidFill>
                            <a:schemeClr val="tx1"/>
                          </a:solidFill>
                          <a:latin typeface="+mn-lt"/>
                          <a:ea typeface="+mn-ea"/>
                          <a:cs typeface="+mn-cs"/>
                        </a:rPr>
                        <a:t>     Failure label</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2480(train)+620(test)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2480(train)+620(test)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310(train)+620(test)</a:t>
                      </a:r>
                    </a:p>
                  </a:txBody>
                  <a:tcPr anchor="ctr"/>
                </a:tc>
                <a:extLst>
                  <a:ext uri="{0D108BD9-81ED-4DB2-BD59-A6C34878D82A}">
                    <a16:rowId xmlns:a16="http://schemas.microsoft.com/office/drawing/2014/main" val="3875013101"/>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969937174"/>
              </p:ext>
            </p:extLst>
          </p:nvPr>
        </p:nvGraphicFramePr>
        <p:xfrm>
          <a:off x="869909" y="4725146"/>
          <a:ext cx="10444635" cy="1966192"/>
        </p:xfrm>
        <a:graphic>
          <a:graphicData uri="http://schemas.openxmlformats.org/drawingml/2006/table">
            <a:tbl>
              <a:tblPr firstRow="1" bandRow="1">
                <a:tableStyleId>{5C22544A-7EE6-4342-B048-85BDC9FD1C3A}</a:tableStyleId>
              </a:tblPr>
              <a:tblGrid>
                <a:gridCol w="3969946">
                  <a:extLst>
                    <a:ext uri="{9D8B030D-6E8A-4147-A177-3AD203B41FA5}">
                      <a16:colId xmlns:a16="http://schemas.microsoft.com/office/drawing/2014/main" val="2789116315"/>
                    </a:ext>
                  </a:extLst>
                </a:gridCol>
                <a:gridCol w="2410690">
                  <a:extLst>
                    <a:ext uri="{9D8B030D-6E8A-4147-A177-3AD203B41FA5}">
                      <a16:colId xmlns:a16="http://schemas.microsoft.com/office/drawing/2014/main" val="3735884870"/>
                    </a:ext>
                  </a:extLst>
                </a:gridCol>
                <a:gridCol w="2142837">
                  <a:extLst>
                    <a:ext uri="{9D8B030D-6E8A-4147-A177-3AD203B41FA5}">
                      <a16:colId xmlns:a16="http://schemas.microsoft.com/office/drawing/2014/main" val="3994983676"/>
                    </a:ext>
                  </a:extLst>
                </a:gridCol>
                <a:gridCol w="1921162">
                  <a:extLst>
                    <a:ext uri="{9D8B030D-6E8A-4147-A177-3AD203B41FA5}">
                      <a16:colId xmlns:a16="http://schemas.microsoft.com/office/drawing/2014/main" val="2522288988"/>
                    </a:ext>
                  </a:extLst>
                </a:gridCol>
              </a:tblGrid>
              <a:tr h="500317">
                <a:tc>
                  <a:txBody>
                    <a:bodyPr/>
                    <a:lstStyle/>
                    <a:p>
                      <a:pPr algn="l"/>
                      <a:r>
                        <a:rPr kumimoji="1" lang="ja-JP" altLang="en-US" sz="1400" b="1" kern="1200" dirty="0">
                          <a:solidFill>
                            <a:schemeClr val="tx1"/>
                          </a:solidFill>
                          <a:latin typeface="+mn-lt"/>
                          <a:ea typeface="+mn-ea"/>
                          <a:cs typeface="+mn-cs"/>
                        </a:rPr>
                        <a:t>　</a:t>
                      </a:r>
                      <a:r>
                        <a:rPr kumimoji="1" lang="en-US" altLang="ja-JP" sz="1400" b="1" kern="1200" dirty="0">
                          <a:solidFill>
                            <a:schemeClr val="tx1"/>
                          </a:solidFill>
                          <a:latin typeface="+mn-lt"/>
                          <a:ea typeface="+mn-ea"/>
                          <a:cs typeface="+mn-cs"/>
                        </a:rPr>
                        <a:t>Train: (103 features)</a:t>
                      </a:r>
                    </a:p>
                    <a:p>
                      <a:pPr algn="l"/>
                      <a:r>
                        <a:rPr kumimoji="1" lang="en-US" altLang="ja-JP" sz="1400" b="1" kern="1200" baseline="0" dirty="0">
                          <a:solidFill>
                            <a:schemeClr val="tx1"/>
                          </a:solidFill>
                          <a:latin typeface="+mn-lt"/>
                          <a:ea typeface="+mn-ea"/>
                          <a:cs typeface="+mn-cs"/>
                        </a:rPr>
                        <a:t>     </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[nodes: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amf</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ausf</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udm</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respectively]</a:t>
                      </a:r>
                      <a:endParaRPr kumimoji="1" lang="en-US" altLang="ja-JP" sz="1100" b="0" kern="1200" dirty="0">
                        <a:solidFill>
                          <a:srgbClr val="FF0000"/>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295,599 </a:t>
                      </a:r>
                      <a:r>
                        <a:rPr kumimoji="1" lang="en-US" altLang="ja-JP" sz="1200" b="1" kern="1200" dirty="0">
                          <a:solidFill>
                            <a:schemeClr val="tx1"/>
                          </a:solidFill>
                          <a:latin typeface="+mn-lt"/>
                          <a:ea typeface="+mn-ea"/>
                          <a:cs typeface="+mn-cs"/>
                        </a:rPr>
                        <a:t>(=98,533×3) (×103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295,599 </a:t>
                      </a:r>
                      <a:r>
                        <a:rPr kumimoji="1" lang="en-US" altLang="ja-JP" sz="1200" b="1" kern="1200" dirty="0">
                          <a:solidFill>
                            <a:schemeClr val="tx1"/>
                          </a:solidFill>
                          <a:latin typeface="+mn-lt"/>
                          <a:ea typeface="+mn-ea"/>
                          <a:cs typeface="+mn-cs"/>
                        </a:rPr>
                        <a:t>(=98,533×3)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 </a:t>
                      </a:r>
                      <a:r>
                        <a:rPr kumimoji="1" lang="en-US" altLang="ja-JP" sz="1200" b="1" kern="1200" dirty="0">
                          <a:solidFill>
                            <a:schemeClr val="tx1"/>
                          </a:solidFill>
                          <a:latin typeface="+mn-lt"/>
                          <a:ea typeface="+mn-ea"/>
                          <a:cs typeface="+mn-cs"/>
                        </a:rPr>
                        <a:t>(×103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37,080 </a:t>
                      </a:r>
                      <a:r>
                        <a:rPr kumimoji="1" lang="en-US" altLang="ja-JP" sz="1200" b="1" kern="1200" dirty="0">
                          <a:solidFill>
                            <a:schemeClr val="tx1"/>
                          </a:solidFill>
                          <a:latin typeface="+mn-lt"/>
                          <a:ea typeface="+mn-ea"/>
                          <a:cs typeface="+mn-cs"/>
                        </a:rPr>
                        <a:t>(=12,360×3)  (×103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solidFill>
                      <a:schemeClr val="tx2">
                        <a:lumMod val="20000"/>
                        <a:lumOff val="80000"/>
                      </a:schemeClr>
                    </a:solidFill>
                  </a:tcPr>
                </a:tc>
                <a:extLst>
                  <a:ext uri="{0D108BD9-81ED-4DB2-BD59-A6C34878D82A}">
                    <a16:rowId xmlns:a16="http://schemas.microsoft.com/office/drawing/2014/main" val="1010392251"/>
                  </a:ext>
                </a:extLst>
              </a:tr>
              <a:tr h="434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kern="1200" dirty="0">
                          <a:solidFill>
                            <a:schemeClr val="tx1"/>
                          </a:solidFill>
                          <a:latin typeface="+mn-lt"/>
                          <a:ea typeface="+mn-ea"/>
                          <a:cs typeface="+mn-cs"/>
                        </a:rPr>
                        <a:t>    Test: (103 features)</a:t>
                      </a:r>
                    </a:p>
                    <a:p>
                      <a:pPr algn="l"/>
                      <a:r>
                        <a:rPr kumimoji="1" lang="en-US" altLang="ja-JP" sz="1400" b="1" kern="1200" baseline="0" dirty="0">
                          <a:solidFill>
                            <a:schemeClr val="tx1"/>
                          </a:solidFill>
                          <a:latin typeface="+mn-lt"/>
                          <a:ea typeface="+mn-ea"/>
                          <a:cs typeface="+mn-cs"/>
                        </a:rPr>
                        <a:t>    </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[nodes: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amf</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ausf</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a:t>
                      </a:r>
                      <a:r>
                        <a:rPr kumimoji="1" lang="en-US" altLang="ja-JP" sz="1100" b="0" kern="1200" baseline="0" dirty="0" err="1">
                          <a:solidFill>
                            <a:srgbClr val="FF0000"/>
                          </a:solidFill>
                          <a:latin typeface="Meiryo UI" panose="020B0604030504040204" pitchFamily="50" charset="-128"/>
                          <a:ea typeface="Meiryo UI" panose="020B0604030504040204" pitchFamily="50" charset="-128"/>
                          <a:cs typeface="+mn-cs"/>
                        </a:rPr>
                        <a:t>udm</a:t>
                      </a:r>
                      <a:r>
                        <a:rPr kumimoji="1" lang="en-US" altLang="ja-JP" sz="1100" b="0" kern="1200" baseline="0" dirty="0">
                          <a:solidFill>
                            <a:srgbClr val="FF0000"/>
                          </a:solidFill>
                          <a:latin typeface="Meiryo UI" panose="020B0604030504040204" pitchFamily="50" charset="-128"/>
                          <a:ea typeface="Meiryo UI" panose="020B0604030504040204" pitchFamily="50" charset="-128"/>
                          <a:cs typeface="+mn-cs"/>
                        </a:rPr>
                        <a:t>, respectively]</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73,886 </a:t>
                      </a:r>
                      <a:r>
                        <a:rPr kumimoji="1" lang="en-US" altLang="ja-JP" sz="1200" b="1" kern="1200" dirty="0">
                          <a:solidFill>
                            <a:schemeClr val="tx1"/>
                          </a:solidFill>
                          <a:latin typeface="+mn-lt"/>
                          <a:ea typeface="+mn-ea"/>
                          <a:cs typeface="+mn-cs"/>
                        </a:rPr>
                        <a:t>(</a:t>
                      </a:r>
                      <a:r>
                        <a:rPr kumimoji="1" lang="ja-JP" altLang="en-US" sz="1200" b="1" kern="1200" dirty="0">
                          <a:solidFill>
                            <a:schemeClr val="tx1"/>
                          </a:solidFill>
                          <a:latin typeface="+mn-lt"/>
                          <a:ea typeface="+mn-ea"/>
                          <a:cs typeface="+mn-cs"/>
                        </a:rPr>
                        <a:t>≒</a:t>
                      </a:r>
                      <a:r>
                        <a:rPr kumimoji="1" lang="en-US" altLang="ja-JP" sz="1200" b="1" kern="1200" dirty="0">
                          <a:solidFill>
                            <a:schemeClr val="tx1"/>
                          </a:solidFill>
                          <a:latin typeface="+mn-lt"/>
                          <a:ea typeface="+mn-ea"/>
                          <a:cs typeface="+mn-cs"/>
                        </a:rPr>
                        <a:t>24,647×3)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73,889 </a:t>
                      </a:r>
                      <a:r>
                        <a:rPr kumimoji="1" lang="en-US" altLang="ja-JP" sz="1200" b="1" kern="1200" dirty="0">
                          <a:solidFill>
                            <a:schemeClr val="tx1"/>
                          </a:solidFill>
                          <a:latin typeface="+mn-lt"/>
                          <a:ea typeface="+mn-ea"/>
                          <a:cs typeface="+mn-cs"/>
                        </a:rPr>
                        <a:t>(</a:t>
                      </a:r>
                      <a:r>
                        <a:rPr kumimoji="1" lang="ja-JP" altLang="en-US" sz="1200" b="1" kern="1200" dirty="0">
                          <a:solidFill>
                            <a:schemeClr val="tx1"/>
                          </a:solidFill>
                          <a:latin typeface="+mn-lt"/>
                          <a:ea typeface="+mn-ea"/>
                          <a:cs typeface="+mn-cs"/>
                        </a:rPr>
                        <a:t>≒</a:t>
                      </a:r>
                      <a:r>
                        <a:rPr kumimoji="1" lang="en-US" altLang="ja-JP" sz="1200" b="1" kern="1200" dirty="0">
                          <a:solidFill>
                            <a:schemeClr val="tx1"/>
                          </a:solidFill>
                          <a:latin typeface="+mn-lt"/>
                          <a:ea typeface="+mn-ea"/>
                          <a:cs typeface="+mn-cs"/>
                        </a:rPr>
                        <a:t>24,647×3)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73,941 </a:t>
                      </a:r>
                      <a:r>
                        <a:rPr kumimoji="1" lang="en-US" altLang="ja-JP" sz="1200" b="1" kern="1200" dirty="0">
                          <a:solidFill>
                            <a:schemeClr val="tx1"/>
                          </a:solidFill>
                          <a:latin typeface="+mn-lt"/>
                          <a:ea typeface="+mn-ea"/>
                          <a:cs typeface="+mn-cs"/>
                        </a:rPr>
                        <a:t>(=24,647×3) (×103 </a:t>
                      </a:r>
                      <a:r>
                        <a:rPr kumimoji="1" lang="ja-JP" altLang="en-US" sz="1200" b="1" kern="1200" dirty="0">
                          <a:solidFill>
                            <a:schemeClr val="tx1"/>
                          </a:solidFill>
                          <a:latin typeface="+mn-lt"/>
                          <a:ea typeface="+mn-ea"/>
                          <a:cs typeface="+mn-cs"/>
                        </a:rPr>
                        <a:t>特徴量</a:t>
                      </a:r>
                      <a:r>
                        <a:rPr kumimoji="1" lang="en-US" altLang="ja-JP" sz="1200" b="1" kern="1200" dirty="0">
                          <a:solidFill>
                            <a:schemeClr val="tx1"/>
                          </a:solidFill>
                          <a:latin typeface="+mn-lt"/>
                          <a:ea typeface="+mn-ea"/>
                          <a:cs typeface="+mn-cs"/>
                        </a:rPr>
                        <a:t>)</a:t>
                      </a:r>
                    </a:p>
                  </a:txBody>
                  <a:tcPr anchor="ctr"/>
                </a:tc>
                <a:extLst>
                  <a:ext uri="{0D108BD9-81ED-4DB2-BD59-A6C34878D82A}">
                    <a16:rowId xmlns:a16="http://schemas.microsoft.com/office/drawing/2014/main" val="402212212"/>
                  </a:ext>
                </a:extLst>
              </a:tr>
              <a:tr h="434456">
                <a:tc>
                  <a:txBody>
                    <a:bodyPr/>
                    <a:lstStyle/>
                    <a:p>
                      <a:pPr algn="l"/>
                      <a:r>
                        <a:rPr kumimoji="1" lang="en-US" altLang="ja-JP" sz="1400" b="1" kern="1200" dirty="0">
                          <a:solidFill>
                            <a:schemeClr val="tx1"/>
                          </a:solidFill>
                          <a:latin typeface="+mn-lt"/>
                          <a:ea typeface="+mn-ea"/>
                          <a:cs typeface="+mn-cs"/>
                        </a:rPr>
                        <a:t>    Abnormal data (from failure label)</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4,645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4,011</a:t>
                      </a:r>
                      <a:endParaRPr kumimoji="1" lang="en-US" altLang="ja-JP" sz="1200" b="1" kern="1200" dirty="0">
                        <a:solidFill>
                          <a:schemeClr val="tx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1,212</a:t>
                      </a: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2466911316"/>
                  </a:ext>
                </a:extLst>
              </a:tr>
              <a:tr h="434456">
                <a:tc>
                  <a:txBody>
                    <a:bodyPr/>
                    <a:lstStyle/>
                    <a:p>
                      <a:pPr algn="l"/>
                      <a:r>
                        <a:rPr kumimoji="1" lang="en-US" altLang="ja-JP" sz="1400" b="1" kern="1200" dirty="0">
                          <a:solidFill>
                            <a:schemeClr val="tx1"/>
                          </a:solidFill>
                          <a:latin typeface="+mn-lt"/>
                          <a:ea typeface="+mn-ea"/>
                          <a:cs typeface="+mn-cs"/>
                        </a:rPr>
                        <a:t>     Abnormal /Total (%)</a:t>
                      </a: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13%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10%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tx1"/>
                          </a:solidFill>
                          <a:latin typeface="+mn-lt"/>
                          <a:ea typeface="+mn-ea"/>
                          <a:cs typeface="+mn-cs"/>
                        </a:rPr>
                        <a:t>10%</a:t>
                      </a:r>
                    </a:p>
                  </a:txBody>
                  <a:tcPr anchor="ctr"/>
                </a:tc>
                <a:extLst>
                  <a:ext uri="{0D108BD9-81ED-4DB2-BD59-A6C34878D82A}">
                    <a16:rowId xmlns:a16="http://schemas.microsoft.com/office/drawing/2014/main" val="3429858703"/>
                  </a:ext>
                </a:extLst>
              </a:tr>
            </a:tbl>
          </a:graphicData>
        </a:graphic>
      </p:graphicFrame>
      <p:sp>
        <p:nvSpPr>
          <p:cNvPr id="3" name="矢印: 下 2">
            <a:extLst>
              <a:ext uri="{FF2B5EF4-FFF2-40B4-BE49-F238E27FC236}">
                <a16:creationId xmlns:a16="http://schemas.microsoft.com/office/drawing/2014/main" id="{A0D80620-AF2A-45C2-B777-27710785935A}"/>
              </a:ext>
            </a:extLst>
          </p:cNvPr>
          <p:cNvSpPr/>
          <p:nvPr/>
        </p:nvSpPr>
        <p:spPr>
          <a:xfrm>
            <a:off x="4481050" y="3725408"/>
            <a:ext cx="711200" cy="61883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1C04EEF-1FDD-4144-8A86-F186E41E8BEB}"/>
              </a:ext>
            </a:extLst>
          </p:cNvPr>
          <p:cNvSpPr/>
          <p:nvPr/>
        </p:nvSpPr>
        <p:spPr>
          <a:xfrm>
            <a:off x="5288603" y="3647107"/>
            <a:ext cx="6626305" cy="1077218"/>
          </a:xfrm>
          <a:prstGeom prst="rect">
            <a:avLst/>
          </a:prstGeom>
          <a:ln>
            <a:noFill/>
          </a:ln>
        </p:spPr>
        <p:txBody>
          <a:bodyPr wrap="square">
            <a:spAutoFit/>
          </a:bodyPr>
          <a:lstStyle/>
          <a:p>
            <a:r>
              <a:rPr lang="en-US" altLang="ja-JP" sz="2800" b="1" dirty="0">
                <a:latin typeface="Meiryo UI" panose="020B0604030504040204" pitchFamily="50" charset="-128"/>
                <a:ea typeface="Meiryo UI" panose="020B0604030504040204" pitchFamily="50" charset="-128"/>
              </a:rPr>
              <a:t>Extract features by python code</a:t>
            </a:r>
          </a:p>
          <a:p>
            <a:r>
              <a:rPr lang="en-US" altLang="ja-JP" b="1" dirty="0">
                <a:solidFill>
                  <a:srgbClr val="00CC00"/>
                </a:solidFill>
                <a:latin typeface="Meiryo UI" panose="020B0604030504040204" pitchFamily="50" charset="-128"/>
                <a:ea typeface="Meiryo UI" panose="020B0604030504040204" pitchFamily="50" charset="-128"/>
              </a:rPr>
              <a:t>(One data </a:t>
            </a:r>
            <a:r>
              <a:rPr lang="en-US" altLang="zh-CN" b="1" dirty="0">
                <a:solidFill>
                  <a:srgbClr val="00CC00"/>
                </a:solidFill>
                <a:latin typeface="Meiryo UI" panose="020B0604030504040204" pitchFamily="50" charset="-128"/>
                <a:ea typeface="Meiryo UI" panose="020B0604030504040204" pitchFamily="50" charset="-128"/>
              </a:rPr>
              <a:t>is</a:t>
            </a:r>
            <a:r>
              <a:rPr lang="ja-JP" altLang="en-US" b="1" dirty="0">
                <a:solidFill>
                  <a:srgbClr val="00CC00"/>
                </a:solidFill>
                <a:latin typeface="Meiryo UI" panose="020B0604030504040204" pitchFamily="50" charset="-128"/>
                <a:ea typeface="Meiryo UI" panose="020B0604030504040204" pitchFamily="50" charset="-128"/>
              </a:rPr>
              <a:t> </a:t>
            </a:r>
            <a:r>
              <a:rPr lang="en-US" altLang="ja-JP" b="1" dirty="0">
                <a:solidFill>
                  <a:srgbClr val="00CC00"/>
                </a:solidFill>
                <a:latin typeface="Meiryo UI" panose="020B0604030504040204" pitchFamily="50" charset="-128"/>
                <a:ea typeface="Meiryo UI" panose="020B0604030504040204" pitchFamily="50" charset="-128"/>
              </a:rPr>
              <a:t>split to node data for more precisely label. Here node=3)</a:t>
            </a:r>
          </a:p>
        </p:txBody>
      </p:sp>
      <p:sp>
        <p:nvSpPr>
          <p:cNvPr id="11" name="正方形/長方形 10">
            <a:extLst>
              <a:ext uri="{FF2B5EF4-FFF2-40B4-BE49-F238E27FC236}">
                <a16:creationId xmlns:a16="http://schemas.microsoft.com/office/drawing/2014/main" id="{95AC600F-C020-471F-BA3A-EDFE81E5BF9D}"/>
              </a:ext>
            </a:extLst>
          </p:cNvPr>
          <p:cNvSpPr/>
          <p:nvPr/>
        </p:nvSpPr>
        <p:spPr>
          <a:xfrm>
            <a:off x="780750" y="4344244"/>
            <a:ext cx="4750068" cy="400110"/>
          </a:xfrm>
          <a:prstGeom prst="rect">
            <a:avLst/>
          </a:prstGeom>
          <a:ln>
            <a:noFill/>
          </a:ln>
        </p:spPr>
        <p:txBody>
          <a:bodyPr wrap="square">
            <a:spAutoFit/>
          </a:bodyPr>
          <a:lstStyle/>
          <a:p>
            <a:r>
              <a:rPr lang="en-US" altLang="ja-JP" sz="2000" b="1" dirty="0">
                <a:latin typeface="Meiryo UI" panose="020B0604030504040204" pitchFamily="50" charset="-128"/>
                <a:ea typeface="Meiryo UI" panose="020B0604030504040204" pitchFamily="50" charset="-128"/>
              </a:rPr>
              <a:t>Table data of features (103)</a:t>
            </a:r>
          </a:p>
        </p:txBody>
      </p:sp>
    </p:spTree>
    <p:extLst>
      <p:ext uri="{BB962C8B-B14F-4D97-AF65-F5344CB8AC3E}">
        <p14:creationId xmlns:p14="http://schemas.microsoft.com/office/powerpoint/2010/main" val="277011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B448332-69CD-400D-8A3D-65A3DEB18FD5}"/>
              </a:ext>
            </a:extLst>
          </p:cNvPr>
          <p:cNvGrpSpPr/>
          <p:nvPr/>
        </p:nvGrpSpPr>
        <p:grpSpPr>
          <a:xfrm>
            <a:off x="869910" y="675752"/>
            <a:ext cx="8320272" cy="584775"/>
            <a:chOff x="869910" y="675752"/>
            <a:chExt cx="8320272" cy="584775"/>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8" y="675752"/>
              <a:ext cx="8131764" cy="584775"/>
            </a:xfrm>
            <a:prstGeom prst="rect">
              <a:avLst/>
            </a:prstGeom>
            <a:ln>
              <a:noFill/>
            </a:ln>
          </p:spPr>
          <p:txBody>
            <a:bodyPr wrap="square">
              <a:spAutoFit/>
            </a:bodyPr>
            <a:lstStyle/>
            <a:p>
              <a:r>
                <a:rPr lang="en-US" altLang="zh-CN" sz="3200" b="1" dirty="0">
                  <a:latin typeface="Meiryo UI" panose="020B0604030504040204" pitchFamily="50" charset="-128"/>
                  <a:ea typeface="Meiryo UI" panose="020B0604030504040204" pitchFamily="50" charset="-128"/>
                </a:rPr>
                <a:t>Data processing (1) </a:t>
              </a:r>
              <a:r>
                <a:rPr lang="ja-JP" altLang="en-US" sz="2400" dirty="0">
                  <a:latin typeface="Meiryo UI" panose="020B0604030504040204" pitchFamily="50" charset="-128"/>
                  <a:ea typeface="Meiryo UI" panose="020B0604030504040204" pitchFamily="50" charset="-128"/>
                </a:rPr>
                <a:t>データ分割のアイデア</a:t>
              </a:r>
              <a:endParaRPr lang="en-US" altLang="zh-CN" sz="2400" dirty="0">
                <a:latin typeface="Meiryo UI" panose="020B0604030504040204" pitchFamily="50" charset="-128"/>
                <a:ea typeface="Meiryo UI" panose="020B0604030504040204" pitchFamily="50" charset="-128"/>
              </a:endParaRPr>
            </a:p>
          </p:txBody>
        </p:sp>
      </p:grpSp>
      <p:graphicFrame>
        <p:nvGraphicFramePr>
          <p:cNvPr id="2" name="表 1">
            <a:extLst>
              <a:ext uri="{FF2B5EF4-FFF2-40B4-BE49-F238E27FC236}">
                <a16:creationId xmlns:a16="http://schemas.microsoft.com/office/drawing/2014/main" id="{CA5B038E-1D51-42DB-A402-6A0B1241AB1D}"/>
              </a:ext>
            </a:extLst>
          </p:cNvPr>
          <p:cNvGraphicFramePr>
            <a:graphicFrameLocks noGrp="1"/>
          </p:cNvGraphicFramePr>
          <p:nvPr>
            <p:extLst>
              <p:ext uri="{D42A27DB-BD31-4B8C-83A1-F6EECF244321}">
                <p14:modId xmlns:p14="http://schemas.microsoft.com/office/powerpoint/2010/main" val="3049863322"/>
              </p:ext>
            </p:extLst>
          </p:nvPr>
        </p:nvGraphicFramePr>
        <p:xfrm>
          <a:off x="2466115" y="2145831"/>
          <a:ext cx="6786846" cy="500317"/>
        </p:xfrm>
        <a:graphic>
          <a:graphicData uri="http://schemas.openxmlformats.org/drawingml/2006/table">
            <a:tbl>
              <a:tblPr firstRow="1" bandRow="1">
                <a:tableStyleId>{5C22544A-7EE6-4342-B048-85BDC9FD1C3A}</a:tableStyleId>
              </a:tblPr>
              <a:tblGrid>
                <a:gridCol w="1616363">
                  <a:extLst>
                    <a:ext uri="{9D8B030D-6E8A-4147-A177-3AD203B41FA5}">
                      <a16:colId xmlns:a16="http://schemas.microsoft.com/office/drawing/2014/main" val="1319282446"/>
                    </a:ext>
                  </a:extLst>
                </a:gridCol>
                <a:gridCol w="1228437">
                  <a:extLst>
                    <a:ext uri="{9D8B030D-6E8A-4147-A177-3AD203B41FA5}">
                      <a16:colId xmlns:a16="http://schemas.microsoft.com/office/drawing/2014/main" val="3560873235"/>
                    </a:ext>
                  </a:extLst>
                </a:gridCol>
                <a:gridCol w="1246909">
                  <a:extLst>
                    <a:ext uri="{9D8B030D-6E8A-4147-A177-3AD203B41FA5}">
                      <a16:colId xmlns:a16="http://schemas.microsoft.com/office/drawing/2014/main" val="3694511930"/>
                    </a:ext>
                  </a:extLst>
                </a:gridCol>
                <a:gridCol w="1237673">
                  <a:extLst>
                    <a:ext uri="{9D8B030D-6E8A-4147-A177-3AD203B41FA5}">
                      <a16:colId xmlns:a16="http://schemas.microsoft.com/office/drawing/2014/main" val="20025641"/>
                    </a:ext>
                  </a:extLst>
                </a:gridCol>
                <a:gridCol w="1457464">
                  <a:extLst>
                    <a:ext uri="{9D8B030D-6E8A-4147-A177-3AD203B41FA5}">
                      <a16:colId xmlns:a16="http://schemas.microsoft.com/office/drawing/2014/main" val="3794036245"/>
                    </a:ext>
                  </a:extLst>
                </a:gridCol>
              </a:tblGrid>
              <a:tr h="500317">
                <a:tc>
                  <a:txBody>
                    <a:bodyPr/>
                    <a:lstStyle/>
                    <a:p>
                      <a:pPr algn="l"/>
                      <a:r>
                        <a:rPr kumimoji="1" lang="en-US" altLang="ja-JP" sz="1400" b="1" kern="1200" dirty="0">
                          <a:solidFill>
                            <a:schemeClr val="tx1"/>
                          </a:solidFill>
                          <a:latin typeface="+mn-lt"/>
                          <a:ea typeface="+mn-ea"/>
                          <a:cs typeface="+mn-cs"/>
                        </a:rPr>
                        <a:t>Data_1</a:t>
                      </a: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err="1">
                          <a:solidFill>
                            <a:schemeClr val="accent1">
                              <a:lumMod val="75000"/>
                            </a:schemeClr>
                          </a:solidFill>
                          <a:latin typeface="+mn-lt"/>
                          <a:ea typeface="+mn-ea"/>
                          <a:cs typeface="+mn-cs"/>
                        </a:rPr>
                        <a:t>amf</a:t>
                      </a:r>
                      <a:endParaRPr kumimoji="1" lang="en-US" altLang="ja-JP" sz="1600" b="1" kern="1200" dirty="0">
                        <a:solidFill>
                          <a:schemeClr val="accent1">
                            <a:lumMod val="75000"/>
                          </a:schemeClr>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err="1">
                          <a:solidFill>
                            <a:srgbClr val="FF0000"/>
                          </a:solidFill>
                          <a:latin typeface="+mn-lt"/>
                          <a:ea typeface="+mn-ea"/>
                          <a:cs typeface="+mn-cs"/>
                        </a:rPr>
                        <a:t>ausf</a:t>
                      </a:r>
                      <a:endParaRPr kumimoji="1" lang="en-US" altLang="ja-JP" sz="1600" b="1" kern="1200" dirty="0">
                        <a:solidFill>
                          <a:srgbClr val="FF0000"/>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err="1">
                          <a:solidFill>
                            <a:schemeClr val="accent1">
                              <a:lumMod val="75000"/>
                            </a:schemeClr>
                          </a:solidFill>
                          <a:latin typeface="+mn-lt"/>
                          <a:ea typeface="+mn-ea"/>
                          <a:cs typeface="+mn-cs"/>
                        </a:rPr>
                        <a:t>udm</a:t>
                      </a:r>
                      <a:endParaRPr kumimoji="1" lang="en-US" altLang="ja-JP" sz="1600" b="1" kern="1200" dirty="0">
                        <a:solidFill>
                          <a:schemeClr val="accent1">
                            <a:lumMod val="75000"/>
                          </a:schemeClr>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1" kern="1200" dirty="0">
                          <a:solidFill>
                            <a:schemeClr val="tx1"/>
                          </a:solidFill>
                          <a:latin typeface="+mn-lt"/>
                          <a:ea typeface="+mn-ea"/>
                          <a:cs typeface="+mn-cs"/>
                        </a:rPr>
                        <a:t>Label=</a:t>
                      </a:r>
                      <a:r>
                        <a:rPr kumimoji="1" lang="en-US" altLang="ja-JP" sz="1300" b="1" kern="1200" dirty="0">
                          <a:solidFill>
                            <a:srgbClr val="FF0000"/>
                          </a:solidFill>
                          <a:latin typeface="+mn-lt"/>
                          <a:ea typeface="+mn-ea"/>
                          <a:cs typeface="+mn-cs"/>
                        </a:rPr>
                        <a:t>1</a:t>
                      </a:r>
                    </a:p>
                  </a:txBody>
                  <a:tcPr anchor="ctr">
                    <a:solidFill>
                      <a:schemeClr val="tx2">
                        <a:lumMod val="20000"/>
                        <a:lumOff val="80000"/>
                      </a:schemeClr>
                    </a:solidFill>
                  </a:tcPr>
                </a:tc>
                <a:extLst>
                  <a:ext uri="{0D108BD9-81ED-4DB2-BD59-A6C34878D82A}">
                    <a16:rowId xmlns:a16="http://schemas.microsoft.com/office/drawing/2014/main" val="1083103471"/>
                  </a:ext>
                </a:extLst>
              </a:tr>
            </a:tbl>
          </a:graphicData>
        </a:graphic>
      </p:graphicFrame>
      <p:grpSp>
        <p:nvGrpSpPr>
          <p:cNvPr id="16" name="グループ化 15">
            <a:extLst>
              <a:ext uri="{FF2B5EF4-FFF2-40B4-BE49-F238E27FC236}">
                <a16:creationId xmlns:a16="http://schemas.microsoft.com/office/drawing/2014/main" id="{6CBF6E77-0D94-44C2-A348-B44CF6355B2B}"/>
              </a:ext>
            </a:extLst>
          </p:cNvPr>
          <p:cNvGrpSpPr/>
          <p:nvPr/>
        </p:nvGrpSpPr>
        <p:grpSpPr>
          <a:xfrm>
            <a:off x="4035352" y="1649066"/>
            <a:ext cx="5394981" cy="565362"/>
            <a:chOff x="5577819" y="2184763"/>
            <a:chExt cx="5394981" cy="565362"/>
          </a:xfrm>
        </p:grpSpPr>
        <p:sp>
          <p:nvSpPr>
            <p:cNvPr id="11" name="テキスト ボックス 10">
              <a:extLst>
                <a:ext uri="{FF2B5EF4-FFF2-40B4-BE49-F238E27FC236}">
                  <a16:creationId xmlns:a16="http://schemas.microsoft.com/office/drawing/2014/main" id="{5DC84AF5-4EC6-477B-8E16-133B51D2C6E0}"/>
                </a:ext>
              </a:extLst>
            </p:cNvPr>
            <p:cNvSpPr txBox="1"/>
            <p:nvPr/>
          </p:nvSpPr>
          <p:spPr>
            <a:xfrm>
              <a:off x="6866294" y="2196127"/>
              <a:ext cx="1283855"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500" b="1" kern="1200" dirty="0">
                  <a:solidFill>
                    <a:schemeClr val="tx1"/>
                  </a:solidFill>
                  <a:latin typeface="+mn-lt"/>
                  <a:ea typeface="+mn-ea"/>
                  <a:cs typeface="+mn-cs"/>
                </a:rPr>
                <a:t>障害発生</a:t>
              </a:r>
              <a:endParaRPr kumimoji="1" lang="en-US" altLang="ja-JP" sz="1500" b="1" kern="1200" dirty="0">
                <a:solidFill>
                  <a:schemeClr val="tx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b="1" dirty="0"/>
                <a:t>(Failure)</a:t>
              </a:r>
              <a:endParaRPr kumimoji="1" lang="en-US" altLang="ja-JP" sz="1500" b="1" kern="1200" dirty="0">
                <a:solidFill>
                  <a:schemeClr val="tx1"/>
                </a:solidFill>
                <a:latin typeface="+mn-lt"/>
                <a:ea typeface="+mn-ea"/>
                <a:cs typeface="+mn-cs"/>
              </a:endParaRPr>
            </a:p>
          </p:txBody>
        </p:sp>
        <p:sp>
          <p:nvSpPr>
            <p:cNvPr id="12" name="テキスト ボックス 11">
              <a:extLst>
                <a:ext uri="{FF2B5EF4-FFF2-40B4-BE49-F238E27FC236}">
                  <a16:creationId xmlns:a16="http://schemas.microsoft.com/office/drawing/2014/main" id="{517DF148-41DD-4D8F-AB4B-4CE4CCAD4F4D}"/>
                </a:ext>
              </a:extLst>
            </p:cNvPr>
            <p:cNvSpPr txBox="1"/>
            <p:nvPr/>
          </p:nvSpPr>
          <p:spPr>
            <a:xfrm>
              <a:off x="5577819" y="2184763"/>
              <a:ext cx="1283855"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500" b="1" kern="1200" dirty="0">
                  <a:solidFill>
                    <a:schemeClr val="tx1"/>
                  </a:solidFill>
                  <a:latin typeface="+mn-lt"/>
                  <a:ea typeface="+mn-ea"/>
                  <a:cs typeface="+mn-cs"/>
                </a:rPr>
                <a:t>障害</a:t>
              </a:r>
              <a:r>
                <a:rPr lang="ja-JP" altLang="en-US" sz="1500" b="1" dirty="0"/>
                <a:t>なし</a:t>
              </a:r>
              <a:endParaRPr lang="en-US" altLang="ja-JP" sz="15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b="1" dirty="0"/>
                <a:t>(No failure)</a:t>
              </a:r>
            </a:p>
          </p:txBody>
        </p:sp>
        <p:sp>
          <p:nvSpPr>
            <p:cNvPr id="13" name="テキスト ボックス 12">
              <a:extLst>
                <a:ext uri="{FF2B5EF4-FFF2-40B4-BE49-F238E27FC236}">
                  <a16:creationId xmlns:a16="http://schemas.microsoft.com/office/drawing/2014/main" id="{F9EBEA31-BB93-41F9-8E4C-F6D528EA2EEC}"/>
                </a:ext>
              </a:extLst>
            </p:cNvPr>
            <p:cNvSpPr txBox="1"/>
            <p:nvPr/>
          </p:nvSpPr>
          <p:spPr>
            <a:xfrm>
              <a:off x="7869382" y="2196127"/>
              <a:ext cx="1727200"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500" b="1" kern="1200" dirty="0">
                  <a:solidFill>
                    <a:schemeClr val="tx1"/>
                  </a:solidFill>
                  <a:latin typeface="+mn-lt"/>
                  <a:ea typeface="+mn-ea"/>
                  <a:cs typeface="+mn-cs"/>
                </a:rPr>
                <a:t>障害</a:t>
              </a:r>
              <a:r>
                <a:rPr lang="ja-JP" altLang="en-US" sz="1500" b="1" dirty="0"/>
                <a:t>なし</a:t>
              </a:r>
              <a:endParaRPr lang="en-US" altLang="ja-JP" sz="1500" b="1"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500" b="1" kern="1200" dirty="0">
                  <a:solidFill>
                    <a:schemeClr val="tx1"/>
                  </a:solidFill>
                  <a:latin typeface="+mn-lt"/>
                  <a:ea typeface="+mn-ea"/>
                  <a:cs typeface="+mn-cs"/>
                </a:rPr>
                <a:t>(No Failure)</a:t>
              </a:r>
            </a:p>
          </p:txBody>
        </p:sp>
        <p:sp>
          <p:nvSpPr>
            <p:cNvPr id="15" name="テキスト ボックス 14">
              <a:extLst>
                <a:ext uri="{FF2B5EF4-FFF2-40B4-BE49-F238E27FC236}">
                  <a16:creationId xmlns:a16="http://schemas.microsoft.com/office/drawing/2014/main" id="{A7878084-53F8-49DD-A4C8-BAC897DB4F71}"/>
                </a:ext>
              </a:extLst>
            </p:cNvPr>
            <p:cNvSpPr txBox="1"/>
            <p:nvPr/>
          </p:nvSpPr>
          <p:spPr>
            <a:xfrm>
              <a:off x="9245600" y="2408088"/>
              <a:ext cx="1727200" cy="3231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b="1" dirty="0"/>
                <a:t>Positive</a:t>
              </a:r>
            </a:p>
          </p:txBody>
        </p:sp>
      </p:grpSp>
      <p:graphicFrame>
        <p:nvGraphicFramePr>
          <p:cNvPr id="18" name="表 17">
            <a:extLst>
              <a:ext uri="{FF2B5EF4-FFF2-40B4-BE49-F238E27FC236}">
                <a16:creationId xmlns:a16="http://schemas.microsoft.com/office/drawing/2014/main" id="{C1F5D113-0F99-468A-9121-C99116D11C2E}"/>
              </a:ext>
            </a:extLst>
          </p:cNvPr>
          <p:cNvGraphicFramePr>
            <a:graphicFrameLocks noGrp="1"/>
          </p:cNvGraphicFramePr>
          <p:nvPr>
            <p:extLst>
              <p:ext uri="{D42A27DB-BD31-4B8C-83A1-F6EECF244321}">
                <p14:modId xmlns:p14="http://schemas.microsoft.com/office/powerpoint/2010/main" val="4001670151"/>
              </p:ext>
            </p:extLst>
          </p:nvPr>
        </p:nvGraphicFramePr>
        <p:xfrm>
          <a:off x="2466115" y="3916633"/>
          <a:ext cx="6786846" cy="1500951"/>
        </p:xfrm>
        <a:graphic>
          <a:graphicData uri="http://schemas.openxmlformats.org/drawingml/2006/table">
            <a:tbl>
              <a:tblPr firstRow="1" bandRow="1">
                <a:tableStyleId>{5C22544A-7EE6-4342-B048-85BDC9FD1C3A}</a:tableStyleId>
              </a:tblPr>
              <a:tblGrid>
                <a:gridCol w="1616363">
                  <a:extLst>
                    <a:ext uri="{9D8B030D-6E8A-4147-A177-3AD203B41FA5}">
                      <a16:colId xmlns:a16="http://schemas.microsoft.com/office/drawing/2014/main" val="1319282446"/>
                    </a:ext>
                  </a:extLst>
                </a:gridCol>
                <a:gridCol w="3758715">
                  <a:extLst>
                    <a:ext uri="{9D8B030D-6E8A-4147-A177-3AD203B41FA5}">
                      <a16:colId xmlns:a16="http://schemas.microsoft.com/office/drawing/2014/main" val="3560873235"/>
                    </a:ext>
                  </a:extLst>
                </a:gridCol>
                <a:gridCol w="1411768">
                  <a:extLst>
                    <a:ext uri="{9D8B030D-6E8A-4147-A177-3AD203B41FA5}">
                      <a16:colId xmlns:a16="http://schemas.microsoft.com/office/drawing/2014/main" val="3794036245"/>
                    </a:ext>
                  </a:extLst>
                </a:gridCol>
              </a:tblGrid>
              <a:tr h="500317">
                <a:tc>
                  <a:txBody>
                    <a:bodyPr/>
                    <a:lstStyle/>
                    <a:p>
                      <a:pPr algn="l"/>
                      <a:r>
                        <a:rPr kumimoji="1" lang="en-US" altLang="ja-JP" sz="1400" b="1" kern="1200" dirty="0">
                          <a:solidFill>
                            <a:schemeClr val="tx1"/>
                          </a:solidFill>
                          <a:latin typeface="+mn-lt"/>
                          <a:ea typeface="+mn-ea"/>
                          <a:cs typeface="+mn-cs"/>
                        </a:rPr>
                        <a:t>Data_1_amf</a:t>
                      </a: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accent1">
                              <a:lumMod val="75000"/>
                            </a:schemeClr>
                          </a:solidFill>
                          <a:latin typeface="+mn-lt"/>
                          <a:ea typeface="+mn-ea"/>
                          <a:cs typeface="+mn-cs"/>
                        </a:rPr>
                        <a:t>      </a:t>
                      </a:r>
                      <a:r>
                        <a:rPr kumimoji="1" lang="en-US" altLang="ja-JP" sz="1600" b="1" kern="1200" dirty="0" err="1">
                          <a:solidFill>
                            <a:schemeClr val="accent1">
                              <a:lumMod val="75000"/>
                            </a:schemeClr>
                          </a:solidFill>
                          <a:latin typeface="+mn-lt"/>
                          <a:ea typeface="+mn-ea"/>
                          <a:cs typeface="+mn-cs"/>
                        </a:rPr>
                        <a:t>amf</a:t>
                      </a:r>
                      <a:endParaRPr kumimoji="1" lang="en-US" altLang="ja-JP" sz="1600" b="1" kern="1200" dirty="0">
                        <a:solidFill>
                          <a:schemeClr val="accent1">
                            <a:lumMod val="75000"/>
                          </a:schemeClr>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300" b="1" kern="1200" dirty="0">
                          <a:solidFill>
                            <a:schemeClr val="tx1"/>
                          </a:solidFill>
                          <a:latin typeface="+mn-lt"/>
                          <a:ea typeface="+mn-ea"/>
                          <a:cs typeface="+mn-cs"/>
                        </a:rPr>
                        <a:t>Label=0</a:t>
                      </a:r>
                    </a:p>
                  </a:txBody>
                  <a:tcPr anchor="ctr">
                    <a:solidFill>
                      <a:schemeClr val="tx2">
                        <a:lumMod val="20000"/>
                        <a:lumOff val="80000"/>
                      </a:schemeClr>
                    </a:solidFill>
                  </a:tcPr>
                </a:tc>
                <a:extLst>
                  <a:ext uri="{0D108BD9-81ED-4DB2-BD59-A6C34878D82A}">
                    <a16:rowId xmlns:a16="http://schemas.microsoft.com/office/drawing/2014/main" val="1083103471"/>
                  </a:ext>
                </a:extLst>
              </a:tr>
              <a:tr h="50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kern="1200" dirty="0">
                          <a:solidFill>
                            <a:schemeClr val="tx1"/>
                          </a:solidFill>
                          <a:latin typeface="+mn-lt"/>
                          <a:ea typeface="+mn-ea"/>
                          <a:cs typeface="+mn-cs"/>
                        </a:rPr>
                        <a:t>Data_1_ausf</a:t>
                      </a: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rgbClr val="FF0000"/>
                          </a:solidFill>
                          <a:latin typeface="+mn-lt"/>
                          <a:ea typeface="+mn-ea"/>
                          <a:cs typeface="+mn-cs"/>
                        </a:rPr>
                        <a:t>      </a:t>
                      </a:r>
                      <a:r>
                        <a:rPr kumimoji="1" lang="en-US" altLang="ja-JP" sz="1600" b="1" kern="1200" dirty="0" err="1">
                          <a:solidFill>
                            <a:srgbClr val="FF0000"/>
                          </a:solidFill>
                          <a:latin typeface="+mn-lt"/>
                          <a:ea typeface="+mn-ea"/>
                          <a:cs typeface="+mn-cs"/>
                        </a:rPr>
                        <a:t>ausf</a:t>
                      </a:r>
                      <a:endParaRPr kumimoji="1" lang="en-US" altLang="ja-JP" sz="1600" b="1" kern="1200" dirty="0">
                        <a:solidFill>
                          <a:srgbClr val="FF0000"/>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300" b="1" kern="1200" dirty="0">
                          <a:solidFill>
                            <a:schemeClr val="tx1"/>
                          </a:solidFill>
                          <a:latin typeface="+mn-lt"/>
                          <a:ea typeface="+mn-ea"/>
                          <a:cs typeface="+mn-cs"/>
                        </a:rPr>
                        <a:t>Label=</a:t>
                      </a:r>
                      <a:r>
                        <a:rPr kumimoji="1" lang="en-US" altLang="ja-JP" sz="1300" b="1" kern="1200" dirty="0">
                          <a:solidFill>
                            <a:srgbClr val="FF0000"/>
                          </a:solidFill>
                          <a:latin typeface="+mn-lt"/>
                          <a:ea typeface="+mn-ea"/>
                          <a:cs typeface="+mn-cs"/>
                        </a:rPr>
                        <a:t>1</a:t>
                      </a:r>
                    </a:p>
                  </a:txBody>
                  <a:tcPr anchor="ctr">
                    <a:solidFill>
                      <a:schemeClr val="tx2">
                        <a:lumMod val="20000"/>
                        <a:lumOff val="80000"/>
                      </a:schemeClr>
                    </a:solidFill>
                  </a:tcPr>
                </a:tc>
                <a:extLst>
                  <a:ext uri="{0D108BD9-81ED-4DB2-BD59-A6C34878D82A}">
                    <a16:rowId xmlns:a16="http://schemas.microsoft.com/office/drawing/2014/main" val="1426182784"/>
                  </a:ext>
                </a:extLst>
              </a:tr>
              <a:tr h="50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kern="1200" dirty="0">
                          <a:solidFill>
                            <a:schemeClr val="tx1"/>
                          </a:solidFill>
                          <a:latin typeface="+mn-lt"/>
                          <a:ea typeface="+mn-ea"/>
                          <a:cs typeface="+mn-cs"/>
                        </a:rPr>
                        <a:t>Data_1_udm</a:t>
                      </a: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kern="1200" dirty="0">
                          <a:solidFill>
                            <a:schemeClr val="accent1">
                              <a:lumMod val="75000"/>
                            </a:schemeClr>
                          </a:solidFill>
                          <a:latin typeface="+mn-lt"/>
                          <a:ea typeface="+mn-ea"/>
                          <a:cs typeface="+mn-cs"/>
                        </a:rPr>
                        <a:t>      </a:t>
                      </a:r>
                      <a:r>
                        <a:rPr kumimoji="1" lang="en-US" altLang="ja-JP" sz="1600" b="1" kern="1200" dirty="0" err="1">
                          <a:solidFill>
                            <a:schemeClr val="accent1">
                              <a:lumMod val="75000"/>
                            </a:schemeClr>
                          </a:solidFill>
                          <a:latin typeface="+mn-lt"/>
                          <a:ea typeface="+mn-ea"/>
                          <a:cs typeface="+mn-cs"/>
                        </a:rPr>
                        <a:t>udm</a:t>
                      </a:r>
                      <a:endParaRPr kumimoji="1" lang="en-US" altLang="ja-JP" sz="1600" b="1" kern="1200" dirty="0">
                        <a:solidFill>
                          <a:schemeClr val="accent1">
                            <a:lumMod val="75000"/>
                          </a:schemeClr>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300" b="1" kern="1200" dirty="0">
                          <a:solidFill>
                            <a:schemeClr val="tx1"/>
                          </a:solidFill>
                          <a:latin typeface="+mn-lt"/>
                          <a:ea typeface="+mn-ea"/>
                          <a:cs typeface="+mn-cs"/>
                        </a:rPr>
                        <a:t>Label=0</a:t>
                      </a:r>
                    </a:p>
                  </a:txBody>
                  <a:tcPr anchor="ctr">
                    <a:solidFill>
                      <a:schemeClr val="tx2">
                        <a:lumMod val="20000"/>
                        <a:lumOff val="80000"/>
                      </a:schemeClr>
                    </a:solidFill>
                  </a:tcPr>
                </a:tc>
                <a:extLst>
                  <a:ext uri="{0D108BD9-81ED-4DB2-BD59-A6C34878D82A}">
                    <a16:rowId xmlns:a16="http://schemas.microsoft.com/office/drawing/2014/main" val="1213536519"/>
                  </a:ext>
                </a:extLst>
              </a:tr>
            </a:tbl>
          </a:graphicData>
        </a:graphic>
      </p:graphicFrame>
      <p:grpSp>
        <p:nvGrpSpPr>
          <p:cNvPr id="39" name="グループ化 38">
            <a:extLst>
              <a:ext uri="{FF2B5EF4-FFF2-40B4-BE49-F238E27FC236}">
                <a16:creationId xmlns:a16="http://schemas.microsoft.com/office/drawing/2014/main" id="{1440B1EC-451F-4312-B0AD-FE49CDD60E31}"/>
              </a:ext>
            </a:extLst>
          </p:cNvPr>
          <p:cNvGrpSpPr/>
          <p:nvPr/>
        </p:nvGrpSpPr>
        <p:grpSpPr>
          <a:xfrm>
            <a:off x="4077861" y="2694654"/>
            <a:ext cx="3723097" cy="518749"/>
            <a:chOff x="5010733" y="3017923"/>
            <a:chExt cx="3723097" cy="518749"/>
          </a:xfrm>
        </p:grpSpPr>
        <p:grpSp>
          <p:nvGrpSpPr>
            <p:cNvPr id="22" name="グループ化 21">
              <a:extLst>
                <a:ext uri="{FF2B5EF4-FFF2-40B4-BE49-F238E27FC236}">
                  <a16:creationId xmlns:a16="http://schemas.microsoft.com/office/drawing/2014/main" id="{DFA5468D-2A73-4942-80F4-40008A41DAFC}"/>
                </a:ext>
              </a:extLst>
            </p:cNvPr>
            <p:cNvGrpSpPr/>
            <p:nvPr/>
          </p:nvGrpSpPr>
          <p:grpSpPr>
            <a:xfrm>
              <a:off x="5010733" y="3023097"/>
              <a:ext cx="1241345" cy="510408"/>
              <a:chOff x="5620328" y="3235525"/>
              <a:chExt cx="1241345" cy="510408"/>
            </a:xfrm>
          </p:grpSpPr>
          <p:sp>
            <p:nvSpPr>
              <p:cNvPr id="19" name="左中かっこ 18">
                <a:extLst>
                  <a:ext uri="{FF2B5EF4-FFF2-40B4-BE49-F238E27FC236}">
                    <a16:creationId xmlns:a16="http://schemas.microsoft.com/office/drawing/2014/main" id="{B94781F4-40AD-4EA1-93A8-ACC3455234C3}"/>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21" name="テキスト ボックス 20">
                <a:extLst>
                  <a:ext uri="{FF2B5EF4-FFF2-40B4-BE49-F238E27FC236}">
                    <a16:creationId xmlns:a16="http://schemas.microsoft.com/office/drawing/2014/main" id="{C2997714-2949-4D86-9F09-3FCC459D3989}"/>
                  </a:ext>
                </a:extLst>
              </p:cNvPr>
              <p:cNvSpPr txBox="1"/>
              <p:nvPr/>
            </p:nvSpPr>
            <p:spPr>
              <a:xfrm>
                <a:off x="5684981" y="3468934"/>
                <a:ext cx="1176692" cy="276999"/>
              </a:xfrm>
              <a:prstGeom prst="rect">
                <a:avLst/>
              </a:prstGeom>
              <a:noFill/>
            </p:spPr>
            <p:txBody>
              <a:bodyPr wrap="square">
                <a:spAutoFit/>
              </a:bodyPr>
              <a:lstStyle/>
              <a:p>
                <a:r>
                  <a:rPr lang="en-US" altLang="ja-JP" sz="1200" b="1" dirty="0"/>
                  <a:t>103 Features</a:t>
                </a:r>
                <a:endParaRPr lang="ja-JP" altLang="en-US" sz="1200" dirty="0"/>
              </a:p>
            </p:txBody>
          </p:sp>
        </p:grpSp>
        <p:grpSp>
          <p:nvGrpSpPr>
            <p:cNvPr id="23" name="グループ化 22">
              <a:extLst>
                <a:ext uri="{FF2B5EF4-FFF2-40B4-BE49-F238E27FC236}">
                  <a16:creationId xmlns:a16="http://schemas.microsoft.com/office/drawing/2014/main" id="{6047ED35-52D5-492B-9A21-98E02DFFA839}"/>
                </a:ext>
              </a:extLst>
            </p:cNvPr>
            <p:cNvGrpSpPr/>
            <p:nvPr/>
          </p:nvGrpSpPr>
          <p:grpSpPr>
            <a:xfrm>
              <a:off x="6252079" y="3017923"/>
              <a:ext cx="1231170" cy="518124"/>
              <a:chOff x="5620328" y="3235525"/>
              <a:chExt cx="1231170" cy="518124"/>
            </a:xfrm>
          </p:grpSpPr>
          <p:sp>
            <p:nvSpPr>
              <p:cNvPr id="24" name="左中かっこ 23">
                <a:extLst>
                  <a:ext uri="{FF2B5EF4-FFF2-40B4-BE49-F238E27FC236}">
                    <a16:creationId xmlns:a16="http://schemas.microsoft.com/office/drawing/2014/main" id="{A6ABB6F0-1486-44CC-86C3-8E54727A6A30}"/>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25" name="テキスト ボックス 24">
                <a:extLst>
                  <a:ext uri="{FF2B5EF4-FFF2-40B4-BE49-F238E27FC236}">
                    <a16:creationId xmlns:a16="http://schemas.microsoft.com/office/drawing/2014/main" id="{DA72C3B2-8B7A-4073-98C7-F18700A2EE7B}"/>
                  </a:ext>
                </a:extLst>
              </p:cNvPr>
              <p:cNvSpPr txBox="1"/>
              <p:nvPr/>
            </p:nvSpPr>
            <p:spPr>
              <a:xfrm>
                <a:off x="5620330" y="3384317"/>
                <a:ext cx="1231168" cy="369332"/>
              </a:xfrm>
              <a:prstGeom prst="rect">
                <a:avLst/>
              </a:prstGeom>
              <a:noFill/>
            </p:spPr>
            <p:txBody>
              <a:bodyPr wrap="square">
                <a:spAutoFit/>
              </a:bodyPr>
              <a:lstStyle/>
              <a:p>
                <a:r>
                  <a:rPr lang="en-US" altLang="ja-JP" sz="1800" b="1" dirty="0"/>
                  <a:t> </a:t>
                </a:r>
                <a:r>
                  <a:rPr lang="en-US" altLang="ja-JP" sz="1200" b="1" dirty="0"/>
                  <a:t>103 Features</a:t>
                </a:r>
                <a:endParaRPr lang="ja-JP" altLang="en-US" sz="1200" dirty="0"/>
              </a:p>
            </p:txBody>
          </p:sp>
        </p:grpSp>
        <p:grpSp>
          <p:nvGrpSpPr>
            <p:cNvPr id="26" name="グループ化 25">
              <a:extLst>
                <a:ext uri="{FF2B5EF4-FFF2-40B4-BE49-F238E27FC236}">
                  <a16:creationId xmlns:a16="http://schemas.microsoft.com/office/drawing/2014/main" id="{C68E6403-C913-4EFA-96C8-E2A819B1E420}"/>
                </a:ext>
              </a:extLst>
            </p:cNvPr>
            <p:cNvGrpSpPr/>
            <p:nvPr/>
          </p:nvGrpSpPr>
          <p:grpSpPr>
            <a:xfrm>
              <a:off x="7501718" y="3018548"/>
              <a:ext cx="1232112" cy="518124"/>
              <a:chOff x="5620328" y="3235525"/>
              <a:chExt cx="1232112" cy="518124"/>
            </a:xfrm>
          </p:grpSpPr>
          <p:sp>
            <p:nvSpPr>
              <p:cNvPr id="27" name="左中かっこ 26">
                <a:extLst>
                  <a:ext uri="{FF2B5EF4-FFF2-40B4-BE49-F238E27FC236}">
                    <a16:creationId xmlns:a16="http://schemas.microsoft.com/office/drawing/2014/main" id="{5275DD88-C6D7-4D28-B14B-0B6429D8AF4A}"/>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28" name="テキスト ボックス 27">
                <a:extLst>
                  <a:ext uri="{FF2B5EF4-FFF2-40B4-BE49-F238E27FC236}">
                    <a16:creationId xmlns:a16="http://schemas.microsoft.com/office/drawing/2014/main" id="{48080166-E720-49E6-9B34-D681E43733EC}"/>
                  </a:ext>
                </a:extLst>
              </p:cNvPr>
              <p:cNvSpPr txBox="1"/>
              <p:nvPr/>
            </p:nvSpPr>
            <p:spPr>
              <a:xfrm>
                <a:off x="5629566" y="3384317"/>
                <a:ext cx="1222874" cy="369332"/>
              </a:xfrm>
              <a:prstGeom prst="rect">
                <a:avLst/>
              </a:prstGeom>
              <a:noFill/>
            </p:spPr>
            <p:txBody>
              <a:bodyPr wrap="square">
                <a:spAutoFit/>
              </a:bodyPr>
              <a:lstStyle/>
              <a:p>
                <a:r>
                  <a:rPr lang="en-US" altLang="ja-JP" sz="1800" b="1" dirty="0"/>
                  <a:t> </a:t>
                </a:r>
                <a:r>
                  <a:rPr lang="en-US" altLang="ja-JP" sz="1200" b="1" dirty="0"/>
                  <a:t>103 Features</a:t>
                </a:r>
                <a:endParaRPr lang="ja-JP" altLang="en-US" sz="1200" dirty="0"/>
              </a:p>
            </p:txBody>
          </p:sp>
        </p:grpSp>
      </p:grpSp>
      <p:sp>
        <p:nvSpPr>
          <p:cNvPr id="40" name="矢印: 下 39">
            <a:extLst>
              <a:ext uri="{FF2B5EF4-FFF2-40B4-BE49-F238E27FC236}">
                <a16:creationId xmlns:a16="http://schemas.microsoft.com/office/drawing/2014/main" id="{83DEA41E-F169-4746-BF2C-4695C5856E45}"/>
              </a:ext>
            </a:extLst>
          </p:cNvPr>
          <p:cNvSpPr/>
          <p:nvPr/>
        </p:nvSpPr>
        <p:spPr>
          <a:xfrm>
            <a:off x="5406113" y="3258877"/>
            <a:ext cx="711200" cy="61883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17530B6A-F947-4C08-B8B2-E3E3C28C5D29}"/>
              </a:ext>
            </a:extLst>
          </p:cNvPr>
          <p:cNvGrpSpPr/>
          <p:nvPr/>
        </p:nvGrpSpPr>
        <p:grpSpPr>
          <a:xfrm>
            <a:off x="4124042" y="3409766"/>
            <a:ext cx="4822111" cy="3415750"/>
            <a:chOff x="4124042" y="3391294"/>
            <a:chExt cx="4822111" cy="3415750"/>
          </a:xfrm>
        </p:grpSpPr>
        <p:grpSp>
          <p:nvGrpSpPr>
            <p:cNvPr id="29" name="グループ化 28">
              <a:extLst>
                <a:ext uri="{FF2B5EF4-FFF2-40B4-BE49-F238E27FC236}">
                  <a16:creationId xmlns:a16="http://schemas.microsoft.com/office/drawing/2014/main" id="{49F3A356-5172-4B8E-B4BD-DED037D3B62C}"/>
                </a:ext>
              </a:extLst>
            </p:cNvPr>
            <p:cNvGrpSpPr/>
            <p:nvPr/>
          </p:nvGrpSpPr>
          <p:grpSpPr>
            <a:xfrm>
              <a:off x="4142516" y="5297516"/>
              <a:ext cx="4793464" cy="527558"/>
              <a:chOff x="5620328" y="3235525"/>
              <a:chExt cx="1606323" cy="527558"/>
            </a:xfrm>
          </p:grpSpPr>
          <p:sp>
            <p:nvSpPr>
              <p:cNvPr id="30" name="左中かっこ 29">
                <a:extLst>
                  <a:ext uri="{FF2B5EF4-FFF2-40B4-BE49-F238E27FC236}">
                    <a16:creationId xmlns:a16="http://schemas.microsoft.com/office/drawing/2014/main" id="{6E4D4B5D-594E-4E8B-A2E6-583DFE41E30D}"/>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31" name="テキスト ボックス 30">
                <a:extLst>
                  <a:ext uri="{FF2B5EF4-FFF2-40B4-BE49-F238E27FC236}">
                    <a16:creationId xmlns:a16="http://schemas.microsoft.com/office/drawing/2014/main" id="{777B61AE-7F0E-4B13-8A67-40477D76B6D7}"/>
                  </a:ext>
                </a:extLst>
              </p:cNvPr>
              <p:cNvSpPr txBox="1"/>
              <p:nvPr/>
            </p:nvSpPr>
            <p:spPr>
              <a:xfrm>
                <a:off x="6049959" y="3393751"/>
                <a:ext cx="1176692" cy="369332"/>
              </a:xfrm>
              <a:prstGeom prst="rect">
                <a:avLst/>
              </a:prstGeom>
              <a:noFill/>
            </p:spPr>
            <p:txBody>
              <a:bodyPr wrap="square">
                <a:spAutoFit/>
              </a:bodyPr>
              <a:lstStyle/>
              <a:p>
                <a:r>
                  <a:rPr lang="en-US" altLang="ja-JP" sz="1800" b="1" dirty="0"/>
                  <a:t> </a:t>
                </a:r>
                <a:r>
                  <a:rPr lang="en-US" altLang="ja-JP" sz="1200" b="1" dirty="0"/>
                  <a:t>103 Features</a:t>
                </a:r>
                <a:endParaRPr lang="ja-JP" altLang="en-US" sz="1200" dirty="0"/>
              </a:p>
            </p:txBody>
          </p:sp>
        </p:grpSp>
        <p:grpSp>
          <p:nvGrpSpPr>
            <p:cNvPr id="42" name="グループ化 41">
              <a:extLst>
                <a:ext uri="{FF2B5EF4-FFF2-40B4-BE49-F238E27FC236}">
                  <a16:creationId xmlns:a16="http://schemas.microsoft.com/office/drawing/2014/main" id="{A79A04E6-9D01-47BE-98AA-591F0B2E78AC}"/>
                </a:ext>
              </a:extLst>
            </p:cNvPr>
            <p:cNvGrpSpPr/>
            <p:nvPr/>
          </p:nvGrpSpPr>
          <p:grpSpPr>
            <a:xfrm>
              <a:off x="4124042" y="4287939"/>
              <a:ext cx="4793465" cy="1032645"/>
              <a:chOff x="4124042" y="4408007"/>
              <a:chExt cx="4793465" cy="1032645"/>
            </a:xfrm>
          </p:grpSpPr>
          <p:grpSp>
            <p:nvGrpSpPr>
              <p:cNvPr id="32" name="グループ化 31">
                <a:extLst>
                  <a:ext uri="{FF2B5EF4-FFF2-40B4-BE49-F238E27FC236}">
                    <a16:creationId xmlns:a16="http://schemas.microsoft.com/office/drawing/2014/main" id="{56F6D2D8-20CC-44F8-AA91-FBD4453BE938}"/>
                  </a:ext>
                </a:extLst>
              </p:cNvPr>
              <p:cNvGrpSpPr/>
              <p:nvPr/>
            </p:nvGrpSpPr>
            <p:grpSpPr>
              <a:xfrm>
                <a:off x="4124043" y="4913094"/>
                <a:ext cx="4793464" cy="527558"/>
                <a:chOff x="5620328" y="3235525"/>
                <a:chExt cx="1606323" cy="527558"/>
              </a:xfrm>
            </p:grpSpPr>
            <p:sp>
              <p:nvSpPr>
                <p:cNvPr id="33" name="左中かっこ 32">
                  <a:extLst>
                    <a:ext uri="{FF2B5EF4-FFF2-40B4-BE49-F238E27FC236}">
                      <a16:creationId xmlns:a16="http://schemas.microsoft.com/office/drawing/2014/main" id="{8CBF5B16-3BE4-4569-A83D-06A1D1D16CFF}"/>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34" name="テキスト ボックス 33">
                  <a:extLst>
                    <a:ext uri="{FF2B5EF4-FFF2-40B4-BE49-F238E27FC236}">
                      <a16:creationId xmlns:a16="http://schemas.microsoft.com/office/drawing/2014/main" id="{3DA6418C-514E-47FF-8D5B-A9BF8B6C0C72}"/>
                    </a:ext>
                  </a:extLst>
                </p:cNvPr>
                <p:cNvSpPr txBox="1"/>
                <p:nvPr/>
              </p:nvSpPr>
              <p:spPr>
                <a:xfrm>
                  <a:off x="6049959" y="3393751"/>
                  <a:ext cx="1176692" cy="369332"/>
                </a:xfrm>
                <a:prstGeom prst="rect">
                  <a:avLst/>
                </a:prstGeom>
                <a:noFill/>
              </p:spPr>
              <p:txBody>
                <a:bodyPr wrap="square">
                  <a:spAutoFit/>
                </a:bodyPr>
                <a:lstStyle/>
                <a:p>
                  <a:r>
                    <a:rPr lang="en-US" altLang="ja-JP" sz="1800" b="1" dirty="0"/>
                    <a:t> </a:t>
                  </a:r>
                  <a:r>
                    <a:rPr lang="en-US" altLang="ja-JP" sz="1200" b="1" dirty="0"/>
                    <a:t>103 Features</a:t>
                  </a:r>
                  <a:endParaRPr lang="ja-JP" altLang="en-US" sz="1200" dirty="0"/>
                </a:p>
              </p:txBody>
            </p:sp>
          </p:grpSp>
          <p:grpSp>
            <p:nvGrpSpPr>
              <p:cNvPr id="35" name="グループ化 34">
                <a:extLst>
                  <a:ext uri="{FF2B5EF4-FFF2-40B4-BE49-F238E27FC236}">
                    <a16:creationId xmlns:a16="http://schemas.microsoft.com/office/drawing/2014/main" id="{DBDDE34E-37F4-4FBE-A910-D6568836F001}"/>
                  </a:ext>
                </a:extLst>
              </p:cNvPr>
              <p:cNvGrpSpPr/>
              <p:nvPr/>
            </p:nvGrpSpPr>
            <p:grpSpPr>
              <a:xfrm>
                <a:off x="4124042" y="4408007"/>
                <a:ext cx="4793464" cy="527558"/>
                <a:chOff x="5620328" y="3235525"/>
                <a:chExt cx="1606323" cy="527558"/>
              </a:xfrm>
            </p:grpSpPr>
            <p:sp>
              <p:nvSpPr>
                <p:cNvPr id="36" name="左中かっこ 35">
                  <a:extLst>
                    <a:ext uri="{FF2B5EF4-FFF2-40B4-BE49-F238E27FC236}">
                      <a16:creationId xmlns:a16="http://schemas.microsoft.com/office/drawing/2014/main" id="{3C94BD28-6DA5-425E-B0D8-AB81CC54EA11}"/>
                    </a:ext>
                  </a:extLst>
                </p:cNvPr>
                <p:cNvSpPr/>
                <p:nvPr/>
              </p:nvSpPr>
              <p:spPr>
                <a:xfrm rot="16200000">
                  <a:off x="6121885" y="2733968"/>
                  <a:ext cx="219759" cy="122287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37" name="テキスト ボックス 36">
                  <a:extLst>
                    <a:ext uri="{FF2B5EF4-FFF2-40B4-BE49-F238E27FC236}">
                      <a16:creationId xmlns:a16="http://schemas.microsoft.com/office/drawing/2014/main" id="{CC3D8CD5-F092-4378-91B8-F31D50A33053}"/>
                    </a:ext>
                  </a:extLst>
                </p:cNvPr>
                <p:cNvSpPr txBox="1"/>
                <p:nvPr/>
              </p:nvSpPr>
              <p:spPr>
                <a:xfrm>
                  <a:off x="6049959" y="3393751"/>
                  <a:ext cx="1176692" cy="369332"/>
                </a:xfrm>
                <a:prstGeom prst="rect">
                  <a:avLst/>
                </a:prstGeom>
                <a:noFill/>
              </p:spPr>
              <p:txBody>
                <a:bodyPr wrap="square">
                  <a:spAutoFit/>
                </a:bodyPr>
                <a:lstStyle/>
                <a:p>
                  <a:r>
                    <a:rPr lang="en-US" altLang="ja-JP" sz="1800" b="1" dirty="0"/>
                    <a:t> </a:t>
                  </a:r>
                  <a:r>
                    <a:rPr lang="en-US" altLang="ja-JP" sz="1200" b="1" dirty="0"/>
                    <a:t>103 Features</a:t>
                  </a:r>
                  <a:endParaRPr lang="ja-JP" altLang="en-US" sz="1200" dirty="0"/>
                </a:p>
              </p:txBody>
            </p:sp>
          </p:grpSp>
        </p:grpSp>
        <p:sp>
          <p:nvSpPr>
            <p:cNvPr id="38" name="テキスト ボックス 37">
              <a:extLst>
                <a:ext uri="{FF2B5EF4-FFF2-40B4-BE49-F238E27FC236}">
                  <a16:creationId xmlns:a16="http://schemas.microsoft.com/office/drawing/2014/main" id="{7F5A7217-EBE4-438B-9743-35BA150EE17F}"/>
                </a:ext>
              </a:extLst>
            </p:cNvPr>
            <p:cNvSpPr txBox="1"/>
            <p:nvPr/>
          </p:nvSpPr>
          <p:spPr>
            <a:xfrm>
              <a:off x="4556370" y="6022214"/>
              <a:ext cx="3121886" cy="7848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500" b="1" kern="1200" dirty="0">
                  <a:solidFill>
                    <a:schemeClr val="tx1"/>
                  </a:solidFill>
                  <a:latin typeface="+mn-lt"/>
                  <a:ea typeface="+mn-ea"/>
                  <a:cs typeface="+mn-cs"/>
                </a:rPr>
                <a:t>障害</a:t>
              </a:r>
              <a:r>
                <a:rPr lang="ja-JP" altLang="en-US" sz="1500" b="1" dirty="0"/>
                <a:t>発生したノートを特定できる</a:t>
              </a:r>
              <a:endParaRPr lang="en-US" altLang="ja-JP" sz="15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b="1" dirty="0"/>
                <a:t>Failure nodes can be </a:t>
              </a:r>
              <a:r>
                <a:rPr lang="en-US" altLang="zh-CN" sz="1500" b="1" dirty="0"/>
                <a:t>located</a:t>
              </a:r>
              <a:endParaRPr lang="en-US" altLang="ja-JP" sz="1500" b="1"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500" b="1" dirty="0"/>
            </a:p>
          </p:txBody>
        </p:sp>
        <p:sp>
          <p:nvSpPr>
            <p:cNvPr id="41" name="テキスト ボックス 40">
              <a:extLst>
                <a:ext uri="{FF2B5EF4-FFF2-40B4-BE49-F238E27FC236}">
                  <a16:creationId xmlns:a16="http://schemas.microsoft.com/office/drawing/2014/main" id="{F14935A5-F25E-41F2-93E3-C7D602E4F2A2}"/>
                </a:ext>
              </a:extLst>
            </p:cNvPr>
            <p:cNvSpPr txBox="1"/>
            <p:nvPr/>
          </p:nvSpPr>
          <p:spPr>
            <a:xfrm>
              <a:off x="5965754" y="3391294"/>
              <a:ext cx="2980399"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500" b="1" dirty="0">
                  <a:solidFill>
                    <a:srgbClr val="00B050"/>
                  </a:solidFill>
                </a:rPr>
                <a:t>Data</a:t>
              </a:r>
              <a:r>
                <a:rPr lang="ja-JP" altLang="en-US" sz="1500" b="1" dirty="0">
                  <a:solidFill>
                    <a:srgbClr val="00B050"/>
                  </a:solidFill>
                </a:rPr>
                <a:t> </a:t>
              </a:r>
              <a:r>
                <a:rPr lang="en-US" altLang="ja-JP" sz="1500" b="1" dirty="0">
                  <a:solidFill>
                    <a:srgbClr val="00B050"/>
                  </a:solidFill>
                </a:rPr>
                <a:t>is increased</a:t>
              </a:r>
              <a:r>
                <a:rPr lang="ja-JP" altLang="en-US" sz="1500" b="1" dirty="0">
                  <a:solidFill>
                    <a:srgbClr val="00B050"/>
                  </a:solidFill>
                </a:rPr>
                <a:t> </a:t>
              </a:r>
              <a:r>
                <a:rPr lang="en-US" altLang="ja-JP" sz="1500" b="1" dirty="0">
                  <a:solidFill>
                    <a:srgbClr val="00B050"/>
                  </a:solidFill>
                </a:rPr>
                <a:t>to</a:t>
              </a:r>
              <a:r>
                <a:rPr lang="ja-JP" altLang="en-US" sz="1500" b="1" dirty="0">
                  <a:solidFill>
                    <a:srgbClr val="00B050"/>
                  </a:solidFill>
                </a:rPr>
                <a:t> </a:t>
              </a:r>
              <a:r>
                <a:rPr lang="en-US" altLang="ja-JP" sz="1500" b="1" dirty="0">
                  <a:solidFill>
                    <a:srgbClr val="00B050"/>
                  </a:solidFill>
                </a:rPr>
                <a:t>3</a:t>
              </a:r>
              <a:r>
                <a:rPr lang="ja-JP" altLang="en-US" sz="1500" b="1" dirty="0">
                  <a:solidFill>
                    <a:srgbClr val="00B050"/>
                  </a:solidFill>
                </a:rPr>
                <a:t> </a:t>
              </a:r>
              <a:r>
                <a:rPr lang="en-US" altLang="ja-JP" sz="1500" b="1" dirty="0">
                  <a:solidFill>
                    <a:srgbClr val="00B050"/>
                  </a:solidFill>
                </a:rPr>
                <a:t>data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500" b="1" dirty="0"/>
            </a:p>
          </p:txBody>
        </p:sp>
      </p:grpSp>
    </p:spTree>
    <p:extLst>
      <p:ext uri="{BB962C8B-B14F-4D97-AF65-F5344CB8AC3E}">
        <p14:creationId xmlns:p14="http://schemas.microsoft.com/office/powerpoint/2010/main" val="11354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BB448332-69CD-400D-8A3D-65A3DEB18FD5}"/>
              </a:ext>
            </a:extLst>
          </p:cNvPr>
          <p:cNvGrpSpPr/>
          <p:nvPr/>
        </p:nvGrpSpPr>
        <p:grpSpPr>
          <a:xfrm>
            <a:off x="869910" y="562407"/>
            <a:ext cx="10452180" cy="584775"/>
            <a:chOff x="869910" y="675752"/>
            <a:chExt cx="9733434" cy="584775"/>
          </a:xfrm>
        </p:grpSpPr>
        <p:cxnSp>
          <p:nvCxnSpPr>
            <p:cNvPr id="5" name="直線コネクタ 4"/>
            <p:cNvCxnSpPr/>
            <p:nvPr/>
          </p:nvCxnSpPr>
          <p:spPr>
            <a:xfrm>
              <a:off x="869910" y="718072"/>
              <a:ext cx="9525" cy="500137"/>
            </a:xfrm>
            <a:prstGeom prst="line">
              <a:avLst/>
            </a:prstGeom>
            <a:ln w="152400">
              <a:solidFill>
                <a:schemeClr val="accent6">
                  <a:lumMod val="50000"/>
                </a:schemeClr>
              </a:solidFill>
            </a:ln>
            <a:scene3d>
              <a:camera prst="isometricOffAxis1Left"/>
              <a:lightRig rig="threePt" dir="t"/>
            </a:scene3d>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058417" y="675752"/>
              <a:ext cx="9544927" cy="584775"/>
            </a:xfrm>
            <a:prstGeom prst="rect">
              <a:avLst/>
            </a:prstGeom>
            <a:ln>
              <a:noFill/>
            </a:ln>
          </p:spPr>
          <p:txBody>
            <a:bodyPr wrap="square">
              <a:spAutoFit/>
            </a:bodyPr>
            <a:lstStyle/>
            <a:p>
              <a:r>
                <a:rPr lang="en-US" altLang="zh-CN" sz="3200" b="1" dirty="0">
                  <a:latin typeface="Meiryo UI" panose="020B0604030504040204" pitchFamily="50" charset="-128"/>
                  <a:ea typeface="Meiryo UI" panose="020B0604030504040204" pitchFamily="50" charset="-128"/>
                </a:rPr>
                <a:t>Data processing (2)-</a:t>
              </a:r>
              <a:r>
                <a:rPr lang="en-US" altLang="zh-CN" sz="2800" dirty="0">
                  <a:latin typeface="Meiryo UI" panose="020B0604030504040204" pitchFamily="50" charset="-128"/>
                  <a:ea typeface="Meiryo UI" panose="020B0604030504040204" pitchFamily="50" charset="-128"/>
                </a:rPr>
                <a:t>how to select features</a:t>
              </a:r>
            </a:p>
          </p:txBody>
        </p:sp>
      </p:grpSp>
      <p:graphicFrame>
        <p:nvGraphicFramePr>
          <p:cNvPr id="8" name="表 7"/>
          <p:cNvGraphicFramePr>
            <a:graphicFrameLocks noGrp="1"/>
          </p:cNvGraphicFramePr>
          <p:nvPr>
            <p:extLst>
              <p:ext uri="{D42A27DB-BD31-4B8C-83A1-F6EECF244321}">
                <p14:modId xmlns:p14="http://schemas.microsoft.com/office/powerpoint/2010/main" val="3340898631"/>
              </p:ext>
            </p:extLst>
          </p:nvPr>
        </p:nvGraphicFramePr>
        <p:xfrm>
          <a:off x="962275" y="2681528"/>
          <a:ext cx="3286452" cy="3720718"/>
        </p:xfrm>
        <a:graphic>
          <a:graphicData uri="http://schemas.openxmlformats.org/drawingml/2006/table">
            <a:tbl>
              <a:tblPr firstRow="1" bandRow="1">
                <a:tableStyleId>{5C22544A-7EE6-4342-B048-85BDC9FD1C3A}</a:tableStyleId>
              </a:tblPr>
              <a:tblGrid>
                <a:gridCol w="746452">
                  <a:extLst>
                    <a:ext uri="{9D8B030D-6E8A-4147-A177-3AD203B41FA5}">
                      <a16:colId xmlns:a16="http://schemas.microsoft.com/office/drawing/2014/main" val="2789116315"/>
                    </a:ext>
                  </a:extLst>
                </a:gridCol>
                <a:gridCol w="1108364">
                  <a:extLst>
                    <a:ext uri="{9D8B030D-6E8A-4147-A177-3AD203B41FA5}">
                      <a16:colId xmlns:a16="http://schemas.microsoft.com/office/drawing/2014/main" val="3735884870"/>
                    </a:ext>
                  </a:extLst>
                </a:gridCol>
                <a:gridCol w="1431636">
                  <a:extLst>
                    <a:ext uri="{9D8B030D-6E8A-4147-A177-3AD203B41FA5}">
                      <a16:colId xmlns:a16="http://schemas.microsoft.com/office/drawing/2014/main" val="1736228252"/>
                    </a:ext>
                  </a:extLst>
                </a:gridCol>
              </a:tblGrid>
              <a:tr h="602168">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amf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障害発生</a:t>
                      </a:r>
                      <a:endParaRPr kumimoji="1" lang="en-US" altLang="ja-JP" sz="12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204 (</a:t>
                      </a:r>
                      <a:r>
                        <a:rPr kumimoji="1" lang="en-US" altLang="ja-JP" sz="1200" b="1" kern="1200" dirty="0" err="1">
                          <a:solidFill>
                            <a:schemeClr val="tx1"/>
                          </a:solidFill>
                          <a:latin typeface="+mn-lt"/>
                          <a:ea typeface="+mn-ea"/>
                          <a:cs typeface="+mn-cs"/>
                        </a:rPr>
                        <a:t>a,c</a:t>
                      </a:r>
                      <a:r>
                        <a:rPr kumimoji="1" lang="en-US" altLang="ja-JP" sz="1200" b="1"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154 (b)</a:t>
                      </a:r>
                    </a:p>
                  </a:txBody>
                  <a:tcPr anchor="ctr">
                    <a:solidFill>
                      <a:schemeClr val="tx2">
                        <a:lumMod val="20000"/>
                        <a:lumOff val="80000"/>
                      </a:schemeClr>
                    </a:solidFill>
                  </a:tcPr>
                </a:tc>
                <a:extLst>
                  <a:ext uri="{0D108BD9-81ED-4DB2-BD59-A6C34878D82A}">
                    <a16:rowId xmlns:a16="http://schemas.microsoft.com/office/drawing/2014/main" val="1010392251"/>
                  </a:ext>
                </a:extLst>
              </a:tr>
              <a:tr h="429326">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ausf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障害発生</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175(</a:t>
                      </a:r>
                      <a:r>
                        <a:rPr kumimoji="1" lang="en-US" altLang="ja-JP" sz="1200" b="1" kern="1200" dirty="0" err="1">
                          <a:solidFill>
                            <a:schemeClr val="tx1"/>
                          </a:solidFill>
                          <a:latin typeface="+mn-lt"/>
                          <a:ea typeface="+mn-ea"/>
                          <a:cs typeface="+mn-cs"/>
                        </a:rPr>
                        <a:t>a,c,b</a:t>
                      </a:r>
                      <a:r>
                        <a:rPr kumimoji="1" lang="en-US" altLang="ja-JP" sz="1200" b="1" kern="1200" dirty="0">
                          <a:solidFill>
                            <a:schemeClr val="tx1"/>
                          </a:solidFill>
                          <a:latin typeface="+mn-lt"/>
                          <a:ea typeface="+mn-ea"/>
                          <a:cs typeface="+mn-cs"/>
                        </a:rPr>
                        <a:t>)</a:t>
                      </a:r>
                    </a:p>
                  </a:txBody>
                  <a:tcPr anchor="ctr"/>
                </a:tc>
                <a:extLst>
                  <a:ext uri="{0D108BD9-81ED-4DB2-BD59-A6C34878D82A}">
                    <a16:rowId xmlns:a16="http://schemas.microsoft.com/office/drawing/2014/main" val="402212212"/>
                  </a:ext>
                </a:extLst>
              </a:tr>
              <a:tr h="430494">
                <a:tc>
                  <a:txBody>
                    <a:bodyPr/>
                    <a:lstStyle/>
                    <a:p>
                      <a:pPr algn="l"/>
                      <a:r>
                        <a:rPr kumimoji="1" lang="en-US" altLang="ja-JP" sz="1400" b="1" kern="1200" baseline="0" dirty="0" err="1">
                          <a:solidFill>
                            <a:srgbClr val="FF0000"/>
                          </a:solidFill>
                          <a:latin typeface="Meiryo UI" panose="020B0604030504040204" pitchFamily="50" charset="-128"/>
                          <a:ea typeface="Meiryo UI" panose="020B0604030504040204" pitchFamily="50" charset="-128"/>
                          <a:cs typeface="+mn-cs"/>
                        </a:rPr>
                        <a:t>udm</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障害発生</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kern="1200" dirty="0">
                          <a:solidFill>
                            <a:schemeClr val="tx1"/>
                          </a:solidFill>
                          <a:latin typeface="+mn-lt"/>
                          <a:ea typeface="+mn-ea"/>
                          <a:cs typeface="+mn-cs"/>
                        </a:rPr>
                        <a:t>177(</a:t>
                      </a:r>
                      <a:r>
                        <a:rPr kumimoji="1" lang="en-US" altLang="ja-JP" sz="1200" b="1" kern="1200" dirty="0" err="1">
                          <a:solidFill>
                            <a:schemeClr val="tx1"/>
                          </a:solidFill>
                          <a:latin typeface="+mn-lt"/>
                          <a:ea typeface="+mn-ea"/>
                          <a:cs typeface="+mn-cs"/>
                        </a:rPr>
                        <a:t>a,c,b</a:t>
                      </a:r>
                      <a:r>
                        <a:rPr kumimoji="1" lang="en-US" altLang="ja-JP" sz="1200" b="1" kern="1200" dirty="0">
                          <a:solidFill>
                            <a:schemeClr val="tx1"/>
                          </a:solidFill>
                          <a:latin typeface="+mn-lt"/>
                          <a:ea typeface="+mn-ea"/>
                          <a:cs typeface="+mn-cs"/>
                        </a:rPr>
                        <a:t>)</a:t>
                      </a:r>
                    </a:p>
                  </a:txBody>
                  <a:tcPr anchor="ctr"/>
                </a:tc>
                <a:extLst>
                  <a:ext uri="{0D108BD9-81ED-4DB2-BD59-A6C34878D82A}">
                    <a16:rowId xmlns:a16="http://schemas.microsoft.com/office/drawing/2014/main" val="3875013101"/>
                  </a:ext>
                </a:extLst>
              </a:tr>
              <a:tr h="451746">
                <a:tc>
                  <a:txBody>
                    <a:bodyPr/>
                    <a:lstStyle/>
                    <a:p>
                      <a:pPr algn="l"/>
                      <a:r>
                        <a:rPr kumimoji="1" lang="en-US" altLang="ja-JP" sz="1400" b="1" kern="1200" dirty="0" err="1">
                          <a:solidFill>
                            <a:schemeClr val="tx1"/>
                          </a:solidFill>
                          <a:latin typeface="+mn-lt"/>
                          <a:ea typeface="+mn-ea"/>
                          <a:cs typeface="+mn-cs"/>
                        </a:rPr>
                        <a:t>gnb</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3694133075"/>
                  </a:ext>
                </a:extLst>
              </a:tr>
              <a:tr h="451746">
                <a:tc>
                  <a:txBody>
                    <a:bodyPr/>
                    <a:lstStyle/>
                    <a:p>
                      <a:pPr algn="l"/>
                      <a:r>
                        <a:rPr kumimoji="1" lang="en-US" altLang="ja-JP" sz="1400" b="1" kern="1200" dirty="0" err="1">
                          <a:solidFill>
                            <a:schemeClr val="tx1"/>
                          </a:solidFill>
                          <a:latin typeface="+mn-lt"/>
                          <a:ea typeface="+mn-ea"/>
                          <a:cs typeface="+mn-cs"/>
                        </a:rPr>
                        <a:t>smf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226513957"/>
                  </a:ext>
                </a:extLst>
              </a:tr>
              <a:tr h="451746">
                <a:tc>
                  <a:txBody>
                    <a:bodyPr/>
                    <a:lstStyle/>
                    <a:p>
                      <a:pPr algn="l"/>
                      <a:r>
                        <a:rPr kumimoji="1" lang="en-US" altLang="ja-JP" sz="1400" b="1" kern="1200" dirty="0" err="1">
                          <a:solidFill>
                            <a:schemeClr val="tx1"/>
                          </a:solidFill>
                          <a:latin typeface="+mn-lt"/>
                          <a:ea typeface="+mn-ea"/>
                          <a:cs typeface="+mn-cs"/>
                        </a:rPr>
                        <a:t>upf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574942923"/>
                  </a:ext>
                </a:extLst>
              </a:tr>
              <a:tr h="451746">
                <a:tc>
                  <a:txBody>
                    <a:bodyPr/>
                    <a:lstStyle/>
                    <a:p>
                      <a:pPr algn="l"/>
                      <a:r>
                        <a:rPr kumimoji="1" lang="en-US" altLang="ja-JP" sz="1400" b="1" kern="1200" dirty="0" err="1">
                          <a:solidFill>
                            <a:schemeClr val="tx1"/>
                          </a:solidFill>
                          <a:latin typeface="+mn-lt"/>
                          <a:ea typeface="+mn-ea"/>
                          <a:cs typeface="+mn-cs"/>
                        </a:rPr>
                        <a:t>nrf</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2378735990"/>
                  </a:ext>
                </a:extLst>
              </a:tr>
              <a:tr h="451746">
                <a:tc>
                  <a:txBody>
                    <a:bodyPr/>
                    <a:lstStyle/>
                    <a:p>
                      <a:pPr algn="l"/>
                      <a:r>
                        <a:rPr kumimoji="1" lang="en-US" altLang="ja-JP" sz="1400" b="1" kern="1200" dirty="0" err="1">
                          <a:solidFill>
                            <a:schemeClr val="tx1"/>
                          </a:solidFill>
                          <a:latin typeface="+mn-lt"/>
                          <a:ea typeface="+mn-ea"/>
                          <a:cs typeface="+mn-cs"/>
                        </a:rPr>
                        <a:t>dn</a:t>
                      </a:r>
                      <a:endParaRPr kumimoji="1" lang="en-US" altLang="ja-JP" sz="1400" b="1" kern="1200" dirty="0">
                        <a:solidFill>
                          <a:schemeClr val="tx1"/>
                        </a:solidFill>
                        <a:latin typeface="+mn-lt"/>
                        <a:ea typeface="+mn-ea"/>
                        <a:cs typeface="+mn-cs"/>
                      </a:endParaRPr>
                    </a:p>
                  </a:txBody>
                  <a:tcPr anchor="c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a:solidFill>
                            <a:schemeClr val="tx1"/>
                          </a:solidFill>
                          <a:latin typeface="+mn-lt"/>
                          <a:ea typeface="+mn-ea"/>
                          <a:cs typeface="+mn-cs"/>
                        </a:rPr>
                        <a:t>障害なし</a:t>
                      </a:r>
                      <a:endParaRPr kumimoji="1" lang="en-US" altLang="ja-JP" sz="1200" b="1"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kern="1200" dirty="0">
                        <a:solidFill>
                          <a:schemeClr val="tx1"/>
                        </a:solidFill>
                        <a:latin typeface="+mn-lt"/>
                        <a:ea typeface="+mn-ea"/>
                        <a:cs typeface="+mn-cs"/>
                      </a:endParaRPr>
                    </a:p>
                  </a:txBody>
                  <a:tcPr anchor="ctr"/>
                </a:tc>
                <a:extLst>
                  <a:ext uri="{0D108BD9-81ED-4DB2-BD59-A6C34878D82A}">
                    <a16:rowId xmlns:a16="http://schemas.microsoft.com/office/drawing/2014/main" val="1635053417"/>
                  </a:ext>
                </a:extLst>
              </a:tr>
            </a:tbl>
          </a:graphicData>
        </a:graphic>
      </p:graphicFrame>
      <p:graphicFrame>
        <p:nvGraphicFramePr>
          <p:cNvPr id="14" name="表 13">
            <a:extLst>
              <a:ext uri="{FF2B5EF4-FFF2-40B4-BE49-F238E27FC236}">
                <a16:creationId xmlns:a16="http://schemas.microsoft.com/office/drawing/2014/main" id="{87A2DDEF-980D-45C5-89EE-40DF4982B943}"/>
              </a:ext>
            </a:extLst>
          </p:cNvPr>
          <p:cNvGraphicFramePr>
            <a:graphicFrameLocks noGrp="1"/>
          </p:cNvGraphicFramePr>
          <p:nvPr>
            <p:extLst>
              <p:ext uri="{D42A27DB-BD31-4B8C-83A1-F6EECF244321}">
                <p14:modId xmlns:p14="http://schemas.microsoft.com/office/powerpoint/2010/main" val="158270600"/>
              </p:ext>
            </p:extLst>
          </p:nvPr>
        </p:nvGraphicFramePr>
        <p:xfrm>
          <a:off x="988287" y="2225968"/>
          <a:ext cx="3260441" cy="455560"/>
        </p:xfrm>
        <a:graphic>
          <a:graphicData uri="http://schemas.openxmlformats.org/drawingml/2006/table">
            <a:tbl>
              <a:tblPr firstRow="1" bandRow="1">
                <a:tableStyleId>{5C22544A-7EE6-4342-B048-85BDC9FD1C3A}</a:tableStyleId>
              </a:tblPr>
              <a:tblGrid>
                <a:gridCol w="711204">
                  <a:extLst>
                    <a:ext uri="{9D8B030D-6E8A-4147-A177-3AD203B41FA5}">
                      <a16:colId xmlns:a16="http://schemas.microsoft.com/office/drawing/2014/main" val="2048768386"/>
                    </a:ext>
                  </a:extLst>
                </a:gridCol>
                <a:gridCol w="1099127">
                  <a:extLst>
                    <a:ext uri="{9D8B030D-6E8A-4147-A177-3AD203B41FA5}">
                      <a16:colId xmlns:a16="http://schemas.microsoft.com/office/drawing/2014/main" val="12262537"/>
                    </a:ext>
                  </a:extLst>
                </a:gridCol>
                <a:gridCol w="1450110">
                  <a:extLst>
                    <a:ext uri="{9D8B030D-6E8A-4147-A177-3AD203B41FA5}">
                      <a16:colId xmlns:a16="http://schemas.microsoft.com/office/drawing/2014/main" val="2854362614"/>
                    </a:ext>
                  </a:extLst>
                </a:gridCol>
              </a:tblGrid>
              <a:tr h="455560">
                <a:tc>
                  <a:txBody>
                    <a:bodyPr/>
                    <a:lstStyle/>
                    <a:p>
                      <a:pPr algn="ctr"/>
                      <a:r>
                        <a:rPr kumimoji="1" lang="en-US" altLang="ja-JP" sz="1400" dirty="0">
                          <a:solidFill>
                            <a:schemeClr val="tx1"/>
                          </a:solidFill>
                          <a:latin typeface="Slack-Lato"/>
                        </a:rPr>
                        <a:t>Nodes</a:t>
                      </a:r>
                    </a:p>
                  </a:txBody>
                  <a:tcPr anchor="ctr"/>
                </a:tc>
                <a:tc>
                  <a:txBody>
                    <a:bodyPr/>
                    <a:lstStyle/>
                    <a:p>
                      <a:pPr algn="ctr"/>
                      <a:r>
                        <a:rPr kumimoji="1" lang="ja-JP" altLang="en-US" sz="1400" b="1" kern="1200" dirty="0">
                          <a:solidFill>
                            <a:schemeClr val="tx1"/>
                          </a:solidFill>
                          <a:latin typeface="+mn-lt"/>
                          <a:ea typeface="+mn-ea"/>
                          <a:cs typeface="+mn-cs"/>
                        </a:rPr>
                        <a:t>障害</a:t>
                      </a:r>
                      <a:endParaRPr kumimoji="1" lang="en-US" altLang="ja-JP" sz="1400" dirty="0">
                        <a:solidFill>
                          <a:schemeClr val="tx1"/>
                        </a:solidFill>
                        <a:latin typeface="Slack-Lato"/>
                      </a:endParaRPr>
                    </a:p>
                  </a:txBody>
                  <a:tcPr anchor="ctr"/>
                </a:tc>
                <a:tc>
                  <a:txBody>
                    <a:bodyPr/>
                    <a:lstStyle/>
                    <a:p>
                      <a:pPr algn="ctr"/>
                      <a:r>
                        <a:rPr kumimoji="1" lang="ja-JP" altLang="en-US" sz="1400" dirty="0">
                          <a:solidFill>
                            <a:schemeClr val="tx1"/>
                          </a:solidFill>
                          <a:latin typeface="Slack-Lato"/>
                        </a:rPr>
                        <a:t>抽出項目数</a:t>
                      </a:r>
                      <a:endParaRPr kumimoji="1" lang="en-US" altLang="ja-JP" sz="1400" dirty="0">
                        <a:solidFill>
                          <a:schemeClr val="tx1"/>
                        </a:solidFill>
                        <a:latin typeface="Slack-Lato"/>
                      </a:endParaRPr>
                    </a:p>
                  </a:txBody>
                  <a:tcPr anchor="ctr"/>
                </a:tc>
                <a:extLst>
                  <a:ext uri="{0D108BD9-81ED-4DB2-BD59-A6C34878D82A}">
                    <a16:rowId xmlns:a16="http://schemas.microsoft.com/office/drawing/2014/main" val="14058874"/>
                  </a:ext>
                </a:extLst>
              </a:tr>
            </a:tbl>
          </a:graphicData>
        </a:graphic>
      </p:graphicFrame>
      <p:sp>
        <p:nvSpPr>
          <p:cNvPr id="9" name="正方形/長方形 8">
            <a:extLst>
              <a:ext uri="{FF2B5EF4-FFF2-40B4-BE49-F238E27FC236}">
                <a16:creationId xmlns:a16="http://schemas.microsoft.com/office/drawing/2014/main" id="{867C419B-4FD7-42F9-B706-83309B908A66}"/>
              </a:ext>
            </a:extLst>
          </p:cNvPr>
          <p:cNvSpPr/>
          <p:nvPr/>
        </p:nvSpPr>
        <p:spPr>
          <a:xfrm>
            <a:off x="869910" y="1361884"/>
            <a:ext cx="11320391" cy="584775"/>
          </a:xfrm>
          <a:prstGeom prst="rect">
            <a:avLst/>
          </a:prstGeom>
          <a:ln>
            <a:noFill/>
          </a:ln>
        </p:spPr>
        <p:txBody>
          <a:bodyPr wrap="square">
            <a:spAutoFit/>
          </a:bodyPr>
          <a:lstStyle/>
          <a:p>
            <a:r>
              <a:rPr lang="en-US" altLang="zh-CN" sz="1600" b="1" dirty="0">
                <a:latin typeface="Meiryo UI" panose="020B0604030504040204" pitchFamily="50" charset="-128"/>
                <a:ea typeface="Meiryo UI" panose="020B0604030504040204" pitchFamily="50" charset="-128"/>
              </a:rPr>
              <a:t>In the provided dataset, failures</a:t>
            </a:r>
            <a:r>
              <a:rPr lang="ja-JP" altLang="en-US" sz="1600" b="1" dirty="0">
                <a:latin typeface="Meiryo UI" panose="020B0604030504040204" pitchFamily="50" charset="-128"/>
                <a:ea typeface="Meiryo UI" panose="020B0604030504040204" pitchFamily="50" charset="-128"/>
              </a:rPr>
              <a:t> </a:t>
            </a:r>
            <a:r>
              <a:rPr lang="en-US" altLang="ja-JP" sz="1600" b="1" dirty="0">
                <a:latin typeface="Meiryo UI" panose="020B0604030504040204" pitchFamily="50" charset="-128"/>
                <a:ea typeface="Meiryo UI" panose="020B0604030504040204" pitchFamily="50" charset="-128"/>
              </a:rPr>
              <a:t>happened in three nodes (total nodes=8) so that we only processing 3 nodes information for decreasing data processing work.</a:t>
            </a:r>
            <a:endParaRPr lang="en-US" altLang="zh-CN" sz="1600" b="1" dirty="0">
              <a:latin typeface="Meiryo UI" panose="020B0604030504040204" pitchFamily="50" charset="-128"/>
              <a:ea typeface="Meiryo UI" panose="020B0604030504040204" pitchFamily="50" charset="-128"/>
            </a:endParaRPr>
          </a:p>
        </p:txBody>
      </p:sp>
      <p:pic>
        <p:nvPicPr>
          <p:cNvPr id="11" name="図 10" descr="テーブル&#10;&#10;自動的に生成された説明">
            <a:extLst>
              <a:ext uri="{FF2B5EF4-FFF2-40B4-BE49-F238E27FC236}">
                <a16:creationId xmlns:a16="http://schemas.microsoft.com/office/drawing/2014/main" id="{12826DB6-7D63-4AF0-A5D4-6B493B081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651" y="2213071"/>
            <a:ext cx="2714540" cy="2084498"/>
          </a:xfrm>
          <a:prstGeom prst="rect">
            <a:avLst/>
          </a:prstGeom>
        </p:spPr>
      </p:pic>
      <p:sp>
        <p:nvSpPr>
          <p:cNvPr id="16" name="正方形/長方形 15">
            <a:extLst>
              <a:ext uri="{FF2B5EF4-FFF2-40B4-BE49-F238E27FC236}">
                <a16:creationId xmlns:a16="http://schemas.microsoft.com/office/drawing/2014/main" id="{5D3AD605-D440-4770-A706-86AF9A193AD6}"/>
              </a:ext>
            </a:extLst>
          </p:cNvPr>
          <p:cNvSpPr/>
          <p:nvPr/>
        </p:nvSpPr>
        <p:spPr>
          <a:xfrm>
            <a:off x="4418374" y="2527854"/>
            <a:ext cx="6175547" cy="3539430"/>
          </a:xfrm>
          <a:prstGeom prst="rect">
            <a:avLst/>
          </a:prstGeom>
          <a:ln>
            <a:noFill/>
          </a:ln>
        </p:spPr>
        <p:txBody>
          <a:bodyPr wrap="square">
            <a:spAutoFit/>
          </a:bodyPr>
          <a:lstStyle/>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Delete category info.</a:t>
            </a:r>
            <a:r>
              <a:rPr lang="ja-JP" altLang="en-US" sz="1600" b="1" dirty="0">
                <a:latin typeface="Meiryo UI" panose="020B0604030504040204" pitchFamily="50" charset="-128"/>
                <a:ea typeface="Meiryo UI" panose="020B0604030504040204" pitchFamily="50" charset="-128"/>
              </a:rPr>
              <a:t>　 </a:t>
            </a:r>
            <a:endParaRPr lang="en-US" altLang="ja-JP" sz="1600" b="1" dirty="0">
              <a:latin typeface="Meiryo UI" panose="020B0604030504040204" pitchFamily="50" charset="-128"/>
              <a:ea typeface="Meiryo UI" panose="020B0604030504040204" pitchFamily="50" charset="-128"/>
            </a:endParaRPr>
          </a:p>
          <a:p>
            <a:r>
              <a:rPr lang="en-US" altLang="ja-JP" sz="1200" b="1" dirty="0"/>
              <a:t>{</a:t>
            </a:r>
            <a:r>
              <a:rPr lang="en-US" altLang="ja-JP" sz="1200" b="1" dirty="0" err="1"/>
              <a:t>interface_type,softwareloopback,tunnel,healthy,unknown</a:t>
            </a:r>
            <a:endParaRPr lang="en-US" altLang="ja-JP" sz="1200" b="1" dirty="0"/>
          </a:p>
          <a:p>
            <a:r>
              <a:rPr lang="en-US" altLang="ja-JP" sz="1200" b="1" dirty="0" err="1"/>
              <a:t>interface_name</a:t>
            </a:r>
            <a:r>
              <a:rPr lang="en-US" altLang="ja-JP" sz="1200" b="1" dirty="0"/>
              <a:t>,</a:t>
            </a:r>
          </a:p>
          <a:p>
            <a:r>
              <a:rPr lang="en-US" altLang="ja-JP" sz="1200" b="1" dirty="0" err="1"/>
              <a:t>interface_if</a:t>
            </a:r>
            <a:r>
              <a:rPr lang="en-US" altLang="ja-JP" sz="1200" b="1" dirty="0"/>
              <a:t>-index,</a:t>
            </a:r>
          </a:p>
          <a:p>
            <a:r>
              <a:rPr lang="en-US" altLang="ja-JP" sz="1200" b="1" dirty="0"/>
              <a:t>platform-</a:t>
            </a:r>
            <a:r>
              <a:rPr lang="en-US" altLang="ja-JP" sz="1200" b="1" dirty="0" err="1"/>
              <a:t>fru</a:t>
            </a:r>
            <a:r>
              <a:rPr lang="en-US" altLang="ja-JP" sz="1200" b="1" dirty="0"/>
              <a:t>-</a:t>
            </a:r>
            <a:r>
              <a:rPr lang="en-US" altLang="ja-JP" sz="1200" b="1" dirty="0" err="1"/>
              <a:t>rp</a:t>
            </a:r>
            <a:r>
              <a:rPr lang="en-US" altLang="ja-JP" sz="1200" b="1" dirty="0"/>
              <a:t>,</a:t>
            </a:r>
          </a:p>
          <a:p>
            <a:r>
              <a:rPr lang="en-US" altLang="ja-JP" sz="1200" b="1" dirty="0" err="1"/>
              <a:t>phys</a:t>
            </a:r>
            <a:r>
              <a:rPr lang="en-US" altLang="ja-JP" sz="1200" b="1" dirty="0"/>
              <a:t>-address,</a:t>
            </a:r>
          </a:p>
          <a:p>
            <a:r>
              <a:rPr lang="en-US" altLang="ja-JP" sz="1200" b="1" dirty="0"/>
              <a:t>Healthy, critical, </a:t>
            </a:r>
            <a:r>
              <a:rPr lang="en-US" altLang="ja-JP" sz="1200" b="1" dirty="0" err="1"/>
              <a:t>unknow,up</a:t>
            </a:r>
            <a:r>
              <a:rPr lang="en-US" altLang="ja-JP" sz="1200" b="1" dirty="0"/>
              <a:t>, down, </a:t>
            </a:r>
          </a:p>
          <a:p>
            <a:r>
              <a:rPr lang="en-US" altLang="ja-JP" sz="1200" b="1" dirty="0"/>
              <a:t>Null…</a:t>
            </a:r>
          </a:p>
          <a:p>
            <a:r>
              <a:rPr lang="en-US" altLang="ja-JP" sz="1200" b="1" dirty="0"/>
              <a:t>}</a:t>
            </a:r>
          </a:p>
          <a:p>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All of digital info. </a:t>
            </a:r>
          </a:p>
          <a:p>
            <a:r>
              <a:rPr lang="en-US" altLang="ja-JP" sz="1600" b="1" dirty="0">
                <a:latin typeface="Meiryo UI" panose="020B0604030504040204" pitchFamily="50" charset="-128"/>
                <a:ea typeface="Meiryo UI" panose="020B0604030504040204" pitchFamily="50" charset="-128"/>
              </a:rPr>
              <a:t>e.g. memory-</a:t>
            </a:r>
            <a:r>
              <a:rPr lang="en-US" altLang="ja-JP" sz="1600" b="1" dirty="0" err="1">
                <a:latin typeface="Meiryo UI" panose="020B0604030504040204" pitchFamily="50" charset="-128"/>
                <a:ea typeface="Meiryo UI" panose="020B0604030504040204" pitchFamily="50" charset="-128"/>
              </a:rPr>
              <a:t>states,per</a:t>
            </a:r>
            <a:r>
              <a:rPr lang="en-US" altLang="ja-JP" sz="1600" b="1" dirty="0">
                <a:latin typeface="Meiryo UI" panose="020B0604030504040204" pitchFamily="50" charset="-128"/>
                <a:ea typeface="Meiryo UI" panose="020B0604030504040204" pitchFamily="50" charset="-128"/>
              </a:rPr>
              <a:t>-core-</a:t>
            </a:r>
            <a:r>
              <a:rPr lang="en-US" altLang="ja-JP" sz="1600" b="1" dirty="0" err="1">
                <a:latin typeface="Meiryo UI" panose="020B0604030504040204" pitchFamily="50" charset="-128"/>
                <a:ea typeface="Meiryo UI" panose="020B0604030504040204" pitchFamily="50" charset="-128"/>
              </a:rPr>
              <a:t>states,interface</a:t>
            </a:r>
            <a:r>
              <a:rPr lang="en-US" altLang="ja-JP" sz="1600" b="1" dirty="0">
                <a:latin typeface="Meiryo UI" panose="020B0604030504040204" pitchFamily="50" charset="-128"/>
                <a:ea typeface="Meiryo UI" panose="020B0604030504040204" pitchFamily="50" charset="-128"/>
              </a:rPr>
              <a:t>-parameter…</a:t>
            </a:r>
          </a:p>
          <a:p>
            <a:endParaRPr lang="en-US" altLang="ja-JP" sz="1600" b="1"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Common features among all of nodes</a:t>
            </a:r>
          </a:p>
          <a:p>
            <a:endParaRPr lang="en-US" altLang="ja-JP" sz="1600" b="1"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965FA39C-63D9-44A8-A089-6E9B593C260B}"/>
              </a:ext>
            </a:extLst>
          </p:cNvPr>
          <p:cNvSpPr txBox="1"/>
          <p:nvPr/>
        </p:nvSpPr>
        <p:spPr>
          <a:xfrm>
            <a:off x="4524158" y="2129427"/>
            <a:ext cx="2847113" cy="369332"/>
          </a:xfrm>
          <a:prstGeom prst="rect">
            <a:avLst/>
          </a:prstGeom>
          <a:noFill/>
        </p:spPr>
        <p:txBody>
          <a:bodyPr wrap="square">
            <a:spAutoFit/>
          </a:bodyPr>
          <a:lstStyle/>
          <a:p>
            <a:r>
              <a:rPr lang="ja-JP" altLang="en-US" sz="1800" dirty="0">
                <a:solidFill>
                  <a:srgbClr val="1D1C1D"/>
                </a:solidFill>
                <a:latin typeface="Slack-Lato"/>
              </a:rPr>
              <a:t>特徴量の選抜基準</a:t>
            </a:r>
            <a:endParaRPr lang="ja-JP" altLang="en-US" dirty="0"/>
          </a:p>
        </p:txBody>
      </p:sp>
      <p:sp>
        <p:nvSpPr>
          <p:cNvPr id="2" name="正方形/長方形 1"/>
          <p:cNvSpPr/>
          <p:nvPr/>
        </p:nvSpPr>
        <p:spPr>
          <a:xfrm>
            <a:off x="4524158" y="6141390"/>
            <a:ext cx="2621615" cy="369332"/>
          </a:xfrm>
          <a:prstGeom prst="rect">
            <a:avLst/>
          </a:prstGeom>
        </p:spPr>
        <p:txBody>
          <a:bodyPr wrap="none">
            <a:spAutoFit/>
          </a:bodyPr>
          <a:lstStyle/>
          <a:p>
            <a:r>
              <a:rPr lang="ja-JP" altLang="en-US" b="1" dirty="0">
                <a:latin typeface="Meiryo UI" panose="020B0604030504040204" pitchFamily="50" charset="-128"/>
                <a:ea typeface="Meiryo UI" panose="020B0604030504040204" pitchFamily="50" charset="-128"/>
              </a:rPr>
              <a:t>⇒</a:t>
            </a:r>
            <a:r>
              <a:rPr lang="en-US" altLang="ja-JP" b="1" dirty="0">
                <a:latin typeface="Meiryo UI" panose="020B0604030504040204" pitchFamily="50" charset="-128"/>
                <a:ea typeface="Meiryo UI" panose="020B0604030504040204" pitchFamily="50" charset="-128"/>
              </a:rPr>
              <a:t> as</a:t>
            </a:r>
            <a:r>
              <a:rPr lang="ja-JP" altLang="en-US" b="1" dirty="0">
                <a:latin typeface="Meiryo UI" panose="020B0604030504040204" pitchFamily="50" charset="-128"/>
                <a:ea typeface="Meiryo UI" panose="020B0604030504040204" pitchFamily="50" charset="-128"/>
              </a:rPr>
              <a:t> </a:t>
            </a:r>
            <a:r>
              <a:rPr lang="en-US" altLang="ja-JP" b="1" dirty="0">
                <a:latin typeface="Meiryo UI" panose="020B0604030504040204" pitchFamily="50" charset="-128"/>
                <a:ea typeface="Meiryo UI" panose="020B0604030504040204" pitchFamily="50" charset="-128"/>
              </a:rPr>
              <a:t>features (103)</a:t>
            </a:r>
          </a:p>
        </p:txBody>
      </p:sp>
    </p:spTree>
    <p:extLst>
      <p:ext uri="{BB962C8B-B14F-4D97-AF65-F5344CB8AC3E}">
        <p14:creationId xmlns:p14="http://schemas.microsoft.com/office/powerpoint/2010/main" val="20201605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24476</TotalTime>
  <Words>1624</Words>
  <Application>Microsoft Office PowerPoint</Application>
  <PresentationFormat>ワイド画面</PresentationFormat>
  <Paragraphs>303</Paragraphs>
  <Slides>18</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-apple-system</vt:lpstr>
      <vt:lpstr>Meiryo UI</vt:lpstr>
      <vt:lpstr>Slack-Lato</vt:lpstr>
      <vt:lpstr>游ゴシック</vt:lpstr>
      <vt:lpstr>游ゴシック Light</vt:lpstr>
      <vt:lpstr>Arial</vt:lpstr>
      <vt:lpstr>Trebuchet MS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owner2</dc:creator>
  <cp:lastModifiedBy>ABE</cp:lastModifiedBy>
  <cp:revision>1524</cp:revision>
  <dcterms:created xsi:type="dcterms:W3CDTF">2021-01-13T02:20:16Z</dcterms:created>
  <dcterms:modified xsi:type="dcterms:W3CDTF">2021-11-28T14:15:53Z</dcterms:modified>
</cp:coreProperties>
</file>