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307" r:id="rId3"/>
    <p:sldId id="306" r:id="rId4"/>
    <p:sldId id="257" r:id="rId5"/>
    <p:sldId id="258" r:id="rId6"/>
    <p:sldId id="285" r:id="rId7"/>
    <p:sldId id="290" r:id="rId8"/>
    <p:sldId id="281" r:id="rId9"/>
    <p:sldId id="288" r:id="rId10"/>
    <p:sldId id="286" r:id="rId11"/>
    <p:sldId id="283" r:id="rId12"/>
    <p:sldId id="304" r:id="rId13"/>
    <p:sldId id="298" r:id="rId14"/>
    <p:sldId id="282" r:id="rId15"/>
    <p:sldId id="292" r:id="rId16"/>
    <p:sldId id="303" r:id="rId17"/>
    <p:sldId id="295" r:id="rId18"/>
    <p:sldId id="296" r:id="rId19"/>
    <p:sldId id="305" r:id="rId20"/>
    <p:sldId id="280" r:id="rId21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658"/>
    <a:srgbClr val="5AC2AE"/>
    <a:srgbClr val="049AAB"/>
    <a:srgbClr val="E7E7E7"/>
    <a:srgbClr val="C7DA3E"/>
    <a:srgbClr val="5E66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3"/>
    <p:restoredTop sz="94807"/>
  </p:normalViewPr>
  <p:slideViewPr>
    <p:cSldViewPr>
      <p:cViewPr varScale="1">
        <p:scale>
          <a:sx n="124" d="100"/>
          <a:sy n="124" d="100"/>
        </p:scale>
        <p:origin x="80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E8783-DFBB-D949-B381-B7323EADA558}" type="datetimeFigureOut">
              <a:rPr lang="en-JP" smtClean="0"/>
              <a:t>10/15/20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51F6F-2385-C949-BBEA-D9A5AE1C3AD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6751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51F6F-2385-C949-BBEA-D9A5AE1C3AD0}" type="slidenum">
              <a:rPr lang="en-JP" smtClean="0"/>
              <a:t>10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05983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51F6F-2385-C949-BBEA-D9A5AE1C3AD0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91970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352518" y="638132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6F307BB1-1C30-0441-9BD9-4473A0CA1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F3E71BFF-D01E-1846-B107-8361AC28A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28213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D28C13E5-AFF2-4568-8DE2-E4C8402519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  <p:sp>
        <p:nvSpPr>
          <p:cNvPr id="13" name="任意多边形: 形状 11">
            <a:extLst>
              <a:ext uri="{FF2B5EF4-FFF2-40B4-BE49-F238E27FC236}">
                <a16:creationId xmlns:a16="http://schemas.microsoft.com/office/drawing/2014/main" id="{B1FDE33C-0C7C-4426-9C7E-AD19E0284793}"/>
              </a:ext>
            </a:extLst>
          </p:cNvPr>
          <p:cNvSpPr/>
          <p:nvPr/>
        </p:nvSpPr>
        <p:spPr>
          <a:xfrm flipH="1">
            <a:off x="0" y="1828383"/>
            <a:ext cx="255181" cy="3211033"/>
          </a:xfrm>
          <a:custGeom>
            <a:avLst/>
            <a:gdLst>
              <a:gd name="connsiteX0" fmla="*/ 85062 w 255181"/>
              <a:gd name="connsiteY0" fmla="*/ 0 h 3211033"/>
              <a:gd name="connsiteX1" fmla="*/ 255181 w 255181"/>
              <a:gd name="connsiteY1" fmla="*/ 0 h 3211033"/>
              <a:gd name="connsiteX2" fmla="*/ 255181 w 255181"/>
              <a:gd name="connsiteY2" fmla="*/ 3211033 h 3211033"/>
              <a:gd name="connsiteX3" fmla="*/ 85062 w 255181"/>
              <a:gd name="connsiteY3" fmla="*/ 3211033 h 3211033"/>
              <a:gd name="connsiteX4" fmla="*/ 0 w 255181"/>
              <a:gd name="connsiteY4" fmla="*/ 3125971 h 3211033"/>
              <a:gd name="connsiteX5" fmla="*/ 0 w 255181"/>
              <a:gd name="connsiteY5" fmla="*/ 85062 h 3211033"/>
              <a:gd name="connsiteX6" fmla="*/ 85062 w 255181"/>
              <a:gd name="connsiteY6" fmla="*/ 0 h 321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181" h="3211033">
                <a:moveTo>
                  <a:pt x="85062" y="0"/>
                </a:moveTo>
                <a:lnTo>
                  <a:pt x="255181" y="0"/>
                </a:lnTo>
                <a:lnTo>
                  <a:pt x="255181" y="3211033"/>
                </a:lnTo>
                <a:lnTo>
                  <a:pt x="85062" y="3211033"/>
                </a:lnTo>
                <a:cubicBezTo>
                  <a:pt x="38084" y="3211033"/>
                  <a:pt x="0" y="3172949"/>
                  <a:pt x="0" y="3125971"/>
                </a:cubicBezTo>
                <a:lnTo>
                  <a:pt x="0" y="85062"/>
                </a:lnTo>
                <a:cubicBezTo>
                  <a:pt x="0" y="38084"/>
                  <a:pt x="38084" y="0"/>
                  <a:pt x="85062" y="0"/>
                </a:cubicBezTo>
                <a:close/>
              </a:path>
            </a:pathLst>
          </a:custGeom>
          <a:solidFill>
            <a:srgbClr val="049AA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BEF85B-843E-4309-8CCC-7AA4EBD42DCF}"/>
              </a:ext>
            </a:extLst>
          </p:cNvPr>
          <p:cNvSpPr/>
          <p:nvPr/>
        </p:nvSpPr>
        <p:spPr>
          <a:xfrm>
            <a:off x="838622" y="1051519"/>
            <a:ext cx="5663729" cy="7007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rgbClr val="049AAB"/>
                </a:solidFill>
                <a:latin typeface="Times New Roman" panose="02020603050405020304" pitchFamily="18" charset="0"/>
                <a:ea typeface="方正细谭黑简体" panose="02000000000000000000" pitchFamily="2" charset="-122"/>
                <a:cs typeface="Times New Roman" panose="02020603050405020304" pitchFamily="18" charset="0"/>
                <a:sym typeface="+mn-lt"/>
              </a:rPr>
              <a:t>ITU AI/ML 5G Challenge</a:t>
            </a:r>
            <a:endParaRPr lang="zh-CN" altLang="en-US" sz="3600" b="1" dirty="0">
              <a:solidFill>
                <a:srgbClr val="049AAB"/>
              </a:solidFill>
              <a:latin typeface="Times New Roman" panose="02020603050405020304" pitchFamily="18" charset="0"/>
              <a:ea typeface="方正细谭黑简体" panose="020000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B14648-53B1-4C29-A233-09C5EBCCA170}"/>
              </a:ext>
            </a:extLst>
          </p:cNvPr>
          <p:cNvSpPr/>
          <p:nvPr/>
        </p:nvSpPr>
        <p:spPr>
          <a:xfrm>
            <a:off x="838622" y="1967054"/>
            <a:ext cx="4608511" cy="69910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rgbClr val="049AAB"/>
                </a:solidFill>
                <a:latin typeface="Times New Roman" panose="02020603050405020304" pitchFamily="18" charset="0"/>
                <a:ea typeface="方正细谭黑简体" panose="02000000000000000000" pitchFamily="2" charset="-122"/>
                <a:cs typeface="Times New Roman" panose="02020603050405020304" pitchFamily="18" charset="0"/>
                <a:sym typeface="+mn-lt"/>
              </a:rPr>
              <a:t>Theme 1 from KDDI</a:t>
            </a:r>
            <a:endParaRPr lang="zh-CN" altLang="en-US" sz="3600" b="1" dirty="0">
              <a:solidFill>
                <a:srgbClr val="049AAB"/>
              </a:solidFill>
              <a:latin typeface="Times New Roman" panose="02020603050405020304" pitchFamily="18" charset="0"/>
              <a:ea typeface="方正细谭黑简体" panose="020000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6" name="文本框 36">
            <a:extLst>
              <a:ext uri="{FF2B5EF4-FFF2-40B4-BE49-F238E27FC236}">
                <a16:creationId xmlns:a16="http://schemas.microsoft.com/office/drawing/2014/main" id="{7C0853F6-8791-41B9-A211-ADED649BEF7A}"/>
              </a:ext>
            </a:extLst>
          </p:cNvPr>
          <p:cNvSpPr txBox="1"/>
          <p:nvPr/>
        </p:nvSpPr>
        <p:spPr>
          <a:xfrm>
            <a:off x="838622" y="2880922"/>
            <a:ext cx="7344816" cy="103611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280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Analysis on route information failure in IP core networks by NFV-based test environment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1E2B79F-D0E0-4613-8170-599F3A675608}"/>
              </a:ext>
            </a:extLst>
          </p:cNvPr>
          <p:cNvSpPr/>
          <p:nvPr/>
        </p:nvSpPr>
        <p:spPr>
          <a:xfrm>
            <a:off x="838622" y="4163177"/>
            <a:ext cx="3579785" cy="94006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UT-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NakaoLab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-AI Team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2020-10-15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9BDD44-AA22-FF4D-A9BD-8CDCC92E4225}"/>
              </a:ext>
            </a:extLst>
          </p:cNvPr>
          <p:cNvSpPr txBox="1"/>
          <p:nvPr/>
        </p:nvSpPr>
        <p:spPr>
          <a:xfrm>
            <a:off x="807922" y="5541944"/>
            <a:ext cx="1116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Fei Xia (M1),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Aerman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Tuerxun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(M1),  Jiaxing Lu (D1),  Ping Du</a:t>
            </a:r>
          </a:p>
        </p:txBody>
      </p:sp>
    </p:spTree>
    <p:extLst>
      <p:ext uri="{BB962C8B-B14F-4D97-AF65-F5344CB8AC3E}">
        <p14:creationId xmlns:p14="http://schemas.microsoft.com/office/powerpoint/2010/main" val="3959324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3">
            <a:extLst>
              <a:ext uri="{FF2B5EF4-FFF2-40B4-BE49-F238E27FC236}">
                <a16:creationId xmlns:a16="http://schemas.microsoft.com/office/drawing/2014/main" id="{F788408E-468B-4E60-929E-17E426FEA774}"/>
              </a:ext>
            </a:extLst>
          </p:cNvPr>
          <p:cNvSpPr txBox="1"/>
          <p:nvPr/>
        </p:nvSpPr>
        <p:spPr>
          <a:xfrm>
            <a:off x="1289939" y="46731"/>
            <a:ext cx="3147292" cy="5448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14000"/>
              </a:lnSpc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Refinement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6EDC562-B668-1845-92DA-343322E02D99}"/>
              </a:ext>
            </a:extLst>
          </p:cNvPr>
          <p:cNvSpPr/>
          <p:nvPr/>
        </p:nvSpPr>
        <p:spPr>
          <a:xfrm>
            <a:off x="9947" y="121709"/>
            <a:ext cx="1342800" cy="385200"/>
          </a:xfrm>
          <a:prstGeom prst="rect">
            <a:avLst/>
          </a:prstGeom>
          <a:solidFill>
            <a:srgbClr val="049AAB"/>
          </a:solidFill>
          <a:ln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8FF4B2E-1CDE-5343-91F8-6C19DF34724E}"/>
              </a:ext>
            </a:extLst>
          </p:cNvPr>
          <p:cNvSpPr/>
          <p:nvPr/>
        </p:nvSpPr>
        <p:spPr>
          <a:xfrm>
            <a:off x="4450267" y="115580"/>
            <a:ext cx="7724591" cy="385200"/>
          </a:xfrm>
          <a:prstGeom prst="rect">
            <a:avLst/>
          </a:prstGeom>
          <a:solidFill>
            <a:srgbClr val="049AAB"/>
          </a:solidFill>
          <a:ln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9" name="箭头 11">
            <a:extLst>
              <a:ext uri="{FF2B5EF4-FFF2-40B4-BE49-F238E27FC236}">
                <a16:creationId xmlns:a16="http://schemas.microsoft.com/office/drawing/2014/main" id="{42937FC9-D351-9649-AC7A-526C4FF787D9}"/>
              </a:ext>
            </a:extLst>
          </p:cNvPr>
          <p:cNvSpPr/>
          <p:nvPr/>
        </p:nvSpPr>
        <p:spPr>
          <a:xfrm>
            <a:off x="5231110" y="2814546"/>
            <a:ext cx="1153717" cy="420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5AC2AE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 defTabSz="412667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087CA6A-42A0-3847-8CB4-EB926F0C631E}"/>
              </a:ext>
            </a:extLst>
          </p:cNvPr>
          <p:cNvGrpSpPr/>
          <p:nvPr/>
        </p:nvGrpSpPr>
        <p:grpSpPr>
          <a:xfrm>
            <a:off x="751335" y="1900632"/>
            <a:ext cx="4406439" cy="2248448"/>
            <a:chOff x="635551" y="1382618"/>
            <a:chExt cx="4406439" cy="2248448"/>
          </a:xfrm>
        </p:grpSpPr>
        <p:pic>
          <p:nvPicPr>
            <p:cNvPr id="66" name="图像" descr="图像">
              <a:extLst>
                <a:ext uri="{FF2B5EF4-FFF2-40B4-BE49-F238E27FC236}">
                  <a16:creationId xmlns:a16="http://schemas.microsoft.com/office/drawing/2014/main" id="{FAE1BF00-1033-E247-96EF-CB5CE32E3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4155" y="1527030"/>
              <a:ext cx="1411864" cy="1573813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7" name="圆角矩形">
              <a:extLst>
                <a:ext uri="{FF2B5EF4-FFF2-40B4-BE49-F238E27FC236}">
                  <a16:creationId xmlns:a16="http://schemas.microsoft.com/office/drawing/2014/main" id="{FA3208A0-DB24-4048-9140-1ACAC48C6D76}"/>
                </a:ext>
              </a:extLst>
            </p:cNvPr>
            <p:cNvSpPr/>
            <p:nvPr/>
          </p:nvSpPr>
          <p:spPr>
            <a:xfrm>
              <a:off x="635551" y="1382618"/>
              <a:ext cx="4406439" cy="2248448"/>
            </a:xfrm>
            <a:prstGeom prst="roundRect">
              <a:avLst>
                <a:gd name="adj" fmla="val 6986"/>
              </a:avLst>
            </a:prstGeom>
            <a:ln w="25400">
              <a:solidFill>
                <a:srgbClr val="5AC2AE"/>
              </a:solidFill>
              <a:miter lim="400000"/>
            </a:ln>
          </p:spPr>
          <p:txBody>
            <a:bodyPr lIns="25397" tIns="25397" rIns="25397" bIns="25397" anchor="ctr"/>
            <a:lstStyle/>
            <a:p>
              <a:pPr defTabSz="412667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Virtual csv…">
              <a:extLst>
                <a:ext uri="{FF2B5EF4-FFF2-40B4-BE49-F238E27FC236}">
                  <a16:creationId xmlns:a16="http://schemas.microsoft.com/office/drawing/2014/main" id="{6792DDA3-8579-7A43-9ADE-7E2DB3DDDAB7}"/>
                </a:ext>
              </a:extLst>
            </p:cNvPr>
            <p:cNvSpPr txBox="1"/>
            <p:nvPr/>
          </p:nvSpPr>
          <p:spPr>
            <a:xfrm>
              <a:off x="2951152" y="1555488"/>
              <a:ext cx="1383332" cy="15517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25397" tIns="25397" rIns="25397" bIns="25397" anchor="ctr">
              <a:noAutofit/>
            </a:bodyPr>
            <a:lstStyle/>
            <a:p>
              <a:pPr marL="228554" indent="-228554" defTabSz="914194">
                <a:lnSpc>
                  <a:spcPct val="90000"/>
                </a:lnSpc>
                <a:spcBef>
                  <a:spcPts val="1650"/>
                </a:spcBef>
                <a:buSzPct val="123000"/>
                <a:buChar char="•"/>
                <a:defRPr sz="3600">
                  <a:solidFill>
                    <a:srgbClr val="000000"/>
                  </a:solidFill>
                </a:defRPr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Physical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554" indent="-228554" defTabSz="914194">
                <a:lnSpc>
                  <a:spcPct val="90000"/>
                </a:lnSpc>
                <a:spcBef>
                  <a:spcPts val="1650"/>
                </a:spcBef>
                <a:buSzPct val="123000"/>
                <a:buChar char="•"/>
                <a:defRPr sz="3600">
                  <a:solidFill>
                    <a:srgbClr val="000000"/>
                  </a:solidFill>
                </a:defRPr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554" indent="-228554" defTabSz="914194">
                <a:lnSpc>
                  <a:spcPct val="90000"/>
                </a:lnSpc>
                <a:spcBef>
                  <a:spcPts val="1650"/>
                </a:spcBef>
                <a:buSzPct val="123000"/>
                <a:buChar char="•"/>
                <a:defRPr sz="3600">
                  <a:solidFill>
                    <a:srgbClr val="000000"/>
                  </a:solidFill>
                </a:defRPr>
              </a:pPr>
              <a:r>
                <a:rPr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</a:t>
              </a:r>
            </a:p>
          </p:txBody>
        </p:sp>
        <p:sp>
          <p:nvSpPr>
            <p:cNvPr id="76" name="data-for-learning / csv">
              <a:extLst>
                <a:ext uri="{FF2B5EF4-FFF2-40B4-BE49-F238E27FC236}">
                  <a16:creationId xmlns:a16="http://schemas.microsoft.com/office/drawing/2014/main" id="{B4BDF9D0-0FBE-8246-97BC-DF4441B14300}"/>
                </a:ext>
              </a:extLst>
            </p:cNvPr>
            <p:cNvSpPr txBox="1"/>
            <p:nvPr/>
          </p:nvSpPr>
          <p:spPr>
            <a:xfrm>
              <a:off x="953096" y="3152439"/>
              <a:ext cx="3771347" cy="4206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397" tIns="25397" rIns="25397" bIns="25397" anchor="ctr">
              <a:spAutoFit/>
            </a:bodyPr>
            <a:lstStyle>
              <a:lvl1pPr>
                <a:defRPr sz="2600"/>
              </a:lvl1pPr>
            </a:lstStyle>
            <a:p>
              <a:pPr algn="ctr"/>
              <a:r>
                <a:rPr sz="2400" dirty="0">
                  <a:solidFill>
                    <a:srgbClr val="049A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data-for-learning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CSV format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7" name="图像" descr="图像">
            <a:extLst>
              <a:ext uri="{FF2B5EF4-FFF2-40B4-BE49-F238E27FC236}">
                <a16:creationId xmlns:a16="http://schemas.microsoft.com/office/drawing/2014/main" id="{2891DB03-43D8-CA49-B935-4EA9C2680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905" y="4501428"/>
            <a:ext cx="2097831" cy="1771212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Merge">
            <a:extLst>
              <a:ext uri="{FF2B5EF4-FFF2-40B4-BE49-F238E27FC236}">
                <a16:creationId xmlns:a16="http://schemas.microsoft.com/office/drawing/2014/main" id="{457DDF10-2631-6C47-BF7D-32E2BCAC72F2}"/>
              </a:ext>
            </a:extLst>
          </p:cNvPr>
          <p:cNvSpPr txBox="1"/>
          <p:nvPr/>
        </p:nvSpPr>
        <p:spPr>
          <a:xfrm>
            <a:off x="5383560" y="2339907"/>
            <a:ext cx="848816" cy="420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397" tIns="25397" rIns="25397" bIns="25397" anchor="ctr">
            <a:sp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B3E9186-1B3D-8C4F-8816-F4C830ADFAF6}"/>
              </a:ext>
            </a:extLst>
          </p:cNvPr>
          <p:cNvGrpSpPr/>
          <p:nvPr/>
        </p:nvGrpSpPr>
        <p:grpSpPr>
          <a:xfrm>
            <a:off x="6452512" y="2023967"/>
            <a:ext cx="2003679" cy="2001779"/>
            <a:chOff x="7486760" y="1789123"/>
            <a:chExt cx="2003679" cy="2001779"/>
          </a:xfrm>
        </p:grpSpPr>
        <p:sp>
          <p:nvSpPr>
            <p:cNvPr id="71" name="CSV">
              <a:extLst>
                <a:ext uri="{FF2B5EF4-FFF2-40B4-BE49-F238E27FC236}">
                  <a16:creationId xmlns:a16="http://schemas.microsoft.com/office/drawing/2014/main" id="{A8DF5501-5122-6841-976E-B6430BEE91DB}"/>
                </a:ext>
              </a:extLst>
            </p:cNvPr>
            <p:cNvSpPr txBox="1"/>
            <p:nvPr/>
          </p:nvSpPr>
          <p:spPr>
            <a:xfrm>
              <a:off x="8163193" y="3313828"/>
              <a:ext cx="650813" cy="4206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397" tIns="25397" rIns="25397" bIns="25397" anchor="ctr">
              <a:spAutoFit/>
            </a:bodyPr>
            <a:lstStyle/>
            <a:p>
              <a:r>
                <a:rPr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CSV</a:t>
              </a:r>
            </a:p>
          </p:txBody>
        </p:sp>
        <p:pic>
          <p:nvPicPr>
            <p:cNvPr id="72" name="图像" descr="图像">
              <a:extLst>
                <a:ext uri="{FF2B5EF4-FFF2-40B4-BE49-F238E27FC236}">
                  <a16:creationId xmlns:a16="http://schemas.microsoft.com/office/drawing/2014/main" id="{6595B05B-22B6-4443-8FB7-C5704BBC7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63039" y="1831364"/>
              <a:ext cx="1651120" cy="153890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14" name="圆角矩形">
              <a:extLst>
                <a:ext uri="{FF2B5EF4-FFF2-40B4-BE49-F238E27FC236}">
                  <a16:creationId xmlns:a16="http://schemas.microsoft.com/office/drawing/2014/main" id="{0425260F-943F-0A4C-BE63-D513DD6654C4}"/>
                </a:ext>
              </a:extLst>
            </p:cNvPr>
            <p:cNvSpPr/>
            <p:nvPr/>
          </p:nvSpPr>
          <p:spPr>
            <a:xfrm>
              <a:off x="7486760" y="1789123"/>
              <a:ext cx="2003679" cy="2001779"/>
            </a:xfrm>
            <a:prstGeom prst="roundRect">
              <a:avLst>
                <a:gd name="adj" fmla="val 6986"/>
              </a:avLst>
            </a:prstGeom>
            <a:ln w="25400">
              <a:solidFill>
                <a:srgbClr val="049AAB"/>
              </a:solidFill>
              <a:miter lim="400000"/>
            </a:ln>
          </p:spPr>
          <p:txBody>
            <a:bodyPr lIns="25397" tIns="25397" rIns="25397" bIns="25397" anchor="ctr"/>
            <a:lstStyle/>
            <a:p>
              <a:pPr defTabSz="412667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027DE2E-E37D-8642-8345-FEADCF63C0D8}"/>
              </a:ext>
            </a:extLst>
          </p:cNvPr>
          <p:cNvGrpSpPr/>
          <p:nvPr/>
        </p:nvGrpSpPr>
        <p:grpSpPr>
          <a:xfrm>
            <a:off x="9783085" y="2738868"/>
            <a:ext cx="1985474" cy="571973"/>
            <a:chOff x="10319566" y="3741766"/>
            <a:chExt cx="1985474" cy="571973"/>
          </a:xfrm>
        </p:grpSpPr>
        <p:sp>
          <p:nvSpPr>
            <p:cNvPr id="116" name="圆角矩形">
              <a:extLst>
                <a:ext uri="{FF2B5EF4-FFF2-40B4-BE49-F238E27FC236}">
                  <a16:creationId xmlns:a16="http://schemas.microsoft.com/office/drawing/2014/main" id="{85F0EB81-65C6-C948-92D0-30971963D53A}"/>
                </a:ext>
              </a:extLst>
            </p:cNvPr>
            <p:cNvSpPr/>
            <p:nvPr/>
          </p:nvSpPr>
          <p:spPr>
            <a:xfrm>
              <a:off x="10319566" y="3741766"/>
              <a:ext cx="1985474" cy="571973"/>
            </a:xfrm>
            <a:prstGeom prst="roundRect">
              <a:avLst>
                <a:gd name="adj" fmla="val 6986"/>
              </a:avLst>
            </a:prstGeom>
            <a:ln w="25400">
              <a:solidFill>
                <a:srgbClr val="049AAB"/>
              </a:solidFill>
              <a:miter lim="400000"/>
            </a:ln>
          </p:spPr>
          <p:txBody>
            <a:bodyPr lIns="25397" tIns="25397" rIns="25397" bIns="25397" anchor="ctr"/>
            <a:lstStyle/>
            <a:p>
              <a:pPr defTabSz="412667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2B96727-854B-174A-816C-7362FB67A752}"/>
                </a:ext>
              </a:extLst>
            </p:cNvPr>
            <p:cNvSpPr txBox="1"/>
            <p:nvPr/>
          </p:nvSpPr>
          <p:spPr>
            <a:xfrm>
              <a:off x="10446713" y="3796920"/>
              <a:ext cx="1731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Training</a:t>
              </a:r>
            </a:p>
          </p:txBody>
        </p:sp>
      </p:grpSp>
      <p:sp>
        <p:nvSpPr>
          <p:cNvPr id="121" name="箭头 11">
            <a:extLst>
              <a:ext uri="{FF2B5EF4-FFF2-40B4-BE49-F238E27FC236}">
                <a16:creationId xmlns:a16="http://schemas.microsoft.com/office/drawing/2014/main" id="{4F924284-8969-0646-92E1-B9C3ACE4AC46}"/>
              </a:ext>
            </a:extLst>
          </p:cNvPr>
          <p:cNvSpPr/>
          <p:nvPr/>
        </p:nvSpPr>
        <p:spPr>
          <a:xfrm>
            <a:off x="8526610" y="2814545"/>
            <a:ext cx="1153717" cy="420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5AC2AE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 defTabSz="412667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箭头 11">
            <a:extLst>
              <a:ext uri="{FF2B5EF4-FFF2-40B4-BE49-F238E27FC236}">
                <a16:creationId xmlns:a16="http://schemas.microsoft.com/office/drawing/2014/main" id="{19F5AEC9-9FAC-3D49-BEB2-53FDDDCF6C26}"/>
              </a:ext>
            </a:extLst>
          </p:cNvPr>
          <p:cNvSpPr/>
          <p:nvPr/>
        </p:nvSpPr>
        <p:spPr>
          <a:xfrm>
            <a:off x="5231110" y="5370154"/>
            <a:ext cx="1153717" cy="420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5AC2AE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 defTabSz="412667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B5990C6-1346-3641-B3C4-44AA1AF9BB0C}"/>
              </a:ext>
            </a:extLst>
          </p:cNvPr>
          <p:cNvGrpSpPr/>
          <p:nvPr/>
        </p:nvGrpSpPr>
        <p:grpSpPr>
          <a:xfrm>
            <a:off x="751335" y="4456240"/>
            <a:ext cx="4406439" cy="2248448"/>
            <a:chOff x="635551" y="1382618"/>
            <a:chExt cx="4406439" cy="2248448"/>
          </a:xfrm>
        </p:grpSpPr>
        <p:pic>
          <p:nvPicPr>
            <p:cNvPr id="139" name="图像" descr="图像">
              <a:extLst>
                <a:ext uri="{FF2B5EF4-FFF2-40B4-BE49-F238E27FC236}">
                  <a16:creationId xmlns:a16="http://schemas.microsoft.com/office/drawing/2014/main" id="{86736042-4B7C-A647-ACDF-AD7C02125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4155" y="1527030"/>
              <a:ext cx="1411864" cy="1573813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40" name="圆角矩形">
              <a:extLst>
                <a:ext uri="{FF2B5EF4-FFF2-40B4-BE49-F238E27FC236}">
                  <a16:creationId xmlns:a16="http://schemas.microsoft.com/office/drawing/2014/main" id="{D83EC568-9723-6749-BF9C-A8C3FED5041B}"/>
                </a:ext>
              </a:extLst>
            </p:cNvPr>
            <p:cNvSpPr/>
            <p:nvPr/>
          </p:nvSpPr>
          <p:spPr>
            <a:xfrm>
              <a:off x="635551" y="1382618"/>
              <a:ext cx="4406439" cy="2248448"/>
            </a:xfrm>
            <a:prstGeom prst="roundRect">
              <a:avLst>
                <a:gd name="adj" fmla="val 6986"/>
              </a:avLst>
            </a:prstGeom>
            <a:ln w="25400">
              <a:solidFill>
                <a:srgbClr val="5AC2AE"/>
              </a:solidFill>
              <a:miter lim="400000"/>
            </a:ln>
          </p:spPr>
          <p:txBody>
            <a:bodyPr lIns="25397" tIns="25397" rIns="25397" bIns="25397" anchor="ctr"/>
            <a:lstStyle/>
            <a:p>
              <a:pPr defTabSz="412667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Virtual csv…">
              <a:extLst>
                <a:ext uri="{FF2B5EF4-FFF2-40B4-BE49-F238E27FC236}">
                  <a16:creationId xmlns:a16="http://schemas.microsoft.com/office/drawing/2014/main" id="{8344D9B7-5ED2-3141-9F53-5F5D8B571595}"/>
                </a:ext>
              </a:extLst>
            </p:cNvPr>
            <p:cNvSpPr txBox="1"/>
            <p:nvPr/>
          </p:nvSpPr>
          <p:spPr>
            <a:xfrm>
              <a:off x="2951152" y="1555488"/>
              <a:ext cx="1383332" cy="15517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25397" tIns="25397" rIns="25397" bIns="25397" anchor="ctr">
              <a:noAutofit/>
            </a:bodyPr>
            <a:lstStyle/>
            <a:p>
              <a:pPr marL="228554" indent="-228554" defTabSz="914194">
                <a:lnSpc>
                  <a:spcPct val="90000"/>
                </a:lnSpc>
                <a:spcBef>
                  <a:spcPts val="1650"/>
                </a:spcBef>
                <a:buSzPct val="123000"/>
                <a:buChar char="•"/>
                <a:defRPr sz="3600">
                  <a:solidFill>
                    <a:srgbClr val="000000"/>
                  </a:solidFill>
                </a:defRPr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Physical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554" indent="-228554" defTabSz="914194">
                <a:lnSpc>
                  <a:spcPct val="90000"/>
                </a:lnSpc>
                <a:spcBef>
                  <a:spcPts val="1650"/>
                </a:spcBef>
                <a:buSzPct val="123000"/>
                <a:buChar char="•"/>
                <a:defRPr sz="3600">
                  <a:solidFill>
                    <a:srgbClr val="000000"/>
                  </a:solidFill>
                </a:defRPr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554" indent="-228554" defTabSz="914194">
                <a:lnSpc>
                  <a:spcPct val="90000"/>
                </a:lnSpc>
                <a:spcBef>
                  <a:spcPts val="1650"/>
                </a:spcBef>
                <a:buSzPct val="123000"/>
                <a:buChar char="•"/>
                <a:defRPr sz="3600">
                  <a:solidFill>
                    <a:srgbClr val="000000"/>
                  </a:solidFill>
                </a:defRPr>
              </a:pPr>
              <a:r>
                <a:rPr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</a:t>
              </a:r>
            </a:p>
          </p:txBody>
        </p:sp>
        <p:sp>
          <p:nvSpPr>
            <p:cNvPr id="142" name="data-for-learning / csv">
              <a:extLst>
                <a:ext uri="{FF2B5EF4-FFF2-40B4-BE49-F238E27FC236}">
                  <a16:creationId xmlns:a16="http://schemas.microsoft.com/office/drawing/2014/main" id="{30BAA897-D6C6-3349-B003-36EE379CA1E5}"/>
                </a:ext>
              </a:extLst>
            </p:cNvPr>
            <p:cNvSpPr txBox="1"/>
            <p:nvPr/>
          </p:nvSpPr>
          <p:spPr>
            <a:xfrm>
              <a:off x="816842" y="3152439"/>
              <a:ext cx="4043858" cy="4206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397" tIns="25397" rIns="25397" bIns="25397" anchor="ctr">
              <a:spAutoFit/>
            </a:bodyPr>
            <a:lstStyle>
              <a:lvl1pPr>
                <a:defRPr sz="2600"/>
              </a:lvl1pPr>
            </a:lstStyle>
            <a:p>
              <a:pPr algn="ctr"/>
              <a:r>
                <a:rPr sz="2400" dirty="0">
                  <a:solidFill>
                    <a:srgbClr val="049A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data-for-</a:t>
              </a:r>
              <a:r>
                <a:rPr lang="en-US" sz="2400" dirty="0">
                  <a:solidFill>
                    <a:srgbClr val="049A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evaluation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CSV format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3" name="Merge">
            <a:extLst>
              <a:ext uri="{FF2B5EF4-FFF2-40B4-BE49-F238E27FC236}">
                <a16:creationId xmlns:a16="http://schemas.microsoft.com/office/drawing/2014/main" id="{21646179-3AF0-7542-8779-63FF6CE9B41B}"/>
              </a:ext>
            </a:extLst>
          </p:cNvPr>
          <p:cNvSpPr txBox="1"/>
          <p:nvPr/>
        </p:nvSpPr>
        <p:spPr>
          <a:xfrm>
            <a:off x="5383560" y="4895515"/>
            <a:ext cx="848816" cy="420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397" tIns="25397" rIns="25397" bIns="25397" anchor="ctr">
            <a:sp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5760ADA-F807-0945-A814-E3D12A05DF4F}"/>
              </a:ext>
            </a:extLst>
          </p:cNvPr>
          <p:cNvGrpSpPr/>
          <p:nvPr/>
        </p:nvGrpSpPr>
        <p:grpSpPr>
          <a:xfrm>
            <a:off x="6482981" y="4579575"/>
            <a:ext cx="2003679" cy="2001779"/>
            <a:chOff x="7486760" y="1789123"/>
            <a:chExt cx="2003679" cy="2001779"/>
          </a:xfrm>
        </p:grpSpPr>
        <p:sp>
          <p:nvSpPr>
            <p:cNvPr id="145" name="CSV">
              <a:extLst>
                <a:ext uri="{FF2B5EF4-FFF2-40B4-BE49-F238E27FC236}">
                  <a16:creationId xmlns:a16="http://schemas.microsoft.com/office/drawing/2014/main" id="{3D89FD46-2CCF-8B49-9A2A-D4C72F571C92}"/>
                </a:ext>
              </a:extLst>
            </p:cNvPr>
            <p:cNvSpPr txBox="1"/>
            <p:nvPr/>
          </p:nvSpPr>
          <p:spPr>
            <a:xfrm>
              <a:off x="8163193" y="3313828"/>
              <a:ext cx="650813" cy="4206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397" tIns="25397" rIns="25397" bIns="25397" anchor="ctr">
              <a:spAutoFit/>
            </a:bodyPr>
            <a:lstStyle/>
            <a:p>
              <a:r>
                <a:rPr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CSV</a:t>
              </a:r>
            </a:p>
          </p:txBody>
        </p:sp>
        <p:sp>
          <p:nvSpPr>
            <p:cNvPr id="147" name="圆角矩形">
              <a:extLst>
                <a:ext uri="{FF2B5EF4-FFF2-40B4-BE49-F238E27FC236}">
                  <a16:creationId xmlns:a16="http://schemas.microsoft.com/office/drawing/2014/main" id="{243B7181-00C8-B740-9852-2A1223BCF568}"/>
                </a:ext>
              </a:extLst>
            </p:cNvPr>
            <p:cNvSpPr/>
            <p:nvPr/>
          </p:nvSpPr>
          <p:spPr>
            <a:xfrm>
              <a:off x="7486760" y="1789123"/>
              <a:ext cx="2003679" cy="2001779"/>
            </a:xfrm>
            <a:prstGeom prst="roundRect">
              <a:avLst>
                <a:gd name="adj" fmla="val 6986"/>
              </a:avLst>
            </a:prstGeom>
            <a:ln w="25400">
              <a:solidFill>
                <a:srgbClr val="049AAB"/>
              </a:solidFill>
              <a:miter lim="400000"/>
            </a:ln>
          </p:spPr>
          <p:txBody>
            <a:bodyPr lIns="25397" tIns="25397" rIns="25397" bIns="25397" anchor="ctr"/>
            <a:lstStyle/>
            <a:p>
              <a:pPr defTabSz="412667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270B65D-EFA2-564A-940C-615E351B36FC}"/>
              </a:ext>
            </a:extLst>
          </p:cNvPr>
          <p:cNvGrpSpPr/>
          <p:nvPr/>
        </p:nvGrpSpPr>
        <p:grpSpPr>
          <a:xfrm>
            <a:off x="9783085" y="5294476"/>
            <a:ext cx="1985474" cy="571973"/>
            <a:chOff x="9582340" y="4943900"/>
            <a:chExt cx="1985474" cy="571973"/>
          </a:xfrm>
        </p:grpSpPr>
        <p:sp>
          <p:nvSpPr>
            <p:cNvPr id="149" name="圆角矩形">
              <a:extLst>
                <a:ext uri="{FF2B5EF4-FFF2-40B4-BE49-F238E27FC236}">
                  <a16:creationId xmlns:a16="http://schemas.microsoft.com/office/drawing/2014/main" id="{67710F2D-C094-344B-962F-8C09D9E0E9C1}"/>
                </a:ext>
              </a:extLst>
            </p:cNvPr>
            <p:cNvSpPr/>
            <p:nvPr/>
          </p:nvSpPr>
          <p:spPr>
            <a:xfrm>
              <a:off x="9582340" y="4943900"/>
              <a:ext cx="1985474" cy="571973"/>
            </a:xfrm>
            <a:prstGeom prst="roundRect">
              <a:avLst>
                <a:gd name="adj" fmla="val 6986"/>
              </a:avLst>
            </a:prstGeom>
            <a:ln w="25400">
              <a:solidFill>
                <a:srgbClr val="049AAB"/>
              </a:solidFill>
              <a:miter lim="400000"/>
            </a:ln>
          </p:spPr>
          <p:txBody>
            <a:bodyPr lIns="25397" tIns="25397" rIns="25397" bIns="25397" anchor="ctr"/>
            <a:lstStyle/>
            <a:p>
              <a:pPr defTabSz="412667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5234083-512F-744A-8ED6-85210C8AF9C3}"/>
                </a:ext>
              </a:extLst>
            </p:cNvPr>
            <p:cNvSpPr txBox="1"/>
            <p:nvPr/>
          </p:nvSpPr>
          <p:spPr>
            <a:xfrm>
              <a:off x="9782938" y="4999054"/>
              <a:ext cx="15842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Testing</a:t>
              </a:r>
            </a:p>
          </p:txBody>
        </p:sp>
      </p:grpSp>
      <p:sp>
        <p:nvSpPr>
          <p:cNvPr id="151" name="箭头 11">
            <a:extLst>
              <a:ext uri="{FF2B5EF4-FFF2-40B4-BE49-F238E27FC236}">
                <a16:creationId xmlns:a16="http://schemas.microsoft.com/office/drawing/2014/main" id="{1F86271E-FD4D-DA40-8347-5EEB2137DC8B}"/>
              </a:ext>
            </a:extLst>
          </p:cNvPr>
          <p:cNvSpPr/>
          <p:nvPr/>
        </p:nvSpPr>
        <p:spPr>
          <a:xfrm>
            <a:off x="8526610" y="5370153"/>
            <a:ext cx="1153717" cy="420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5AC2AE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 defTabSz="412667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文本框 13">
            <a:extLst>
              <a:ext uri="{FF2B5EF4-FFF2-40B4-BE49-F238E27FC236}">
                <a16:creationId xmlns:a16="http://schemas.microsoft.com/office/drawing/2014/main" id="{0DB3A1B3-A24D-2746-9608-4E304877219F}"/>
              </a:ext>
            </a:extLst>
          </p:cNvPr>
          <p:cNvSpPr txBox="1"/>
          <p:nvPr/>
        </p:nvSpPr>
        <p:spPr>
          <a:xfrm>
            <a:off x="262558" y="504269"/>
            <a:ext cx="11665296" cy="609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14000"/>
              </a:lnSpc>
              <a:defRPr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diverse datasets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4C327-9DD4-004E-836E-6F4DA427021C}"/>
              </a:ext>
            </a:extLst>
          </p:cNvPr>
          <p:cNvSpPr txBox="1"/>
          <p:nvPr/>
        </p:nvSpPr>
        <p:spPr>
          <a:xfrm>
            <a:off x="6753141" y="3194408"/>
            <a:ext cx="14024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learning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309348-0506-2A42-B354-B82160CD129E}"/>
              </a:ext>
            </a:extLst>
          </p:cNvPr>
          <p:cNvSpPr txBox="1"/>
          <p:nvPr/>
        </p:nvSpPr>
        <p:spPr>
          <a:xfrm>
            <a:off x="6823136" y="5734948"/>
            <a:ext cx="14567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evaluation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DBF960-591B-F043-842B-264026AE1F03}"/>
              </a:ext>
            </a:extLst>
          </p:cNvPr>
          <p:cNvSpPr txBox="1"/>
          <p:nvPr/>
        </p:nvSpPr>
        <p:spPr>
          <a:xfrm>
            <a:off x="709970" y="1093904"/>
            <a:ext cx="11377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train a unified model for diverse network events, we merge all datasets into one csv file for training and testing.</a:t>
            </a:r>
            <a:endParaRPr lang="en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78BF3A-9C33-A74A-93F2-01CED382E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19126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32A549F8-0AA5-4A91-A13F-39FC0E58C9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3946"/>
            <a:ext cx="12190414" cy="6861946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864049" y="1681427"/>
            <a:ext cx="3180080" cy="3180080"/>
            <a:chOff x="1851660" y="781050"/>
            <a:chExt cx="2385060" cy="2385060"/>
          </a:xfrm>
        </p:grpSpPr>
        <p:sp>
          <p:nvSpPr>
            <p:cNvPr id="16" name="菱形 15"/>
            <p:cNvSpPr/>
            <p:nvPr/>
          </p:nvSpPr>
          <p:spPr>
            <a:xfrm>
              <a:off x="1851660" y="781050"/>
              <a:ext cx="2385060" cy="2385060"/>
            </a:xfrm>
            <a:prstGeom prst="diamond">
              <a:avLst/>
            </a:prstGeom>
            <a:solidFill>
              <a:srgbClr val="049AAB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2076450" y="998220"/>
              <a:ext cx="1927860" cy="1927860"/>
            </a:xfrm>
            <a:prstGeom prst="diamond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8" name="文本框 52"/>
          <p:cNvSpPr txBox="1"/>
          <p:nvPr/>
        </p:nvSpPr>
        <p:spPr>
          <a:xfrm>
            <a:off x="1066179" y="2867792"/>
            <a:ext cx="1199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000000"/>
                </a:solidFill>
                <a:cs typeface="+mn-ea"/>
                <a:sym typeface="+mn-lt"/>
              </a:rPr>
              <a:t>03</a:t>
            </a:r>
            <a:endParaRPr lang="zh-CN" altLang="en-US" sz="4800" b="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9" name="任意多边形: 形状 59"/>
          <p:cNvSpPr/>
          <p:nvPr/>
        </p:nvSpPr>
        <p:spPr>
          <a:xfrm>
            <a:off x="1540933" y="2374900"/>
            <a:ext cx="1354667" cy="527397"/>
          </a:xfrm>
          <a:custGeom>
            <a:avLst/>
            <a:gdLst>
              <a:gd name="connsiteX0" fmla="*/ 1016000 w 1016000"/>
              <a:gd name="connsiteY0" fmla="*/ 0 h 336550"/>
              <a:gd name="connsiteX1" fmla="*/ 0 w 1016000"/>
              <a:gd name="connsiteY1" fmla="*/ 0 h 336550"/>
              <a:gd name="connsiteX2" fmla="*/ 0 w 1016000"/>
              <a:gd name="connsiteY2" fmla="*/ 33655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336550">
                <a:moveTo>
                  <a:pt x="1016000" y="0"/>
                </a:moveTo>
                <a:lnTo>
                  <a:pt x="0" y="0"/>
                </a:lnTo>
                <a:lnTo>
                  <a:pt x="0" y="336550"/>
                </a:lnTo>
              </a:path>
            </a:pathLst>
          </a:custGeom>
          <a:noFill/>
          <a:ln w="60325" cap="flat" cmpd="sng" algn="ctr">
            <a:solidFill>
              <a:srgbClr val="9BD74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任意多边形: 形状 60"/>
          <p:cNvSpPr/>
          <p:nvPr/>
        </p:nvSpPr>
        <p:spPr>
          <a:xfrm>
            <a:off x="1532467" y="3729567"/>
            <a:ext cx="1464733" cy="508000"/>
          </a:xfrm>
          <a:custGeom>
            <a:avLst/>
            <a:gdLst>
              <a:gd name="connsiteX0" fmla="*/ 1098550 w 1098550"/>
              <a:gd name="connsiteY0" fmla="*/ 381000 h 381000"/>
              <a:gd name="connsiteX1" fmla="*/ 0 w 1098550"/>
              <a:gd name="connsiteY1" fmla="*/ 381000 h 381000"/>
              <a:gd name="connsiteX2" fmla="*/ 0 w 1098550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8550" h="381000">
                <a:moveTo>
                  <a:pt x="1098550" y="381000"/>
                </a:moveTo>
                <a:lnTo>
                  <a:pt x="0" y="381000"/>
                </a:lnTo>
                <a:lnTo>
                  <a:pt x="0" y="0"/>
                </a:lnTo>
              </a:path>
            </a:pathLst>
          </a:custGeom>
          <a:noFill/>
          <a:ln w="60325" cap="flat" cmpd="sng" algn="ctr">
            <a:solidFill>
              <a:srgbClr val="9BD74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3641A2-7C17-48FF-AFA1-2B0E3E104571}"/>
              </a:ext>
            </a:extLst>
          </p:cNvPr>
          <p:cNvGrpSpPr/>
          <p:nvPr/>
        </p:nvGrpSpPr>
        <p:grpSpPr>
          <a:xfrm>
            <a:off x="5044129" y="2710460"/>
            <a:ext cx="5803605" cy="1438783"/>
            <a:chOff x="4937033" y="771488"/>
            <a:chExt cx="4635841" cy="1438783"/>
          </a:xfrm>
        </p:grpSpPr>
        <p:sp>
          <p:nvSpPr>
            <p:cNvPr id="22" name="文本框 14">
              <a:extLst>
                <a:ext uri="{FF2B5EF4-FFF2-40B4-BE49-F238E27FC236}">
                  <a16:creationId xmlns:a16="http://schemas.microsoft.com/office/drawing/2014/main" id="{B15074F0-1B2D-4493-B0CE-C1145ED778FF}"/>
                </a:ext>
              </a:extLst>
            </p:cNvPr>
            <p:cNvSpPr txBox="1"/>
            <p:nvPr/>
          </p:nvSpPr>
          <p:spPr>
            <a:xfrm>
              <a:off x="4937033" y="1563940"/>
              <a:ext cx="4635841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000000"/>
                  </a:solidFill>
                  <a:cs typeface="+mn-ea"/>
                  <a:sym typeface="+mn-lt"/>
                </a:rPr>
                <a:t>PART THREE</a:t>
              </a:r>
              <a:endParaRPr lang="zh-CN" altLang="en-US" sz="3600" b="1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15">
              <a:extLst>
                <a:ext uri="{FF2B5EF4-FFF2-40B4-BE49-F238E27FC236}">
                  <a16:creationId xmlns:a16="http://schemas.microsoft.com/office/drawing/2014/main" id="{3AC0B482-36D8-4B1C-AD31-A90B21C3BA4A}"/>
                </a:ext>
              </a:extLst>
            </p:cNvPr>
            <p:cNvSpPr txBox="1"/>
            <p:nvPr/>
          </p:nvSpPr>
          <p:spPr>
            <a:xfrm>
              <a:off x="5136689" y="771488"/>
              <a:ext cx="4236528" cy="738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14000"/>
                </a:lnSpc>
                <a:defRPr/>
              </a:pPr>
              <a:r>
                <a:rPr lang="en-US" altLang="zh-CN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Reduction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C551F8-4AD2-D749-9829-97995AC4C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5680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3">
            <a:extLst>
              <a:ext uri="{FF2B5EF4-FFF2-40B4-BE49-F238E27FC236}">
                <a16:creationId xmlns:a16="http://schemas.microsoft.com/office/drawing/2014/main" id="{F788408E-468B-4E60-929E-17E426FEA774}"/>
              </a:ext>
            </a:extLst>
          </p:cNvPr>
          <p:cNvSpPr txBox="1"/>
          <p:nvPr/>
        </p:nvSpPr>
        <p:spPr>
          <a:xfrm>
            <a:off x="1344073" y="36273"/>
            <a:ext cx="2621703" cy="4802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14000"/>
              </a:lnSpc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324B4-E6B5-4C41-A3E7-CECCBA46B99D}"/>
              </a:ext>
            </a:extLst>
          </p:cNvPr>
          <p:cNvSpPr/>
          <p:nvPr/>
        </p:nvSpPr>
        <p:spPr>
          <a:xfrm>
            <a:off x="9947" y="121709"/>
            <a:ext cx="1342800" cy="385200"/>
          </a:xfrm>
          <a:prstGeom prst="rect">
            <a:avLst/>
          </a:prstGeom>
          <a:solidFill>
            <a:srgbClr val="049AAB"/>
          </a:solidFill>
          <a:ln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5D6DF8-4947-9A4B-BA8B-7603B5BA51E1}"/>
              </a:ext>
            </a:extLst>
          </p:cNvPr>
          <p:cNvSpPr/>
          <p:nvPr/>
        </p:nvSpPr>
        <p:spPr>
          <a:xfrm>
            <a:off x="3905659" y="115580"/>
            <a:ext cx="8269200" cy="385200"/>
          </a:xfrm>
          <a:prstGeom prst="rect">
            <a:avLst/>
          </a:prstGeom>
          <a:solidFill>
            <a:srgbClr val="049AAB"/>
          </a:solidFill>
          <a:ln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文本框 13">
            <a:extLst>
              <a:ext uri="{FF2B5EF4-FFF2-40B4-BE49-F238E27FC236}">
                <a16:creationId xmlns:a16="http://schemas.microsoft.com/office/drawing/2014/main" id="{BBC7EA53-C831-8B4A-8CE8-19FAE92519D1}"/>
              </a:ext>
            </a:extLst>
          </p:cNvPr>
          <p:cNvSpPr txBox="1"/>
          <p:nvPr/>
        </p:nvSpPr>
        <p:spPr>
          <a:xfrm>
            <a:off x="262558" y="672756"/>
            <a:ext cx="116652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Analysis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3228075-4BB8-AC4F-A9EA-0333E747F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46" y="1322122"/>
            <a:ext cx="7553503" cy="50322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C3A527-7E2C-1849-80F7-D4A00D54575A}"/>
              </a:ext>
            </a:extLst>
          </p:cNvPr>
          <p:cNvSpPr txBox="1"/>
          <p:nvPr/>
        </p:nvSpPr>
        <p:spPr>
          <a:xfrm>
            <a:off x="583330" y="1553033"/>
            <a:ext cx="37935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is calculated for a single decision tree by the amount that each attribute split point improves the performance measure, weighted by the number of observations the node is responsible for.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measure may be the purity used to select the split points or another more specific error function.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 importance is then averaged across all of the the decision trees within the model.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151AF2-F678-7B46-A6AC-B21371E3B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292741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3">
            <a:extLst>
              <a:ext uri="{FF2B5EF4-FFF2-40B4-BE49-F238E27FC236}">
                <a16:creationId xmlns:a16="http://schemas.microsoft.com/office/drawing/2014/main" id="{F788408E-468B-4E60-929E-17E426FEA774}"/>
              </a:ext>
            </a:extLst>
          </p:cNvPr>
          <p:cNvSpPr txBox="1"/>
          <p:nvPr/>
        </p:nvSpPr>
        <p:spPr>
          <a:xfrm>
            <a:off x="1344073" y="36273"/>
            <a:ext cx="2621703" cy="4802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14000"/>
              </a:lnSpc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324B4-E6B5-4C41-A3E7-CECCBA46B99D}"/>
              </a:ext>
            </a:extLst>
          </p:cNvPr>
          <p:cNvSpPr/>
          <p:nvPr/>
        </p:nvSpPr>
        <p:spPr>
          <a:xfrm>
            <a:off x="9947" y="121709"/>
            <a:ext cx="1342800" cy="385200"/>
          </a:xfrm>
          <a:prstGeom prst="rect">
            <a:avLst/>
          </a:prstGeom>
          <a:solidFill>
            <a:srgbClr val="049AAB"/>
          </a:solidFill>
          <a:ln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5D6DF8-4947-9A4B-BA8B-7603B5BA51E1}"/>
              </a:ext>
            </a:extLst>
          </p:cNvPr>
          <p:cNvSpPr/>
          <p:nvPr/>
        </p:nvSpPr>
        <p:spPr>
          <a:xfrm>
            <a:off x="3905659" y="115580"/>
            <a:ext cx="8269200" cy="385200"/>
          </a:xfrm>
          <a:prstGeom prst="rect">
            <a:avLst/>
          </a:prstGeom>
          <a:solidFill>
            <a:srgbClr val="049AAB"/>
          </a:solidFill>
          <a:ln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3F15FD-BB09-054F-BF62-62B5D2E678DA}"/>
              </a:ext>
            </a:extLst>
          </p:cNvPr>
          <p:cNvSpPr txBox="1"/>
          <p:nvPr/>
        </p:nvSpPr>
        <p:spPr>
          <a:xfrm>
            <a:off x="262558" y="1423378"/>
            <a:ext cx="11305256" cy="1171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different numbers of features to train the data and observe the changes in accuracy.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importance analysis of features, we can only use top 30 important features to achieve the same high performance.</a:t>
            </a:r>
          </a:p>
        </p:txBody>
      </p:sp>
      <p:sp>
        <p:nvSpPr>
          <p:cNvPr id="12" name="文本框 13">
            <a:extLst>
              <a:ext uri="{FF2B5EF4-FFF2-40B4-BE49-F238E27FC236}">
                <a16:creationId xmlns:a16="http://schemas.microsoft.com/office/drawing/2014/main" id="{BBC7EA53-C831-8B4A-8CE8-19FAE92519D1}"/>
              </a:ext>
            </a:extLst>
          </p:cNvPr>
          <p:cNvSpPr txBox="1"/>
          <p:nvPr/>
        </p:nvSpPr>
        <p:spPr>
          <a:xfrm>
            <a:off x="262558" y="672756"/>
            <a:ext cx="116652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Features 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97873-3DC5-3247-B728-68BE43B5D1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54"/>
          <a:stretch/>
        </p:blipFill>
        <p:spPr>
          <a:xfrm>
            <a:off x="368763" y="2625934"/>
            <a:ext cx="11452885" cy="39714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B66565-E0C7-E74D-8198-0766EA067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50937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32A549F8-0AA5-4A91-A13F-39FC0E58C9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3946"/>
            <a:ext cx="12190414" cy="6861946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864049" y="1681427"/>
            <a:ext cx="3180080" cy="3180080"/>
            <a:chOff x="1851660" y="781050"/>
            <a:chExt cx="2385060" cy="2385060"/>
          </a:xfrm>
        </p:grpSpPr>
        <p:sp>
          <p:nvSpPr>
            <p:cNvPr id="16" name="菱形 15"/>
            <p:cNvSpPr/>
            <p:nvPr/>
          </p:nvSpPr>
          <p:spPr>
            <a:xfrm>
              <a:off x="1851660" y="781050"/>
              <a:ext cx="2385060" cy="2385060"/>
            </a:xfrm>
            <a:prstGeom prst="diamond">
              <a:avLst/>
            </a:prstGeom>
            <a:solidFill>
              <a:srgbClr val="049AAB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2076450" y="998220"/>
              <a:ext cx="1927860" cy="1927860"/>
            </a:xfrm>
            <a:prstGeom prst="diamond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8" name="文本框 52"/>
          <p:cNvSpPr txBox="1"/>
          <p:nvPr/>
        </p:nvSpPr>
        <p:spPr>
          <a:xfrm>
            <a:off x="1066179" y="2867792"/>
            <a:ext cx="1199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000000"/>
                </a:solidFill>
                <a:cs typeface="+mn-ea"/>
                <a:sym typeface="+mn-lt"/>
              </a:rPr>
              <a:t>04</a:t>
            </a:r>
            <a:endParaRPr lang="zh-CN" altLang="en-US" sz="4800" b="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9" name="任意多边形: 形状 59"/>
          <p:cNvSpPr/>
          <p:nvPr/>
        </p:nvSpPr>
        <p:spPr>
          <a:xfrm>
            <a:off x="1540933" y="2374900"/>
            <a:ext cx="1354667" cy="527397"/>
          </a:xfrm>
          <a:custGeom>
            <a:avLst/>
            <a:gdLst>
              <a:gd name="connsiteX0" fmla="*/ 1016000 w 1016000"/>
              <a:gd name="connsiteY0" fmla="*/ 0 h 336550"/>
              <a:gd name="connsiteX1" fmla="*/ 0 w 1016000"/>
              <a:gd name="connsiteY1" fmla="*/ 0 h 336550"/>
              <a:gd name="connsiteX2" fmla="*/ 0 w 1016000"/>
              <a:gd name="connsiteY2" fmla="*/ 33655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336550">
                <a:moveTo>
                  <a:pt x="1016000" y="0"/>
                </a:moveTo>
                <a:lnTo>
                  <a:pt x="0" y="0"/>
                </a:lnTo>
                <a:lnTo>
                  <a:pt x="0" y="336550"/>
                </a:lnTo>
              </a:path>
            </a:pathLst>
          </a:custGeom>
          <a:noFill/>
          <a:ln w="60325" cap="flat" cmpd="sng" algn="ctr">
            <a:solidFill>
              <a:srgbClr val="9BD74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任意多边形: 形状 60"/>
          <p:cNvSpPr/>
          <p:nvPr/>
        </p:nvSpPr>
        <p:spPr>
          <a:xfrm>
            <a:off x="1532467" y="3729567"/>
            <a:ext cx="1464733" cy="508000"/>
          </a:xfrm>
          <a:custGeom>
            <a:avLst/>
            <a:gdLst>
              <a:gd name="connsiteX0" fmla="*/ 1098550 w 1098550"/>
              <a:gd name="connsiteY0" fmla="*/ 381000 h 381000"/>
              <a:gd name="connsiteX1" fmla="*/ 0 w 1098550"/>
              <a:gd name="connsiteY1" fmla="*/ 381000 h 381000"/>
              <a:gd name="connsiteX2" fmla="*/ 0 w 1098550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8550" h="381000">
                <a:moveTo>
                  <a:pt x="1098550" y="381000"/>
                </a:moveTo>
                <a:lnTo>
                  <a:pt x="0" y="381000"/>
                </a:lnTo>
                <a:lnTo>
                  <a:pt x="0" y="0"/>
                </a:lnTo>
              </a:path>
            </a:pathLst>
          </a:custGeom>
          <a:noFill/>
          <a:ln w="60325" cap="flat" cmpd="sng" algn="ctr">
            <a:solidFill>
              <a:srgbClr val="9BD74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3641A2-7C17-48FF-AFA1-2B0E3E104571}"/>
              </a:ext>
            </a:extLst>
          </p:cNvPr>
          <p:cNvGrpSpPr/>
          <p:nvPr/>
        </p:nvGrpSpPr>
        <p:grpSpPr>
          <a:xfrm>
            <a:off x="5044129" y="2710460"/>
            <a:ext cx="4635841" cy="1438783"/>
            <a:chOff x="4937033" y="771488"/>
            <a:chExt cx="4635841" cy="1438783"/>
          </a:xfrm>
        </p:grpSpPr>
        <p:sp>
          <p:nvSpPr>
            <p:cNvPr id="22" name="文本框 14">
              <a:extLst>
                <a:ext uri="{FF2B5EF4-FFF2-40B4-BE49-F238E27FC236}">
                  <a16:creationId xmlns:a16="http://schemas.microsoft.com/office/drawing/2014/main" id="{B15074F0-1B2D-4493-B0CE-C1145ED778FF}"/>
                </a:ext>
              </a:extLst>
            </p:cNvPr>
            <p:cNvSpPr txBox="1"/>
            <p:nvPr/>
          </p:nvSpPr>
          <p:spPr>
            <a:xfrm>
              <a:off x="4937033" y="1563940"/>
              <a:ext cx="4635841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000000"/>
                  </a:solidFill>
                  <a:cs typeface="+mn-ea"/>
                  <a:sym typeface="+mn-lt"/>
                </a:rPr>
                <a:t>PART FOUR</a:t>
              </a:r>
              <a:endParaRPr lang="zh-CN" altLang="en-US" sz="3600" b="1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15">
              <a:extLst>
                <a:ext uri="{FF2B5EF4-FFF2-40B4-BE49-F238E27FC236}">
                  <a16:creationId xmlns:a16="http://schemas.microsoft.com/office/drawing/2014/main" id="{3AC0B482-36D8-4B1C-AD31-A90B21C3BA4A}"/>
                </a:ext>
              </a:extLst>
            </p:cNvPr>
            <p:cNvSpPr txBox="1"/>
            <p:nvPr/>
          </p:nvSpPr>
          <p:spPr>
            <a:xfrm>
              <a:off x="5336346" y="771488"/>
              <a:ext cx="3837214" cy="738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14000"/>
                </a:lnSpc>
                <a:defRPr/>
              </a:pPr>
              <a:r>
                <a:rPr lang="en-US" altLang="zh-CN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Training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860813-A74A-2945-871F-7DDED16A2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69090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3">
            <a:extLst>
              <a:ext uri="{FF2B5EF4-FFF2-40B4-BE49-F238E27FC236}">
                <a16:creationId xmlns:a16="http://schemas.microsoft.com/office/drawing/2014/main" id="{F788408E-468B-4E60-929E-17E426FEA774}"/>
              </a:ext>
            </a:extLst>
          </p:cNvPr>
          <p:cNvSpPr txBox="1"/>
          <p:nvPr/>
        </p:nvSpPr>
        <p:spPr>
          <a:xfrm>
            <a:off x="1367835" y="39141"/>
            <a:ext cx="2499703" cy="5448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14000"/>
              </a:lnSpc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6D1123-C66F-4744-8EAE-9A12F0E905B8}"/>
              </a:ext>
            </a:extLst>
          </p:cNvPr>
          <p:cNvSpPr/>
          <p:nvPr/>
        </p:nvSpPr>
        <p:spPr>
          <a:xfrm>
            <a:off x="9947" y="121709"/>
            <a:ext cx="1342800" cy="385200"/>
          </a:xfrm>
          <a:prstGeom prst="rect">
            <a:avLst/>
          </a:prstGeom>
          <a:solidFill>
            <a:srgbClr val="049AAB"/>
          </a:solidFill>
          <a:ln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481125-4F22-4A44-87BE-81C542396812}"/>
              </a:ext>
            </a:extLst>
          </p:cNvPr>
          <p:cNvSpPr/>
          <p:nvPr/>
        </p:nvSpPr>
        <p:spPr>
          <a:xfrm>
            <a:off x="3905659" y="115580"/>
            <a:ext cx="8269200" cy="385200"/>
          </a:xfrm>
          <a:prstGeom prst="rect">
            <a:avLst/>
          </a:prstGeom>
          <a:solidFill>
            <a:srgbClr val="049AAB"/>
          </a:solidFill>
          <a:ln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2" name="文本框 13">
            <a:extLst>
              <a:ext uri="{FF2B5EF4-FFF2-40B4-BE49-F238E27FC236}">
                <a16:creationId xmlns:a16="http://schemas.microsoft.com/office/drawing/2014/main" id="{018542D5-BF62-B543-AE8C-E2986CF9E99E}"/>
              </a:ext>
            </a:extLst>
          </p:cNvPr>
          <p:cNvSpPr txBox="1"/>
          <p:nvPr/>
        </p:nvSpPr>
        <p:spPr>
          <a:xfrm>
            <a:off x="262558" y="660348"/>
            <a:ext cx="11665296" cy="609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14000"/>
              </a:lnSpc>
              <a:defRPr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&amp; Validation with Learning 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1B8AA5-68B0-6041-B79A-D8055BA0FF78}"/>
              </a:ext>
            </a:extLst>
          </p:cNvPr>
          <p:cNvGrpSpPr/>
          <p:nvPr/>
        </p:nvGrpSpPr>
        <p:grpSpPr>
          <a:xfrm>
            <a:off x="717066" y="1430476"/>
            <a:ext cx="4586051" cy="5187798"/>
            <a:chOff x="717066" y="1430476"/>
            <a:chExt cx="4586051" cy="5187798"/>
          </a:xfrm>
        </p:grpSpPr>
        <p:sp>
          <p:nvSpPr>
            <p:cNvPr id="46" name="箭头">
              <a:extLst>
                <a:ext uri="{FF2B5EF4-FFF2-40B4-BE49-F238E27FC236}">
                  <a16:creationId xmlns:a16="http://schemas.microsoft.com/office/drawing/2014/main" id="{DBA66B8B-BA3F-A24B-9B0B-234E4F3B2733}"/>
                </a:ext>
              </a:extLst>
            </p:cNvPr>
            <p:cNvSpPr/>
            <p:nvPr/>
          </p:nvSpPr>
          <p:spPr>
            <a:xfrm rot="5400000">
              <a:off x="2782756" y="3756468"/>
              <a:ext cx="454673" cy="280162"/>
            </a:xfrm>
            <a:prstGeom prst="rightArrow">
              <a:avLst>
                <a:gd name="adj1" fmla="val 32000"/>
                <a:gd name="adj2" fmla="val 103866"/>
              </a:avLst>
            </a:prstGeom>
            <a:solidFill>
              <a:schemeClr val="accent1">
                <a:lumOff val="-13575"/>
              </a:schemeClr>
            </a:solidFill>
            <a:ln w="12700">
              <a:miter lim="400000"/>
            </a:ln>
          </p:spPr>
          <p:txBody>
            <a:bodyPr lIns="25397" tIns="25397" rIns="25397" bIns="25397" anchor="ctr"/>
            <a:lstStyle/>
            <a:p>
              <a:pPr algn="ctr" defTabSz="412667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箭头">
              <a:extLst>
                <a:ext uri="{FF2B5EF4-FFF2-40B4-BE49-F238E27FC236}">
                  <a16:creationId xmlns:a16="http://schemas.microsoft.com/office/drawing/2014/main" id="{36CA33C4-BEDF-3C4A-BBDF-3D49682680EA}"/>
                </a:ext>
              </a:extLst>
            </p:cNvPr>
            <p:cNvSpPr/>
            <p:nvPr/>
          </p:nvSpPr>
          <p:spPr>
            <a:xfrm rot="5400000">
              <a:off x="1363565" y="4709831"/>
              <a:ext cx="454673" cy="280161"/>
            </a:xfrm>
            <a:prstGeom prst="rightArrow">
              <a:avLst>
                <a:gd name="adj1" fmla="val 32000"/>
                <a:gd name="adj2" fmla="val 103866"/>
              </a:avLst>
            </a:prstGeom>
            <a:solidFill>
              <a:schemeClr val="accent1">
                <a:lumOff val="-13575"/>
              </a:schemeClr>
            </a:solidFill>
            <a:ln w="12700">
              <a:miter lim="400000"/>
            </a:ln>
          </p:spPr>
          <p:txBody>
            <a:bodyPr lIns="25397" tIns="25397" rIns="25397" bIns="25397" anchor="ctr"/>
            <a:lstStyle/>
            <a:p>
              <a:pPr algn="ctr" defTabSz="412667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箭头">
              <a:extLst>
                <a:ext uri="{FF2B5EF4-FFF2-40B4-BE49-F238E27FC236}">
                  <a16:creationId xmlns:a16="http://schemas.microsoft.com/office/drawing/2014/main" id="{A707E890-49AE-634C-A1D1-A32643FAF70B}"/>
                </a:ext>
              </a:extLst>
            </p:cNvPr>
            <p:cNvSpPr/>
            <p:nvPr/>
          </p:nvSpPr>
          <p:spPr>
            <a:xfrm rot="5400000">
              <a:off x="4201945" y="4709224"/>
              <a:ext cx="454673" cy="280161"/>
            </a:xfrm>
            <a:prstGeom prst="rightArrow">
              <a:avLst>
                <a:gd name="adj1" fmla="val 32000"/>
                <a:gd name="adj2" fmla="val 103866"/>
              </a:avLst>
            </a:prstGeom>
            <a:solidFill>
              <a:schemeClr val="accent1">
                <a:lumOff val="-13575"/>
              </a:schemeClr>
            </a:solidFill>
            <a:ln w="12700">
              <a:miter lim="400000"/>
            </a:ln>
          </p:spPr>
          <p:txBody>
            <a:bodyPr lIns="25397" tIns="25397" rIns="25397" bIns="25397" anchor="ctr"/>
            <a:lstStyle/>
            <a:p>
              <a:pPr algn="ctr" defTabSz="412667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rained Model">
              <a:extLst>
                <a:ext uri="{FF2B5EF4-FFF2-40B4-BE49-F238E27FC236}">
                  <a16:creationId xmlns:a16="http://schemas.microsoft.com/office/drawing/2014/main" id="{3ABA62AF-8AD4-6243-BA43-60679981EA77}"/>
                </a:ext>
              </a:extLst>
            </p:cNvPr>
            <p:cNvSpPr txBox="1"/>
            <p:nvPr/>
          </p:nvSpPr>
          <p:spPr>
            <a:xfrm>
              <a:off x="1988728" y="6197652"/>
              <a:ext cx="2055429" cy="4206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397" tIns="25397" rIns="25397" bIns="25397" anchor="ctr">
              <a:spAutoFit/>
            </a:bodyPr>
            <a:lstStyle>
              <a:lvl1pPr>
                <a:defRPr b="1">
                  <a:solidFill>
                    <a:schemeClr val="accent1">
                      <a:lumOff val="-13575"/>
                    </a:schemeClr>
                  </a:solidFill>
                </a:defRPr>
              </a:lvl1pPr>
            </a:lstStyle>
            <a:p>
              <a:pPr algn="ctr"/>
              <a:r>
                <a:rPr sz="2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</a:t>
              </a:r>
              <a:r>
                <a:rPr 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ing</a:t>
              </a:r>
              <a:r>
                <a:rPr sz="2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 </a:t>
              </a:r>
            </a:p>
          </p:txBody>
        </p:sp>
        <p:sp>
          <p:nvSpPr>
            <p:cNvPr id="51" name="8 : 2">
              <a:extLst>
                <a:ext uri="{FF2B5EF4-FFF2-40B4-BE49-F238E27FC236}">
                  <a16:creationId xmlns:a16="http://schemas.microsoft.com/office/drawing/2014/main" id="{8CE4B7EC-F016-C84D-B134-59DECC928565}"/>
                </a:ext>
              </a:extLst>
            </p:cNvPr>
            <p:cNvSpPr txBox="1"/>
            <p:nvPr/>
          </p:nvSpPr>
          <p:spPr>
            <a:xfrm>
              <a:off x="2711134" y="5700716"/>
              <a:ext cx="597915" cy="4206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397" tIns="25397" rIns="25397" bIns="25397" anchor="ctr">
              <a:spAutoFit/>
            </a:bodyPr>
            <a:lstStyle>
              <a:lvl1pPr>
                <a:defRPr b="1">
                  <a:solidFill>
                    <a:schemeClr val="accent1">
                      <a:lumOff val="-13575"/>
                    </a:schemeClr>
                  </a:solidFill>
                </a:defRPr>
              </a:lvl1pPr>
            </a:lstStyle>
            <a:p>
              <a:pPr algn="ctr"/>
              <a:r>
                <a:rPr sz="2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 : 2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22340808-02E2-1A45-8EE1-ECBAD0E50033}"/>
                </a:ext>
              </a:extLst>
            </p:cNvPr>
            <p:cNvSpPr/>
            <p:nvPr/>
          </p:nvSpPr>
          <p:spPr>
            <a:xfrm>
              <a:off x="717068" y="1430476"/>
              <a:ext cx="4586049" cy="2230645"/>
            </a:xfrm>
            <a:prstGeom prst="roundRect">
              <a:avLst>
                <a:gd name="adj" fmla="val 6599"/>
              </a:avLst>
            </a:prstGeom>
            <a:solidFill>
              <a:srgbClr val="049AAB"/>
            </a:solidFill>
            <a:ln cap="sq">
              <a:solidFill>
                <a:srgbClr val="049AAB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Files for Learning </a:t>
              </a:r>
            </a:p>
          </p:txBody>
        </p:sp>
        <p:sp>
          <p:nvSpPr>
            <p:cNvPr id="54" name="Failure- Management.json">
              <a:extLst>
                <a:ext uri="{FF2B5EF4-FFF2-40B4-BE49-F238E27FC236}">
                  <a16:creationId xmlns:a16="http://schemas.microsoft.com/office/drawing/2014/main" id="{D71495A8-912A-AF46-A2B0-F1FB70B73473}"/>
                </a:ext>
              </a:extLst>
            </p:cNvPr>
            <p:cNvSpPr/>
            <p:nvPr/>
          </p:nvSpPr>
          <p:spPr>
            <a:xfrm>
              <a:off x="1056725" y="2006541"/>
              <a:ext cx="1744744" cy="634918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25397" tIns="25200" rIns="25397" bIns="25397" anchor="ctr"/>
            <a:lstStyle>
              <a:lvl1pPr defTabSz="825500">
                <a:defRPr sz="3200">
                  <a:solidFill>
                    <a:schemeClr val="accent1">
                      <a:lumOff val="-13575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algn="ctr"/>
              <a:r>
                <a:rPr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Failure</a:t>
              </a:r>
              <a:b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Management </a:t>
              </a:r>
            </a:p>
          </p:txBody>
        </p:sp>
        <p:sp>
          <p:nvSpPr>
            <p:cNvPr id="55" name="Virtual json">
              <a:extLst>
                <a:ext uri="{FF2B5EF4-FFF2-40B4-BE49-F238E27FC236}">
                  <a16:creationId xmlns:a16="http://schemas.microsoft.com/office/drawing/2014/main" id="{BB1A7EE4-F175-E94E-9F72-A13BD8CAD7AD}"/>
                </a:ext>
              </a:extLst>
            </p:cNvPr>
            <p:cNvSpPr/>
            <p:nvPr/>
          </p:nvSpPr>
          <p:spPr>
            <a:xfrm>
              <a:off x="3231242" y="2006541"/>
              <a:ext cx="1744744" cy="634918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25397" tIns="25397" rIns="25397" bIns="25397" anchor="ctr"/>
            <a:lstStyle>
              <a:lvl1pPr defTabSz="825500">
                <a:defRPr sz="3200">
                  <a:solidFill>
                    <a:schemeClr val="accent1">
                      <a:lumOff val="-13575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algn="ctr"/>
              <a:r>
                <a:rPr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</a:t>
              </a:r>
            </a:p>
          </p:txBody>
        </p:sp>
        <p:sp>
          <p:nvSpPr>
            <p:cNvPr id="56" name="Failure- Management.json">
              <a:extLst>
                <a:ext uri="{FF2B5EF4-FFF2-40B4-BE49-F238E27FC236}">
                  <a16:creationId xmlns:a16="http://schemas.microsoft.com/office/drawing/2014/main" id="{6C9143BF-BFC5-1042-91EE-2D6570D22EEC}"/>
                </a:ext>
              </a:extLst>
            </p:cNvPr>
            <p:cNvSpPr/>
            <p:nvPr/>
          </p:nvSpPr>
          <p:spPr>
            <a:xfrm>
              <a:off x="1056725" y="2831883"/>
              <a:ext cx="1744744" cy="634918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25397" tIns="25397" rIns="25397" bIns="25397" anchor="ctr"/>
            <a:lstStyle>
              <a:lvl1pPr defTabSz="825500">
                <a:defRPr sz="3200">
                  <a:solidFill>
                    <a:schemeClr val="accent1">
                      <a:lumOff val="-13575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Physical</a:t>
              </a:r>
              <a:endPara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Virtual json">
              <a:extLst>
                <a:ext uri="{FF2B5EF4-FFF2-40B4-BE49-F238E27FC236}">
                  <a16:creationId xmlns:a16="http://schemas.microsoft.com/office/drawing/2014/main" id="{00EFC873-6317-CE40-ADC1-222AA0752992}"/>
                </a:ext>
              </a:extLst>
            </p:cNvPr>
            <p:cNvSpPr/>
            <p:nvPr/>
          </p:nvSpPr>
          <p:spPr>
            <a:xfrm>
              <a:off x="3231242" y="2831883"/>
              <a:ext cx="1744744" cy="634918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25397" tIns="25397" rIns="25397" bIns="25397" anchor="ctr"/>
            <a:lstStyle>
              <a:lvl1pPr defTabSz="825500">
                <a:defRPr sz="3200">
                  <a:solidFill>
                    <a:schemeClr val="accent1">
                      <a:lumOff val="-13575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</a:t>
              </a:r>
              <a:endPara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B0EEF11A-E201-1545-802E-F987FAAD789C}"/>
                </a:ext>
              </a:extLst>
            </p:cNvPr>
            <p:cNvSpPr/>
            <p:nvPr/>
          </p:nvSpPr>
          <p:spPr>
            <a:xfrm>
              <a:off x="717067" y="4146142"/>
              <a:ext cx="4586050" cy="475826"/>
            </a:xfrm>
            <a:prstGeom prst="roundRect">
              <a:avLst/>
            </a:prstGeom>
            <a:solidFill>
              <a:srgbClr val="5AC2AE"/>
            </a:solidFill>
            <a:ln>
              <a:solidFill>
                <a:srgbClr val="5AC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P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Pre-process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F0525231-CB5E-6B41-A10C-7474A6B77124}"/>
                </a:ext>
              </a:extLst>
            </p:cNvPr>
            <p:cNvSpPr/>
            <p:nvPr/>
          </p:nvSpPr>
          <p:spPr>
            <a:xfrm>
              <a:off x="717066" y="5073467"/>
              <a:ext cx="1747671" cy="633600"/>
            </a:xfrm>
            <a:prstGeom prst="roundRect">
              <a:avLst/>
            </a:prstGeom>
            <a:solidFill>
              <a:srgbClr val="049AAB"/>
            </a:solidFill>
            <a:ln cap="sq">
              <a:solidFill>
                <a:srgbClr val="049AAB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549D546E-9499-5E48-BA97-39A56E0CF871}"/>
                </a:ext>
              </a:extLst>
            </p:cNvPr>
            <p:cNvSpPr/>
            <p:nvPr/>
          </p:nvSpPr>
          <p:spPr>
            <a:xfrm>
              <a:off x="3555446" y="5073467"/>
              <a:ext cx="1747671" cy="633600"/>
            </a:xfrm>
            <a:prstGeom prst="roundRect">
              <a:avLst/>
            </a:prstGeom>
            <a:solidFill>
              <a:srgbClr val="049AAB"/>
            </a:solidFill>
            <a:ln cap="sq">
              <a:solidFill>
                <a:srgbClr val="049AAB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Validation</a:t>
              </a:r>
            </a:p>
          </p:txBody>
        </p: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B8B977B3-00C2-F349-AD60-00411B042845}"/>
                </a:ext>
              </a:extLst>
            </p:cNvPr>
            <p:cNvCxnSpPr>
              <a:cxnSpLocks/>
              <a:stCxn id="59" idx="2"/>
              <a:endCxn id="60" idx="2"/>
            </p:cNvCxnSpPr>
            <p:nvPr/>
          </p:nvCxnSpPr>
          <p:spPr>
            <a:xfrm rot="16200000" flipH="1">
              <a:off x="3010092" y="4287877"/>
              <a:ext cx="12700" cy="2838380"/>
            </a:xfrm>
            <a:prstGeom prst="bentConnector3">
              <a:avLst>
                <a:gd name="adj1" fmla="val 3442102"/>
              </a:avLst>
            </a:prstGeom>
            <a:ln w="57150"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778707-6CB8-E444-A330-9410B762D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077458"/>
              </p:ext>
            </p:extLst>
          </p:nvPr>
        </p:nvGraphicFramePr>
        <p:xfrm>
          <a:off x="6488175" y="2289521"/>
          <a:ext cx="5104130" cy="2743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3264">
                  <a:extLst>
                    <a:ext uri="{9D8B030D-6E8A-4147-A177-3AD203B41FA5}">
                      <a16:colId xmlns:a16="http://schemas.microsoft.com/office/drawing/2014/main" val="2153164653"/>
                    </a:ext>
                  </a:extLst>
                </a:gridCol>
                <a:gridCol w="2346651">
                  <a:extLst>
                    <a:ext uri="{9D8B030D-6E8A-4147-A177-3AD203B41FA5}">
                      <a16:colId xmlns:a16="http://schemas.microsoft.com/office/drawing/2014/main" val="169485830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1577654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314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2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749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JP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69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12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430770"/>
                  </a:ext>
                </a:extLst>
              </a:tr>
            </a:tbl>
          </a:graphicData>
        </a:graphic>
      </p:graphicFrame>
      <p:sp>
        <p:nvSpPr>
          <p:cNvPr id="62" name="Trained Model">
            <a:extLst>
              <a:ext uri="{FF2B5EF4-FFF2-40B4-BE49-F238E27FC236}">
                <a16:creationId xmlns:a16="http://schemas.microsoft.com/office/drawing/2014/main" id="{FB1D3788-1DE5-6F40-805D-23A72A322B8A}"/>
              </a:ext>
            </a:extLst>
          </p:cNvPr>
          <p:cNvSpPr txBox="1"/>
          <p:nvPr/>
        </p:nvSpPr>
        <p:spPr>
          <a:xfrm>
            <a:off x="6887297" y="5073467"/>
            <a:ext cx="4464550" cy="420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397" tIns="25397" rIns="25397" bIns="25397" anchor="ctr">
            <a:spAutoFit/>
          </a:bodyPr>
          <a:lstStyle>
            <a:lvl1pPr>
              <a:defRPr b="1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 algn="ctr"/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accuracy during training</a:t>
            </a:r>
            <a:endParaRPr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B24A3-4A9E-DE46-9A9D-D1C0B6656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13291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32A549F8-0AA5-4A91-A13F-39FC0E58C9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3946"/>
            <a:ext cx="12190414" cy="6861946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864049" y="1681427"/>
            <a:ext cx="3180080" cy="3180080"/>
            <a:chOff x="1851660" y="781050"/>
            <a:chExt cx="2385060" cy="2385060"/>
          </a:xfrm>
        </p:grpSpPr>
        <p:sp>
          <p:nvSpPr>
            <p:cNvPr id="16" name="菱形 15"/>
            <p:cNvSpPr/>
            <p:nvPr/>
          </p:nvSpPr>
          <p:spPr>
            <a:xfrm>
              <a:off x="1851660" y="781050"/>
              <a:ext cx="2385060" cy="2385060"/>
            </a:xfrm>
            <a:prstGeom prst="diamond">
              <a:avLst/>
            </a:prstGeom>
            <a:solidFill>
              <a:srgbClr val="049AAB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2076450" y="998220"/>
              <a:ext cx="1927860" cy="1927860"/>
            </a:xfrm>
            <a:prstGeom prst="diamond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8" name="文本框 52"/>
          <p:cNvSpPr txBox="1"/>
          <p:nvPr/>
        </p:nvSpPr>
        <p:spPr>
          <a:xfrm>
            <a:off x="1066179" y="2867792"/>
            <a:ext cx="1199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000000"/>
                </a:solidFill>
                <a:cs typeface="+mn-ea"/>
                <a:sym typeface="+mn-lt"/>
              </a:rPr>
              <a:t>05</a:t>
            </a:r>
            <a:endParaRPr lang="zh-CN" altLang="en-US" sz="4800" b="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9" name="任意多边形: 形状 59"/>
          <p:cNvSpPr/>
          <p:nvPr/>
        </p:nvSpPr>
        <p:spPr>
          <a:xfrm>
            <a:off x="1540933" y="2374900"/>
            <a:ext cx="1354667" cy="527397"/>
          </a:xfrm>
          <a:custGeom>
            <a:avLst/>
            <a:gdLst>
              <a:gd name="connsiteX0" fmla="*/ 1016000 w 1016000"/>
              <a:gd name="connsiteY0" fmla="*/ 0 h 336550"/>
              <a:gd name="connsiteX1" fmla="*/ 0 w 1016000"/>
              <a:gd name="connsiteY1" fmla="*/ 0 h 336550"/>
              <a:gd name="connsiteX2" fmla="*/ 0 w 1016000"/>
              <a:gd name="connsiteY2" fmla="*/ 33655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336550">
                <a:moveTo>
                  <a:pt x="1016000" y="0"/>
                </a:moveTo>
                <a:lnTo>
                  <a:pt x="0" y="0"/>
                </a:lnTo>
                <a:lnTo>
                  <a:pt x="0" y="336550"/>
                </a:lnTo>
              </a:path>
            </a:pathLst>
          </a:custGeom>
          <a:noFill/>
          <a:ln w="60325" cap="flat" cmpd="sng" algn="ctr">
            <a:solidFill>
              <a:srgbClr val="9BD74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任意多边形: 形状 60"/>
          <p:cNvSpPr/>
          <p:nvPr/>
        </p:nvSpPr>
        <p:spPr>
          <a:xfrm>
            <a:off x="1532467" y="3729567"/>
            <a:ext cx="1464733" cy="508000"/>
          </a:xfrm>
          <a:custGeom>
            <a:avLst/>
            <a:gdLst>
              <a:gd name="connsiteX0" fmla="*/ 1098550 w 1098550"/>
              <a:gd name="connsiteY0" fmla="*/ 381000 h 381000"/>
              <a:gd name="connsiteX1" fmla="*/ 0 w 1098550"/>
              <a:gd name="connsiteY1" fmla="*/ 381000 h 381000"/>
              <a:gd name="connsiteX2" fmla="*/ 0 w 1098550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8550" h="381000">
                <a:moveTo>
                  <a:pt x="1098550" y="381000"/>
                </a:moveTo>
                <a:lnTo>
                  <a:pt x="0" y="381000"/>
                </a:lnTo>
                <a:lnTo>
                  <a:pt x="0" y="0"/>
                </a:lnTo>
              </a:path>
            </a:pathLst>
          </a:custGeom>
          <a:noFill/>
          <a:ln w="60325" cap="flat" cmpd="sng" algn="ctr">
            <a:solidFill>
              <a:srgbClr val="9BD74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3641A2-7C17-48FF-AFA1-2B0E3E104571}"/>
              </a:ext>
            </a:extLst>
          </p:cNvPr>
          <p:cNvGrpSpPr/>
          <p:nvPr/>
        </p:nvGrpSpPr>
        <p:grpSpPr>
          <a:xfrm>
            <a:off x="5044129" y="2710460"/>
            <a:ext cx="4635841" cy="1438783"/>
            <a:chOff x="4937033" y="771488"/>
            <a:chExt cx="4635841" cy="1438783"/>
          </a:xfrm>
        </p:grpSpPr>
        <p:sp>
          <p:nvSpPr>
            <p:cNvPr id="22" name="文本框 14">
              <a:extLst>
                <a:ext uri="{FF2B5EF4-FFF2-40B4-BE49-F238E27FC236}">
                  <a16:creationId xmlns:a16="http://schemas.microsoft.com/office/drawing/2014/main" id="{B15074F0-1B2D-4493-B0CE-C1145ED778FF}"/>
                </a:ext>
              </a:extLst>
            </p:cNvPr>
            <p:cNvSpPr txBox="1"/>
            <p:nvPr/>
          </p:nvSpPr>
          <p:spPr>
            <a:xfrm>
              <a:off x="4937033" y="1563940"/>
              <a:ext cx="4635841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000000"/>
                  </a:solidFill>
                  <a:cs typeface="+mn-ea"/>
                  <a:sym typeface="+mn-lt"/>
                </a:rPr>
                <a:t>PART FIVE</a:t>
              </a:r>
              <a:endParaRPr lang="zh-CN" altLang="en-US" sz="3600" b="1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15">
              <a:extLst>
                <a:ext uri="{FF2B5EF4-FFF2-40B4-BE49-F238E27FC236}">
                  <a16:creationId xmlns:a16="http://schemas.microsoft.com/office/drawing/2014/main" id="{3AC0B482-36D8-4B1C-AD31-A90B21C3BA4A}"/>
                </a:ext>
              </a:extLst>
            </p:cNvPr>
            <p:cNvSpPr txBox="1"/>
            <p:nvPr/>
          </p:nvSpPr>
          <p:spPr>
            <a:xfrm>
              <a:off x="5136689" y="771488"/>
              <a:ext cx="4236528" cy="738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14000"/>
                </a:lnSpc>
                <a:defRPr/>
              </a:pPr>
              <a:r>
                <a:rPr lang="en-US" altLang="zh-CN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Evaluation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47564E-CAD0-1742-B8EB-49F25F9A3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27040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3">
            <a:extLst>
              <a:ext uri="{FF2B5EF4-FFF2-40B4-BE49-F238E27FC236}">
                <a16:creationId xmlns:a16="http://schemas.microsoft.com/office/drawing/2014/main" id="{F788408E-468B-4E60-929E-17E426FEA774}"/>
              </a:ext>
            </a:extLst>
          </p:cNvPr>
          <p:cNvSpPr txBox="1"/>
          <p:nvPr/>
        </p:nvSpPr>
        <p:spPr>
          <a:xfrm>
            <a:off x="1340526" y="64953"/>
            <a:ext cx="2621703" cy="4802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14000"/>
              </a:lnSpc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324B4-E6B5-4C41-A3E7-CECCBA46B99D}"/>
              </a:ext>
            </a:extLst>
          </p:cNvPr>
          <p:cNvSpPr/>
          <p:nvPr/>
        </p:nvSpPr>
        <p:spPr>
          <a:xfrm>
            <a:off x="9947" y="121709"/>
            <a:ext cx="1342800" cy="385200"/>
          </a:xfrm>
          <a:prstGeom prst="rect">
            <a:avLst/>
          </a:prstGeom>
          <a:solidFill>
            <a:srgbClr val="049AAB"/>
          </a:solidFill>
          <a:ln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5D6DF8-4947-9A4B-BA8B-7603B5BA51E1}"/>
              </a:ext>
            </a:extLst>
          </p:cNvPr>
          <p:cNvSpPr/>
          <p:nvPr/>
        </p:nvSpPr>
        <p:spPr>
          <a:xfrm>
            <a:off x="3905659" y="115580"/>
            <a:ext cx="8269200" cy="385200"/>
          </a:xfrm>
          <a:prstGeom prst="rect">
            <a:avLst/>
          </a:prstGeom>
          <a:solidFill>
            <a:srgbClr val="049AAB"/>
          </a:solidFill>
          <a:ln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3F15FD-BB09-054F-BF62-62B5D2E678DA}"/>
              </a:ext>
            </a:extLst>
          </p:cNvPr>
          <p:cNvSpPr txBox="1"/>
          <p:nvPr/>
        </p:nvSpPr>
        <p:spPr>
          <a:xfrm>
            <a:off x="262558" y="1322122"/>
            <a:ext cx="115532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1, 3, 9 and 11 are identified very well using most of the models while the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accuracies of type 5 (Packet Loss) and 7 (Packet Delay) are very low</a:t>
            </a:r>
          </a:p>
        </p:txBody>
      </p:sp>
      <p:sp>
        <p:nvSpPr>
          <p:cNvPr id="12" name="文本框 13">
            <a:extLst>
              <a:ext uri="{FF2B5EF4-FFF2-40B4-BE49-F238E27FC236}">
                <a16:creationId xmlns:a16="http://schemas.microsoft.com/office/drawing/2014/main" id="{BBC7EA53-C831-8B4A-8CE8-19FAE92519D1}"/>
              </a:ext>
            </a:extLst>
          </p:cNvPr>
          <p:cNvSpPr txBox="1"/>
          <p:nvPr/>
        </p:nvSpPr>
        <p:spPr>
          <a:xfrm>
            <a:off x="262558" y="672756"/>
            <a:ext cx="116652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By Precision</a:t>
            </a:r>
          </a:p>
        </p:txBody>
      </p:sp>
      <p:graphicFrame>
        <p:nvGraphicFramePr>
          <p:cNvPr id="16" name="表格">
            <a:extLst>
              <a:ext uri="{FF2B5EF4-FFF2-40B4-BE49-F238E27FC236}">
                <a16:creationId xmlns:a16="http://schemas.microsoft.com/office/drawing/2014/main" id="{5BE38610-C55B-BE49-BA8A-079B118657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8834383"/>
              </p:ext>
            </p:extLst>
          </p:nvPr>
        </p:nvGraphicFramePr>
        <p:xfrm>
          <a:off x="2575898" y="3312264"/>
          <a:ext cx="7038611" cy="3332432"/>
        </p:xfrm>
        <a:graphic>
          <a:graphicData uri="http://schemas.openxmlformats.org/drawingml/2006/table">
            <a:tbl>
              <a:tblPr firstCol="1"/>
              <a:tblGrid>
                <a:gridCol w="3762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136">
                <a:tc>
                  <a:txBody>
                    <a:bodyPr/>
                    <a:lstStyle/>
                    <a:p>
                      <a:pPr algn="ctr" defTabSz="457200">
                        <a:defRPr sz="2600"/>
                      </a:pP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397" marR="25397" marT="25397" marB="25397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defTabSz="457200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 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ata</a:t>
                      </a:r>
                    </a:p>
                  </a:txBody>
                  <a:tcPr marL="25397" marR="25397" marT="25397" marB="2539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146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abel </a:t>
                      </a: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ype</a:t>
                      </a:r>
                    </a:p>
                  </a:txBody>
                  <a:tcPr marL="25397" marR="25397" marT="25397" marB="25397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rPr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</a:t>
                      </a:r>
                    </a:p>
                  </a:txBody>
                  <a:tcPr marL="25397" marR="25397" marT="25397" marB="2539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rPr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 marL="25397" marR="25397" marT="25397" marB="25397" anchor="ctr" horzOverflow="overflow"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rPr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</a:t>
                      </a:r>
                    </a:p>
                  </a:txBody>
                  <a:tcPr marL="25397" marR="25397" marT="25397" marB="25397" anchor="ctr" horzOverflow="overflow"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146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 node-down</a:t>
                      </a:r>
                    </a:p>
                  </a:txBody>
                  <a:tcPr marL="25397" marR="25397" marT="25397" marB="25397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</a:p>
                  </a:txBody>
                  <a:tcPr marL="25397" marR="25397" marT="25397" marB="2539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rPr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25397" marR="25397" marT="25397" marB="25397" anchor="ctr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rPr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25397" marR="25397" marT="25397" marB="25397" anchor="ctr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6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 interface-down</a:t>
                      </a:r>
                    </a:p>
                  </a:txBody>
                  <a:tcPr marL="25397" marR="25397" marT="25397" marB="25397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25397" marR="25397" marT="25397" marB="2539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rgbClr val="FF365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rPr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</a:p>
                  </a:txBody>
                  <a:tcPr marL="25397" marR="25397" marT="25397" marB="25397" anchor="ctr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rPr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25397" marR="25397" marT="25397" marB="25397" anchor="ctr" horzOverflow="overflow"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6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 tap-loss</a:t>
                      </a:r>
                    </a:p>
                  </a:txBody>
                  <a:tcPr marL="25397" marR="25397" marT="25397" marB="25397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25397" marR="25397" marT="25397" marB="2539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rgbClr val="FF365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25397" marR="25397" marT="25397" marB="25397" anchor="ctr" horzOverflow="overflow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rPr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25397" marR="25397" marT="25397" marB="25397" anchor="ctr" horzOverflow="overflow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6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7: tap-delay</a:t>
                      </a:r>
                    </a:p>
                  </a:txBody>
                  <a:tcPr marL="25397" marR="25397" marT="25397" marB="25397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</a:t>
                      </a:r>
                    </a:p>
                  </a:txBody>
                  <a:tcPr marL="25397" marR="25397" marT="25397" marB="2539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rgbClr val="FF365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rPr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25397" marR="25397" marT="25397" marB="25397" anchor="ctr" horzOverflow="overflow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25397" marR="25397" marT="25397" marB="25397" anchor="ctr" horzOverflow="overflow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136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9: </a:t>
                      </a:r>
                      <a:r>
                        <a:rPr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ixnetwork</a:t>
                      </a:r>
                      <a:r>
                        <a:rPr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bgp</a:t>
                      </a:r>
                      <a:r>
                        <a:rPr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-injection</a:t>
                      </a:r>
                    </a:p>
                  </a:txBody>
                  <a:tcPr marL="25397" marR="25397" marT="25397" marB="25397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rPr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</a:p>
                  </a:txBody>
                  <a:tcPr marL="25397" marR="25397" marT="25397" marB="2539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rPr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25397" marR="25397" marT="25397" marB="25397" anchor="ctr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rPr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</a:p>
                  </a:txBody>
                  <a:tcPr marL="25397" marR="25397" marT="25397" marB="25397" anchor="ctr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136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11: </a:t>
                      </a:r>
                      <a:r>
                        <a:rPr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ixnetwork</a:t>
                      </a:r>
                      <a:r>
                        <a:rPr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bgp</a:t>
                      </a:r>
                      <a:r>
                        <a:rPr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-hijacking</a:t>
                      </a:r>
                    </a:p>
                  </a:txBody>
                  <a:tcPr marL="25397" marR="25397" marT="25397" marB="25397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rPr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25397" marR="25397" marT="25397" marB="2539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rPr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25397" marR="25397" marT="25397" marB="25397" anchor="ctr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25397" marR="25397" marT="25397" marB="25397" anchor="ctr" horzOverflow="overflow"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5E171C-7435-9845-A122-32F8C24E3144}"/>
                  </a:ext>
                </a:extLst>
              </p:cNvPr>
              <p:cNvSpPr txBox="1"/>
              <p:nvPr/>
            </p:nvSpPr>
            <p:spPr>
              <a:xfrm>
                <a:off x="262558" y="2486502"/>
                <a:ext cx="2394438" cy="61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5E171C-7435-9845-A122-32F8C24E3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8" y="2486502"/>
                <a:ext cx="2394438" cy="615490"/>
              </a:xfrm>
              <a:prstGeom prst="rect">
                <a:avLst/>
              </a:prstGeom>
              <a:blipFill>
                <a:blip r:embed="rId2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(True Positive (TP), False Positive (FP) )">
            <a:extLst>
              <a:ext uri="{FF2B5EF4-FFF2-40B4-BE49-F238E27FC236}">
                <a16:creationId xmlns:a16="http://schemas.microsoft.com/office/drawing/2014/main" id="{E5E1EC0E-04F8-4142-9867-C49A6F437F7F}"/>
              </a:ext>
            </a:extLst>
          </p:cNvPr>
          <p:cNvSpPr txBox="1"/>
          <p:nvPr/>
        </p:nvSpPr>
        <p:spPr>
          <a:xfrm>
            <a:off x="3117533" y="2553158"/>
            <a:ext cx="5955342" cy="482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397" tIns="25397" rIns="25397" bIns="25397" anchor="ctr">
            <a:spAutoFit/>
          </a:bodyPr>
          <a:lstStyle>
            <a:lvl1pPr>
              <a:defRPr sz="2600"/>
            </a:lvl1pPr>
          </a:lstStyle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 Positive (TP), False Positive (FP)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353016-5449-E04E-B14D-3FB68CCF0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949632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6324B4-E6B5-4C41-A3E7-CECCBA46B99D}"/>
              </a:ext>
            </a:extLst>
          </p:cNvPr>
          <p:cNvSpPr/>
          <p:nvPr/>
        </p:nvSpPr>
        <p:spPr>
          <a:xfrm>
            <a:off x="9947" y="121709"/>
            <a:ext cx="1342800" cy="385200"/>
          </a:xfrm>
          <a:prstGeom prst="rect">
            <a:avLst/>
          </a:prstGeom>
          <a:solidFill>
            <a:srgbClr val="049AAB"/>
          </a:solidFill>
          <a:ln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5D6DF8-4947-9A4B-BA8B-7603B5BA51E1}"/>
              </a:ext>
            </a:extLst>
          </p:cNvPr>
          <p:cNvSpPr/>
          <p:nvPr/>
        </p:nvSpPr>
        <p:spPr>
          <a:xfrm>
            <a:off x="4727054" y="115580"/>
            <a:ext cx="7447804" cy="385200"/>
          </a:xfrm>
          <a:prstGeom prst="rect">
            <a:avLst/>
          </a:prstGeom>
          <a:solidFill>
            <a:srgbClr val="049AAB"/>
          </a:solidFill>
          <a:ln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4F51E-EFA6-5B46-B31F-EE1E94524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sz="1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ABD166-C345-0646-BDDA-702DFC7EFDF6}"/>
              </a:ext>
            </a:extLst>
          </p:cNvPr>
          <p:cNvSpPr/>
          <p:nvPr/>
        </p:nvSpPr>
        <p:spPr>
          <a:xfrm>
            <a:off x="334566" y="764704"/>
            <a:ext cx="11246327" cy="483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comparative analysis confirm the KDDI’s finding that Random Forest (RF) outperforms SVN and MLP algorithms. </a:t>
            </a: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find that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has a comparable performance as that of RF.</a:t>
            </a: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found there is still room for improvement for the the failure cases: tap-loss and tap-delay, which are not discussed the NOMS2020 paper.  These are left for our future work</a:t>
            </a:r>
          </a:p>
        </p:txBody>
      </p:sp>
      <p:sp>
        <p:nvSpPr>
          <p:cNvPr id="10" name="文本框 13">
            <a:extLst>
              <a:ext uri="{FF2B5EF4-FFF2-40B4-BE49-F238E27FC236}">
                <a16:creationId xmlns:a16="http://schemas.microsoft.com/office/drawing/2014/main" id="{CA9C65B1-7C5E-C748-8AE7-A654993748F6}"/>
              </a:ext>
            </a:extLst>
          </p:cNvPr>
          <p:cNvSpPr txBox="1"/>
          <p:nvPr/>
        </p:nvSpPr>
        <p:spPr>
          <a:xfrm>
            <a:off x="1390008" y="35734"/>
            <a:ext cx="3481062" cy="5448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14000"/>
              </a:lnSpc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</a:p>
        </p:txBody>
      </p:sp>
    </p:spTree>
    <p:extLst>
      <p:ext uri="{BB962C8B-B14F-4D97-AF65-F5344CB8AC3E}">
        <p14:creationId xmlns:p14="http://schemas.microsoft.com/office/powerpoint/2010/main" val="3385398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3">
            <a:extLst>
              <a:ext uri="{FF2B5EF4-FFF2-40B4-BE49-F238E27FC236}">
                <a16:creationId xmlns:a16="http://schemas.microsoft.com/office/drawing/2014/main" id="{F788408E-468B-4E60-929E-17E426FEA774}"/>
              </a:ext>
            </a:extLst>
          </p:cNvPr>
          <p:cNvSpPr txBox="1"/>
          <p:nvPr/>
        </p:nvSpPr>
        <p:spPr>
          <a:xfrm>
            <a:off x="1323716" y="3385"/>
            <a:ext cx="2621703" cy="609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14000"/>
              </a:lnSpc>
              <a:defRPr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324B4-E6B5-4C41-A3E7-CECCBA46B99D}"/>
              </a:ext>
            </a:extLst>
          </p:cNvPr>
          <p:cNvSpPr/>
          <p:nvPr/>
        </p:nvSpPr>
        <p:spPr>
          <a:xfrm>
            <a:off x="9947" y="121709"/>
            <a:ext cx="1342800" cy="385200"/>
          </a:xfrm>
          <a:prstGeom prst="rect">
            <a:avLst/>
          </a:prstGeom>
          <a:solidFill>
            <a:srgbClr val="049AAB"/>
          </a:solidFill>
          <a:ln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5D6DF8-4947-9A4B-BA8B-7603B5BA51E1}"/>
              </a:ext>
            </a:extLst>
          </p:cNvPr>
          <p:cNvSpPr/>
          <p:nvPr/>
        </p:nvSpPr>
        <p:spPr>
          <a:xfrm>
            <a:off x="3905659" y="115580"/>
            <a:ext cx="8269200" cy="385200"/>
          </a:xfrm>
          <a:prstGeom prst="rect">
            <a:avLst/>
          </a:prstGeom>
          <a:solidFill>
            <a:srgbClr val="049AAB"/>
          </a:solidFill>
          <a:ln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225969-F992-FF46-B3B0-AB257E2785BB}"/>
              </a:ext>
            </a:extLst>
          </p:cNvPr>
          <p:cNvSpPr/>
          <p:nvPr/>
        </p:nvSpPr>
        <p:spPr>
          <a:xfrm>
            <a:off x="118542" y="644260"/>
            <a:ext cx="11449272" cy="5115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introduce our feature extraction mechanism especially for network BGP data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we use differential data as input to highlight features of abnormal data.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Third, we analyze and identify the most important 30 features to reduce computation without degrading the performance.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to the work in NOMS2020 paper: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 can target all list 7 failure cases while the NOMS2020 paper address only 3 failure cases.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one unified model for all failure cases, while NOMS2020 paper use different models to predict network and network failures separately.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add Decision Tree (DT)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(XGB) to the comparative analysis and point out that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 comparable performance as Random Forest.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4F51E-EFA6-5B46-B31F-EE1E94524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24969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3">
            <a:extLst>
              <a:ext uri="{FF2B5EF4-FFF2-40B4-BE49-F238E27FC236}">
                <a16:creationId xmlns:a16="http://schemas.microsoft.com/office/drawing/2014/main" id="{F788408E-468B-4E60-929E-17E426FEA774}"/>
              </a:ext>
            </a:extLst>
          </p:cNvPr>
          <p:cNvSpPr txBox="1"/>
          <p:nvPr/>
        </p:nvSpPr>
        <p:spPr>
          <a:xfrm>
            <a:off x="1357475" y="-28562"/>
            <a:ext cx="2499703" cy="609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14000"/>
              </a:lnSpc>
              <a:defRPr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463CE6-0484-CD4D-95CD-4B1F02D17D71}"/>
              </a:ext>
            </a:extLst>
          </p:cNvPr>
          <p:cNvSpPr/>
          <p:nvPr/>
        </p:nvSpPr>
        <p:spPr>
          <a:xfrm>
            <a:off x="9947" y="121709"/>
            <a:ext cx="1342800" cy="385200"/>
          </a:xfrm>
          <a:prstGeom prst="rect">
            <a:avLst/>
          </a:prstGeom>
          <a:solidFill>
            <a:srgbClr val="049AAB"/>
          </a:solidFill>
          <a:ln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E561193-27D3-DF44-85C5-78F32D4FCDD8}"/>
              </a:ext>
            </a:extLst>
          </p:cNvPr>
          <p:cNvSpPr/>
          <p:nvPr/>
        </p:nvSpPr>
        <p:spPr>
          <a:xfrm>
            <a:off x="3905659" y="115580"/>
            <a:ext cx="8269200" cy="385200"/>
          </a:xfrm>
          <a:prstGeom prst="rect">
            <a:avLst/>
          </a:prstGeom>
          <a:solidFill>
            <a:srgbClr val="049AAB"/>
          </a:solidFill>
          <a:ln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D385C87-65FF-104C-BF42-36C4EF40DF13}"/>
              </a:ext>
            </a:extLst>
          </p:cNvPr>
          <p:cNvSpPr txBox="1">
            <a:spLocks/>
          </p:cNvSpPr>
          <p:nvPr/>
        </p:nvSpPr>
        <p:spPr>
          <a:xfrm>
            <a:off x="334566" y="980728"/>
            <a:ext cx="10971372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Network failure and anomaly detection is desired  to be automatically performed by AI/ML for operating 5G mobile networks.</a:t>
            </a:r>
          </a:p>
          <a:p>
            <a:r>
              <a:rPr lang="en-US" sz="2800" dirty="0"/>
              <a:t>Challenges in AI/ML</a:t>
            </a:r>
          </a:p>
          <a:p>
            <a:pPr lvl="1"/>
            <a:r>
              <a:rPr lang="en-US" sz="2400" dirty="0"/>
              <a:t>How to extract features from the huge amount of unstructured log files collected from network routers and devices. </a:t>
            </a:r>
          </a:p>
          <a:p>
            <a:pPr lvl="1"/>
            <a:r>
              <a:rPr lang="en-US" sz="2400" dirty="0"/>
              <a:t>How to identify important features to reduce the computation.</a:t>
            </a:r>
          </a:p>
          <a:p>
            <a:pPr lvl="1"/>
            <a:r>
              <a:rPr lang="en-US" sz="2400" dirty="0"/>
              <a:t>How to detect failures with a small amount of data in real-time.</a:t>
            </a:r>
          </a:p>
          <a:p>
            <a:pPr lvl="1"/>
            <a:endParaRPr lang="en-US" sz="2400" dirty="0"/>
          </a:p>
        </p:txBody>
      </p: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DB8FADDE-4A9A-434A-9269-2D19948AB9EE}"/>
              </a:ext>
            </a:extLst>
          </p:cNvPr>
          <p:cNvSpPr txBox="1">
            <a:spLocks/>
          </p:cNvSpPr>
          <p:nvPr/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400" smtClean="0"/>
              <a:pPr algn="r"/>
              <a:t>2</a:t>
            </a:fld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53559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0002B3-8472-411E-B802-5472732F2D3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84C99D3-AB9D-417E-81F7-81FF84C61487}"/>
              </a:ext>
            </a:extLst>
          </p:cNvPr>
          <p:cNvSpPr/>
          <p:nvPr/>
        </p:nvSpPr>
        <p:spPr>
          <a:xfrm>
            <a:off x="838622" y="2170109"/>
            <a:ext cx="5820048" cy="123674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6600" b="1" dirty="0">
                <a:solidFill>
                  <a:srgbClr val="049AAB"/>
                </a:solidFill>
                <a:latin typeface="Times New Roman" panose="02020603050405020304" pitchFamily="18" charset="0"/>
                <a:ea typeface="方正细谭黑简体" panose="02000000000000000000" pitchFamily="2" charset="-122"/>
                <a:cs typeface="Times New Roman" panose="02020603050405020304" pitchFamily="18" charset="0"/>
                <a:sym typeface="+mn-lt"/>
              </a:rPr>
              <a:t>Thanks</a:t>
            </a:r>
            <a:endParaRPr lang="zh-CN" altLang="en-US" sz="6600" b="1" dirty="0">
              <a:solidFill>
                <a:srgbClr val="049AAB"/>
              </a:solidFill>
              <a:latin typeface="Times New Roman" panose="02020603050405020304" pitchFamily="18" charset="0"/>
              <a:ea typeface="方正细谭黑简体" panose="020000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" name="矩形 17">
            <a:extLst>
              <a:ext uri="{FF2B5EF4-FFF2-40B4-BE49-F238E27FC236}">
                <a16:creationId xmlns:a16="http://schemas.microsoft.com/office/drawing/2014/main" id="{9A444A81-B83B-6242-9088-8679C9A2CF18}"/>
              </a:ext>
            </a:extLst>
          </p:cNvPr>
          <p:cNvSpPr/>
          <p:nvPr/>
        </p:nvSpPr>
        <p:spPr>
          <a:xfrm>
            <a:off x="834872" y="3722330"/>
            <a:ext cx="3579785" cy="94006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UT-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NakaoLab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-AI Team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2020-10-15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558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3">
            <a:extLst>
              <a:ext uri="{FF2B5EF4-FFF2-40B4-BE49-F238E27FC236}">
                <a16:creationId xmlns:a16="http://schemas.microsoft.com/office/drawing/2014/main" id="{F788408E-468B-4E60-929E-17E426FEA774}"/>
              </a:ext>
            </a:extLst>
          </p:cNvPr>
          <p:cNvSpPr txBox="1"/>
          <p:nvPr/>
        </p:nvSpPr>
        <p:spPr>
          <a:xfrm>
            <a:off x="1323716" y="3385"/>
            <a:ext cx="2621703" cy="609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14000"/>
              </a:lnSpc>
              <a:defRPr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324B4-E6B5-4C41-A3E7-CECCBA46B99D}"/>
              </a:ext>
            </a:extLst>
          </p:cNvPr>
          <p:cNvSpPr/>
          <p:nvPr/>
        </p:nvSpPr>
        <p:spPr>
          <a:xfrm>
            <a:off x="9947" y="121709"/>
            <a:ext cx="1342800" cy="385200"/>
          </a:xfrm>
          <a:prstGeom prst="rect">
            <a:avLst/>
          </a:prstGeom>
          <a:solidFill>
            <a:srgbClr val="049AAB"/>
          </a:solidFill>
          <a:ln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5D6DF8-4947-9A4B-BA8B-7603B5BA51E1}"/>
              </a:ext>
            </a:extLst>
          </p:cNvPr>
          <p:cNvSpPr/>
          <p:nvPr/>
        </p:nvSpPr>
        <p:spPr>
          <a:xfrm>
            <a:off x="3905659" y="115580"/>
            <a:ext cx="8269200" cy="385200"/>
          </a:xfrm>
          <a:prstGeom prst="rect">
            <a:avLst/>
          </a:prstGeom>
          <a:solidFill>
            <a:srgbClr val="049AAB"/>
          </a:solidFill>
          <a:ln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225969-F992-FF46-B3B0-AB257E2785BB}"/>
              </a:ext>
            </a:extLst>
          </p:cNvPr>
          <p:cNvSpPr/>
          <p:nvPr/>
        </p:nvSpPr>
        <p:spPr>
          <a:xfrm>
            <a:off x="118542" y="644260"/>
            <a:ext cx="11449272" cy="6130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extract features from huge amount of log files into 997 features.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we refine features to with differential data to highlight the difference between normal and abnormal data.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Third, we identify the most important 30 features so that we can reduce computation without degrading the performance.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our work extended KDDI’s NOMS2020 paper as follows: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 can target 7 failure cases while the NOMS2020 paper address only 3 failure cases.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use one unified model to predict both device and interface errors, while NOMS2020 paper use different models to predict network and network failures separately.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Besides the Multiple-layer perceptron (MLP), Random Forest (RF), and Support Vector Machine (SVM) machine learning algorithms, we also add Decision Tree (DT)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(XGB) to the comparative analysis.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4F51E-EFA6-5B46-B31F-EE1E94524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19548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3D8BA285-682F-B843-8A9C-03EEA762EAD9}"/>
              </a:ext>
            </a:extLst>
          </p:cNvPr>
          <p:cNvSpPr/>
          <p:nvPr/>
        </p:nvSpPr>
        <p:spPr>
          <a:xfrm>
            <a:off x="0" y="0"/>
            <a:ext cx="3862958" cy="6858000"/>
          </a:xfrm>
          <a:prstGeom prst="rect">
            <a:avLst/>
          </a:prstGeom>
          <a:solidFill>
            <a:srgbClr val="04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1" name="文本框 22">
            <a:extLst>
              <a:ext uri="{FF2B5EF4-FFF2-40B4-BE49-F238E27FC236}">
                <a16:creationId xmlns:a16="http://schemas.microsoft.com/office/drawing/2014/main" id="{AA296CBA-0B16-C24A-8197-3A457852935B}"/>
              </a:ext>
            </a:extLst>
          </p:cNvPr>
          <p:cNvSpPr txBox="1"/>
          <p:nvPr/>
        </p:nvSpPr>
        <p:spPr>
          <a:xfrm>
            <a:off x="6261203" y="3193053"/>
            <a:ext cx="3866451" cy="60959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Feature Reduction</a:t>
            </a:r>
          </a:p>
        </p:txBody>
      </p:sp>
      <p:sp>
        <p:nvSpPr>
          <p:cNvPr id="68" name="文本框 29">
            <a:extLst>
              <a:ext uri="{FF2B5EF4-FFF2-40B4-BE49-F238E27FC236}">
                <a16:creationId xmlns:a16="http://schemas.microsoft.com/office/drawing/2014/main" id="{6020C13B-5D91-1249-AAAC-AE5514D7C0E8}"/>
              </a:ext>
            </a:extLst>
          </p:cNvPr>
          <p:cNvSpPr txBox="1"/>
          <p:nvPr/>
        </p:nvSpPr>
        <p:spPr>
          <a:xfrm>
            <a:off x="6261203" y="4277179"/>
            <a:ext cx="3866451" cy="60959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Model</a:t>
            </a:r>
            <a:r>
              <a:rPr lang="zh-CN" altLang="en-US" sz="3200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Training</a:t>
            </a:r>
            <a:r>
              <a:rPr lang="en-US" altLang="zh-CN" sz="900" dirty="0">
                <a:solidFill>
                  <a:prstClr val="white">
                    <a:lumMod val="65000"/>
                  </a:prstClr>
                </a:solidFill>
                <a:latin typeface="微软雅黑"/>
                <a:ea typeface="微软雅黑"/>
              </a:rPr>
              <a:t> </a:t>
            </a:r>
            <a:r>
              <a:rPr lang="zh-CN" altLang="en-US" sz="900" dirty="0">
                <a:solidFill>
                  <a:prstClr val="white">
                    <a:lumMod val="65000"/>
                  </a:prstClr>
                </a:solidFill>
                <a:latin typeface="微软雅黑"/>
                <a:ea typeface="微软雅黑"/>
              </a:rPr>
              <a:t>  </a:t>
            </a:r>
            <a:endParaRPr lang="en-US" altLang="zh-CN" sz="3200" dirty="0"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69" name="矩形 30">
            <a:extLst>
              <a:ext uri="{FF2B5EF4-FFF2-40B4-BE49-F238E27FC236}">
                <a16:creationId xmlns:a16="http://schemas.microsoft.com/office/drawing/2014/main" id="{61462FCD-6C7A-0749-ADA2-1E7D66F458F2}"/>
              </a:ext>
            </a:extLst>
          </p:cNvPr>
          <p:cNvSpPr/>
          <p:nvPr/>
        </p:nvSpPr>
        <p:spPr>
          <a:xfrm>
            <a:off x="498390" y="3080988"/>
            <a:ext cx="2866178" cy="69602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方正细谭黑简体" panose="02000000000000000000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方正细谭黑简体" panose="02000000000000000000" pitchFamily="2" charset="-122"/>
                <a:cs typeface="Times New Roman" panose="02020603050405020304" pitchFamily="18" charset="0"/>
              </a:rPr>
              <a:t>Agenda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方正细谭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文本框 8">
            <a:extLst>
              <a:ext uri="{FF2B5EF4-FFF2-40B4-BE49-F238E27FC236}">
                <a16:creationId xmlns:a16="http://schemas.microsoft.com/office/drawing/2014/main" id="{EA73EA3D-AF15-4A49-BE37-EF9D69A33BA0}"/>
              </a:ext>
            </a:extLst>
          </p:cNvPr>
          <p:cNvSpPr txBox="1"/>
          <p:nvPr/>
        </p:nvSpPr>
        <p:spPr>
          <a:xfrm>
            <a:off x="6261203" y="5357119"/>
            <a:ext cx="3866451" cy="60959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14000"/>
              </a:lnSpc>
              <a:defRPr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US" altLang="zh-CN" sz="900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zh-CN" altLang="en-US" sz="900" dirty="0">
                <a:solidFill>
                  <a:prstClr val="white">
                    <a:lumMod val="65000"/>
                  </a:prstClr>
                </a:solidFill>
              </a:rPr>
              <a:t>  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6">
            <a:extLst>
              <a:ext uri="{FF2B5EF4-FFF2-40B4-BE49-F238E27FC236}">
                <a16:creationId xmlns:a16="http://schemas.microsoft.com/office/drawing/2014/main" id="{250D33D1-C8CA-604B-A940-DF3F3273B8BA}"/>
              </a:ext>
            </a:extLst>
          </p:cNvPr>
          <p:cNvSpPr txBox="1"/>
          <p:nvPr/>
        </p:nvSpPr>
        <p:spPr>
          <a:xfrm>
            <a:off x="5204037" y="2299191"/>
            <a:ext cx="652487" cy="4802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02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9DDA764-A09C-E441-81F3-3C101C471CA8}"/>
              </a:ext>
            </a:extLst>
          </p:cNvPr>
          <p:cNvGrpSpPr/>
          <p:nvPr/>
        </p:nvGrpSpPr>
        <p:grpSpPr>
          <a:xfrm>
            <a:off x="5170280" y="975094"/>
            <a:ext cx="720000" cy="720000"/>
            <a:chOff x="4335631" y="548680"/>
            <a:chExt cx="720000" cy="720000"/>
          </a:xfrm>
        </p:grpSpPr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96AFAA51-D103-9F49-B8A2-DC662DAEF903}"/>
                </a:ext>
              </a:extLst>
            </p:cNvPr>
            <p:cNvSpPr/>
            <p:nvPr/>
          </p:nvSpPr>
          <p:spPr>
            <a:xfrm>
              <a:off x="4335631" y="548680"/>
              <a:ext cx="720000" cy="720000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4" name="文本框 6">
              <a:extLst>
                <a:ext uri="{FF2B5EF4-FFF2-40B4-BE49-F238E27FC236}">
                  <a16:creationId xmlns:a16="http://schemas.microsoft.com/office/drawing/2014/main" id="{50FD8230-C3FF-8141-8E5E-6D85F6988087}"/>
                </a:ext>
              </a:extLst>
            </p:cNvPr>
            <p:cNvSpPr txBox="1"/>
            <p:nvPr/>
          </p:nvSpPr>
          <p:spPr>
            <a:xfrm>
              <a:off x="4369388" y="668550"/>
              <a:ext cx="652487" cy="4802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</a:rPr>
                <a:t>01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24751C8-CD1E-8145-8691-4F53B823638C}"/>
              </a:ext>
            </a:extLst>
          </p:cNvPr>
          <p:cNvGrpSpPr/>
          <p:nvPr/>
        </p:nvGrpSpPr>
        <p:grpSpPr>
          <a:xfrm>
            <a:off x="5170280" y="2059451"/>
            <a:ext cx="720000" cy="720000"/>
            <a:chOff x="4335632" y="1537909"/>
            <a:chExt cx="720000" cy="720000"/>
          </a:xfrm>
        </p:grpSpPr>
        <p:sp>
          <p:nvSpPr>
            <p:cNvPr id="85" name="Diamond 84">
              <a:extLst>
                <a:ext uri="{FF2B5EF4-FFF2-40B4-BE49-F238E27FC236}">
                  <a16:creationId xmlns:a16="http://schemas.microsoft.com/office/drawing/2014/main" id="{2F1EB4B5-43FE-954D-BC89-5C8B4320FDB1}"/>
                </a:ext>
              </a:extLst>
            </p:cNvPr>
            <p:cNvSpPr/>
            <p:nvPr/>
          </p:nvSpPr>
          <p:spPr>
            <a:xfrm>
              <a:off x="4335632" y="1537909"/>
              <a:ext cx="720000" cy="720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6" name="文本框 6">
              <a:extLst>
                <a:ext uri="{FF2B5EF4-FFF2-40B4-BE49-F238E27FC236}">
                  <a16:creationId xmlns:a16="http://schemas.microsoft.com/office/drawing/2014/main" id="{1957A9F0-2291-804E-B29C-3F89B8079F70}"/>
                </a:ext>
              </a:extLst>
            </p:cNvPr>
            <p:cNvSpPr txBox="1"/>
            <p:nvPr/>
          </p:nvSpPr>
          <p:spPr>
            <a:xfrm>
              <a:off x="4369389" y="1657779"/>
              <a:ext cx="652487" cy="4802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</a:rPr>
                <a:t>02</a:t>
              </a:r>
            </a:p>
          </p:txBody>
        </p:sp>
      </p:grpSp>
      <p:sp>
        <p:nvSpPr>
          <p:cNvPr id="87" name="文本框 15">
            <a:extLst>
              <a:ext uri="{FF2B5EF4-FFF2-40B4-BE49-F238E27FC236}">
                <a16:creationId xmlns:a16="http://schemas.microsoft.com/office/drawing/2014/main" id="{C3C4D997-0D03-9B40-97C8-72DE2CB17C9B}"/>
              </a:ext>
            </a:extLst>
          </p:cNvPr>
          <p:cNvSpPr txBox="1"/>
          <p:nvPr/>
        </p:nvSpPr>
        <p:spPr>
          <a:xfrm>
            <a:off x="6261203" y="1028939"/>
            <a:ext cx="3362395" cy="60959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88" name="文本框 15">
            <a:extLst>
              <a:ext uri="{FF2B5EF4-FFF2-40B4-BE49-F238E27FC236}">
                <a16:creationId xmlns:a16="http://schemas.microsoft.com/office/drawing/2014/main" id="{D0349F31-1E11-794F-BB94-41EE51B11CBC}"/>
              </a:ext>
            </a:extLst>
          </p:cNvPr>
          <p:cNvSpPr txBox="1"/>
          <p:nvPr/>
        </p:nvSpPr>
        <p:spPr>
          <a:xfrm>
            <a:off x="6261203" y="2113113"/>
            <a:ext cx="4082475" cy="60959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Feature Refinement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1A51274-DF88-F149-864C-457719E549BC}"/>
              </a:ext>
            </a:extLst>
          </p:cNvPr>
          <p:cNvGrpSpPr/>
          <p:nvPr/>
        </p:nvGrpSpPr>
        <p:grpSpPr>
          <a:xfrm>
            <a:off x="5170280" y="3139573"/>
            <a:ext cx="720000" cy="720000"/>
            <a:chOff x="4335633" y="2582611"/>
            <a:chExt cx="720000" cy="720000"/>
          </a:xfrm>
        </p:grpSpPr>
        <p:sp>
          <p:nvSpPr>
            <p:cNvPr id="89" name="Diamond 88">
              <a:extLst>
                <a:ext uri="{FF2B5EF4-FFF2-40B4-BE49-F238E27FC236}">
                  <a16:creationId xmlns:a16="http://schemas.microsoft.com/office/drawing/2014/main" id="{6EDC9BDD-B321-7240-95B6-5D600AA87190}"/>
                </a:ext>
              </a:extLst>
            </p:cNvPr>
            <p:cNvSpPr/>
            <p:nvPr/>
          </p:nvSpPr>
          <p:spPr>
            <a:xfrm>
              <a:off x="4335633" y="2582611"/>
              <a:ext cx="720000" cy="720000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0" name="文本框 6">
              <a:extLst>
                <a:ext uri="{FF2B5EF4-FFF2-40B4-BE49-F238E27FC236}">
                  <a16:creationId xmlns:a16="http://schemas.microsoft.com/office/drawing/2014/main" id="{CE56739F-239F-6342-A320-7263BA6D1E81}"/>
                </a:ext>
              </a:extLst>
            </p:cNvPr>
            <p:cNvSpPr txBox="1"/>
            <p:nvPr/>
          </p:nvSpPr>
          <p:spPr>
            <a:xfrm>
              <a:off x="4369390" y="2702481"/>
              <a:ext cx="652487" cy="4802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</a:rPr>
                <a:t>03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C271B2F-F17C-7D43-8149-D0E39FA01C81}"/>
              </a:ext>
            </a:extLst>
          </p:cNvPr>
          <p:cNvGrpSpPr/>
          <p:nvPr/>
        </p:nvGrpSpPr>
        <p:grpSpPr>
          <a:xfrm>
            <a:off x="5170280" y="5301914"/>
            <a:ext cx="720000" cy="720000"/>
            <a:chOff x="4335631" y="5373296"/>
            <a:chExt cx="720000" cy="720000"/>
          </a:xfrm>
        </p:grpSpPr>
        <p:sp>
          <p:nvSpPr>
            <p:cNvPr id="91" name="Diamond 90">
              <a:extLst>
                <a:ext uri="{FF2B5EF4-FFF2-40B4-BE49-F238E27FC236}">
                  <a16:creationId xmlns:a16="http://schemas.microsoft.com/office/drawing/2014/main" id="{7C603500-6F57-0D49-B53F-3A46B94755D4}"/>
                </a:ext>
              </a:extLst>
            </p:cNvPr>
            <p:cNvSpPr/>
            <p:nvPr/>
          </p:nvSpPr>
          <p:spPr>
            <a:xfrm>
              <a:off x="4335631" y="5373296"/>
              <a:ext cx="720000" cy="720000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2" name="文本框 6">
              <a:extLst>
                <a:ext uri="{FF2B5EF4-FFF2-40B4-BE49-F238E27FC236}">
                  <a16:creationId xmlns:a16="http://schemas.microsoft.com/office/drawing/2014/main" id="{8B85CAB8-66D1-0743-B94F-3D9AB6207672}"/>
                </a:ext>
              </a:extLst>
            </p:cNvPr>
            <p:cNvSpPr txBox="1"/>
            <p:nvPr/>
          </p:nvSpPr>
          <p:spPr>
            <a:xfrm>
              <a:off x="4369388" y="5493166"/>
              <a:ext cx="652487" cy="4802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</a:rPr>
                <a:t>05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50AE880-4852-6743-802D-A146B45E05D4}"/>
              </a:ext>
            </a:extLst>
          </p:cNvPr>
          <p:cNvGrpSpPr/>
          <p:nvPr/>
        </p:nvGrpSpPr>
        <p:grpSpPr>
          <a:xfrm>
            <a:off x="5170280" y="4221974"/>
            <a:ext cx="720000" cy="720000"/>
            <a:chOff x="4335634" y="3623259"/>
            <a:chExt cx="720000" cy="720000"/>
          </a:xfrm>
        </p:grpSpPr>
        <p:sp>
          <p:nvSpPr>
            <p:cNvPr id="93" name="Diamond 92">
              <a:extLst>
                <a:ext uri="{FF2B5EF4-FFF2-40B4-BE49-F238E27FC236}">
                  <a16:creationId xmlns:a16="http://schemas.microsoft.com/office/drawing/2014/main" id="{E5D8A646-5BBB-324C-8AC7-F6463046CCF2}"/>
                </a:ext>
              </a:extLst>
            </p:cNvPr>
            <p:cNvSpPr/>
            <p:nvPr/>
          </p:nvSpPr>
          <p:spPr>
            <a:xfrm>
              <a:off x="4335634" y="3623259"/>
              <a:ext cx="720000" cy="720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4" name="文本框 6">
              <a:extLst>
                <a:ext uri="{FF2B5EF4-FFF2-40B4-BE49-F238E27FC236}">
                  <a16:creationId xmlns:a16="http://schemas.microsoft.com/office/drawing/2014/main" id="{3D2FFB84-C724-5742-819D-0C41662F9E6F}"/>
                </a:ext>
              </a:extLst>
            </p:cNvPr>
            <p:cNvSpPr txBox="1"/>
            <p:nvPr/>
          </p:nvSpPr>
          <p:spPr>
            <a:xfrm>
              <a:off x="4369388" y="3743129"/>
              <a:ext cx="652487" cy="4802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</a:rPr>
                <a:t>04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57A22-0D30-194F-B345-6F822C25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59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32A549F8-0AA5-4A91-A13F-39FC0E58C9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3946"/>
            <a:ext cx="12190414" cy="6861946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864049" y="1681427"/>
            <a:ext cx="3180080" cy="3180080"/>
            <a:chOff x="1851660" y="781050"/>
            <a:chExt cx="2385060" cy="2385060"/>
          </a:xfrm>
        </p:grpSpPr>
        <p:sp>
          <p:nvSpPr>
            <p:cNvPr id="16" name="菱形 15"/>
            <p:cNvSpPr/>
            <p:nvPr/>
          </p:nvSpPr>
          <p:spPr>
            <a:xfrm>
              <a:off x="1851660" y="781050"/>
              <a:ext cx="2385060" cy="2385060"/>
            </a:xfrm>
            <a:prstGeom prst="diamond">
              <a:avLst/>
            </a:prstGeom>
            <a:solidFill>
              <a:srgbClr val="049AAB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2076450" y="998220"/>
              <a:ext cx="1927860" cy="1927860"/>
            </a:xfrm>
            <a:prstGeom prst="diamond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8" name="文本框 52"/>
          <p:cNvSpPr txBox="1"/>
          <p:nvPr/>
        </p:nvSpPr>
        <p:spPr>
          <a:xfrm>
            <a:off x="1066179" y="2867792"/>
            <a:ext cx="1199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000000"/>
                </a:solidFill>
                <a:cs typeface="+mn-ea"/>
                <a:sym typeface="+mn-lt"/>
              </a:rPr>
              <a:t>01</a:t>
            </a:r>
            <a:endParaRPr lang="zh-CN" altLang="en-US" sz="4800" b="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9" name="任意多边形: 形状 59"/>
          <p:cNvSpPr/>
          <p:nvPr/>
        </p:nvSpPr>
        <p:spPr>
          <a:xfrm>
            <a:off x="1540933" y="2374900"/>
            <a:ext cx="1354667" cy="527397"/>
          </a:xfrm>
          <a:custGeom>
            <a:avLst/>
            <a:gdLst>
              <a:gd name="connsiteX0" fmla="*/ 1016000 w 1016000"/>
              <a:gd name="connsiteY0" fmla="*/ 0 h 336550"/>
              <a:gd name="connsiteX1" fmla="*/ 0 w 1016000"/>
              <a:gd name="connsiteY1" fmla="*/ 0 h 336550"/>
              <a:gd name="connsiteX2" fmla="*/ 0 w 1016000"/>
              <a:gd name="connsiteY2" fmla="*/ 33655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336550">
                <a:moveTo>
                  <a:pt x="1016000" y="0"/>
                </a:moveTo>
                <a:lnTo>
                  <a:pt x="0" y="0"/>
                </a:lnTo>
                <a:lnTo>
                  <a:pt x="0" y="336550"/>
                </a:lnTo>
              </a:path>
            </a:pathLst>
          </a:custGeom>
          <a:noFill/>
          <a:ln w="60325" cap="flat" cmpd="sng" algn="ctr">
            <a:solidFill>
              <a:srgbClr val="9BD74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任意多边形: 形状 60"/>
          <p:cNvSpPr/>
          <p:nvPr/>
        </p:nvSpPr>
        <p:spPr>
          <a:xfrm>
            <a:off x="1532467" y="3729567"/>
            <a:ext cx="1464733" cy="508000"/>
          </a:xfrm>
          <a:custGeom>
            <a:avLst/>
            <a:gdLst>
              <a:gd name="connsiteX0" fmla="*/ 1098550 w 1098550"/>
              <a:gd name="connsiteY0" fmla="*/ 381000 h 381000"/>
              <a:gd name="connsiteX1" fmla="*/ 0 w 1098550"/>
              <a:gd name="connsiteY1" fmla="*/ 381000 h 381000"/>
              <a:gd name="connsiteX2" fmla="*/ 0 w 1098550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8550" h="381000">
                <a:moveTo>
                  <a:pt x="1098550" y="381000"/>
                </a:moveTo>
                <a:lnTo>
                  <a:pt x="0" y="381000"/>
                </a:lnTo>
                <a:lnTo>
                  <a:pt x="0" y="0"/>
                </a:lnTo>
              </a:path>
            </a:pathLst>
          </a:custGeom>
          <a:noFill/>
          <a:ln w="60325" cap="flat" cmpd="sng" algn="ctr">
            <a:solidFill>
              <a:srgbClr val="9BD74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3641A2-7C17-48FF-AFA1-2B0E3E104571}"/>
              </a:ext>
            </a:extLst>
          </p:cNvPr>
          <p:cNvGrpSpPr/>
          <p:nvPr/>
        </p:nvGrpSpPr>
        <p:grpSpPr>
          <a:xfrm>
            <a:off x="5044129" y="2710460"/>
            <a:ext cx="5371557" cy="1440587"/>
            <a:chOff x="4937033" y="771488"/>
            <a:chExt cx="4635841" cy="1440587"/>
          </a:xfrm>
        </p:grpSpPr>
        <p:sp>
          <p:nvSpPr>
            <p:cNvPr id="22" name="文本框 14">
              <a:extLst>
                <a:ext uri="{FF2B5EF4-FFF2-40B4-BE49-F238E27FC236}">
                  <a16:creationId xmlns:a16="http://schemas.microsoft.com/office/drawing/2014/main" id="{B15074F0-1B2D-4493-B0CE-C1145ED778FF}"/>
                </a:ext>
              </a:extLst>
            </p:cNvPr>
            <p:cNvSpPr txBox="1"/>
            <p:nvPr/>
          </p:nvSpPr>
          <p:spPr>
            <a:xfrm>
              <a:off x="4937033" y="1563940"/>
              <a:ext cx="4635841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000000"/>
                  </a:solidFill>
                  <a:cs typeface="+mn-ea"/>
                  <a:sym typeface="+mn-lt"/>
                </a:rPr>
                <a:t>PART ONE</a:t>
              </a:r>
              <a:endParaRPr lang="zh-CN" altLang="en-US" sz="3600" b="1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15">
              <a:extLst>
                <a:ext uri="{FF2B5EF4-FFF2-40B4-BE49-F238E27FC236}">
                  <a16:creationId xmlns:a16="http://schemas.microsoft.com/office/drawing/2014/main" id="{3AC0B482-36D8-4B1C-AD31-A90B21C3BA4A}"/>
                </a:ext>
              </a:extLst>
            </p:cNvPr>
            <p:cNvSpPr txBox="1"/>
            <p:nvPr/>
          </p:nvSpPr>
          <p:spPr>
            <a:xfrm>
              <a:off x="5336346" y="771488"/>
              <a:ext cx="3837214" cy="1440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14000"/>
                </a:lnSpc>
                <a:defRPr/>
              </a:pPr>
              <a:r>
                <a:rPr lang="en-US" altLang="zh-CN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Extraction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E863E4-3E39-5C45-993F-514CEA540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85823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13">
            <a:extLst>
              <a:ext uri="{FF2B5EF4-FFF2-40B4-BE49-F238E27FC236}">
                <a16:creationId xmlns:a16="http://schemas.microsoft.com/office/drawing/2014/main" id="{169BB6F2-13C6-2740-BB72-D0C359D293CE}"/>
              </a:ext>
            </a:extLst>
          </p:cNvPr>
          <p:cNvSpPr txBox="1"/>
          <p:nvPr/>
        </p:nvSpPr>
        <p:spPr>
          <a:xfrm>
            <a:off x="154212" y="596258"/>
            <a:ext cx="11665296" cy="11709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14000"/>
              </a:lnSpc>
              <a:defRPr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features from Log files (JSON format) and merged features with label based on time it into CSV files</a:t>
            </a: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BC0C1086-9EF6-D547-8178-D6C2AFC6A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42" y="2745320"/>
            <a:ext cx="2858644" cy="378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DC9F2CB-CB15-4949-8479-D12C2FC7D1BE}"/>
              </a:ext>
            </a:extLst>
          </p:cNvPr>
          <p:cNvGrpSpPr/>
          <p:nvPr/>
        </p:nvGrpSpPr>
        <p:grpSpPr>
          <a:xfrm>
            <a:off x="3558219" y="3727496"/>
            <a:ext cx="3508790" cy="1815672"/>
            <a:chOff x="4006915" y="2978364"/>
            <a:chExt cx="3508790" cy="1815672"/>
          </a:xfrm>
        </p:grpSpPr>
        <p:pic>
          <p:nvPicPr>
            <p:cNvPr id="3" name="Graphic 2" descr="Document">
              <a:extLst>
                <a:ext uri="{FF2B5EF4-FFF2-40B4-BE49-F238E27FC236}">
                  <a16:creationId xmlns:a16="http://schemas.microsoft.com/office/drawing/2014/main" id="{3416D950-3AB6-D34A-A522-0B7504F4F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23961" y="2978364"/>
              <a:ext cx="914400" cy="914400"/>
            </a:xfrm>
            <a:prstGeom prst="rect">
              <a:avLst/>
            </a:prstGeom>
          </p:spPr>
        </p:pic>
        <p:sp>
          <p:nvSpPr>
            <p:cNvPr id="70" name="文本框 13">
              <a:extLst>
                <a:ext uri="{FF2B5EF4-FFF2-40B4-BE49-F238E27FC236}">
                  <a16:creationId xmlns:a16="http://schemas.microsoft.com/office/drawing/2014/main" id="{E98D6023-8D10-4143-BD5E-987EE3DD3863}"/>
                </a:ext>
              </a:extLst>
            </p:cNvPr>
            <p:cNvSpPr txBox="1"/>
            <p:nvPr/>
          </p:nvSpPr>
          <p:spPr>
            <a:xfrm>
              <a:off x="4006915" y="3892764"/>
              <a:ext cx="1348491" cy="9012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ctr">
                <a:lnSpc>
                  <a:spcPct val="114000"/>
                </a:lnSpc>
                <a:defRPr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Physical</a:t>
              </a:r>
              <a:b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</a:t>
              </a:r>
            </a:p>
          </p:txBody>
        </p:sp>
        <p:pic>
          <p:nvPicPr>
            <p:cNvPr id="71" name="Graphic 70" descr="Document">
              <a:extLst>
                <a:ext uri="{FF2B5EF4-FFF2-40B4-BE49-F238E27FC236}">
                  <a16:creationId xmlns:a16="http://schemas.microsoft.com/office/drawing/2014/main" id="{26191228-80D2-7146-A9B5-523533370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04111" y="2978364"/>
              <a:ext cx="914400" cy="914400"/>
            </a:xfrm>
            <a:prstGeom prst="rect">
              <a:avLst/>
            </a:prstGeom>
          </p:spPr>
        </p:pic>
        <p:sp>
          <p:nvSpPr>
            <p:cNvPr id="72" name="文本框 13">
              <a:extLst>
                <a:ext uri="{FF2B5EF4-FFF2-40B4-BE49-F238E27FC236}">
                  <a16:creationId xmlns:a16="http://schemas.microsoft.com/office/drawing/2014/main" id="{ACD76855-EF4E-0241-9DA1-007F3CC873A9}"/>
                </a:ext>
              </a:extLst>
            </p:cNvPr>
            <p:cNvSpPr txBox="1"/>
            <p:nvPr/>
          </p:nvSpPr>
          <p:spPr>
            <a:xfrm>
              <a:off x="5087065" y="3892764"/>
              <a:ext cx="1348491" cy="9012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ctr">
                <a:lnSpc>
                  <a:spcPct val="114000"/>
                </a:lnSpc>
                <a:defRPr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</a:t>
              </a:r>
              <a:b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</a:t>
              </a:r>
            </a:p>
          </p:txBody>
        </p:sp>
        <p:pic>
          <p:nvPicPr>
            <p:cNvPr id="73" name="Graphic 72" descr="Document">
              <a:extLst>
                <a:ext uri="{FF2B5EF4-FFF2-40B4-BE49-F238E27FC236}">
                  <a16:creationId xmlns:a16="http://schemas.microsoft.com/office/drawing/2014/main" id="{2BF67B05-F0B9-674E-ADB0-C57DC6AEC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84260" y="2978364"/>
              <a:ext cx="914400" cy="914400"/>
            </a:xfrm>
            <a:prstGeom prst="rect">
              <a:avLst/>
            </a:prstGeom>
          </p:spPr>
        </p:pic>
        <p:sp>
          <p:nvSpPr>
            <p:cNvPr id="74" name="文本框 13">
              <a:extLst>
                <a:ext uri="{FF2B5EF4-FFF2-40B4-BE49-F238E27FC236}">
                  <a16:creationId xmlns:a16="http://schemas.microsoft.com/office/drawing/2014/main" id="{147AF0A6-C4B2-0642-A80B-908F3A28B5B3}"/>
                </a:ext>
              </a:extLst>
            </p:cNvPr>
            <p:cNvSpPr txBox="1"/>
            <p:nvPr/>
          </p:nvSpPr>
          <p:spPr>
            <a:xfrm>
              <a:off x="6167214" y="3892764"/>
              <a:ext cx="1348491" cy="9012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ctr">
                <a:lnSpc>
                  <a:spcPct val="114000"/>
                </a:lnSpc>
                <a:defRPr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</a:t>
              </a:r>
              <a:b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</a:t>
              </a:r>
            </a:p>
          </p:txBody>
        </p:sp>
      </p:grpSp>
      <p:sp>
        <p:nvSpPr>
          <p:cNvPr id="75" name="文本框 13">
            <a:extLst>
              <a:ext uri="{FF2B5EF4-FFF2-40B4-BE49-F238E27FC236}">
                <a16:creationId xmlns:a16="http://schemas.microsoft.com/office/drawing/2014/main" id="{8357201D-5DD1-F743-A22B-773C7CBD0922}"/>
              </a:ext>
            </a:extLst>
          </p:cNvPr>
          <p:cNvSpPr txBox="1"/>
          <p:nvPr/>
        </p:nvSpPr>
        <p:spPr>
          <a:xfrm>
            <a:off x="9112" y="1999447"/>
            <a:ext cx="3162866" cy="804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14000"/>
              </a:lnSpc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files</a:t>
            </a:r>
          </a:p>
          <a:p>
            <a:pPr lvl="0" algn="ctr">
              <a:lnSpc>
                <a:spcPct val="114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(14 Types of Events)</a:t>
            </a:r>
          </a:p>
        </p:txBody>
      </p:sp>
      <p:sp>
        <p:nvSpPr>
          <p:cNvPr id="76" name="文本框 13">
            <a:extLst>
              <a:ext uri="{FF2B5EF4-FFF2-40B4-BE49-F238E27FC236}">
                <a16:creationId xmlns:a16="http://schemas.microsoft.com/office/drawing/2014/main" id="{643D8DF8-BB4D-1C45-BF1C-137CF08AD486}"/>
              </a:ext>
            </a:extLst>
          </p:cNvPr>
          <p:cNvSpPr txBox="1"/>
          <p:nvPr/>
        </p:nvSpPr>
        <p:spPr>
          <a:xfrm>
            <a:off x="4167772" y="2208114"/>
            <a:ext cx="2289684" cy="4802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14000"/>
              </a:lnSpc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files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CF38CD6-7983-0048-8B8D-F9CDBF6FBC17}"/>
              </a:ext>
            </a:extLst>
          </p:cNvPr>
          <p:cNvGrpSpPr/>
          <p:nvPr/>
        </p:nvGrpSpPr>
        <p:grpSpPr>
          <a:xfrm>
            <a:off x="8162446" y="3734060"/>
            <a:ext cx="3508790" cy="1815672"/>
            <a:chOff x="4006915" y="2978364"/>
            <a:chExt cx="3508790" cy="1815672"/>
          </a:xfrm>
        </p:grpSpPr>
        <p:pic>
          <p:nvPicPr>
            <p:cNvPr id="85" name="Graphic 84" descr="Document">
              <a:extLst>
                <a:ext uri="{FF2B5EF4-FFF2-40B4-BE49-F238E27FC236}">
                  <a16:creationId xmlns:a16="http://schemas.microsoft.com/office/drawing/2014/main" id="{6127C566-F6BF-4C43-9967-CDB22E3F8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23961" y="2978364"/>
              <a:ext cx="914400" cy="914400"/>
            </a:xfrm>
            <a:prstGeom prst="rect">
              <a:avLst/>
            </a:prstGeom>
          </p:spPr>
        </p:pic>
        <p:sp>
          <p:nvSpPr>
            <p:cNvPr id="86" name="文本框 13">
              <a:extLst>
                <a:ext uri="{FF2B5EF4-FFF2-40B4-BE49-F238E27FC236}">
                  <a16:creationId xmlns:a16="http://schemas.microsoft.com/office/drawing/2014/main" id="{71421948-E093-9B41-99C7-2B9856878873}"/>
                </a:ext>
              </a:extLst>
            </p:cNvPr>
            <p:cNvSpPr txBox="1"/>
            <p:nvPr/>
          </p:nvSpPr>
          <p:spPr>
            <a:xfrm>
              <a:off x="4006915" y="3892764"/>
              <a:ext cx="1348491" cy="9012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ctr">
                <a:lnSpc>
                  <a:spcPct val="114000"/>
                </a:lnSpc>
                <a:defRPr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Physical</a:t>
              </a:r>
              <a:b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CSV</a:t>
              </a:r>
            </a:p>
          </p:txBody>
        </p:sp>
        <p:pic>
          <p:nvPicPr>
            <p:cNvPr id="87" name="Graphic 86" descr="Document">
              <a:extLst>
                <a:ext uri="{FF2B5EF4-FFF2-40B4-BE49-F238E27FC236}">
                  <a16:creationId xmlns:a16="http://schemas.microsoft.com/office/drawing/2014/main" id="{AAA5983F-DF3E-5646-938F-C7789A6F4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04111" y="2978364"/>
              <a:ext cx="914400" cy="914400"/>
            </a:xfrm>
            <a:prstGeom prst="rect">
              <a:avLst/>
            </a:prstGeom>
          </p:spPr>
        </p:pic>
        <p:sp>
          <p:nvSpPr>
            <p:cNvPr id="88" name="文本框 13">
              <a:extLst>
                <a:ext uri="{FF2B5EF4-FFF2-40B4-BE49-F238E27FC236}">
                  <a16:creationId xmlns:a16="http://schemas.microsoft.com/office/drawing/2014/main" id="{C6CEA745-A6D8-014F-832E-94FD3BD193AC}"/>
                </a:ext>
              </a:extLst>
            </p:cNvPr>
            <p:cNvSpPr txBox="1"/>
            <p:nvPr/>
          </p:nvSpPr>
          <p:spPr>
            <a:xfrm>
              <a:off x="5087065" y="3892764"/>
              <a:ext cx="1348491" cy="9012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ctr">
                <a:lnSpc>
                  <a:spcPct val="114000"/>
                </a:lnSpc>
                <a:defRPr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</a:t>
              </a:r>
              <a:b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CSV</a:t>
              </a:r>
            </a:p>
          </p:txBody>
        </p:sp>
        <p:pic>
          <p:nvPicPr>
            <p:cNvPr id="89" name="Graphic 88" descr="Document">
              <a:extLst>
                <a:ext uri="{FF2B5EF4-FFF2-40B4-BE49-F238E27FC236}">
                  <a16:creationId xmlns:a16="http://schemas.microsoft.com/office/drawing/2014/main" id="{F567E078-11E9-B649-8288-44AF6E555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84260" y="2978364"/>
              <a:ext cx="914400" cy="914400"/>
            </a:xfrm>
            <a:prstGeom prst="rect">
              <a:avLst/>
            </a:prstGeom>
          </p:spPr>
        </p:pic>
        <p:sp>
          <p:nvSpPr>
            <p:cNvPr id="90" name="文本框 13">
              <a:extLst>
                <a:ext uri="{FF2B5EF4-FFF2-40B4-BE49-F238E27FC236}">
                  <a16:creationId xmlns:a16="http://schemas.microsoft.com/office/drawing/2014/main" id="{E8CF1A9B-326E-0943-B65B-9071D429AAC9}"/>
                </a:ext>
              </a:extLst>
            </p:cNvPr>
            <p:cNvSpPr txBox="1"/>
            <p:nvPr/>
          </p:nvSpPr>
          <p:spPr>
            <a:xfrm>
              <a:off x="6167214" y="3892764"/>
              <a:ext cx="1348491" cy="9012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ctr">
                <a:lnSpc>
                  <a:spcPct val="114000"/>
                </a:lnSpc>
                <a:defRPr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</a:t>
              </a:r>
              <a:b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CSV</a:t>
              </a:r>
            </a:p>
          </p:txBody>
        </p:sp>
      </p:grpSp>
      <p:sp>
        <p:nvSpPr>
          <p:cNvPr id="91" name="文本框 13">
            <a:extLst>
              <a:ext uri="{FF2B5EF4-FFF2-40B4-BE49-F238E27FC236}">
                <a16:creationId xmlns:a16="http://schemas.microsoft.com/office/drawing/2014/main" id="{318F1B8F-80EF-A14B-BF6E-3E50AEDD9F12}"/>
              </a:ext>
            </a:extLst>
          </p:cNvPr>
          <p:cNvSpPr txBox="1"/>
          <p:nvPr/>
        </p:nvSpPr>
        <p:spPr>
          <a:xfrm>
            <a:off x="8771999" y="2214678"/>
            <a:ext cx="2289684" cy="4802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14000"/>
              </a:lnSpc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files</a:t>
            </a:r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D2E77087-1C13-AC47-B156-71923FA4AA90}"/>
              </a:ext>
            </a:extLst>
          </p:cNvPr>
          <p:cNvSpPr/>
          <p:nvPr/>
        </p:nvSpPr>
        <p:spPr>
          <a:xfrm>
            <a:off x="2494806" y="3890100"/>
            <a:ext cx="882000" cy="882000"/>
          </a:xfrm>
          <a:prstGeom prst="plus">
            <a:avLst>
              <a:gd name="adj" fmla="val 39881"/>
            </a:avLst>
          </a:prstGeom>
          <a:solidFill>
            <a:srgbClr val="049AAB"/>
          </a:solidFill>
          <a:ln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F502C85-3D17-694E-813D-6FD5AE18E621}"/>
              </a:ext>
            </a:extLst>
          </p:cNvPr>
          <p:cNvSpPr/>
          <p:nvPr/>
        </p:nvSpPr>
        <p:spPr>
          <a:xfrm>
            <a:off x="7118305" y="4034116"/>
            <a:ext cx="1095437" cy="593968"/>
          </a:xfrm>
          <a:prstGeom prst="rightArrow">
            <a:avLst/>
          </a:prstGeom>
          <a:solidFill>
            <a:srgbClr val="049AAB"/>
          </a:solidFill>
          <a:ln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3" name="Merger based on time.">
            <a:extLst>
              <a:ext uri="{FF2B5EF4-FFF2-40B4-BE49-F238E27FC236}">
                <a16:creationId xmlns:a16="http://schemas.microsoft.com/office/drawing/2014/main" id="{7D0F9B4D-BCB8-794E-B961-4AC16967E937}"/>
              </a:ext>
            </a:extLst>
          </p:cNvPr>
          <p:cNvSpPr/>
          <p:nvPr/>
        </p:nvSpPr>
        <p:spPr>
          <a:xfrm>
            <a:off x="1825779" y="3196968"/>
            <a:ext cx="2702434" cy="37917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/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based on time</a:t>
            </a:r>
          </a:p>
        </p:txBody>
      </p:sp>
      <p:sp>
        <p:nvSpPr>
          <p:cNvPr id="27" name="文本框 13">
            <a:extLst>
              <a:ext uri="{FF2B5EF4-FFF2-40B4-BE49-F238E27FC236}">
                <a16:creationId xmlns:a16="http://schemas.microsoft.com/office/drawing/2014/main" id="{A5DFFB78-7673-6246-BFEB-F67D03B979FB}"/>
              </a:ext>
            </a:extLst>
          </p:cNvPr>
          <p:cNvSpPr txBox="1"/>
          <p:nvPr/>
        </p:nvSpPr>
        <p:spPr>
          <a:xfrm>
            <a:off x="1270670" y="35733"/>
            <a:ext cx="2937531" cy="5448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14000"/>
              </a:lnSpc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7D6A64-3A08-A842-B90F-A1C366FE7E40}"/>
              </a:ext>
            </a:extLst>
          </p:cNvPr>
          <p:cNvSpPr/>
          <p:nvPr/>
        </p:nvSpPr>
        <p:spPr>
          <a:xfrm>
            <a:off x="9947" y="121709"/>
            <a:ext cx="1342800" cy="385200"/>
          </a:xfrm>
          <a:prstGeom prst="rect">
            <a:avLst/>
          </a:prstGeom>
          <a:solidFill>
            <a:srgbClr val="049AAB"/>
          </a:solidFill>
          <a:ln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3EFAFB-7048-8243-B990-6551F5D2AA65}"/>
              </a:ext>
            </a:extLst>
          </p:cNvPr>
          <p:cNvSpPr/>
          <p:nvPr/>
        </p:nvSpPr>
        <p:spPr>
          <a:xfrm>
            <a:off x="4208201" y="115580"/>
            <a:ext cx="7966658" cy="385200"/>
          </a:xfrm>
          <a:prstGeom prst="rect">
            <a:avLst/>
          </a:prstGeom>
          <a:solidFill>
            <a:srgbClr val="049AAB"/>
          </a:solidFill>
          <a:ln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8AB887-C949-6C4A-8B34-990F4A201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80932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3">
            <a:extLst>
              <a:ext uri="{FF2B5EF4-FFF2-40B4-BE49-F238E27FC236}">
                <a16:creationId xmlns:a16="http://schemas.microsoft.com/office/drawing/2014/main" id="{F788408E-468B-4E60-929E-17E426FEA774}"/>
              </a:ext>
            </a:extLst>
          </p:cNvPr>
          <p:cNvSpPr txBox="1"/>
          <p:nvPr/>
        </p:nvSpPr>
        <p:spPr>
          <a:xfrm>
            <a:off x="1270670" y="35733"/>
            <a:ext cx="2937531" cy="5448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14000"/>
              </a:lnSpc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68" name="文本框 13">
            <a:extLst>
              <a:ext uri="{FF2B5EF4-FFF2-40B4-BE49-F238E27FC236}">
                <a16:creationId xmlns:a16="http://schemas.microsoft.com/office/drawing/2014/main" id="{169BB6F2-13C6-2740-BB72-D0C359D293CE}"/>
              </a:ext>
            </a:extLst>
          </p:cNvPr>
          <p:cNvSpPr txBox="1"/>
          <p:nvPr/>
        </p:nvSpPr>
        <p:spPr>
          <a:xfrm>
            <a:off x="262558" y="740753"/>
            <a:ext cx="11665296" cy="609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14000"/>
              </a:lnSpc>
              <a:defRPr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 in Feature Extraction</a:t>
            </a:r>
          </a:p>
        </p:txBody>
      </p:sp>
      <p:sp>
        <p:nvSpPr>
          <p:cNvPr id="92" name="文本框 13">
            <a:extLst>
              <a:ext uri="{FF2B5EF4-FFF2-40B4-BE49-F238E27FC236}">
                <a16:creationId xmlns:a16="http://schemas.microsoft.com/office/drawing/2014/main" id="{E45CD4D7-4F39-5F47-B7E4-6F85415234B2}"/>
              </a:ext>
            </a:extLst>
          </p:cNvPr>
          <p:cNvSpPr txBox="1"/>
          <p:nvPr/>
        </p:nvSpPr>
        <p:spPr>
          <a:xfrm>
            <a:off x="611313" y="1720776"/>
            <a:ext cx="10967786" cy="34164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lvl="0" indent="-45720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log files, we utilize path like “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key1/key1-1/key1-1-1…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as keys to extract features from physical-infrastructure, virtual-infrastructure, and network-device JSON log files.</a:t>
            </a:r>
          </a:p>
          <a:p>
            <a:pPr marL="457200" lvl="0" indent="-45720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BGP related entries, we use the number of next-hops in each array and their prefixes as features.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E70890-87DB-B342-860E-235D12776A19}"/>
              </a:ext>
            </a:extLst>
          </p:cNvPr>
          <p:cNvSpPr/>
          <p:nvPr/>
        </p:nvSpPr>
        <p:spPr>
          <a:xfrm>
            <a:off x="9947" y="121709"/>
            <a:ext cx="1342800" cy="385200"/>
          </a:xfrm>
          <a:prstGeom prst="rect">
            <a:avLst/>
          </a:prstGeom>
          <a:solidFill>
            <a:srgbClr val="049AAB"/>
          </a:solidFill>
          <a:ln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D66DF7-77E3-984D-A0ED-829F3461F188}"/>
              </a:ext>
            </a:extLst>
          </p:cNvPr>
          <p:cNvSpPr/>
          <p:nvPr/>
        </p:nvSpPr>
        <p:spPr>
          <a:xfrm>
            <a:off x="4208201" y="115580"/>
            <a:ext cx="7966658" cy="385200"/>
          </a:xfrm>
          <a:prstGeom prst="rect">
            <a:avLst/>
          </a:prstGeom>
          <a:solidFill>
            <a:srgbClr val="049AAB"/>
          </a:solidFill>
          <a:ln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89EC93-244A-B14B-9A49-907787DE7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3395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32A549F8-0AA5-4A91-A13F-39FC0E58C9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3946"/>
            <a:ext cx="12190414" cy="6861946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864049" y="1681427"/>
            <a:ext cx="3180080" cy="3180080"/>
            <a:chOff x="1851660" y="781050"/>
            <a:chExt cx="2385060" cy="2385060"/>
          </a:xfrm>
        </p:grpSpPr>
        <p:sp>
          <p:nvSpPr>
            <p:cNvPr id="16" name="菱形 15"/>
            <p:cNvSpPr/>
            <p:nvPr/>
          </p:nvSpPr>
          <p:spPr>
            <a:xfrm>
              <a:off x="1851660" y="781050"/>
              <a:ext cx="2385060" cy="2385060"/>
            </a:xfrm>
            <a:prstGeom prst="diamond">
              <a:avLst/>
            </a:prstGeom>
            <a:solidFill>
              <a:srgbClr val="049AAB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2076450" y="998220"/>
              <a:ext cx="1927860" cy="1927860"/>
            </a:xfrm>
            <a:prstGeom prst="diamond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8" name="文本框 52"/>
          <p:cNvSpPr txBox="1"/>
          <p:nvPr/>
        </p:nvSpPr>
        <p:spPr>
          <a:xfrm>
            <a:off x="1066179" y="2867792"/>
            <a:ext cx="1199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000000"/>
                </a:solidFill>
                <a:cs typeface="+mn-ea"/>
                <a:sym typeface="+mn-lt"/>
              </a:rPr>
              <a:t>02</a:t>
            </a:r>
            <a:endParaRPr lang="zh-CN" altLang="en-US" sz="4800" b="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9" name="任意多边形: 形状 59"/>
          <p:cNvSpPr/>
          <p:nvPr/>
        </p:nvSpPr>
        <p:spPr>
          <a:xfrm>
            <a:off x="1540933" y="2374900"/>
            <a:ext cx="1354667" cy="527397"/>
          </a:xfrm>
          <a:custGeom>
            <a:avLst/>
            <a:gdLst>
              <a:gd name="connsiteX0" fmla="*/ 1016000 w 1016000"/>
              <a:gd name="connsiteY0" fmla="*/ 0 h 336550"/>
              <a:gd name="connsiteX1" fmla="*/ 0 w 1016000"/>
              <a:gd name="connsiteY1" fmla="*/ 0 h 336550"/>
              <a:gd name="connsiteX2" fmla="*/ 0 w 1016000"/>
              <a:gd name="connsiteY2" fmla="*/ 33655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336550">
                <a:moveTo>
                  <a:pt x="1016000" y="0"/>
                </a:moveTo>
                <a:lnTo>
                  <a:pt x="0" y="0"/>
                </a:lnTo>
                <a:lnTo>
                  <a:pt x="0" y="336550"/>
                </a:lnTo>
              </a:path>
            </a:pathLst>
          </a:custGeom>
          <a:noFill/>
          <a:ln w="60325" cap="flat" cmpd="sng" algn="ctr">
            <a:solidFill>
              <a:srgbClr val="9BD74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任意多边形: 形状 60"/>
          <p:cNvSpPr/>
          <p:nvPr/>
        </p:nvSpPr>
        <p:spPr>
          <a:xfrm>
            <a:off x="1532467" y="3729567"/>
            <a:ext cx="1464733" cy="508000"/>
          </a:xfrm>
          <a:custGeom>
            <a:avLst/>
            <a:gdLst>
              <a:gd name="connsiteX0" fmla="*/ 1098550 w 1098550"/>
              <a:gd name="connsiteY0" fmla="*/ 381000 h 381000"/>
              <a:gd name="connsiteX1" fmla="*/ 0 w 1098550"/>
              <a:gd name="connsiteY1" fmla="*/ 381000 h 381000"/>
              <a:gd name="connsiteX2" fmla="*/ 0 w 1098550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8550" h="381000">
                <a:moveTo>
                  <a:pt x="1098550" y="381000"/>
                </a:moveTo>
                <a:lnTo>
                  <a:pt x="0" y="381000"/>
                </a:lnTo>
                <a:lnTo>
                  <a:pt x="0" y="0"/>
                </a:lnTo>
              </a:path>
            </a:pathLst>
          </a:custGeom>
          <a:noFill/>
          <a:ln w="60325" cap="flat" cmpd="sng" algn="ctr">
            <a:solidFill>
              <a:srgbClr val="9BD74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3641A2-7C17-48FF-AFA1-2B0E3E104571}"/>
              </a:ext>
            </a:extLst>
          </p:cNvPr>
          <p:cNvGrpSpPr/>
          <p:nvPr/>
        </p:nvGrpSpPr>
        <p:grpSpPr>
          <a:xfrm>
            <a:off x="5044129" y="2710460"/>
            <a:ext cx="5515573" cy="1440587"/>
            <a:chOff x="4937033" y="771488"/>
            <a:chExt cx="4635841" cy="1440587"/>
          </a:xfrm>
        </p:grpSpPr>
        <p:sp>
          <p:nvSpPr>
            <p:cNvPr id="22" name="文本框 14">
              <a:extLst>
                <a:ext uri="{FF2B5EF4-FFF2-40B4-BE49-F238E27FC236}">
                  <a16:creationId xmlns:a16="http://schemas.microsoft.com/office/drawing/2014/main" id="{B15074F0-1B2D-4493-B0CE-C1145ED778FF}"/>
                </a:ext>
              </a:extLst>
            </p:cNvPr>
            <p:cNvSpPr txBox="1"/>
            <p:nvPr/>
          </p:nvSpPr>
          <p:spPr>
            <a:xfrm>
              <a:off x="4937033" y="1563940"/>
              <a:ext cx="4635841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000000"/>
                  </a:solidFill>
                  <a:cs typeface="+mn-ea"/>
                  <a:sym typeface="+mn-lt"/>
                </a:rPr>
                <a:t>PART TWO</a:t>
              </a:r>
              <a:endParaRPr lang="zh-CN" altLang="en-US" sz="3600" b="1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15">
              <a:extLst>
                <a:ext uri="{FF2B5EF4-FFF2-40B4-BE49-F238E27FC236}">
                  <a16:creationId xmlns:a16="http://schemas.microsoft.com/office/drawing/2014/main" id="{3AC0B482-36D8-4B1C-AD31-A90B21C3BA4A}"/>
                </a:ext>
              </a:extLst>
            </p:cNvPr>
            <p:cNvSpPr txBox="1"/>
            <p:nvPr/>
          </p:nvSpPr>
          <p:spPr>
            <a:xfrm>
              <a:off x="5336346" y="771488"/>
              <a:ext cx="3837214" cy="1440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14000"/>
                </a:lnSpc>
                <a:defRPr/>
              </a:pPr>
              <a:r>
                <a:rPr lang="en-US" altLang="zh-CN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Refinement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6FF138-1D00-7D4F-92D9-881D2962A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324516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43F15FD-BB09-054F-BF62-62B5D2E678DA}"/>
              </a:ext>
            </a:extLst>
          </p:cNvPr>
          <p:cNvSpPr txBox="1"/>
          <p:nvPr/>
        </p:nvSpPr>
        <p:spPr>
          <a:xfrm>
            <a:off x="681347" y="1382159"/>
            <a:ext cx="113772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highlight the difference between normal and abnormal data sets to derive metrics which have changed since the occurrence of a failure, we use differential data between the 5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minute data and the 1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minute data as input.</a:t>
            </a:r>
            <a:endParaRPr lang="en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3">
            <a:extLst>
              <a:ext uri="{FF2B5EF4-FFF2-40B4-BE49-F238E27FC236}">
                <a16:creationId xmlns:a16="http://schemas.microsoft.com/office/drawing/2014/main" id="{BBC7EA53-C831-8B4A-8CE8-19FAE92519D1}"/>
              </a:ext>
            </a:extLst>
          </p:cNvPr>
          <p:cNvSpPr txBox="1"/>
          <p:nvPr/>
        </p:nvSpPr>
        <p:spPr>
          <a:xfrm>
            <a:off x="262558" y="672756"/>
            <a:ext cx="116652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Data as Input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5464C1-A9C1-9D4D-BCBF-8C92A153B356}"/>
              </a:ext>
            </a:extLst>
          </p:cNvPr>
          <p:cNvGrpSpPr/>
          <p:nvPr/>
        </p:nvGrpSpPr>
        <p:grpSpPr>
          <a:xfrm>
            <a:off x="1770782" y="2780928"/>
            <a:ext cx="8648843" cy="3576186"/>
            <a:chOff x="1770782" y="2618749"/>
            <a:chExt cx="8648843" cy="357618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A37E1D7-1E4C-2747-A2F4-8592FC13F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0782" y="2618749"/>
              <a:ext cx="8648843" cy="3576186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9864D2D-E2EB-AE4F-BFA7-4C15F77FDC17}"/>
                </a:ext>
              </a:extLst>
            </p:cNvPr>
            <p:cNvSpPr/>
            <p:nvPr/>
          </p:nvSpPr>
          <p:spPr>
            <a:xfrm>
              <a:off x="2134766" y="5085184"/>
              <a:ext cx="679213" cy="50405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B826289-87E8-CA4A-847D-B146883BECBA}"/>
                </a:ext>
              </a:extLst>
            </p:cNvPr>
            <p:cNvSpPr/>
            <p:nvPr/>
          </p:nvSpPr>
          <p:spPr>
            <a:xfrm>
              <a:off x="4998369" y="5157192"/>
              <a:ext cx="679213" cy="50405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0784AB88-8813-244C-A456-4E72B8F65900}"/>
                </a:ext>
              </a:extLst>
            </p:cNvPr>
            <p:cNvCxnSpPr>
              <a:stCxn id="8" idx="4"/>
              <a:endCxn id="16" idx="4"/>
            </p:cNvCxnSpPr>
            <p:nvPr/>
          </p:nvCxnSpPr>
          <p:spPr>
            <a:xfrm rot="16200000" flipH="1">
              <a:off x="3870170" y="4193442"/>
              <a:ext cx="72008" cy="2863603"/>
            </a:xfrm>
            <a:prstGeom prst="curvedConnector3">
              <a:avLst>
                <a:gd name="adj1" fmla="val 780284"/>
              </a:avLst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65F2E8-DE5A-EF4B-B761-26CC66853D4B}"/>
                  </a:ext>
                </a:extLst>
              </p:cNvPr>
              <p:cNvSpPr txBox="1"/>
              <p:nvPr/>
            </p:nvSpPr>
            <p:spPr>
              <a:xfrm>
                <a:off x="2607679" y="6313853"/>
                <a:ext cx="69750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𝐷𝑖𝑓𝑓</m:t>
                      </m:r>
                      <m:r>
                        <a:rPr lang="zh-CN" alt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𝑎𝑡𝑎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𝑀𝑖𝑛𝑢𝑡𝑒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𝐷𝑎𝑡𝑎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𝑠𝑡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𝑀𝑖𝑛𝑢𝑡𝑒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𝐷𝑎𝑡𝑎</m:t>
                      </m:r>
                    </m:oMath>
                  </m:oMathPara>
                </a14:m>
                <a:endParaRPr lang="en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65F2E8-DE5A-EF4B-B761-26CC6685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679" y="6313853"/>
                <a:ext cx="6975051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3">
            <a:extLst>
              <a:ext uri="{FF2B5EF4-FFF2-40B4-BE49-F238E27FC236}">
                <a16:creationId xmlns:a16="http://schemas.microsoft.com/office/drawing/2014/main" id="{882BA34C-9680-6046-B079-E562102B236C}"/>
              </a:ext>
            </a:extLst>
          </p:cNvPr>
          <p:cNvSpPr txBox="1"/>
          <p:nvPr/>
        </p:nvSpPr>
        <p:spPr>
          <a:xfrm>
            <a:off x="1289939" y="46731"/>
            <a:ext cx="3147292" cy="5448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14000"/>
              </a:lnSpc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Refinement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8F6790-57BF-F446-8424-8C1AD61A2A57}"/>
              </a:ext>
            </a:extLst>
          </p:cNvPr>
          <p:cNvSpPr/>
          <p:nvPr/>
        </p:nvSpPr>
        <p:spPr>
          <a:xfrm>
            <a:off x="9947" y="121709"/>
            <a:ext cx="1342800" cy="385200"/>
          </a:xfrm>
          <a:prstGeom prst="rect">
            <a:avLst/>
          </a:prstGeom>
          <a:solidFill>
            <a:srgbClr val="049AAB"/>
          </a:solidFill>
          <a:ln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C07883-1320-3B43-9226-3DF5127A7711}"/>
              </a:ext>
            </a:extLst>
          </p:cNvPr>
          <p:cNvSpPr/>
          <p:nvPr/>
        </p:nvSpPr>
        <p:spPr>
          <a:xfrm>
            <a:off x="4450267" y="115580"/>
            <a:ext cx="7724591" cy="385200"/>
          </a:xfrm>
          <a:prstGeom prst="rect">
            <a:avLst/>
          </a:prstGeom>
          <a:solidFill>
            <a:srgbClr val="049AAB"/>
          </a:solidFill>
          <a:ln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10E501-517A-8345-AAEF-F28AA92A0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935383609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0u3dh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1039</Words>
  <Application>Microsoft Macintosh PowerPoint</Application>
  <PresentationFormat>Custom</PresentationFormat>
  <Paragraphs>197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微软雅黑</vt:lpstr>
      <vt:lpstr>Arial</vt:lpstr>
      <vt:lpstr>Calibri</vt:lpstr>
      <vt:lpstr>Cambria Math</vt:lpstr>
      <vt:lpstr>Times New Roman</vt:lpstr>
      <vt:lpstr>Wingdings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</dc:title>
  <dc:creator>第一PPT</dc:creator>
  <cp:keywords>www.1ppt.com</cp:keywords>
  <dc:description>www.1ppt.com</dc:description>
  <cp:lastModifiedBy>duping@iii.u-tokyo.ac.jp</cp:lastModifiedBy>
  <cp:revision>106</cp:revision>
  <dcterms:created xsi:type="dcterms:W3CDTF">2020-09-07T11:24:37Z</dcterms:created>
  <dcterms:modified xsi:type="dcterms:W3CDTF">2020-10-15T14:48:24Z</dcterms:modified>
</cp:coreProperties>
</file>