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17"/>
  </p:notesMasterIdLst>
  <p:handoutMasterIdLst>
    <p:handoutMasterId r:id="rId18"/>
  </p:handoutMasterIdLst>
  <p:sldIdLst>
    <p:sldId id="306" r:id="rId5"/>
    <p:sldId id="308" r:id="rId6"/>
    <p:sldId id="318" r:id="rId7"/>
    <p:sldId id="314" r:id="rId8"/>
    <p:sldId id="317" r:id="rId9"/>
    <p:sldId id="325" r:id="rId10"/>
    <p:sldId id="319" r:id="rId11"/>
    <p:sldId id="320" r:id="rId12"/>
    <p:sldId id="326" r:id="rId13"/>
    <p:sldId id="327" r:id="rId14"/>
    <p:sldId id="328" r:id="rId15"/>
    <p:sldId id="31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0000"/>
    <a:srgbClr val="0D0D0D"/>
    <a:srgbClr val="019781"/>
    <a:srgbClr val="10007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81" autoAdjust="0"/>
    <p:restoredTop sz="84967" autoAdjust="0"/>
  </p:normalViewPr>
  <p:slideViewPr>
    <p:cSldViewPr snapToGrid="0">
      <p:cViewPr varScale="1">
        <p:scale>
          <a:sx n="88" d="100"/>
          <a:sy n="88" d="100"/>
        </p:scale>
        <p:origin x="66" y="84"/>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082"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0E99E25-5B65-D93A-3010-8B947D67E65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DAEB28A-33CC-6CF5-1214-F2C3205F67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3888634-FBA9-41D6-8B35-EE3A7D816B7C}" type="datetimeFigureOut">
              <a:rPr lang="en-US" smtClean="0"/>
              <a:t>11/21/2023</a:t>
            </a:fld>
            <a:endParaRPr lang="en-US"/>
          </a:p>
        </p:txBody>
      </p:sp>
      <p:sp>
        <p:nvSpPr>
          <p:cNvPr id="4" name="Footer Placeholder 3">
            <a:extLst>
              <a:ext uri="{FF2B5EF4-FFF2-40B4-BE49-F238E27FC236}">
                <a16:creationId xmlns:a16="http://schemas.microsoft.com/office/drawing/2014/main" id="{43D63414-6160-FF79-B3F6-CD615625C8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583E93F-BDEC-C5F7-2553-8324882C419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97C78D2-97D1-4B37-BDD1-08A09BD4CA99}" type="slidenum">
              <a:rPr lang="en-US" smtClean="0"/>
              <a:t>‹#›</a:t>
            </a:fld>
            <a:endParaRPr lang="en-US"/>
          </a:p>
        </p:txBody>
      </p:sp>
    </p:spTree>
    <p:extLst>
      <p:ext uri="{BB962C8B-B14F-4D97-AF65-F5344CB8AC3E}">
        <p14:creationId xmlns:p14="http://schemas.microsoft.com/office/powerpoint/2010/main" val="23691359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11/21/2023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1524000" y="1122363"/>
            <a:ext cx="9144000" cy="2387600"/>
          </a:xfrm>
        </p:spPr>
        <p:txBody>
          <a:bodyPr anchor="b"/>
          <a:lstStyle>
            <a:lvl1pPr algn="l">
              <a:defRPr sz="6000" b="1" i="0" cap="all" baseline="0"/>
            </a:lvl1pPr>
          </a:lstStyle>
          <a:p>
            <a:r>
              <a:rPr lang="en-US" dirty="0"/>
              <a:t>Click to add 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524000" y="3602038"/>
            <a:ext cx="9144000" cy="502823"/>
          </a:xfrm>
        </p:spPr>
        <p:txBody>
          <a:bodyPr anchor="ctr" anchorCtr="0">
            <a:no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cxnSp>
        <p:nvCxnSpPr>
          <p:cNvPr id="11" name="Straight Connector 10">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_colorfu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1298448" y="357809"/>
            <a:ext cx="6272784" cy="3080335"/>
          </a:xfrm>
        </p:spPr>
        <p:txBody>
          <a:bodyPr anchor="b"/>
          <a:lstStyle>
            <a:lvl1pPr algn="l">
              <a:defRPr sz="5400" b="1" i="0" cap="all" spc="40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cxnSp>
        <p:nvCxnSpPr>
          <p:cNvPr id="9" name="Straight Connector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a:off x="7843462" y="2744546"/>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imag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804672" y="1335024"/>
            <a:ext cx="6190488" cy="1179576"/>
          </a:xfrm>
        </p:spPr>
        <p:txBody>
          <a:bodyPr lIns="91440" tIns="45720" rIns="91440" bIns="45720" anchor="b"/>
          <a:lstStyle>
            <a:lvl1pPr>
              <a:defRPr sz="4000"/>
            </a:lvl1pPr>
          </a:lstStyle>
          <a:p>
            <a:r>
              <a:rPr lang="en-US" dirty="0"/>
              <a:t>Click to add title</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bg1"/>
                </a:solidFill>
              </a:defRPr>
            </a:lvl1pPr>
          </a:lstStyle>
          <a:p>
            <a:r>
              <a:rPr lang="en-US"/>
              <a:t>Presentation Title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hasCustomPrompt="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hasCustomPrompt="1"/>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anchor="t" anchorCtr="0">
            <a:noAutofit/>
          </a:bodyPr>
          <a:lstStyle>
            <a:lvl1pPr algn="ctr">
              <a:buNone/>
              <a:defRPr sz="1800"/>
            </a:lvl1pPr>
          </a:lstStyle>
          <a:p>
            <a:r>
              <a:rPr lang="en-US" dirty="0"/>
              <a:t>Click to add picture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 uri="{C183D7F6-B498-43B3-948B-1728B52AA6E4}">
                <adec:decorative xmlns:adec="http://schemas.microsoft.com/office/drawing/2017/decorative" val="1"/>
              </a:ext>
            </a:extLst>
          </p:cNvPr>
          <p:cNvCxnSpPr>
            <a:cxnSpLocks/>
          </p:cNvCxnSpPr>
          <p:nvPr userDrawn="1"/>
        </p:nvCxnSpPr>
        <p:spPr>
          <a:xfrm>
            <a:off x="0" y="806470"/>
            <a:ext cx="7903723" cy="0"/>
          </a:xfrm>
          <a:prstGeom prst="line">
            <a:avLst/>
          </a:prstGeom>
          <a:ln>
            <a:solidFill>
              <a:schemeClr val="bg2"/>
            </a:solidFill>
          </a:ln>
        </p:spPr>
        <p:style>
          <a:lnRef idx="2">
            <a:schemeClr val="dk1"/>
          </a:lnRef>
          <a:fillRef idx="0">
            <a:schemeClr val="dk1"/>
          </a:fillRef>
          <a:effectRef idx="1">
            <a:schemeClr val="dk1"/>
          </a:effectRef>
          <a:fontRef idx="minor">
            <a:schemeClr val="tx1"/>
          </a:fontRef>
        </p:style>
      </p:cxnSp>
      <p:sp>
        <p:nvSpPr>
          <p:cNvPr id="17" name="Graphic 10">
            <a:extLst>
              <a:ext uri="{FF2B5EF4-FFF2-40B4-BE49-F238E27FC236}">
                <a16:creationId xmlns:a16="http://schemas.microsoft.com/office/drawing/2014/main" id="{AAD06B87-D9B2-4F94-B734-A8F039A2033F}"/>
              </a:ext>
              <a:ext uri="{C183D7F6-B498-43B3-948B-1728B52AA6E4}">
                <adec:decorative xmlns:adec="http://schemas.microsoft.com/office/drawing/2017/decorative" val="1"/>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 uri="{C183D7F6-B498-43B3-948B-1728B52AA6E4}">
                <adec:decorative xmlns:adec="http://schemas.microsoft.com/office/drawing/2017/decorative" val="1"/>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pic>
        <p:nvPicPr>
          <p:cNvPr id="7" name="Picture 6">
            <a:extLst>
              <a:ext uri="{FF2B5EF4-FFF2-40B4-BE49-F238E27FC236}">
                <a16:creationId xmlns:a16="http://schemas.microsoft.com/office/drawing/2014/main" id="{C1E15B83-8F71-98ED-5237-3B6916919786}"/>
              </a:ext>
            </a:extLst>
          </p:cNvPr>
          <p:cNvPicPr>
            <a:picLocks noChangeAspect="1"/>
          </p:cNvPicPr>
          <p:nvPr userDrawn="1"/>
        </p:nvPicPr>
        <p:blipFill>
          <a:blip r:embed="rId2"/>
          <a:stretch>
            <a:fillRect/>
          </a:stretch>
        </p:blipFill>
        <p:spPr>
          <a:xfrm>
            <a:off x="10825960" y="144069"/>
            <a:ext cx="1055680" cy="365125"/>
          </a:xfrm>
          <a:prstGeom prst="rect">
            <a:avLst/>
          </a:prstGeom>
        </p:spPr>
      </p:pic>
    </p:spTree>
    <p:extLst>
      <p:ext uri="{BB962C8B-B14F-4D97-AF65-F5344CB8AC3E}">
        <p14:creationId xmlns:p14="http://schemas.microsoft.com/office/powerpoint/2010/main" val="1897111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Bubbles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933206" y="585216"/>
            <a:ext cx="5103602" cy="2276856"/>
          </a:xfrm>
        </p:spPr>
        <p:txBody>
          <a:bodyPr anchor="b"/>
          <a:lstStyle>
            <a:lvl1pPr algn="r">
              <a:defRPr sz="4800" b="1" cap="all" spc="400" baseline="0">
                <a:solidFill>
                  <a:schemeClr val="bg1"/>
                </a:solidFill>
              </a:defRPr>
            </a:lvl1pPr>
          </a:lstStyle>
          <a:p>
            <a:r>
              <a:rPr lang="en-US" dirty="0"/>
              <a:t>Click to add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hasCustomPrompt="1"/>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tIns="457200" anchor="t" anchorCtr="0">
            <a:noAutofit/>
          </a:bodyPr>
          <a:lstStyle>
            <a:lvl1pPr algn="ctr">
              <a:buNone/>
              <a:defRPr sz="1400">
                <a:solidFill>
                  <a:schemeClr val="bg1"/>
                </a:solidFill>
              </a:defRPr>
            </a:lvl1pPr>
          </a:lstStyle>
          <a:p>
            <a:r>
              <a:rPr lang="en-US" dirty="0"/>
              <a:t>Click to add picture</a:t>
            </a:r>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hasCustomPrompt="1"/>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tIns="457200" anchor="t" anchorCtr="0">
            <a:noAutofit/>
          </a:bodyPr>
          <a:lstStyle>
            <a:lvl1pPr algn="ctr">
              <a:buNone/>
              <a:defRPr sz="1400">
                <a:solidFill>
                  <a:schemeClr val="bg1"/>
                </a:solidFill>
              </a:defRPr>
            </a:lvl1pPr>
          </a:lstStyle>
          <a:p>
            <a:r>
              <a:rPr lang="en-US" dirty="0"/>
              <a:t>Click to add picture</a:t>
            </a:r>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hasCustomPrompt="1"/>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tIns="457200" anchor="t" anchorCtr="0">
            <a:noAutofit/>
          </a:bodyPr>
          <a:lstStyle>
            <a:lvl1pPr algn="ctr">
              <a:buNone/>
              <a:defRPr sz="1400">
                <a:solidFill>
                  <a:schemeClr val="bg1"/>
                </a:solidFill>
              </a:defRPr>
            </a:lvl1pPr>
          </a:lstStyle>
          <a:p>
            <a:r>
              <a:rPr lang="en-US" dirty="0"/>
              <a:t>Click to add picture</a:t>
            </a:r>
          </a:p>
        </p:txBody>
      </p: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hasCustomPrompt="1"/>
          </p:nvPr>
        </p:nvSpPr>
        <p:spPr>
          <a:xfrm>
            <a:off x="5933206" y="3127248"/>
            <a:ext cx="5103602" cy="1124712"/>
          </a:xfrm>
        </p:spPr>
        <p:txBody>
          <a:bodyPr/>
          <a:lstStyle>
            <a:lvl1pPr marL="0" indent="0" algn="r">
              <a:buNone/>
              <a:defRPr sz="1800">
                <a:solidFill>
                  <a:schemeClr val="bg1"/>
                </a:solidFill>
              </a:defRPr>
            </a:lvl1pPr>
          </a:lstStyle>
          <a:p>
            <a:pPr lvl="0"/>
            <a:r>
              <a:rPr lang="en-US" dirty="0"/>
              <a:t>Click to add text</a:t>
            </a:r>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hasCustomPrompt="1"/>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tIns="457200" anchor="t" anchorCtr="0">
            <a:noAutofit/>
          </a:bodyPr>
          <a:lstStyle>
            <a:lvl1pPr algn="ctr">
              <a:buNone/>
              <a:defRPr sz="1400">
                <a:solidFill>
                  <a:schemeClr val="bg1"/>
                </a:solidFill>
              </a:defRPr>
            </a:lvl1pPr>
          </a:lstStyle>
          <a:p>
            <a:r>
              <a:rPr lang="en-US" dirty="0"/>
              <a:t>Click to add picture</a:t>
            </a:r>
          </a:p>
        </p:txBody>
      </p:sp>
      <p:sp>
        <p:nvSpPr>
          <p:cNvPr id="8" name="Graphic 32">
            <a:extLst>
              <a:ext uri="{FF2B5EF4-FFF2-40B4-BE49-F238E27FC236}">
                <a16:creationId xmlns:a16="http://schemas.microsoft.com/office/drawing/2014/main" id="{846CD0EA-B0AA-4845-81A5-4ADD7C58B12F}"/>
              </a:ext>
              <a:ext uri="{C183D7F6-B498-43B3-948B-1728B52AA6E4}">
                <adec:decorative xmlns:adec="http://schemas.microsoft.com/office/drawing/2017/decorative" val="1"/>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 uri="{C183D7F6-B498-43B3-948B-1728B52AA6E4}">
                <adec:decorative xmlns:adec="http://schemas.microsoft.com/office/drawing/2017/decorative" val="1"/>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 uri="{C183D7F6-B498-43B3-948B-1728B52AA6E4}">
                <adec:decorative xmlns:adec="http://schemas.microsoft.com/office/drawing/2017/decorative" val="1"/>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 uri="{C183D7F6-B498-43B3-948B-1728B52AA6E4}">
                <adec:decorative xmlns:adec="http://schemas.microsoft.com/office/drawing/2017/decorative" val="1"/>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0451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tx1">
                <a:lumMod val="95000"/>
                <a:lumOff val="5000"/>
              </a:schemeClr>
            </a:gs>
            <a:gs pos="0">
              <a:srgbClr val="700000"/>
            </a:gs>
          </a:gsLst>
          <a:lin ang="27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1"/>
            <a:ext cx="10515600" cy="164623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0" r:id="rId3"/>
    <p:sldLayoutId id="2147483715" r:id="rId4"/>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3.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a:xfrm>
            <a:off x="583101" y="1377134"/>
            <a:ext cx="4240429" cy="451666"/>
          </a:xfrm>
        </p:spPr>
        <p:txBody>
          <a:bodyPr/>
          <a:lstStyle/>
          <a:p>
            <a:pPr algn="ctr"/>
            <a:r>
              <a:rPr lang="en-US" sz="2000" dirty="0">
                <a:solidFill>
                  <a:schemeClr val="bg1">
                    <a:lumMod val="75000"/>
                  </a:schemeClr>
                </a:solidFill>
              </a:rPr>
              <a:t>ITU ML-5G CHALLENGE</a:t>
            </a:r>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a:xfrm>
            <a:off x="8327299" y="5535827"/>
            <a:ext cx="3864701" cy="1276046"/>
          </a:xfrm>
        </p:spPr>
        <p:txBody>
          <a:bodyPr>
            <a:normAutofit/>
          </a:bodyPr>
          <a:lstStyle/>
          <a:p>
            <a:r>
              <a:rPr lang="en-US" sz="2400" b="1" dirty="0"/>
              <a:t>Ndabuye S. Gideon</a:t>
            </a:r>
          </a:p>
          <a:p>
            <a:r>
              <a:rPr lang="en-US" sz="1400" dirty="0"/>
              <a:t>BSc. Software Engineering</a:t>
            </a:r>
          </a:p>
          <a:p>
            <a:r>
              <a:rPr lang="en-US" sz="1400" dirty="0"/>
              <a:t>Data Scientist, Cloud &amp; AI Developer</a:t>
            </a:r>
          </a:p>
        </p:txBody>
      </p:sp>
      <p:sp>
        <p:nvSpPr>
          <p:cNvPr id="6" name="Title 1">
            <a:extLst>
              <a:ext uri="{FF2B5EF4-FFF2-40B4-BE49-F238E27FC236}">
                <a16:creationId xmlns:a16="http://schemas.microsoft.com/office/drawing/2014/main" id="{D97AEA81-3BDE-2C85-D13B-0187EC6B7A57}"/>
              </a:ext>
            </a:extLst>
          </p:cNvPr>
          <p:cNvSpPr txBox="1">
            <a:spLocks/>
          </p:cNvSpPr>
          <p:nvPr/>
        </p:nvSpPr>
        <p:spPr>
          <a:xfrm>
            <a:off x="583101" y="1828800"/>
            <a:ext cx="10497287" cy="1414849"/>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sz="5400" b="1" i="0" kern="1200" cap="all" spc="400" baseline="0">
                <a:solidFill>
                  <a:schemeClr val="bg1"/>
                </a:solidFill>
                <a:latin typeface="+mj-lt"/>
                <a:ea typeface="+mj-ea"/>
                <a:cs typeface="+mj-cs"/>
              </a:defRPr>
            </a:lvl1pPr>
          </a:lstStyle>
          <a:p>
            <a:r>
              <a:rPr lang="en-US" sz="4000" b="1" i="0" dirty="0">
                <a:effectLst/>
                <a:latin typeface="-apple-system"/>
              </a:rPr>
              <a:t>3D Location Estimation Using RSSI of Wireless LAN</a:t>
            </a:r>
          </a:p>
        </p:txBody>
      </p:sp>
      <p:pic>
        <p:nvPicPr>
          <p:cNvPr id="10" name="Picture 9">
            <a:extLst>
              <a:ext uri="{FF2B5EF4-FFF2-40B4-BE49-F238E27FC236}">
                <a16:creationId xmlns:a16="http://schemas.microsoft.com/office/drawing/2014/main" id="{8B1BC32C-F808-9262-16F6-3AB584339847}"/>
              </a:ext>
            </a:extLst>
          </p:cNvPr>
          <p:cNvPicPr>
            <a:picLocks noChangeAspect="1"/>
          </p:cNvPicPr>
          <p:nvPr/>
        </p:nvPicPr>
        <p:blipFill>
          <a:blip r:embed="rId2"/>
          <a:stretch>
            <a:fillRect/>
          </a:stretch>
        </p:blipFill>
        <p:spPr>
          <a:xfrm>
            <a:off x="1667236" y="5872831"/>
            <a:ext cx="2072160" cy="716692"/>
          </a:xfrm>
          <a:prstGeom prst="rect">
            <a:avLst/>
          </a:prstGeom>
        </p:spPr>
      </p:pic>
      <p:pic>
        <p:nvPicPr>
          <p:cNvPr id="14" name="Picture 13">
            <a:extLst>
              <a:ext uri="{FF2B5EF4-FFF2-40B4-BE49-F238E27FC236}">
                <a16:creationId xmlns:a16="http://schemas.microsoft.com/office/drawing/2014/main" id="{5BA3B56E-6870-04B4-1B40-8F9414938F5D}"/>
              </a:ext>
            </a:extLst>
          </p:cNvPr>
          <p:cNvPicPr>
            <a:picLocks noChangeAspect="1"/>
          </p:cNvPicPr>
          <p:nvPr/>
        </p:nvPicPr>
        <p:blipFill>
          <a:blip r:embed="rId3"/>
          <a:stretch>
            <a:fillRect/>
          </a:stretch>
        </p:blipFill>
        <p:spPr>
          <a:xfrm>
            <a:off x="208910" y="5710415"/>
            <a:ext cx="939042" cy="939042"/>
          </a:xfrm>
          <a:prstGeom prst="rect">
            <a:avLst/>
          </a:prstGeom>
        </p:spPr>
      </p:pic>
      <p:pic>
        <p:nvPicPr>
          <p:cNvPr id="7" name="Picture 6">
            <a:extLst>
              <a:ext uri="{FF2B5EF4-FFF2-40B4-BE49-F238E27FC236}">
                <a16:creationId xmlns:a16="http://schemas.microsoft.com/office/drawing/2014/main" id="{26B1C403-B07F-21AC-B697-7B98DC77F1E4}"/>
              </a:ext>
            </a:extLst>
          </p:cNvPr>
          <p:cNvPicPr>
            <a:picLocks noChangeAspect="1"/>
          </p:cNvPicPr>
          <p:nvPr/>
        </p:nvPicPr>
        <p:blipFill>
          <a:blip r:embed="rId4"/>
          <a:stretch>
            <a:fillRect/>
          </a:stretch>
        </p:blipFill>
        <p:spPr>
          <a:xfrm>
            <a:off x="9330235" y="205204"/>
            <a:ext cx="2606393" cy="623490"/>
          </a:xfrm>
          <a:prstGeom prst="rect">
            <a:avLst/>
          </a:prstGeom>
        </p:spPr>
      </p:pic>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477946" y="50006"/>
            <a:ext cx="5984638" cy="717857"/>
          </a:xfrm>
        </p:spPr>
        <p:txBody>
          <a:bodyPr/>
          <a:lstStyle/>
          <a:p>
            <a:r>
              <a:rPr lang="en-US" sz="3600" b="1" dirty="0">
                <a:solidFill>
                  <a:schemeClr val="bg1"/>
                </a:solidFill>
              </a:rPr>
              <a:t>Results - Final</a:t>
            </a:r>
            <a:endParaRPr lang="en-US" sz="3600" dirty="0">
              <a:solidFill>
                <a:schemeClr val="bg1"/>
              </a:solidFill>
            </a:endParaRP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a:lstStyle/>
          <a:p>
            <a:fld id="{D8DA9DAA-006C-4F4B-980E-E3DF019B24E2}" type="slidenum">
              <a:rPr lang="en-US" smtClean="0"/>
              <a:pPr/>
              <a:t>10</a:t>
            </a:fld>
            <a:endParaRPr lang="en-US" dirty="0"/>
          </a:p>
        </p:txBody>
      </p:sp>
      <p:sp>
        <p:nvSpPr>
          <p:cNvPr id="2" name="Footer Placeholder 9">
            <a:extLst>
              <a:ext uri="{FF2B5EF4-FFF2-40B4-BE49-F238E27FC236}">
                <a16:creationId xmlns:a16="http://schemas.microsoft.com/office/drawing/2014/main" id="{955D77AC-257E-48DC-708A-BDCEFE247FC3}"/>
              </a:ext>
            </a:extLst>
          </p:cNvPr>
          <p:cNvSpPr>
            <a:spLocks noGrp="1"/>
          </p:cNvSpPr>
          <p:nvPr>
            <p:ph type="ftr" sz="quarter" idx="11"/>
          </p:nvPr>
        </p:nvSpPr>
        <p:spPr>
          <a:xfrm>
            <a:off x="7941276" y="534667"/>
            <a:ext cx="4250724" cy="536057"/>
          </a:xfrm>
        </p:spPr>
        <p:txBody>
          <a:bodyPr/>
          <a:lstStyle/>
          <a:p>
            <a:r>
              <a:rPr lang="en-US" sz="900" dirty="0">
                <a:solidFill>
                  <a:schemeClr val="bg1"/>
                </a:solidFill>
              </a:rPr>
              <a:t>3D Location Estimation Using RSSI of Wireless LAN</a:t>
            </a:r>
          </a:p>
        </p:txBody>
      </p:sp>
      <p:sp>
        <p:nvSpPr>
          <p:cNvPr id="12" name="Rectangle: Rounded Corners 11">
            <a:extLst>
              <a:ext uri="{FF2B5EF4-FFF2-40B4-BE49-F238E27FC236}">
                <a16:creationId xmlns:a16="http://schemas.microsoft.com/office/drawing/2014/main" id="{924F5DDA-4D45-79F8-EAD4-0EB14241C380}"/>
              </a:ext>
            </a:extLst>
          </p:cNvPr>
          <p:cNvSpPr/>
          <p:nvPr/>
        </p:nvSpPr>
        <p:spPr>
          <a:xfrm>
            <a:off x="272144" y="1336287"/>
            <a:ext cx="3014754" cy="863216"/>
          </a:xfrm>
          <a:prstGeom prst="roundRect">
            <a:avLst>
              <a:gd name="adj" fmla="val 2437"/>
            </a:avLst>
          </a:prstGeom>
          <a:solidFill>
            <a:srgbClr val="0D0D0D">
              <a:alpha val="50196"/>
            </a:srgbClr>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Final Train (100%)</a:t>
            </a:r>
          </a:p>
        </p:txBody>
      </p:sp>
      <p:sp>
        <p:nvSpPr>
          <p:cNvPr id="13" name="Rectangle: Rounded Corners 12">
            <a:extLst>
              <a:ext uri="{FF2B5EF4-FFF2-40B4-BE49-F238E27FC236}">
                <a16:creationId xmlns:a16="http://schemas.microsoft.com/office/drawing/2014/main" id="{A632451A-49A8-9ABE-EB07-93FCA5AEADB7}"/>
              </a:ext>
            </a:extLst>
          </p:cNvPr>
          <p:cNvSpPr/>
          <p:nvPr/>
        </p:nvSpPr>
        <p:spPr>
          <a:xfrm>
            <a:off x="3557264" y="1336287"/>
            <a:ext cx="2910026" cy="863216"/>
          </a:xfrm>
          <a:prstGeom prst="roundRect">
            <a:avLst>
              <a:gd name="adj" fmla="val 2437"/>
            </a:avLst>
          </a:prstGeom>
          <a:solidFill>
            <a:srgbClr val="0D0D0D">
              <a:alpha val="50196"/>
            </a:srgbClr>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Final Test (100%)</a:t>
            </a:r>
          </a:p>
        </p:txBody>
      </p:sp>
      <p:sp>
        <p:nvSpPr>
          <p:cNvPr id="14" name="Content Placeholder 3">
            <a:extLst>
              <a:ext uri="{FF2B5EF4-FFF2-40B4-BE49-F238E27FC236}">
                <a16:creationId xmlns:a16="http://schemas.microsoft.com/office/drawing/2014/main" id="{178964B7-66D0-6564-7581-724672A62BBD}"/>
              </a:ext>
            </a:extLst>
          </p:cNvPr>
          <p:cNvSpPr txBox="1">
            <a:spLocks/>
          </p:cNvSpPr>
          <p:nvPr/>
        </p:nvSpPr>
        <p:spPr>
          <a:xfrm>
            <a:off x="272144" y="2684817"/>
            <a:ext cx="6433672" cy="1704441"/>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dirty="0">
                <a:solidFill>
                  <a:schemeClr val="bg1"/>
                </a:solidFill>
              </a:rPr>
              <a:t>We see a better performance on the new sets.</a:t>
            </a:r>
          </a:p>
          <a:p>
            <a:pPr marL="342900" indent="-342900">
              <a:buFont typeface="Arial" panose="020B0604020202020204" pitchFamily="34" charset="0"/>
              <a:buChar char="•"/>
            </a:pPr>
            <a:r>
              <a:rPr lang="en-US" dirty="0">
                <a:solidFill>
                  <a:schemeClr val="bg1"/>
                </a:solidFill>
              </a:rPr>
              <a:t>Improved both average and maximum error</a:t>
            </a:r>
          </a:p>
          <a:p>
            <a:pPr marL="342900" indent="-342900">
              <a:buFont typeface="Arial" panose="020B0604020202020204" pitchFamily="34" charset="0"/>
              <a:buChar char="•"/>
            </a:pPr>
            <a:r>
              <a:rPr lang="en-US" dirty="0">
                <a:solidFill>
                  <a:schemeClr val="bg1"/>
                </a:solidFill>
              </a:rPr>
              <a:t>Showing the robustness of our approach.</a:t>
            </a:r>
          </a:p>
        </p:txBody>
      </p:sp>
      <p:graphicFrame>
        <p:nvGraphicFramePr>
          <p:cNvPr id="8" name="Table 7">
            <a:extLst>
              <a:ext uri="{FF2B5EF4-FFF2-40B4-BE49-F238E27FC236}">
                <a16:creationId xmlns:a16="http://schemas.microsoft.com/office/drawing/2014/main" id="{0983979E-B13B-644B-F4BD-3742841F4798}"/>
              </a:ext>
            </a:extLst>
          </p:cNvPr>
          <p:cNvGraphicFramePr>
            <a:graphicFrameLocks noGrp="1"/>
          </p:cNvGraphicFramePr>
          <p:nvPr>
            <p:extLst>
              <p:ext uri="{D42A27DB-BD31-4B8C-83A1-F6EECF244321}">
                <p14:modId xmlns:p14="http://schemas.microsoft.com/office/powerpoint/2010/main" val="1894467748"/>
              </p:ext>
            </p:extLst>
          </p:nvPr>
        </p:nvGraphicFramePr>
        <p:xfrm>
          <a:off x="1141529" y="4786499"/>
          <a:ext cx="10212271" cy="1391025"/>
        </p:xfrm>
        <a:graphic>
          <a:graphicData uri="http://schemas.openxmlformats.org/drawingml/2006/table">
            <a:tbl>
              <a:tblPr firstRow="1" firstCol="1" bandRow="1">
                <a:tableStyleId>{616DA210-FB5B-4158-B5E0-FEB733F419BA}</a:tableStyleId>
              </a:tblPr>
              <a:tblGrid>
                <a:gridCol w="2042454">
                  <a:extLst>
                    <a:ext uri="{9D8B030D-6E8A-4147-A177-3AD203B41FA5}">
                      <a16:colId xmlns:a16="http://schemas.microsoft.com/office/drawing/2014/main" val="125079233"/>
                    </a:ext>
                  </a:extLst>
                </a:gridCol>
                <a:gridCol w="2295739">
                  <a:extLst>
                    <a:ext uri="{9D8B030D-6E8A-4147-A177-3AD203B41FA5}">
                      <a16:colId xmlns:a16="http://schemas.microsoft.com/office/drawing/2014/main" val="191299394"/>
                    </a:ext>
                  </a:extLst>
                </a:gridCol>
                <a:gridCol w="1789170">
                  <a:extLst>
                    <a:ext uri="{9D8B030D-6E8A-4147-A177-3AD203B41FA5}">
                      <a16:colId xmlns:a16="http://schemas.microsoft.com/office/drawing/2014/main" val="1480958533"/>
                    </a:ext>
                  </a:extLst>
                </a:gridCol>
                <a:gridCol w="2042454">
                  <a:extLst>
                    <a:ext uri="{9D8B030D-6E8A-4147-A177-3AD203B41FA5}">
                      <a16:colId xmlns:a16="http://schemas.microsoft.com/office/drawing/2014/main" val="1625020366"/>
                    </a:ext>
                  </a:extLst>
                </a:gridCol>
                <a:gridCol w="2042454">
                  <a:extLst>
                    <a:ext uri="{9D8B030D-6E8A-4147-A177-3AD203B41FA5}">
                      <a16:colId xmlns:a16="http://schemas.microsoft.com/office/drawing/2014/main" val="4129922698"/>
                    </a:ext>
                  </a:extLst>
                </a:gridCol>
              </a:tblGrid>
              <a:tr h="734288">
                <a:tc>
                  <a:txBody>
                    <a:bodyPr/>
                    <a:lstStyle/>
                    <a:p>
                      <a:pPr algn="ctr"/>
                      <a:r>
                        <a:rPr lang="en-US" sz="1800" dirty="0">
                          <a:solidFill>
                            <a:schemeClr val="bg1"/>
                          </a:solidFill>
                          <a:effectLst/>
                        </a:rPr>
                        <a:t>Train Mode</a:t>
                      </a:r>
                      <a:endParaRPr lang="en-TZ" sz="14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en-US" sz="1800" dirty="0">
                          <a:solidFill>
                            <a:schemeClr val="bg1"/>
                          </a:solidFill>
                          <a:effectLst/>
                        </a:rPr>
                        <a:t>Average Error (m)</a:t>
                      </a:r>
                      <a:endParaRPr lang="en-TZ" sz="14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en-US" sz="1800" dirty="0">
                          <a:solidFill>
                            <a:schemeClr val="bg1"/>
                          </a:solidFill>
                          <a:effectLst/>
                        </a:rPr>
                        <a:t>Max Error (m)</a:t>
                      </a:r>
                      <a:endParaRPr lang="en-TZ" sz="14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bg1"/>
                          </a:solidFill>
                          <a:effectLst/>
                        </a:rPr>
                        <a:t>RMSE (m)</a:t>
                      </a:r>
                      <a:endParaRPr lang="en-TZ" sz="1400" dirty="0">
                        <a:solidFill>
                          <a:schemeClr val="bg1"/>
                        </a:solidFill>
                        <a:effectLst/>
                        <a:latin typeface="Times New Roman" panose="02020603050405020304" pitchFamily="18" charset="0"/>
                        <a:ea typeface="Times New Roman" panose="02020603050405020304" pitchFamily="18" charset="0"/>
                      </a:endParaRPr>
                    </a:p>
                    <a:p>
                      <a:pPr algn="ctr"/>
                      <a:endParaRPr lang="en-TZ" sz="14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bg1"/>
                          </a:solidFill>
                          <a:effectLst/>
                        </a:rPr>
                        <a:t>Max Square Error(m2)</a:t>
                      </a:r>
                      <a:endParaRPr lang="en-TZ" sz="14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467040029"/>
                  </a:ext>
                </a:extLst>
              </a:tr>
              <a:tr h="656737">
                <a:tc>
                  <a:txBody>
                    <a:bodyPr/>
                    <a:lstStyle/>
                    <a:p>
                      <a:pPr algn="just"/>
                      <a:r>
                        <a:rPr lang="en-US" sz="1800">
                          <a:solidFill>
                            <a:schemeClr val="bg1"/>
                          </a:solidFill>
                          <a:effectLst/>
                        </a:rPr>
                        <a:t>Single Batch </a:t>
                      </a:r>
                      <a:endParaRPr lang="en-TZ" sz="1400">
                        <a:solidFill>
                          <a:schemeClr val="bg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en-US" sz="1800" dirty="0">
                          <a:solidFill>
                            <a:schemeClr val="bg1"/>
                          </a:solidFill>
                          <a:effectLst/>
                        </a:rPr>
                        <a:t>2.58441</a:t>
                      </a:r>
                      <a:endParaRPr lang="en-TZ" sz="14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en-US" sz="1800" dirty="0">
                          <a:solidFill>
                            <a:schemeClr val="bg1"/>
                          </a:solidFill>
                          <a:effectLst/>
                        </a:rPr>
                        <a:t>6.01505</a:t>
                      </a:r>
                      <a:endParaRPr lang="en-TZ" sz="14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bg1"/>
                          </a:solidFill>
                          <a:effectLst/>
                        </a:rPr>
                        <a:t>3.57108</a:t>
                      </a:r>
                      <a:endParaRPr lang="en-TZ" sz="11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bg1"/>
                          </a:solidFill>
                          <a:effectLst/>
                        </a:rPr>
                        <a:t>36.02232</a:t>
                      </a:r>
                      <a:endParaRPr lang="en-TZ" sz="11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111302616"/>
                  </a:ext>
                </a:extLst>
              </a:tr>
            </a:tbl>
          </a:graphicData>
        </a:graphic>
      </p:graphicFrame>
      <p:pic>
        <p:nvPicPr>
          <p:cNvPr id="6" name="Picture 5">
            <a:extLst>
              <a:ext uri="{FF2B5EF4-FFF2-40B4-BE49-F238E27FC236}">
                <a16:creationId xmlns:a16="http://schemas.microsoft.com/office/drawing/2014/main" id="{EF949527-5046-FDF8-6388-0F81E1F5B537}"/>
              </a:ext>
            </a:extLst>
          </p:cNvPr>
          <p:cNvPicPr>
            <a:picLocks noChangeAspect="1"/>
          </p:cNvPicPr>
          <p:nvPr/>
        </p:nvPicPr>
        <p:blipFill>
          <a:blip r:embed="rId2"/>
          <a:stretch>
            <a:fillRect/>
          </a:stretch>
        </p:blipFill>
        <p:spPr>
          <a:xfrm>
            <a:off x="6623222" y="1336286"/>
            <a:ext cx="5286706" cy="2753799"/>
          </a:xfrm>
          <a:prstGeom prst="rect">
            <a:avLst/>
          </a:prstGeom>
        </p:spPr>
      </p:pic>
      <p:sp>
        <p:nvSpPr>
          <p:cNvPr id="7" name="Content Placeholder 3">
            <a:extLst>
              <a:ext uri="{FF2B5EF4-FFF2-40B4-BE49-F238E27FC236}">
                <a16:creationId xmlns:a16="http://schemas.microsoft.com/office/drawing/2014/main" id="{5B360FFC-F33E-060A-719B-7994D6D6FA29}"/>
              </a:ext>
            </a:extLst>
          </p:cNvPr>
          <p:cNvSpPr txBox="1">
            <a:spLocks/>
          </p:cNvSpPr>
          <p:nvPr/>
        </p:nvSpPr>
        <p:spPr>
          <a:xfrm>
            <a:off x="6623222" y="4353233"/>
            <a:ext cx="6433672" cy="836871"/>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bg1"/>
              </a:solidFill>
            </a:endParaRPr>
          </a:p>
        </p:txBody>
      </p:sp>
    </p:spTree>
    <p:extLst>
      <p:ext uri="{BB962C8B-B14F-4D97-AF65-F5344CB8AC3E}">
        <p14:creationId xmlns:p14="http://schemas.microsoft.com/office/powerpoint/2010/main" val="3088578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477946" y="50006"/>
            <a:ext cx="5984638" cy="717857"/>
          </a:xfrm>
        </p:spPr>
        <p:txBody>
          <a:bodyPr/>
          <a:lstStyle/>
          <a:p>
            <a:r>
              <a:rPr lang="en-US" sz="3600" b="1" dirty="0">
                <a:solidFill>
                  <a:schemeClr val="bg1"/>
                </a:solidFill>
              </a:rPr>
              <a:t>Conclusion </a:t>
            </a:r>
            <a:endParaRPr lang="en-US" sz="3600" dirty="0">
              <a:solidFill>
                <a:schemeClr val="bg1"/>
              </a:solidFill>
            </a:endParaRP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a:lstStyle/>
          <a:p>
            <a:fld id="{D8DA9DAA-006C-4F4B-980E-E3DF019B24E2}" type="slidenum">
              <a:rPr lang="en-US" smtClean="0"/>
              <a:pPr/>
              <a:t>11</a:t>
            </a:fld>
            <a:endParaRPr lang="en-US" dirty="0"/>
          </a:p>
        </p:txBody>
      </p:sp>
      <p:sp>
        <p:nvSpPr>
          <p:cNvPr id="2" name="Footer Placeholder 9">
            <a:extLst>
              <a:ext uri="{FF2B5EF4-FFF2-40B4-BE49-F238E27FC236}">
                <a16:creationId xmlns:a16="http://schemas.microsoft.com/office/drawing/2014/main" id="{955D77AC-257E-48DC-708A-BDCEFE247FC3}"/>
              </a:ext>
            </a:extLst>
          </p:cNvPr>
          <p:cNvSpPr>
            <a:spLocks noGrp="1"/>
          </p:cNvSpPr>
          <p:nvPr>
            <p:ph type="ftr" sz="quarter" idx="11"/>
          </p:nvPr>
        </p:nvSpPr>
        <p:spPr>
          <a:xfrm>
            <a:off x="7941276" y="534667"/>
            <a:ext cx="4250724" cy="536057"/>
          </a:xfrm>
        </p:spPr>
        <p:txBody>
          <a:bodyPr/>
          <a:lstStyle/>
          <a:p>
            <a:r>
              <a:rPr lang="en-US" sz="900" dirty="0">
                <a:solidFill>
                  <a:schemeClr val="bg1"/>
                </a:solidFill>
              </a:rPr>
              <a:t>3D Location Estimation Using RSSI of Wireless LAN</a:t>
            </a:r>
          </a:p>
        </p:txBody>
      </p:sp>
      <p:sp>
        <p:nvSpPr>
          <p:cNvPr id="7" name="Content Placeholder 3">
            <a:extLst>
              <a:ext uri="{FF2B5EF4-FFF2-40B4-BE49-F238E27FC236}">
                <a16:creationId xmlns:a16="http://schemas.microsoft.com/office/drawing/2014/main" id="{23DF79B5-3E2F-6EE2-99AD-F204B1331B5C}"/>
              </a:ext>
            </a:extLst>
          </p:cNvPr>
          <p:cNvSpPr txBox="1">
            <a:spLocks/>
          </p:cNvSpPr>
          <p:nvPr/>
        </p:nvSpPr>
        <p:spPr>
          <a:xfrm>
            <a:off x="477945" y="1070724"/>
            <a:ext cx="11001481" cy="5285626"/>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2800" dirty="0">
                <a:solidFill>
                  <a:schemeClr val="bg1"/>
                </a:solidFill>
              </a:rPr>
              <a:t>In conclusion, this work addresses the challenge of precisely determining the three-dimensional location in WLAN.</a:t>
            </a:r>
          </a:p>
          <a:p>
            <a:pPr marL="342900" indent="-342900">
              <a:buFont typeface="Arial" panose="020B0604020202020204" pitchFamily="34" charset="0"/>
              <a:buChar char="•"/>
            </a:pPr>
            <a:r>
              <a:rPr lang="en-US" sz="2800" dirty="0">
                <a:solidFill>
                  <a:schemeClr val="bg1"/>
                </a:solidFill>
              </a:rPr>
              <a:t>The key contributions being, data preprocessing, where RSSI values are transformed for better model performance, and the incorporation of distances between access points (APs) to provide additional context for the model. Time series information and outlier handling.</a:t>
            </a:r>
          </a:p>
          <a:p>
            <a:pPr marL="342900" indent="-342900">
              <a:buFont typeface="Arial" panose="020B0604020202020204" pitchFamily="34" charset="0"/>
              <a:buChar char="•"/>
            </a:pPr>
            <a:r>
              <a:rPr lang="en-US" sz="2800" dirty="0">
                <a:solidFill>
                  <a:schemeClr val="bg1"/>
                </a:solidFill>
              </a:rPr>
              <a:t>The choice of the HistGradientBoosting algorithm as the base estimator in a multi-model regression framework due to nature of the data proved effective.</a:t>
            </a:r>
          </a:p>
        </p:txBody>
      </p:sp>
    </p:spTree>
    <p:extLst>
      <p:ext uri="{BB962C8B-B14F-4D97-AF65-F5344CB8AC3E}">
        <p14:creationId xmlns:p14="http://schemas.microsoft.com/office/powerpoint/2010/main" val="3798240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F777B66-94CB-491C-AC6B-BDAC98E21D57}"/>
              </a:ext>
            </a:extLst>
          </p:cNvPr>
          <p:cNvSpPr>
            <a:spLocks noGrp="1"/>
          </p:cNvSpPr>
          <p:nvPr>
            <p:ph type="title"/>
          </p:nvPr>
        </p:nvSpPr>
        <p:spPr>
          <a:xfrm>
            <a:off x="2685535" y="1465104"/>
            <a:ext cx="6820929" cy="2335427"/>
          </a:xfrm>
        </p:spPr>
        <p:txBody>
          <a:bodyPr/>
          <a:lstStyle/>
          <a:p>
            <a:r>
              <a:rPr lang="en-US" sz="7200" dirty="0"/>
              <a:t>Thank you</a:t>
            </a:r>
          </a:p>
        </p:txBody>
      </p:sp>
      <p:sp>
        <p:nvSpPr>
          <p:cNvPr id="24" name="Slide Number Placeholder 23">
            <a:extLst>
              <a:ext uri="{FF2B5EF4-FFF2-40B4-BE49-F238E27FC236}">
                <a16:creationId xmlns:a16="http://schemas.microsoft.com/office/drawing/2014/main" id="{5D838446-B95D-4AB7-B8CA-D5804BB79A11}"/>
              </a:ext>
            </a:extLst>
          </p:cNvPr>
          <p:cNvSpPr>
            <a:spLocks noGrp="1"/>
          </p:cNvSpPr>
          <p:nvPr>
            <p:ph type="sldNum" sz="quarter" idx="12"/>
          </p:nvPr>
        </p:nvSpPr>
        <p:spPr>
          <a:xfrm>
            <a:off x="8610600" y="201168"/>
            <a:ext cx="2743200" cy="365125"/>
          </a:xfrm>
        </p:spPr>
        <p:txBody>
          <a:bodyPr/>
          <a:lstStyle/>
          <a:p>
            <a:fld id="{D8DA9DAA-006C-4F4B-980E-E3DF019B24E2}" type="slidenum">
              <a:rPr lang="en-US" smtClean="0"/>
              <a:pPr/>
              <a:t>12</a:t>
            </a:fld>
            <a:endParaRPr lang="en-US" dirty="0"/>
          </a:p>
        </p:txBody>
      </p:sp>
      <p:sp>
        <p:nvSpPr>
          <p:cNvPr id="18" name="Subtitle 2">
            <a:extLst>
              <a:ext uri="{FF2B5EF4-FFF2-40B4-BE49-F238E27FC236}">
                <a16:creationId xmlns:a16="http://schemas.microsoft.com/office/drawing/2014/main" id="{CA0D440A-29FB-09AF-B5F8-38EF1B15FE87}"/>
              </a:ext>
            </a:extLst>
          </p:cNvPr>
          <p:cNvSpPr txBox="1">
            <a:spLocks/>
          </p:cNvSpPr>
          <p:nvPr/>
        </p:nvSpPr>
        <p:spPr>
          <a:xfrm>
            <a:off x="8049849" y="5461342"/>
            <a:ext cx="3864701" cy="108427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2400" b="1" dirty="0">
                <a:solidFill>
                  <a:schemeClr val="bg1"/>
                </a:solidFill>
              </a:rPr>
              <a:t>Ndabuye S. Gideon</a:t>
            </a:r>
          </a:p>
          <a:p>
            <a:pPr marL="0" indent="0" algn="r">
              <a:buNone/>
            </a:pPr>
            <a:r>
              <a:rPr lang="en-US" sz="1400" dirty="0">
                <a:solidFill>
                  <a:schemeClr val="bg1"/>
                </a:solidFill>
              </a:rPr>
              <a:t>BSc. Software Engineering</a:t>
            </a:r>
            <a:endParaRPr lang="en-US" sz="1600" dirty="0">
              <a:solidFill>
                <a:schemeClr val="bg1"/>
              </a:solidFill>
            </a:endParaRPr>
          </a:p>
          <a:p>
            <a:pPr marL="0" indent="0" algn="r">
              <a:buNone/>
            </a:pPr>
            <a:r>
              <a:rPr lang="en-US" sz="1400" dirty="0">
                <a:solidFill>
                  <a:schemeClr val="bg1"/>
                </a:solidFill>
              </a:rPr>
              <a:t>Data Scientist, Cloud &amp; AI Developer</a:t>
            </a:r>
          </a:p>
        </p:txBody>
      </p:sp>
    </p:spTree>
    <p:extLst>
      <p:ext uri="{BB962C8B-B14F-4D97-AF65-F5344CB8AC3E}">
        <p14:creationId xmlns:p14="http://schemas.microsoft.com/office/powerpoint/2010/main" val="927313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473075" y="0"/>
            <a:ext cx="6190488" cy="765625"/>
          </a:xfrm>
        </p:spPr>
        <p:txBody>
          <a:bodyPr/>
          <a:lstStyle/>
          <a:p>
            <a:r>
              <a:rPr lang="en-US" b="1" dirty="0">
                <a:solidFill>
                  <a:schemeClr val="bg1"/>
                </a:solidFill>
              </a:rPr>
              <a:t>Introduction</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a:xfrm>
            <a:off x="7941276" y="534667"/>
            <a:ext cx="4250724" cy="536057"/>
          </a:xfrm>
        </p:spPr>
        <p:txBody>
          <a:bodyPr/>
          <a:lstStyle/>
          <a:p>
            <a:r>
              <a:rPr lang="en-US" sz="900" dirty="0">
                <a:solidFill>
                  <a:schemeClr val="bg1"/>
                </a:solidFill>
              </a:rPr>
              <a:t>3D Location Estimation Using RSSI of Wireless LAN</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352168" y="1209525"/>
            <a:ext cx="6444047" cy="4017383"/>
          </a:xfrm>
        </p:spPr>
        <p:txBody>
          <a:bodyPr>
            <a:normAutofit/>
          </a:bodyPr>
          <a:lstStyle/>
          <a:p>
            <a:pPr marL="342900" indent="-342900">
              <a:buFont typeface="Arial" panose="020B0604020202020204" pitchFamily="34" charset="0"/>
              <a:buChar char="•"/>
            </a:pPr>
            <a:r>
              <a:rPr lang="en-US" sz="2200" dirty="0">
                <a:solidFill>
                  <a:schemeClr val="bg1"/>
                </a:solidFill>
              </a:rPr>
              <a:t>Received signal strength indicator (RSSI) is a measurement of the power present in a received radio signal, invisible to receiver.</a:t>
            </a:r>
          </a:p>
          <a:p>
            <a:pPr marL="342900" indent="-342900">
              <a:buFont typeface="Arial" panose="020B0604020202020204" pitchFamily="34" charset="0"/>
              <a:buChar char="•"/>
            </a:pPr>
            <a:r>
              <a:rPr lang="en-US" sz="2200" dirty="0">
                <a:solidFill>
                  <a:schemeClr val="bg1"/>
                </a:solidFill>
              </a:rPr>
              <a:t>Wi-Fi is not designed for the purpose of positioning. However, signal strength from an AP imply the possibility of finding the location of the receiver</a:t>
            </a:r>
          </a:p>
          <a:p>
            <a:pPr marL="342900" indent="-342900">
              <a:buFont typeface="Arial" panose="020B0604020202020204" pitchFamily="34" charset="0"/>
              <a:buChar char="•"/>
            </a:pPr>
            <a:r>
              <a:rPr lang="en-US" sz="2200" dirty="0">
                <a:solidFill>
                  <a:schemeClr val="bg1"/>
                </a:solidFill>
              </a:rPr>
              <a:t>There is no direct mathematical formula to get a location from only this information.</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a:lstStyle/>
          <a:p>
            <a:fld id="{D8DA9DAA-006C-4F4B-980E-E3DF019B24E2}" type="slidenum">
              <a:rPr lang="en-US" smtClean="0"/>
              <a:pPr/>
              <a:t>2</a:t>
            </a:fld>
            <a:endParaRPr lang="en-US" dirty="0"/>
          </a:p>
        </p:txBody>
      </p:sp>
      <p:pic>
        <p:nvPicPr>
          <p:cNvPr id="9" name="Picture Placeholder 8">
            <a:extLst>
              <a:ext uri="{FF2B5EF4-FFF2-40B4-BE49-F238E27FC236}">
                <a16:creationId xmlns:a16="http://schemas.microsoft.com/office/drawing/2014/main" id="{AF7C8667-C877-C64B-6057-870CF5ADDF04}"/>
              </a:ext>
            </a:extLst>
          </p:cNvPr>
          <p:cNvPicPr>
            <a:picLocks noGrp="1" noChangeAspect="1"/>
          </p:cNvPicPr>
          <p:nvPr>
            <p:ph type="pic" sz="quarter" idx="13"/>
          </p:nvPr>
        </p:nvPicPr>
        <p:blipFill rotWithShape="1">
          <a:blip r:embed="rId2"/>
          <a:srcRect l="2748" r="4306"/>
          <a:stretch/>
        </p:blipFill>
        <p:spPr>
          <a:xfrm>
            <a:off x="6998300" y="1209524"/>
            <a:ext cx="4515799" cy="3671395"/>
          </a:xfrm>
          <a:prstGeom prst="roundRect">
            <a:avLst>
              <a:gd name="adj" fmla="val 4633"/>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5" name="TextBox 14">
            <a:extLst>
              <a:ext uri="{FF2B5EF4-FFF2-40B4-BE49-F238E27FC236}">
                <a16:creationId xmlns:a16="http://schemas.microsoft.com/office/drawing/2014/main" id="{04F37402-3DFD-25F7-9ECB-DC7BE1723B32}"/>
              </a:ext>
            </a:extLst>
          </p:cNvPr>
          <p:cNvSpPr txBox="1"/>
          <p:nvPr/>
        </p:nvSpPr>
        <p:spPr>
          <a:xfrm>
            <a:off x="563263" y="5316865"/>
            <a:ext cx="11065474" cy="707886"/>
          </a:xfrm>
          <a:prstGeom prst="rect">
            <a:avLst/>
          </a:prstGeom>
          <a:noFill/>
        </p:spPr>
        <p:txBody>
          <a:bodyPr wrap="square">
            <a:spAutoFit/>
          </a:bodyPr>
          <a:lstStyle/>
          <a:p>
            <a:r>
              <a:rPr lang="en-US" sz="2000" dirty="0">
                <a:solidFill>
                  <a:schemeClr val="bg1"/>
                </a:solidFill>
              </a:rPr>
              <a:t>We are going to employ various machine learning algorithms and evaluate how accurate they can be in estimating the position of a receiver in 3D.</a:t>
            </a:r>
          </a:p>
        </p:txBody>
      </p:sp>
    </p:spTree>
    <p:extLst>
      <p:ext uri="{BB962C8B-B14F-4D97-AF65-F5344CB8AC3E}">
        <p14:creationId xmlns:p14="http://schemas.microsoft.com/office/powerpoint/2010/main" val="365334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473075" y="0"/>
            <a:ext cx="6190488" cy="765625"/>
          </a:xfrm>
        </p:spPr>
        <p:txBody>
          <a:bodyPr/>
          <a:lstStyle/>
          <a:p>
            <a:r>
              <a:rPr lang="en-US" b="1" dirty="0">
                <a:solidFill>
                  <a:schemeClr val="bg1"/>
                </a:solidFill>
              </a:rPr>
              <a:t>Introduction - Data</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468368" y="2729315"/>
            <a:ext cx="6933329" cy="3394845"/>
          </a:xfrm>
        </p:spPr>
        <p:txBody>
          <a:bodyPr>
            <a:normAutofit lnSpcReduction="10000"/>
          </a:bodyPr>
          <a:lstStyle/>
          <a:p>
            <a:r>
              <a:rPr lang="en-US" sz="2800" dirty="0">
                <a:solidFill>
                  <a:schemeClr val="bg1"/>
                </a:solidFill>
              </a:rPr>
              <a:t>Information contained in the data.</a:t>
            </a:r>
          </a:p>
          <a:p>
            <a:pPr marL="285750" indent="-285750">
              <a:buFont typeface="Arial" panose="020B0604020202020204" pitchFamily="34" charset="0"/>
              <a:buChar char="•"/>
            </a:pPr>
            <a:r>
              <a:rPr lang="en-US" sz="1800" dirty="0">
                <a:solidFill>
                  <a:schemeClr val="bg1"/>
                </a:solidFill>
              </a:rPr>
              <a:t>RSS information from transmitters whose positions are known. (APs)</a:t>
            </a:r>
          </a:p>
          <a:p>
            <a:pPr marL="285750" indent="-285750">
              <a:buFont typeface="Arial" panose="020B0604020202020204" pitchFamily="34" charset="0"/>
              <a:buChar char="•"/>
            </a:pPr>
            <a:r>
              <a:rPr lang="en-US" sz="1800" dirty="0">
                <a:solidFill>
                  <a:schemeClr val="bg1"/>
                </a:solidFill>
              </a:rPr>
              <a:t>Information about the surrounding buildings such as RSSI measured with time stamp and SSID.</a:t>
            </a:r>
          </a:p>
          <a:p>
            <a:pPr marL="285750" indent="-285750">
              <a:buFont typeface="Arial" panose="020B0604020202020204" pitchFamily="34" charset="0"/>
              <a:buChar char="•"/>
            </a:pPr>
            <a:r>
              <a:rPr lang="en-US" sz="1800" dirty="0">
                <a:solidFill>
                  <a:schemeClr val="bg1"/>
                </a:solidFill>
              </a:rPr>
              <a:t>Time-series GPS data (Latitude and Longitude) of the transmitter</a:t>
            </a:r>
          </a:p>
          <a:p>
            <a:pPr marL="285750" indent="-285750">
              <a:buFont typeface="Arial" panose="020B0604020202020204" pitchFamily="34" charset="0"/>
              <a:buChar char="•"/>
            </a:pPr>
            <a:r>
              <a:rPr lang="en-US" sz="1800" dirty="0">
                <a:solidFill>
                  <a:schemeClr val="bg1"/>
                </a:solidFill>
              </a:rPr>
              <a:t>Channel setting, and map information of the measurement area to analyze LoS (Line of Sight)</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a:lstStyle/>
          <a:p>
            <a:fld id="{D8DA9DAA-006C-4F4B-980E-E3DF019B24E2}" type="slidenum">
              <a:rPr lang="en-US" smtClean="0"/>
              <a:pPr/>
              <a:t>3</a:t>
            </a:fld>
            <a:endParaRPr lang="en-US" dirty="0"/>
          </a:p>
        </p:txBody>
      </p:sp>
      <p:sp>
        <p:nvSpPr>
          <p:cNvPr id="6" name="Footer Placeholder 9">
            <a:extLst>
              <a:ext uri="{FF2B5EF4-FFF2-40B4-BE49-F238E27FC236}">
                <a16:creationId xmlns:a16="http://schemas.microsoft.com/office/drawing/2014/main" id="{33952725-083B-3BD6-20E2-78B6C67C54D3}"/>
              </a:ext>
            </a:extLst>
          </p:cNvPr>
          <p:cNvSpPr>
            <a:spLocks noGrp="1"/>
          </p:cNvSpPr>
          <p:nvPr>
            <p:ph type="ftr" sz="quarter" idx="11"/>
          </p:nvPr>
        </p:nvSpPr>
        <p:spPr>
          <a:xfrm>
            <a:off x="7941276" y="534667"/>
            <a:ext cx="4250724" cy="536057"/>
          </a:xfrm>
        </p:spPr>
        <p:txBody>
          <a:bodyPr/>
          <a:lstStyle/>
          <a:p>
            <a:r>
              <a:rPr lang="en-US" sz="900" dirty="0">
                <a:solidFill>
                  <a:schemeClr val="bg1"/>
                </a:solidFill>
              </a:rPr>
              <a:t>3D Location Estimation Using RSSI of Wireless LAN</a:t>
            </a:r>
          </a:p>
        </p:txBody>
      </p:sp>
      <p:sp>
        <p:nvSpPr>
          <p:cNvPr id="7" name="Content Placeholder 3">
            <a:extLst>
              <a:ext uri="{FF2B5EF4-FFF2-40B4-BE49-F238E27FC236}">
                <a16:creationId xmlns:a16="http://schemas.microsoft.com/office/drawing/2014/main" id="{72CD17A7-C99D-7B5D-D814-CAC131E5889B}"/>
              </a:ext>
            </a:extLst>
          </p:cNvPr>
          <p:cNvSpPr txBox="1">
            <a:spLocks/>
          </p:cNvSpPr>
          <p:nvPr/>
        </p:nvSpPr>
        <p:spPr>
          <a:xfrm>
            <a:off x="473075" y="1367686"/>
            <a:ext cx="10717439" cy="1129440"/>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dirty="0">
                <a:solidFill>
                  <a:schemeClr val="bg1"/>
                </a:solidFill>
              </a:rPr>
              <a:t>The data contains RSSI measured in dBm and other auxiliary information to estimate the 3D location of a receiver.</a:t>
            </a:r>
          </a:p>
        </p:txBody>
      </p:sp>
      <p:pic>
        <p:nvPicPr>
          <p:cNvPr id="8" name="Picture 7">
            <a:extLst>
              <a:ext uri="{FF2B5EF4-FFF2-40B4-BE49-F238E27FC236}">
                <a16:creationId xmlns:a16="http://schemas.microsoft.com/office/drawing/2014/main" id="{5F235D79-3147-B03F-5A18-BBEEC25013D4}"/>
              </a:ext>
            </a:extLst>
          </p:cNvPr>
          <p:cNvPicPr>
            <a:picLocks noChangeAspect="1"/>
          </p:cNvPicPr>
          <p:nvPr/>
        </p:nvPicPr>
        <p:blipFill rotWithShape="1">
          <a:blip r:embed="rId2"/>
          <a:srcRect l="25896" t="6351" r="30634" b="14178"/>
          <a:stretch/>
        </p:blipFill>
        <p:spPr bwMode="auto">
          <a:xfrm>
            <a:off x="7941276" y="2673069"/>
            <a:ext cx="3550508" cy="365026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94927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477946" y="50006"/>
            <a:ext cx="5984638" cy="717857"/>
          </a:xfrm>
        </p:spPr>
        <p:txBody>
          <a:bodyPr/>
          <a:lstStyle/>
          <a:p>
            <a:r>
              <a:rPr lang="en-US" sz="3600" b="1" dirty="0">
                <a:solidFill>
                  <a:schemeClr val="bg1"/>
                </a:solidFill>
              </a:rPr>
              <a:t>Proposed Solution</a:t>
            </a:r>
            <a:endParaRPr lang="en-US" sz="3600" dirty="0">
              <a:solidFill>
                <a:schemeClr val="bg1"/>
              </a:solidFill>
            </a:endParaRP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a:lstStyle/>
          <a:p>
            <a:fld id="{D8DA9DAA-006C-4F4B-980E-E3DF019B24E2}" type="slidenum">
              <a:rPr lang="en-US" smtClean="0"/>
              <a:pPr/>
              <a:t>4</a:t>
            </a:fld>
            <a:endParaRPr lang="en-US" dirty="0"/>
          </a:p>
        </p:txBody>
      </p:sp>
      <p:sp>
        <p:nvSpPr>
          <p:cNvPr id="2" name="Title 2">
            <a:extLst>
              <a:ext uri="{FF2B5EF4-FFF2-40B4-BE49-F238E27FC236}">
                <a16:creationId xmlns:a16="http://schemas.microsoft.com/office/drawing/2014/main" id="{08E31E63-D7DE-1362-543F-49C40DE41C4A}"/>
              </a:ext>
            </a:extLst>
          </p:cNvPr>
          <p:cNvSpPr txBox="1">
            <a:spLocks/>
          </p:cNvSpPr>
          <p:nvPr/>
        </p:nvSpPr>
        <p:spPr>
          <a:xfrm>
            <a:off x="3871353" y="802023"/>
            <a:ext cx="4449293" cy="530837"/>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pPr algn="ctr"/>
            <a:r>
              <a:rPr lang="en-US" sz="2800" b="1" dirty="0">
                <a:solidFill>
                  <a:schemeClr val="bg1"/>
                </a:solidFill>
              </a:rPr>
              <a:t>Data Preprocessing</a:t>
            </a:r>
            <a:endParaRPr lang="en-US" sz="4800" b="1" dirty="0">
              <a:solidFill>
                <a:schemeClr val="bg1"/>
              </a:solidFill>
            </a:endParaRPr>
          </a:p>
        </p:txBody>
      </p:sp>
      <p:sp>
        <p:nvSpPr>
          <p:cNvPr id="8" name="Rectangle: Rounded Corners 7">
            <a:extLst>
              <a:ext uri="{FF2B5EF4-FFF2-40B4-BE49-F238E27FC236}">
                <a16:creationId xmlns:a16="http://schemas.microsoft.com/office/drawing/2014/main" id="{59DA288B-091A-18CF-914D-4E80A760D6FF}"/>
              </a:ext>
            </a:extLst>
          </p:cNvPr>
          <p:cNvSpPr/>
          <p:nvPr/>
        </p:nvSpPr>
        <p:spPr>
          <a:xfrm>
            <a:off x="477947" y="1332861"/>
            <a:ext cx="4268604" cy="3132032"/>
          </a:xfrm>
          <a:prstGeom prst="roundRect">
            <a:avLst>
              <a:gd name="adj" fmla="val 2437"/>
            </a:avLst>
          </a:prstGeom>
          <a:solidFill>
            <a:srgbClr val="0D0D0D">
              <a:alpha val="50196"/>
            </a:srgbClr>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RSSI</a:t>
            </a:r>
          </a:p>
          <a:p>
            <a:pPr algn="ctr"/>
            <a:endParaRPr lang="en-US" sz="2000" dirty="0"/>
          </a:p>
          <a:p>
            <a:r>
              <a:rPr lang="en-US" b="1" dirty="0"/>
              <a:t>Common ranges</a:t>
            </a:r>
            <a:r>
              <a:rPr lang="en-US" dirty="0"/>
              <a:t>: (-100 – 0/100) dBm </a:t>
            </a:r>
          </a:p>
          <a:p>
            <a:r>
              <a:rPr lang="en-US" b="1" dirty="0"/>
              <a:t>Our Data: </a:t>
            </a:r>
            <a:r>
              <a:rPr lang="en-US" dirty="0"/>
              <a:t>-80 to -44 </a:t>
            </a:r>
          </a:p>
          <a:p>
            <a:endParaRPr lang="en-US" dirty="0"/>
          </a:p>
          <a:p>
            <a:r>
              <a:rPr lang="en-US" dirty="0"/>
              <a:t>We need to transform the RSSI values to a more standard and well distributed way</a:t>
            </a:r>
          </a:p>
        </p:txBody>
      </p:sp>
      <p:sp>
        <p:nvSpPr>
          <p:cNvPr id="4" name="Footer Placeholder 9">
            <a:extLst>
              <a:ext uri="{FF2B5EF4-FFF2-40B4-BE49-F238E27FC236}">
                <a16:creationId xmlns:a16="http://schemas.microsoft.com/office/drawing/2014/main" id="{2F8B4970-DA7D-DE74-2037-39588444E99D}"/>
              </a:ext>
            </a:extLst>
          </p:cNvPr>
          <p:cNvSpPr>
            <a:spLocks noGrp="1"/>
          </p:cNvSpPr>
          <p:nvPr>
            <p:ph type="ftr" sz="quarter" idx="11"/>
          </p:nvPr>
        </p:nvSpPr>
        <p:spPr>
          <a:xfrm>
            <a:off x="7941276" y="534667"/>
            <a:ext cx="4250724" cy="536057"/>
          </a:xfrm>
        </p:spPr>
        <p:txBody>
          <a:bodyPr/>
          <a:lstStyle/>
          <a:p>
            <a:r>
              <a:rPr lang="en-US" sz="900" dirty="0">
                <a:solidFill>
                  <a:schemeClr val="bg1"/>
                </a:solidFill>
              </a:rPr>
              <a:t>3D Location Estimation Using RSSI of Wireless LAN</a:t>
            </a:r>
          </a:p>
        </p:txBody>
      </p:sp>
      <p:pic>
        <p:nvPicPr>
          <p:cNvPr id="5" name="Picture 4">
            <a:extLst>
              <a:ext uri="{FF2B5EF4-FFF2-40B4-BE49-F238E27FC236}">
                <a16:creationId xmlns:a16="http://schemas.microsoft.com/office/drawing/2014/main" id="{90199F6B-FE50-8C4B-D681-CA01F324584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85282" y="4242830"/>
            <a:ext cx="3081356" cy="2296082"/>
          </a:xfrm>
          <a:prstGeom prst="rect">
            <a:avLst/>
          </a:prstGeom>
          <a:noFill/>
          <a:ln>
            <a:noFill/>
          </a:ln>
        </p:spPr>
      </p:pic>
      <p:pic>
        <p:nvPicPr>
          <p:cNvPr id="9" name="Picture 8">
            <a:extLst>
              <a:ext uri="{FF2B5EF4-FFF2-40B4-BE49-F238E27FC236}">
                <a16:creationId xmlns:a16="http://schemas.microsoft.com/office/drawing/2014/main" id="{23342369-4974-463C-53D6-F2E00A7F932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36506" y="1355801"/>
            <a:ext cx="3284140" cy="2463105"/>
          </a:xfrm>
          <a:prstGeom prst="rect">
            <a:avLst/>
          </a:prstGeom>
          <a:noFill/>
          <a:ln>
            <a:noFill/>
          </a:ln>
        </p:spPr>
      </p:pic>
      <p:pic>
        <p:nvPicPr>
          <p:cNvPr id="10" name="Picture 9">
            <a:extLst>
              <a:ext uri="{FF2B5EF4-FFF2-40B4-BE49-F238E27FC236}">
                <a16:creationId xmlns:a16="http://schemas.microsoft.com/office/drawing/2014/main" id="{C959C452-3AFD-B090-EB7D-9273C3D80BC4}"/>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10600" y="1348749"/>
            <a:ext cx="3306717" cy="2470157"/>
          </a:xfrm>
          <a:prstGeom prst="rect">
            <a:avLst/>
          </a:prstGeom>
          <a:noFill/>
          <a:ln>
            <a:noFill/>
          </a:ln>
        </p:spPr>
      </p:pic>
      <p:sp>
        <p:nvSpPr>
          <p:cNvPr id="13" name="Title 2">
            <a:extLst>
              <a:ext uri="{FF2B5EF4-FFF2-40B4-BE49-F238E27FC236}">
                <a16:creationId xmlns:a16="http://schemas.microsoft.com/office/drawing/2014/main" id="{EBFDD0BC-871D-BE54-757F-E92254E782D4}"/>
              </a:ext>
            </a:extLst>
          </p:cNvPr>
          <p:cNvSpPr txBox="1">
            <a:spLocks/>
          </p:cNvSpPr>
          <p:nvPr/>
        </p:nvSpPr>
        <p:spPr>
          <a:xfrm>
            <a:off x="5539479" y="3818906"/>
            <a:ext cx="2278193" cy="288359"/>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pPr algn="ctr"/>
            <a:r>
              <a:rPr lang="en-US" sz="1200" b="1" dirty="0">
                <a:solidFill>
                  <a:schemeClr val="bg1"/>
                </a:solidFill>
              </a:rPr>
              <a:t>Power Transformation</a:t>
            </a:r>
            <a:endParaRPr lang="en-US" sz="2400" b="1" dirty="0">
              <a:solidFill>
                <a:schemeClr val="bg1"/>
              </a:solidFill>
            </a:endParaRPr>
          </a:p>
        </p:txBody>
      </p:sp>
      <p:sp>
        <p:nvSpPr>
          <p:cNvPr id="14" name="Title 2">
            <a:extLst>
              <a:ext uri="{FF2B5EF4-FFF2-40B4-BE49-F238E27FC236}">
                <a16:creationId xmlns:a16="http://schemas.microsoft.com/office/drawing/2014/main" id="{A7D04631-2F6F-38ED-B343-D12B43C94DEC}"/>
              </a:ext>
            </a:extLst>
          </p:cNvPr>
          <p:cNvSpPr txBox="1">
            <a:spLocks/>
          </p:cNvSpPr>
          <p:nvPr/>
        </p:nvSpPr>
        <p:spPr>
          <a:xfrm>
            <a:off x="9124861" y="3829240"/>
            <a:ext cx="2278193" cy="267691"/>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pPr algn="ctr"/>
            <a:r>
              <a:rPr lang="en-US" sz="1200" b="1" dirty="0">
                <a:solidFill>
                  <a:schemeClr val="bg1"/>
                </a:solidFill>
              </a:rPr>
              <a:t>Zero to one Transformation</a:t>
            </a:r>
            <a:endParaRPr lang="en-US" sz="2400" b="1" dirty="0">
              <a:solidFill>
                <a:schemeClr val="bg1"/>
              </a:solidFill>
            </a:endParaRPr>
          </a:p>
        </p:txBody>
      </p:sp>
      <p:sp>
        <p:nvSpPr>
          <p:cNvPr id="15" name="Title 2">
            <a:extLst>
              <a:ext uri="{FF2B5EF4-FFF2-40B4-BE49-F238E27FC236}">
                <a16:creationId xmlns:a16="http://schemas.microsoft.com/office/drawing/2014/main" id="{242D566D-E000-A048-9CBF-8144C4F00D69}"/>
              </a:ext>
            </a:extLst>
          </p:cNvPr>
          <p:cNvSpPr txBox="1">
            <a:spLocks/>
          </p:cNvSpPr>
          <p:nvPr/>
        </p:nvSpPr>
        <p:spPr>
          <a:xfrm>
            <a:off x="7471503" y="6540631"/>
            <a:ext cx="2278193" cy="288359"/>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pPr algn="ctr"/>
            <a:r>
              <a:rPr lang="en-US" sz="1200" b="1" dirty="0">
                <a:solidFill>
                  <a:schemeClr val="bg1"/>
                </a:solidFill>
              </a:rPr>
              <a:t>Original</a:t>
            </a:r>
            <a:endParaRPr lang="en-US" sz="2400" b="1" dirty="0">
              <a:solidFill>
                <a:schemeClr val="bg1"/>
              </a:solidFill>
            </a:endParaRPr>
          </a:p>
        </p:txBody>
      </p:sp>
      <p:pic>
        <p:nvPicPr>
          <p:cNvPr id="17" name="Picture 16">
            <a:extLst>
              <a:ext uri="{FF2B5EF4-FFF2-40B4-BE49-F238E27FC236}">
                <a16:creationId xmlns:a16="http://schemas.microsoft.com/office/drawing/2014/main" id="{2E8B8EE4-5067-A5C7-C074-543FF96672E5}"/>
              </a:ext>
            </a:extLst>
          </p:cNvPr>
          <p:cNvPicPr>
            <a:picLocks noChangeAspect="1"/>
          </p:cNvPicPr>
          <p:nvPr/>
        </p:nvPicPr>
        <p:blipFill rotWithShape="1">
          <a:blip r:embed="rId5"/>
          <a:srcRect t="14820" r="1786" b="59245"/>
          <a:stretch/>
        </p:blipFill>
        <p:spPr bwMode="auto">
          <a:xfrm>
            <a:off x="546958" y="5029889"/>
            <a:ext cx="4163372" cy="617440"/>
          </a:xfrm>
          <a:prstGeom prst="rect">
            <a:avLst/>
          </a:prstGeom>
          <a:ln>
            <a:noFill/>
          </a:ln>
          <a:extLst>
            <a:ext uri="{53640926-AAD7-44D8-BBD7-CCE9431645EC}">
              <a14:shadowObscured xmlns:a14="http://schemas.microsoft.com/office/drawing/2010/main"/>
            </a:ext>
          </a:extLst>
        </p:spPr>
      </p:pic>
      <p:pic>
        <p:nvPicPr>
          <p:cNvPr id="19" name="Picture 18">
            <a:extLst>
              <a:ext uri="{FF2B5EF4-FFF2-40B4-BE49-F238E27FC236}">
                <a16:creationId xmlns:a16="http://schemas.microsoft.com/office/drawing/2014/main" id="{E44A57E2-C2E7-CEA7-4372-562B79B1ED37}"/>
              </a:ext>
            </a:extLst>
          </p:cNvPr>
          <p:cNvPicPr>
            <a:picLocks noChangeAspect="1"/>
          </p:cNvPicPr>
          <p:nvPr/>
        </p:nvPicPr>
        <p:blipFill rotWithShape="1">
          <a:blip r:embed="rId5"/>
          <a:srcRect t="71453" r="2084" b="2611"/>
          <a:stretch/>
        </p:blipFill>
        <p:spPr bwMode="auto">
          <a:xfrm>
            <a:off x="543020" y="5921471"/>
            <a:ext cx="4149244" cy="61744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48342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477946" y="50006"/>
            <a:ext cx="5984638" cy="717857"/>
          </a:xfrm>
        </p:spPr>
        <p:txBody>
          <a:bodyPr/>
          <a:lstStyle/>
          <a:p>
            <a:r>
              <a:rPr lang="en-US" sz="3600" b="1" dirty="0">
                <a:solidFill>
                  <a:schemeClr val="bg1"/>
                </a:solidFill>
              </a:rPr>
              <a:t>Proposed Solution</a:t>
            </a:r>
            <a:endParaRPr lang="en-US" sz="3600" dirty="0">
              <a:solidFill>
                <a:schemeClr val="bg1"/>
              </a:solidFill>
            </a:endParaRP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a:lstStyle/>
          <a:p>
            <a:fld id="{D8DA9DAA-006C-4F4B-980E-E3DF019B24E2}" type="slidenum">
              <a:rPr lang="en-US" smtClean="0"/>
              <a:pPr/>
              <a:t>5</a:t>
            </a:fld>
            <a:endParaRPr lang="en-US" dirty="0"/>
          </a:p>
        </p:txBody>
      </p:sp>
      <p:sp>
        <p:nvSpPr>
          <p:cNvPr id="6" name="Footer Placeholder 9">
            <a:extLst>
              <a:ext uri="{FF2B5EF4-FFF2-40B4-BE49-F238E27FC236}">
                <a16:creationId xmlns:a16="http://schemas.microsoft.com/office/drawing/2014/main" id="{F271567F-E864-082E-51F7-6F568B722899}"/>
              </a:ext>
            </a:extLst>
          </p:cNvPr>
          <p:cNvSpPr>
            <a:spLocks noGrp="1"/>
          </p:cNvSpPr>
          <p:nvPr>
            <p:ph type="ftr" sz="quarter" idx="11"/>
          </p:nvPr>
        </p:nvSpPr>
        <p:spPr>
          <a:xfrm>
            <a:off x="7941276" y="534667"/>
            <a:ext cx="4250724" cy="536057"/>
          </a:xfrm>
        </p:spPr>
        <p:txBody>
          <a:bodyPr/>
          <a:lstStyle/>
          <a:p>
            <a:r>
              <a:rPr lang="en-US" sz="900" dirty="0">
                <a:solidFill>
                  <a:schemeClr val="bg1"/>
                </a:solidFill>
              </a:rPr>
              <a:t>3D Location Estimation Using RSSI of Wireless LAN</a:t>
            </a:r>
          </a:p>
        </p:txBody>
      </p:sp>
      <p:sp>
        <p:nvSpPr>
          <p:cNvPr id="10" name="Title 2">
            <a:extLst>
              <a:ext uri="{FF2B5EF4-FFF2-40B4-BE49-F238E27FC236}">
                <a16:creationId xmlns:a16="http://schemas.microsoft.com/office/drawing/2014/main" id="{D68FB832-FC5B-48C4-7F6E-8DC12631A2C8}"/>
              </a:ext>
            </a:extLst>
          </p:cNvPr>
          <p:cNvSpPr txBox="1">
            <a:spLocks/>
          </p:cNvSpPr>
          <p:nvPr/>
        </p:nvSpPr>
        <p:spPr>
          <a:xfrm>
            <a:off x="3871353" y="826737"/>
            <a:ext cx="4449293" cy="530837"/>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pPr algn="ctr"/>
            <a:r>
              <a:rPr lang="en-US" sz="2800" b="1" dirty="0">
                <a:solidFill>
                  <a:schemeClr val="bg1"/>
                </a:solidFill>
              </a:rPr>
              <a:t>Data Preprocessing</a:t>
            </a:r>
            <a:endParaRPr lang="en-US" sz="4800" b="1" dirty="0">
              <a:solidFill>
                <a:schemeClr val="bg1"/>
              </a:solidFill>
            </a:endParaRPr>
          </a:p>
        </p:txBody>
      </p:sp>
      <p:sp>
        <p:nvSpPr>
          <p:cNvPr id="14" name="Rectangle: Rounded Corners 13">
            <a:extLst>
              <a:ext uri="{FF2B5EF4-FFF2-40B4-BE49-F238E27FC236}">
                <a16:creationId xmlns:a16="http://schemas.microsoft.com/office/drawing/2014/main" id="{F0219A6C-D050-4292-FE17-45A753ABB601}"/>
              </a:ext>
            </a:extLst>
          </p:cNvPr>
          <p:cNvSpPr/>
          <p:nvPr/>
        </p:nvSpPr>
        <p:spPr>
          <a:xfrm>
            <a:off x="477947" y="1505706"/>
            <a:ext cx="4268604" cy="2391381"/>
          </a:xfrm>
          <a:prstGeom prst="roundRect">
            <a:avLst>
              <a:gd name="adj" fmla="val 2437"/>
            </a:avLst>
          </a:prstGeom>
          <a:solidFill>
            <a:srgbClr val="0D0D0D">
              <a:alpha val="50196"/>
            </a:srgbClr>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Access Points (APs)</a:t>
            </a:r>
          </a:p>
          <a:p>
            <a:pPr algn="ctr"/>
            <a:endParaRPr lang="en-US" sz="2000" dirty="0"/>
          </a:p>
          <a:p>
            <a:r>
              <a:rPr lang="en-US" dirty="0"/>
              <a:t>Distances between all the available APs have information correlating with the RSSI and hence the info on the target location.</a:t>
            </a:r>
          </a:p>
        </p:txBody>
      </p:sp>
      <p:sp>
        <p:nvSpPr>
          <p:cNvPr id="15" name="Rectangle: Rounded Corners 14">
            <a:extLst>
              <a:ext uri="{FF2B5EF4-FFF2-40B4-BE49-F238E27FC236}">
                <a16:creationId xmlns:a16="http://schemas.microsoft.com/office/drawing/2014/main" id="{39324B73-88BB-5C4E-1BB5-AF2A29C94B2C}"/>
              </a:ext>
            </a:extLst>
          </p:cNvPr>
          <p:cNvSpPr/>
          <p:nvPr/>
        </p:nvSpPr>
        <p:spPr>
          <a:xfrm>
            <a:off x="4967416" y="1517832"/>
            <a:ext cx="6858000" cy="2379255"/>
          </a:xfrm>
          <a:prstGeom prst="roundRect">
            <a:avLst>
              <a:gd name="adj" fmla="val 2437"/>
            </a:avLst>
          </a:prstGeom>
          <a:solidFill>
            <a:srgbClr val="0D0D0D">
              <a:alpha val="50196"/>
            </a:srgbClr>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Time Series Info</a:t>
            </a:r>
          </a:p>
          <a:p>
            <a:pPr algn="ctr"/>
            <a:endParaRPr lang="en-US" sz="2000" dirty="0"/>
          </a:p>
          <a:p>
            <a:pPr marL="285750" indent="-285750">
              <a:buFont typeface="Arial" panose="020B0604020202020204" pitchFamily="34" charset="0"/>
              <a:buChar char="•"/>
            </a:pPr>
            <a:r>
              <a:rPr lang="en-US" dirty="0"/>
              <a:t>Time series had range of 3 hours. </a:t>
            </a:r>
          </a:p>
          <a:p>
            <a:pPr marL="285750" indent="-285750">
              <a:buFont typeface="Arial" panose="020B0604020202020204" pitchFamily="34" charset="0"/>
              <a:buChar char="•"/>
            </a:pPr>
            <a:r>
              <a:rPr lang="en-US" dirty="0"/>
              <a:t>Difference in seconds or less is better useful, radio waves.</a:t>
            </a:r>
          </a:p>
          <a:p>
            <a:pPr marL="285750" indent="-285750">
              <a:buFont typeface="Arial" panose="020B0604020202020204" pitchFamily="34" charset="0"/>
              <a:buChar char="•"/>
            </a:pPr>
            <a:r>
              <a:rPr lang="en-US" dirty="0"/>
              <a:t>Lag of 1 step was used to match the records step. (1s) </a:t>
            </a:r>
          </a:p>
          <a:p>
            <a:pPr marL="285750" indent="-285750">
              <a:buFont typeface="Arial" panose="020B0604020202020204" pitchFamily="34" charset="0"/>
              <a:buChar char="•"/>
            </a:pPr>
            <a:r>
              <a:rPr lang="en-US" dirty="0"/>
              <a:t>This should give us some relationship with the Time of Arrival of the signal.</a:t>
            </a:r>
          </a:p>
        </p:txBody>
      </p:sp>
      <p:sp>
        <p:nvSpPr>
          <p:cNvPr id="16" name="Rectangle: Rounded Corners 15">
            <a:extLst>
              <a:ext uri="{FF2B5EF4-FFF2-40B4-BE49-F238E27FC236}">
                <a16:creationId xmlns:a16="http://schemas.microsoft.com/office/drawing/2014/main" id="{E8AE3A1D-5475-6782-CE3A-4B5041700E47}"/>
              </a:ext>
            </a:extLst>
          </p:cNvPr>
          <p:cNvSpPr/>
          <p:nvPr/>
        </p:nvSpPr>
        <p:spPr>
          <a:xfrm>
            <a:off x="477946" y="4257106"/>
            <a:ext cx="11236106" cy="2162379"/>
          </a:xfrm>
          <a:prstGeom prst="roundRect">
            <a:avLst>
              <a:gd name="adj" fmla="val 2437"/>
            </a:avLst>
          </a:prstGeom>
          <a:solidFill>
            <a:srgbClr val="0D0D0D">
              <a:alpha val="50196"/>
            </a:srgbClr>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Miscellaneous</a:t>
            </a:r>
          </a:p>
          <a:p>
            <a:pPr algn="ctr"/>
            <a:endParaRPr lang="en-US" sz="2000" dirty="0"/>
          </a:p>
          <a:p>
            <a:pPr marL="285750" indent="-285750">
              <a:buFont typeface="Arial" panose="020B0604020202020204" pitchFamily="34" charset="0"/>
              <a:buChar char="•"/>
            </a:pPr>
            <a:r>
              <a:rPr lang="en-US" dirty="0"/>
              <a:t>Pivoting the data on Channel and APs, to have RSSI w.r.t their channel and SSIDs respectively.</a:t>
            </a:r>
          </a:p>
          <a:p>
            <a:pPr marL="285750" indent="-285750">
              <a:buFont typeface="Arial" panose="020B0604020202020204" pitchFamily="34" charset="0"/>
              <a:buChar char="•"/>
            </a:pPr>
            <a:r>
              <a:rPr lang="en-US" dirty="0"/>
              <a:t>To ensure expected data range, the few outliers were replaced with the upper and lower boundaries.</a:t>
            </a:r>
          </a:p>
        </p:txBody>
      </p:sp>
    </p:spTree>
    <p:extLst>
      <p:ext uri="{BB962C8B-B14F-4D97-AF65-F5344CB8AC3E}">
        <p14:creationId xmlns:p14="http://schemas.microsoft.com/office/powerpoint/2010/main" val="1522700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477946" y="50006"/>
            <a:ext cx="5984638" cy="717857"/>
          </a:xfrm>
        </p:spPr>
        <p:txBody>
          <a:bodyPr/>
          <a:lstStyle/>
          <a:p>
            <a:r>
              <a:rPr lang="en-US" sz="3600" b="1" dirty="0">
                <a:solidFill>
                  <a:schemeClr val="bg1"/>
                </a:solidFill>
              </a:rPr>
              <a:t>Proposed Solution</a:t>
            </a:r>
            <a:endParaRPr lang="en-US" sz="3600" dirty="0">
              <a:solidFill>
                <a:schemeClr val="bg1"/>
              </a:solidFill>
            </a:endParaRP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a:lstStyle/>
          <a:p>
            <a:fld id="{D8DA9DAA-006C-4F4B-980E-E3DF019B24E2}" type="slidenum">
              <a:rPr lang="en-US" smtClean="0"/>
              <a:pPr/>
              <a:t>6</a:t>
            </a:fld>
            <a:endParaRPr lang="en-US" dirty="0"/>
          </a:p>
        </p:txBody>
      </p:sp>
      <p:sp>
        <p:nvSpPr>
          <p:cNvPr id="2" name="Title 2">
            <a:extLst>
              <a:ext uri="{FF2B5EF4-FFF2-40B4-BE49-F238E27FC236}">
                <a16:creationId xmlns:a16="http://schemas.microsoft.com/office/drawing/2014/main" id="{08E31E63-D7DE-1362-543F-49C40DE41C4A}"/>
              </a:ext>
            </a:extLst>
          </p:cNvPr>
          <p:cNvSpPr txBox="1">
            <a:spLocks/>
          </p:cNvSpPr>
          <p:nvPr/>
        </p:nvSpPr>
        <p:spPr>
          <a:xfrm>
            <a:off x="3871353" y="875956"/>
            <a:ext cx="4449293" cy="530837"/>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pPr algn="ctr"/>
            <a:r>
              <a:rPr lang="en-US" sz="2800" b="1" dirty="0">
                <a:solidFill>
                  <a:schemeClr val="bg1"/>
                </a:solidFill>
              </a:rPr>
              <a:t>Modelling</a:t>
            </a:r>
            <a:endParaRPr lang="en-US" sz="4800" b="1" dirty="0">
              <a:solidFill>
                <a:schemeClr val="bg1"/>
              </a:solidFill>
            </a:endParaRPr>
          </a:p>
        </p:txBody>
      </p:sp>
      <p:sp>
        <p:nvSpPr>
          <p:cNvPr id="13" name="Rectangle: Rounded Corners 12">
            <a:extLst>
              <a:ext uri="{FF2B5EF4-FFF2-40B4-BE49-F238E27FC236}">
                <a16:creationId xmlns:a16="http://schemas.microsoft.com/office/drawing/2014/main" id="{1B84807A-8344-7616-9A77-7D0391BF3D58}"/>
              </a:ext>
            </a:extLst>
          </p:cNvPr>
          <p:cNvSpPr/>
          <p:nvPr/>
        </p:nvSpPr>
        <p:spPr>
          <a:xfrm>
            <a:off x="256831" y="1748082"/>
            <a:ext cx="4048467" cy="2403922"/>
          </a:xfrm>
          <a:prstGeom prst="roundRect">
            <a:avLst>
              <a:gd name="adj" fmla="val 15474"/>
            </a:avLst>
          </a:prstGeom>
          <a:solidFill>
            <a:srgbClr val="0D0D0D">
              <a:alpha val="50196"/>
            </a:srgbClr>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HistGradientBoosting</a:t>
            </a:r>
          </a:p>
          <a:p>
            <a:pPr algn="ctr"/>
            <a:endParaRPr lang="en-US" dirty="0"/>
          </a:p>
          <a:p>
            <a:pPr algn="ctr"/>
            <a:r>
              <a:rPr lang="en-US" dirty="0"/>
              <a:t>Runs by binning features.</a:t>
            </a:r>
          </a:p>
          <a:p>
            <a:pPr algn="ctr"/>
            <a:r>
              <a:rPr lang="en-US" dirty="0"/>
              <a:t>The nature of the data supports this, we have very few unique values in every column. Freq, Bandwidth, etc.</a:t>
            </a:r>
          </a:p>
        </p:txBody>
      </p:sp>
      <p:sp>
        <p:nvSpPr>
          <p:cNvPr id="5" name="Footer Placeholder 9">
            <a:extLst>
              <a:ext uri="{FF2B5EF4-FFF2-40B4-BE49-F238E27FC236}">
                <a16:creationId xmlns:a16="http://schemas.microsoft.com/office/drawing/2014/main" id="{C9F5B4ED-94A6-8F2E-269B-85F657793F1E}"/>
              </a:ext>
            </a:extLst>
          </p:cNvPr>
          <p:cNvSpPr>
            <a:spLocks noGrp="1"/>
          </p:cNvSpPr>
          <p:nvPr>
            <p:ph type="ftr" sz="quarter" idx="11"/>
          </p:nvPr>
        </p:nvSpPr>
        <p:spPr>
          <a:xfrm>
            <a:off x="7941276" y="534667"/>
            <a:ext cx="4250724" cy="536057"/>
          </a:xfrm>
        </p:spPr>
        <p:txBody>
          <a:bodyPr/>
          <a:lstStyle/>
          <a:p>
            <a:r>
              <a:rPr lang="en-US" sz="900" dirty="0">
                <a:solidFill>
                  <a:schemeClr val="bg1"/>
                </a:solidFill>
              </a:rPr>
              <a:t>3D Location Estimation Using RSSI of Wireless LAN</a:t>
            </a:r>
          </a:p>
        </p:txBody>
      </p:sp>
      <p:pic>
        <p:nvPicPr>
          <p:cNvPr id="6" name="Picture 5">
            <a:extLst>
              <a:ext uri="{FF2B5EF4-FFF2-40B4-BE49-F238E27FC236}">
                <a16:creationId xmlns:a16="http://schemas.microsoft.com/office/drawing/2014/main" id="{2C2309E6-FBE1-0549-ED7A-2E9C270ABA7A}"/>
              </a:ext>
            </a:extLst>
          </p:cNvPr>
          <p:cNvPicPr>
            <a:picLocks noChangeAspect="1"/>
          </p:cNvPicPr>
          <p:nvPr/>
        </p:nvPicPr>
        <p:blipFill rotWithShape="1">
          <a:blip r:embed="rId2"/>
          <a:srcRect l="23720" t="25889" r="11042" b="9858"/>
          <a:stretch/>
        </p:blipFill>
        <p:spPr bwMode="auto">
          <a:xfrm>
            <a:off x="4762470" y="1832897"/>
            <a:ext cx="7116352" cy="4220592"/>
          </a:xfrm>
          <a:prstGeom prst="roundRect">
            <a:avLst>
              <a:gd name="adj" fmla="val 15491"/>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53640926-AAD7-44D8-BBD7-CCE9431645EC}">
              <a14:shadowObscured xmlns:a14="http://schemas.microsoft.com/office/drawing/2010/main"/>
            </a:ext>
          </a:extLst>
        </p:spPr>
      </p:pic>
      <p:sp>
        <p:nvSpPr>
          <p:cNvPr id="7" name="Rectangle: Rounded Corners 6">
            <a:extLst>
              <a:ext uri="{FF2B5EF4-FFF2-40B4-BE49-F238E27FC236}">
                <a16:creationId xmlns:a16="http://schemas.microsoft.com/office/drawing/2014/main" id="{DC8073BE-F0E1-AFEB-FBE1-96CFBD8DB7B1}"/>
              </a:ext>
            </a:extLst>
          </p:cNvPr>
          <p:cNvSpPr/>
          <p:nvPr/>
        </p:nvSpPr>
        <p:spPr>
          <a:xfrm>
            <a:off x="256831" y="4573517"/>
            <a:ext cx="4048467" cy="1636702"/>
          </a:xfrm>
          <a:prstGeom prst="roundRect">
            <a:avLst>
              <a:gd name="adj" fmla="val 18080"/>
            </a:avLst>
          </a:prstGeom>
          <a:solidFill>
            <a:srgbClr val="0D0D0D">
              <a:alpha val="50196"/>
            </a:srgbClr>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Stratified KFold </a:t>
            </a:r>
          </a:p>
          <a:p>
            <a:pPr algn="ctr"/>
            <a:r>
              <a:rPr lang="en-US" sz="2400" b="1" dirty="0">
                <a:solidFill>
                  <a:schemeClr val="bg1"/>
                </a:solidFill>
              </a:rPr>
              <a:t>+ </a:t>
            </a:r>
          </a:p>
          <a:p>
            <a:pPr algn="ctr"/>
            <a:r>
              <a:rPr lang="en-US" sz="2400" b="1" dirty="0">
                <a:solidFill>
                  <a:schemeClr val="bg1"/>
                </a:solidFill>
              </a:rPr>
              <a:t>One batch Train</a:t>
            </a:r>
          </a:p>
        </p:txBody>
      </p:sp>
    </p:spTree>
    <p:extLst>
      <p:ext uri="{BB962C8B-B14F-4D97-AF65-F5344CB8AC3E}">
        <p14:creationId xmlns:p14="http://schemas.microsoft.com/office/powerpoint/2010/main" val="2302679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477946" y="50006"/>
            <a:ext cx="5984638" cy="717857"/>
          </a:xfrm>
        </p:spPr>
        <p:txBody>
          <a:bodyPr/>
          <a:lstStyle/>
          <a:p>
            <a:r>
              <a:rPr lang="en-US" sz="3600" b="1" dirty="0">
                <a:solidFill>
                  <a:schemeClr val="bg1"/>
                </a:solidFill>
              </a:rPr>
              <a:t>Proposed Solution</a:t>
            </a:r>
            <a:endParaRPr lang="en-US" sz="3600" dirty="0">
              <a:solidFill>
                <a:schemeClr val="bg1"/>
              </a:solidFill>
            </a:endParaRP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a:lstStyle/>
          <a:p>
            <a:fld id="{D8DA9DAA-006C-4F4B-980E-E3DF019B24E2}" type="slidenum">
              <a:rPr lang="en-US" smtClean="0"/>
              <a:pPr/>
              <a:t>7</a:t>
            </a:fld>
            <a:endParaRPr lang="en-US" dirty="0"/>
          </a:p>
        </p:txBody>
      </p:sp>
      <p:sp>
        <p:nvSpPr>
          <p:cNvPr id="16" name="Title 2">
            <a:extLst>
              <a:ext uri="{FF2B5EF4-FFF2-40B4-BE49-F238E27FC236}">
                <a16:creationId xmlns:a16="http://schemas.microsoft.com/office/drawing/2014/main" id="{F4BFF6D0-7F9B-5CA3-4BF1-8D7C43FD8823}"/>
              </a:ext>
            </a:extLst>
          </p:cNvPr>
          <p:cNvSpPr txBox="1">
            <a:spLocks/>
          </p:cNvSpPr>
          <p:nvPr/>
        </p:nvSpPr>
        <p:spPr>
          <a:xfrm>
            <a:off x="3871353" y="843402"/>
            <a:ext cx="4449293" cy="530837"/>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pPr algn="ctr"/>
            <a:r>
              <a:rPr lang="en-US" sz="2800" b="1" dirty="0">
                <a:solidFill>
                  <a:schemeClr val="bg1"/>
                </a:solidFill>
              </a:rPr>
              <a:t>Evaluation</a:t>
            </a:r>
            <a:endParaRPr lang="en-US" sz="4800" b="1" dirty="0">
              <a:solidFill>
                <a:schemeClr val="bg1"/>
              </a:solidFill>
            </a:endParaRPr>
          </a:p>
        </p:txBody>
      </p:sp>
      <p:sp>
        <p:nvSpPr>
          <p:cNvPr id="5" name="Footer Placeholder 9">
            <a:extLst>
              <a:ext uri="{FF2B5EF4-FFF2-40B4-BE49-F238E27FC236}">
                <a16:creationId xmlns:a16="http://schemas.microsoft.com/office/drawing/2014/main" id="{C9361C7F-9047-2F05-7D88-7FF3B2CD4A2D}"/>
              </a:ext>
            </a:extLst>
          </p:cNvPr>
          <p:cNvSpPr>
            <a:spLocks noGrp="1"/>
          </p:cNvSpPr>
          <p:nvPr>
            <p:ph type="ftr" sz="quarter" idx="11"/>
          </p:nvPr>
        </p:nvSpPr>
        <p:spPr>
          <a:xfrm>
            <a:off x="7941276" y="547367"/>
            <a:ext cx="4250724" cy="536057"/>
          </a:xfrm>
        </p:spPr>
        <p:txBody>
          <a:bodyPr/>
          <a:lstStyle/>
          <a:p>
            <a:r>
              <a:rPr lang="en-US" sz="900" dirty="0">
                <a:solidFill>
                  <a:schemeClr val="bg1"/>
                </a:solidFill>
              </a:rPr>
              <a:t>3D Location Estimation Using RSSI of Wireless LAN</a:t>
            </a:r>
          </a:p>
        </p:txBody>
      </p:sp>
      <p:pic>
        <p:nvPicPr>
          <p:cNvPr id="6" name="Picture 5">
            <a:extLst>
              <a:ext uri="{FF2B5EF4-FFF2-40B4-BE49-F238E27FC236}">
                <a16:creationId xmlns:a16="http://schemas.microsoft.com/office/drawing/2014/main" id="{51AB4BD0-27FA-70DB-45FA-7DFFE862790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50000" y="1449778"/>
            <a:ext cx="5450877" cy="4915590"/>
          </a:xfrm>
          <a:prstGeom prst="roundRect">
            <a:avLst>
              <a:gd name="adj" fmla="val 1165"/>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8" name="Content Placeholder 3">
            <a:extLst>
              <a:ext uri="{FF2B5EF4-FFF2-40B4-BE49-F238E27FC236}">
                <a16:creationId xmlns:a16="http://schemas.microsoft.com/office/drawing/2014/main" id="{EEEEC1BF-51FE-562D-185A-8BEEF45DC246}"/>
              </a:ext>
            </a:extLst>
          </p:cNvPr>
          <p:cNvSpPr txBox="1">
            <a:spLocks/>
          </p:cNvSpPr>
          <p:nvPr/>
        </p:nvSpPr>
        <p:spPr>
          <a:xfrm>
            <a:off x="391123" y="1374239"/>
            <a:ext cx="5876925" cy="1388214"/>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chemeClr val="bg1"/>
                </a:solidFill>
              </a:rPr>
              <a:t>Evaluation of the model’s predictions were done in the localization error in meters (m), in 3D space. </a:t>
            </a:r>
          </a:p>
        </p:txBody>
      </p:sp>
      <p:sp>
        <p:nvSpPr>
          <p:cNvPr id="10" name="Content Placeholder 3">
            <a:extLst>
              <a:ext uri="{FF2B5EF4-FFF2-40B4-BE49-F238E27FC236}">
                <a16:creationId xmlns:a16="http://schemas.microsoft.com/office/drawing/2014/main" id="{37E80A11-D460-D3E5-EC4D-8BCD9F8ED582}"/>
              </a:ext>
            </a:extLst>
          </p:cNvPr>
          <p:cNvSpPr txBox="1">
            <a:spLocks/>
          </p:cNvSpPr>
          <p:nvPr/>
        </p:nvSpPr>
        <p:spPr>
          <a:xfrm>
            <a:off x="391122" y="4489940"/>
            <a:ext cx="5876925" cy="1875428"/>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Done in two steps</a:t>
            </a:r>
          </a:p>
          <a:p>
            <a:pPr marL="514350" indent="-514350">
              <a:buAutoNum type="arabicPeriod"/>
            </a:pPr>
            <a:r>
              <a:rPr lang="en-US" dirty="0">
                <a:solidFill>
                  <a:schemeClr val="bg1"/>
                </a:solidFill>
              </a:rPr>
              <a:t>Calculate 2D </a:t>
            </a:r>
            <a:r>
              <a:rPr lang="en-US" b="1" dirty="0">
                <a:solidFill>
                  <a:schemeClr val="bg1"/>
                </a:solidFill>
              </a:rPr>
              <a:t>Haversine</a:t>
            </a:r>
            <a:r>
              <a:rPr lang="en-US" dirty="0">
                <a:solidFill>
                  <a:schemeClr val="bg1"/>
                </a:solidFill>
              </a:rPr>
              <a:t> distance (R=6,378,137m)</a:t>
            </a:r>
          </a:p>
          <a:p>
            <a:pPr marL="514350" indent="-514350">
              <a:buAutoNum type="arabicPeriod"/>
            </a:pPr>
            <a:r>
              <a:rPr lang="en-US" dirty="0">
                <a:solidFill>
                  <a:schemeClr val="bg1"/>
                </a:solidFill>
              </a:rPr>
              <a:t>Pythagoras theorem to get the actual 3D distance (hypotenuse).</a:t>
            </a:r>
          </a:p>
        </p:txBody>
      </p:sp>
      <p:pic>
        <p:nvPicPr>
          <p:cNvPr id="12" name="Picture 11">
            <a:extLst>
              <a:ext uri="{FF2B5EF4-FFF2-40B4-BE49-F238E27FC236}">
                <a16:creationId xmlns:a16="http://schemas.microsoft.com/office/drawing/2014/main" id="{2FD59CF6-409A-F9CA-6BEB-74AFD200BF3C}"/>
              </a:ext>
            </a:extLst>
          </p:cNvPr>
          <p:cNvPicPr>
            <a:picLocks noChangeAspect="1"/>
          </p:cNvPicPr>
          <p:nvPr/>
        </p:nvPicPr>
        <p:blipFill rotWithShape="1">
          <a:blip r:embed="rId3">
            <a:extLst>
              <a:ext uri="{BEBA8EAE-BF5A-486C-A8C5-ECC9F3942E4B}">
                <a14:imgProps xmlns:a14="http://schemas.microsoft.com/office/drawing/2010/main">
                  <a14:imgLayer r:embed="rId4">
                    <a14:imgEffect>
                      <a14:brightnessContrast contrast="50000"/>
                    </a14:imgEffect>
                  </a14:imgLayer>
                </a14:imgProps>
              </a:ext>
            </a:extLst>
          </a:blip>
          <a:srcRect l="12679" t="40745" r="39073" b="30968"/>
          <a:stretch/>
        </p:blipFill>
        <p:spPr bwMode="auto">
          <a:xfrm>
            <a:off x="858945" y="2762453"/>
            <a:ext cx="4876477" cy="160660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01137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477946" y="50006"/>
            <a:ext cx="5984638" cy="717857"/>
          </a:xfrm>
        </p:spPr>
        <p:txBody>
          <a:bodyPr/>
          <a:lstStyle/>
          <a:p>
            <a:r>
              <a:rPr lang="en-US" sz="3600" b="1" dirty="0">
                <a:solidFill>
                  <a:schemeClr val="bg1"/>
                </a:solidFill>
              </a:rPr>
              <a:t>Results - Preliminary</a:t>
            </a:r>
            <a:endParaRPr lang="en-US" sz="3600" dirty="0">
              <a:solidFill>
                <a:schemeClr val="bg1"/>
              </a:solidFill>
            </a:endParaRP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a:lstStyle/>
          <a:p>
            <a:fld id="{D8DA9DAA-006C-4F4B-980E-E3DF019B24E2}" type="slidenum">
              <a:rPr lang="en-US" smtClean="0"/>
              <a:pPr/>
              <a:t>8</a:t>
            </a:fld>
            <a:endParaRPr lang="en-US" dirty="0"/>
          </a:p>
        </p:txBody>
      </p:sp>
      <p:sp>
        <p:nvSpPr>
          <p:cNvPr id="2" name="Footer Placeholder 9">
            <a:extLst>
              <a:ext uri="{FF2B5EF4-FFF2-40B4-BE49-F238E27FC236}">
                <a16:creationId xmlns:a16="http://schemas.microsoft.com/office/drawing/2014/main" id="{955D77AC-257E-48DC-708A-BDCEFE247FC3}"/>
              </a:ext>
            </a:extLst>
          </p:cNvPr>
          <p:cNvSpPr>
            <a:spLocks noGrp="1"/>
          </p:cNvSpPr>
          <p:nvPr>
            <p:ph type="ftr" sz="quarter" idx="11"/>
          </p:nvPr>
        </p:nvSpPr>
        <p:spPr>
          <a:xfrm>
            <a:off x="7941276" y="534667"/>
            <a:ext cx="4250724" cy="536057"/>
          </a:xfrm>
        </p:spPr>
        <p:txBody>
          <a:bodyPr/>
          <a:lstStyle/>
          <a:p>
            <a:r>
              <a:rPr lang="en-US" sz="900" dirty="0">
                <a:solidFill>
                  <a:schemeClr val="bg1"/>
                </a:solidFill>
              </a:rPr>
              <a:t>3D Location Estimation Using RSSI of Wireless LAN</a:t>
            </a:r>
          </a:p>
        </p:txBody>
      </p:sp>
      <p:graphicFrame>
        <p:nvGraphicFramePr>
          <p:cNvPr id="7" name="Table 6">
            <a:extLst>
              <a:ext uri="{FF2B5EF4-FFF2-40B4-BE49-F238E27FC236}">
                <a16:creationId xmlns:a16="http://schemas.microsoft.com/office/drawing/2014/main" id="{DA429176-6B4D-167B-1DC1-5E5A83A73BCF}"/>
              </a:ext>
            </a:extLst>
          </p:cNvPr>
          <p:cNvGraphicFramePr>
            <a:graphicFrameLocks noGrp="1"/>
          </p:cNvGraphicFramePr>
          <p:nvPr>
            <p:extLst>
              <p:ext uri="{D42A27DB-BD31-4B8C-83A1-F6EECF244321}">
                <p14:modId xmlns:p14="http://schemas.microsoft.com/office/powerpoint/2010/main" val="1039309831"/>
              </p:ext>
            </p:extLst>
          </p:nvPr>
        </p:nvGraphicFramePr>
        <p:xfrm>
          <a:off x="355298" y="2721761"/>
          <a:ext cx="6462495" cy="1680517"/>
        </p:xfrm>
        <a:graphic>
          <a:graphicData uri="http://schemas.openxmlformats.org/drawingml/2006/table">
            <a:tbl>
              <a:tblPr firstRow="1" firstCol="1" bandRow="1">
                <a:tableStyleId>{616DA210-FB5B-4158-B5E0-FEB733F419BA}</a:tableStyleId>
              </a:tblPr>
              <a:tblGrid>
                <a:gridCol w="2154165">
                  <a:extLst>
                    <a:ext uri="{9D8B030D-6E8A-4147-A177-3AD203B41FA5}">
                      <a16:colId xmlns:a16="http://schemas.microsoft.com/office/drawing/2014/main" val="1323075546"/>
                    </a:ext>
                  </a:extLst>
                </a:gridCol>
                <a:gridCol w="2154165">
                  <a:extLst>
                    <a:ext uri="{9D8B030D-6E8A-4147-A177-3AD203B41FA5}">
                      <a16:colId xmlns:a16="http://schemas.microsoft.com/office/drawing/2014/main" val="3143619493"/>
                    </a:ext>
                  </a:extLst>
                </a:gridCol>
                <a:gridCol w="2154165">
                  <a:extLst>
                    <a:ext uri="{9D8B030D-6E8A-4147-A177-3AD203B41FA5}">
                      <a16:colId xmlns:a16="http://schemas.microsoft.com/office/drawing/2014/main" val="57393462"/>
                    </a:ext>
                  </a:extLst>
                </a:gridCol>
              </a:tblGrid>
              <a:tr h="603719">
                <a:tc>
                  <a:txBody>
                    <a:bodyPr/>
                    <a:lstStyle/>
                    <a:p>
                      <a:pPr algn="ctr"/>
                      <a:r>
                        <a:rPr lang="en-US" sz="1800" dirty="0">
                          <a:solidFill>
                            <a:schemeClr val="bg1"/>
                          </a:solidFill>
                          <a:effectLst/>
                        </a:rPr>
                        <a:t>Train Mode</a:t>
                      </a:r>
                      <a:endParaRPr lang="en-TZ" sz="14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en-US" sz="1800" dirty="0">
                          <a:solidFill>
                            <a:schemeClr val="bg1"/>
                          </a:solidFill>
                          <a:effectLst/>
                        </a:rPr>
                        <a:t>Average Error (m)</a:t>
                      </a:r>
                      <a:endParaRPr lang="en-TZ" sz="14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en-US" sz="1800" dirty="0">
                          <a:solidFill>
                            <a:schemeClr val="bg1"/>
                          </a:solidFill>
                          <a:effectLst/>
                        </a:rPr>
                        <a:t>Max Error (m)</a:t>
                      </a:r>
                      <a:endParaRPr lang="en-TZ" sz="14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992937418"/>
                  </a:ext>
                </a:extLst>
              </a:tr>
              <a:tr h="556226">
                <a:tc>
                  <a:txBody>
                    <a:bodyPr/>
                    <a:lstStyle/>
                    <a:p>
                      <a:pPr algn="just"/>
                      <a:r>
                        <a:rPr lang="en-US" sz="1800">
                          <a:solidFill>
                            <a:schemeClr val="bg1"/>
                          </a:solidFill>
                          <a:effectLst/>
                        </a:rPr>
                        <a:t>Single Batch </a:t>
                      </a:r>
                      <a:endParaRPr lang="en-TZ" sz="1400">
                        <a:solidFill>
                          <a:schemeClr val="bg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en-US" sz="1800" dirty="0">
                          <a:solidFill>
                            <a:schemeClr val="bg1"/>
                          </a:solidFill>
                          <a:effectLst/>
                        </a:rPr>
                        <a:t>2.7244</a:t>
                      </a:r>
                      <a:endParaRPr lang="en-TZ" sz="14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en-US" sz="1800" dirty="0">
                          <a:solidFill>
                            <a:schemeClr val="bg1"/>
                          </a:solidFill>
                          <a:effectLst/>
                        </a:rPr>
                        <a:t>16.3086</a:t>
                      </a:r>
                      <a:endParaRPr lang="en-TZ" sz="14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558332737"/>
                  </a:ext>
                </a:extLst>
              </a:tr>
              <a:tr h="520572">
                <a:tc>
                  <a:txBody>
                    <a:bodyPr/>
                    <a:lstStyle/>
                    <a:p>
                      <a:pPr algn="just"/>
                      <a:r>
                        <a:rPr lang="en-US" sz="1800" dirty="0">
                          <a:solidFill>
                            <a:schemeClr val="bg1"/>
                          </a:solidFill>
                          <a:effectLst/>
                        </a:rPr>
                        <a:t>6 Stratified Fold </a:t>
                      </a:r>
                      <a:endParaRPr lang="en-TZ" sz="14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en-US" sz="1800">
                          <a:solidFill>
                            <a:schemeClr val="bg1"/>
                          </a:solidFill>
                          <a:effectLst/>
                        </a:rPr>
                        <a:t>2.8285</a:t>
                      </a:r>
                      <a:endParaRPr lang="en-TZ" sz="1400">
                        <a:solidFill>
                          <a:schemeClr val="bg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en-US" sz="1800" dirty="0">
                          <a:solidFill>
                            <a:schemeClr val="bg1"/>
                          </a:solidFill>
                          <a:effectLst/>
                        </a:rPr>
                        <a:t>16.3086</a:t>
                      </a:r>
                      <a:endParaRPr lang="en-TZ" sz="14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375168459"/>
                  </a:ext>
                </a:extLst>
              </a:tr>
            </a:tbl>
          </a:graphicData>
        </a:graphic>
      </p:graphicFrame>
      <p:pic>
        <p:nvPicPr>
          <p:cNvPr id="9" name="Picture 8">
            <a:extLst>
              <a:ext uri="{FF2B5EF4-FFF2-40B4-BE49-F238E27FC236}">
                <a16:creationId xmlns:a16="http://schemas.microsoft.com/office/drawing/2014/main" id="{CD472148-074C-6B32-CA9C-1248205F013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58738" y="1336287"/>
            <a:ext cx="4670435" cy="2430368"/>
          </a:xfrm>
          <a:prstGeom prst="rect">
            <a:avLst/>
          </a:prstGeom>
          <a:noFill/>
          <a:ln>
            <a:noFill/>
          </a:ln>
        </p:spPr>
      </p:pic>
      <p:pic>
        <p:nvPicPr>
          <p:cNvPr id="10" name="Picture 9">
            <a:extLst>
              <a:ext uri="{FF2B5EF4-FFF2-40B4-BE49-F238E27FC236}">
                <a16:creationId xmlns:a16="http://schemas.microsoft.com/office/drawing/2014/main" id="{ED82C9DD-3DDC-C4E0-D141-157950A69A7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58738" y="3925982"/>
            <a:ext cx="4670434" cy="2479778"/>
          </a:xfrm>
          <a:prstGeom prst="rect">
            <a:avLst/>
          </a:prstGeom>
          <a:noFill/>
          <a:ln>
            <a:noFill/>
          </a:ln>
        </p:spPr>
      </p:pic>
      <p:sp>
        <p:nvSpPr>
          <p:cNvPr id="12" name="Rectangle: Rounded Corners 11">
            <a:extLst>
              <a:ext uri="{FF2B5EF4-FFF2-40B4-BE49-F238E27FC236}">
                <a16:creationId xmlns:a16="http://schemas.microsoft.com/office/drawing/2014/main" id="{924F5DDA-4D45-79F8-EAD4-0EB14241C380}"/>
              </a:ext>
            </a:extLst>
          </p:cNvPr>
          <p:cNvSpPr/>
          <p:nvPr/>
        </p:nvSpPr>
        <p:spPr>
          <a:xfrm>
            <a:off x="355297" y="1336287"/>
            <a:ext cx="3247873" cy="1030038"/>
          </a:xfrm>
          <a:prstGeom prst="roundRect">
            <a:avLst>
              <a:gd name="adj" fmla="val 2437"/>
            </a:avLst>
          </a:prstGeom>
          <a:solidFill>
            <a:srgbClr val="0D0D0D">
              <a:alpha val="50196"/>
            </a:srgbClr>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b="1" dirty="0">
                <a:solidFill>
                  <a:schemeClr val="bg1"/>
                </a:solidFill>
              </a:rPr>
              <a:t>Train Size: 7100</a:t>
            </a:r>
          </a:p>
        </p:txBody>
      </p:sp>
      <p:sp>
        <p:nvSpPr>
          <p:cNvPr id="13" name="Rectangle: Rounded Corners 12">
            <a:extLst>
              <a:ext uri="{FF2B5EF4-FFF2-40B4-BE49-F238E27FC236}">
                <a16:creationId xmlns:a16="http://schemas.microsoft.com/office/drawing/2014/main" id="{A632451A-49A8-9ABE-EB07-93FCA5AEADB7}"/>
              </a:ext>
            </a:extLst>
          </p:cNvPr>
          <p:cNvSpPr/>
          <p:nvPr/>
        </p:nvSpPr>
        <p:spPr>
          <a:xfrm>
            <a:off x="3713196" y="1336287"/>
            <a:ext cx="3104596" cy="1030038"/>
          </a:xfrm>
          <a:prstGeom prst="roundRect">
            <a:avLst>
              <a:gd name="adj" fmla="val 2437"/>
            </a:avLst>
          </a:prstGeom>
          <a:solidFill>
            <a:srgbClr val="0D0D0D">
              <a:alpha val="50196"/>
            </a:srgbClr>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b="1" dirty="0">
                <a:solidFill>
                  <a:schemeClr val="bg1"/>
                </a:solidFill>
              </a:rPr>
              <a:t>Test Size: 7200</a:t>
            </a:r>
          </a:p>
        </p:txBody>
      </p:sp>
      <p:sp>
        <p:nvSpPr>
          <p:cNvPr id="14" name="Content Placeholder 3">
            <a:extLst>
              <a:ext uri="{FF2B5EF4-FFF2-40B4-BE49-F238E27FC236}">
                <a16:creationId xmlns:a16="http://schemas.microsoft.com/office/drawing/2014/main" id="{178964B7-66D0-6564-7581-724672A62BBD}"/>
              </a:ext>
            </a:extLst>
          </p:cNvPr>
          <p:cNvSpPr txBox="1">
            <a:spLocks/>
          </p:cNvSpPr>
          <p:nvPr/>
        </p:nvSpPr>
        <p:spPr>
          <a:xfrm>
            <a:off x="440422" y="4778909"/>
            <a:ext cx="6377369" cy="1680517"/>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Although we can clearly see more errors fall on a region below 1 meter, we can still see significant count of errors on 2 and between 6 and 10, and 16.</a:t>
            </a:r>
          </a:p>
          <a:p>
            <a:r>
              <a:rPr lang="en-US" dirty="0">
                <a:solidFill>
                  <a:schemeClr val="bg1"/>
                </a:solidFill>
              </a:rPr>
              <a:t>So, we need more data samples for this.</a:t>
            </a:r>
          </a:p>
        </p:txBody>
      </p:sp>
    </p:spTree>
    <p:extLst>
      <p:ext uri="{BB962C8B-B14F-4D97-AF65-F5344CB8AC3E}">
        <p14:creationId xmlns:p14="http://schemas.microsoft.com/office/powerpoint/2010/main" val="311081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477946" y="50006"/>
            <a:ext cx="5984638" cy="717857"/>
          </a:xfrm>
        </p:spPr>
        <p:txBody>
          <a:bodyPr/>
          <a:lstStyle/>
          <a:p>
            <a:r>
              <a:rPr lang="en-US" sz="3600" b="1" dirty="0">
                <a:solidFill>
                  <a:schemeClr val="bg1"/>
                </a:solidFill>
              </a:rPr>
              <a:t>Results - Preliminary</a:t>
            </a:r>
            <a:endParaRPr lang="en-US" sz="3600" dirty="0">
              <a:solidFill>
                <a:schemeClr val="bg1"/>
              </a:solidFill>
            </a:endParaRP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a:lstStyle/>
          <a:p>
            <a:fld id="{D8DA9DAA-006C-4F4B-980E-E3DF019B24E2}" type="slidenum">
              <a:rPr lang="en-US" smtClean="0"/>
              <a:pPr/>
              <a:t>9</a:t>
            </a:fld>
            <a:endParaRPr lang="en-US" dirty="0"/>
          </a:p>
        </p:txBody>
      </p:sp>
      <p:sp>
        <p:nvSpPr>
          <p:cNvPr id="2" name="Footer Placeholder 9">
            <a:extLst>
              <a:ext uri="{FF2B5EF4-FFF2-40B4-BE49-F238E27FC236}">
                <a16:creationId xmlns:a16="http://schemas.microsoft.com/office/drawing/2014/main" id="{955D77AC-257E-48DC-708A-BDCEFE247FC3}"/>
              </a:ext>
            </a:extLst>
          </p:cNvPr>
          <p:cNvSpPr>
            <a:spLocks noGrp="1"/>
          </p:cNvSpPr>
          <p:nvPr>
            <p:ph type="ftr" sz="quarter" idx="11"/>
          </p:nvPr>
        </p:nvSpPr>
        <p:spPr>
          <a:xfrm>
            <a:off x="7941276" y="534667"/>
            <a:ext cx="4250724" cy="536057"/>
          </a:xfrm>
        </p:spPr>
        <p:txBody>
          <a:bodyPr/>
          <a:lstStyle/>
          <a:p>
            <a:r>
              <a:rPr lang="en-US" sz="900" dirty="0">
                <a:solidFill>
                  <a:schemeClr val="bg1"/>
                </a:solidFill>
              </a:rPr>
              <a:t>3D Location Estimation Using RSSI of Wireless LAN</a:t>
            </a:r>
          </a:p>
        </p:txBody>
      </p:sp>
      <p:sp>
        <p:nvSpPr>
          <p:cNvPr id="12" name="Rectangle: Rounded Corners 11">
            <a:extLst>
              <a:ext uri="{FF2B5EF4-FFF2-40B4-BE49-F238E27FC236}">
                <a16:creationId xmlns:a16="http://schemas.microsoft.com/office/drawing/2014/main" id="{924F5DDA-4D45-79F8-EAD4-0EB14241C380}"/>
              </a:ext>
            </a:extLst>
          </p:cNvPr>
          <p:cNvSpPr/>
          <p:nvPr/>
        </p:nvSpPr>
        <p:spPr>
          <a:xfrm>
            <a:off x="355297" y="1336287"/>
            <a:ext cx="3215805" cy="1030038"/>
          </a:xfrm>
          <a:prstGeom prst="roundRect">
            <a:avLst>
              <a:gd name="adj" fmla="val 2437"/>
            </a:avLst>
          </a:prstGeom>
          <a:solidFill>
            <a:srgbClr val="0D0D0D">
              <a:alpha val="50196"/>
            </a:srgbClr>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Train Size: 10,725</a:t>
            </a:r>
          </a:p>
        </p:txBody>
      </p:sp>
      <p:sp>
        <p:nvSpPr>
          <p:cNvPr id="13" name="Rectangle: Rounded Corners 12">
            <a:extLst>
              <a:ext uri="{FF2B5EF4-FFF2-40B4-BE49-F238E27FC236}">
                <a16:creationId xmlns:a16="http://schemas.microsoft.com/office/drawing/2014/main" id="{A632451A-49A8-9ABE-EB07-93FCA5AEADB7}"/>
              </a:ext>
            </a:extLst>
          </p:cNvPr>
          <p:cNvSpPr/>
          <p:nvPr/>
        </p:nvSpPr>
        <p:spPr>
          <a:xfrm>
            <a:off x="3713196" y="1336287"/>
            <a:ext cx="3104596" cy="1030038"/>
          </a:xfrm>
          <a:prstGeom prst="roundRect">
            <a:avLst>
              <a:gd name="adj" fmla="val 2437"/>
            </a:avLst>
          </a:prstGeom>
          <a:solidFill>
            <a:srgbClr val="0D0D0D">
              <a:alpha val="50196"/>
            </a:srgbClr>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Test Size: 3575</a:t>
            </a:r>
          </a:p>
        </p:txBody>
      </p:sp>
      <p:sp>
        <p:nvSpPr>
          <p:cNvPr id="14" name="Content Placeholder 3">
            <a:extLst>
              <a:ext uri="{FF2B5EF4-FFF2-40B4-BE49-F238E27FC236}">
                <a16:creationId xmlns:a16="http://schemas.microsoft.com/office/drawing/2014/main" id="{178964B7-66D0-6564-7581-724672A62BBD}"/>
              </a:ext>
            </a:extLst>
          </p:cNvPr>
          <p:cNvSpPr txBox="1">
            <a:spLocks/>
          </p:cNvSpPr>
          <p:nvPr/>
        </p:nvSpPr>
        <p:spPr>
          <a:xfrm>
            <a:off x="355297" y="5053913"/>
            <a:ext cx="6703440" cy="1405513"/>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Now we see very more samples where errors are below 2 meters. Here, we can conclude that, a little more samples can give us more precise estimations</a:t>
            </a:r>
          </a:p>
        </p:txBody>
      </p:sp>
      <p:pic>
        <p:nvPicPr>
          <p:cNvPr id="4" name="Picture 3">
            <a:extLst>
              <a:ext uri="{FF2B5EF4-FFF2-40B4-BE49-F238E27FC236}">
                <a16:creationId xmlns:a16="http://schemas.microsoft.com/office/drawing/2014/main" id="{5AD0246B-85FE-4E09-8D57-9CD36D7D65D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58737" y="1336286"/>
            <a:ext cx="4670433" cy="2424177"/>
          </a:xfrm>
          <a:prstGeom prst="rect">
            <a:avLst/>
          </a:prstGeom>
          <a:noFill/>
          <a:ln>
            <a:noFill/>
          </a:ln>
        </p:spPr>
      </p:pic>
      <p:pic>
        <p:nvPicPr>
          <p:cNvPr id="5" name="Picture 4">
            <a:extLst>
              <a:ext uri="{FF2B5EF4-FFF2-40B4-BE49-F238E27FC236}">
                <a16:creationId xmlns:a16="http://schemas.microsoft.com/office/drawing/2014/main" id="{A964EB02-1474-F2A7-88F6-2FD3C990E1B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58737" y="3886588"/>
            <a:ext cx="4692841" cy="2492074"/>
          </a:xfrm>
          <a:prstGeom prst="rect">
            <a:avLst/>
          </a:prstGeom>
          <a:noFill/>
          <a:ln>
            <a:noFill/>
          </a:ln>
        </p:spPr>
      </p:pic>
      <p:graphicFrame>
        <p:nvGraphicFramePr>
          <p:cNvPr id="8" name="Table 7">
            <a:extLst>
              <a:ext uri="{FF2B5EF4-FFF2-40B4-BE49-F238E27FC236}">
                <a16:creationId xmlns:a16="http://schemas.microsoft.com/office/drawing/2014/main" id="{0983979E-B13B-644B-F4BD-3742841F4798}"/>
              </a:ext>
            </a:extLst>
          </p:cNvPr>
          <p:cNvGraphicFramePr>
            <a:graphicFrameLocks noGrp="1"/>
          </p:cNvGraphicFramePr>
          <p:nvPr>
            <p:extLst>
              <p:ext uri="{D42A27DB-BD31-4B8C-83A1-F6EECF244321}">
                <p14:modId xmlns:p14="http://schemas.microsoft.com/office/powerpoint/2010/main" val="3307997646"/>
              </p:ext>
            </p:extLst>
          </p:nvPr>
        </p:nvGraphicFramePr>
        <p:xfrm>
          <a:off x="477945" y="2786822"/>
          <a:ext cx="6339846" cy="1704854"/>
        </p:xfrm>
        <a:graphic>
          <a:graphicData uri="http://schemas.openxmlformats.org/drawingml/2006/table">
            <a:tbl>
              <a:tblPr firstRow="1" firstCol="1" bandRow="1">
                <a:tableStyleId>{616DA210-FB5B-4158-B5E0-FEB733F419BA}</a:tableStyleId>
              </a:tblPr>
              <a:tblGrid>
                <a:gridCol w="2113282">
                  <a:extLst>
                    <a:ext uri="{9D8B030D-6E8A-4147-A177-3AD203B41FA5}">
                      <a16:colId xmlns:a16="http://schemas.microsoft.com/office/drawing/2014/main" val="125079233"/>
                    </a:ext>
                  </a:extLst>
                </a:gridCol>
                <a:gridCol w="2113282">
                  <a:extLst>
                    <a:ext uri="{9D8B030D-6E8A-4147-A177-3AD203B41FA5}">
                      <a16:colId xmlns:a16="http://schemas.microsoft.com/office/drawing/2014/main" val="191299394"/>
                    </a:ext>
                  </a:extLst>
                </a:gridCol>
                <a:gridCol w="2113282">
                  <a:extLst>
                    <a:ext uri="{9D8B030D-6E8A-4147-A177-3AD203B41FA5}">
                      <a16:colId xmlns:a16="http://schemas.microsoft.com/office/drawing/2014/main" val="1480958533"/>
                    </a:ext>
                  </a:extLst>
                </a:gridCol>
              </a:tblGrid>
              <a:tr h="754917">
                <a:tc>
                  <a:txBody>
                    <a:bodyPr/>
                    <a:lstStyle/>
                    <a:p>
                      <a:pPr algn="ctr"/>
                      <a:r>
                        <a:rPr lang="en-US" sz="1800">
                          <a:solidFill>
                            <a:schemeClr val="bg1"/>
                          </a:solidFill>
                          <a:effectLst/>
                        </a:rPr>
                        <a:t>Train Mode</a:t>
                      </a:r>
                      <a:endParaRPr lang="en-TZ" sz="1400">
                        <a:solidFill>
                          <a:schemeClr val="bg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en-US" sz="1800" dirty="0">
                          <a:solidFill>
                            <a:schemeClr val="bg1"/>
                          </a:solidFill>
                          <a:effectLst/>
                        </a:rPr>
                        <a:t>Average Error (m)</a:t>
                      </a:r>
                      <a:endParaRPr lang="en-TZ" sz="14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en-US" sz="1800">
                          <a:solidFill>
                            <a:schemeClr val="bg1"/>
                          </a:solidFill>
                          <a:effectLst/>
                        </a:rPr>
                        <a:t>Max Error (m)</a:t>
                      </a:r>
                      <a:endParaRPr lang="en-TZ" sz="1400">
                        <a:solidFill>
                          <a:schemeClr val="bg1"/>
                        </a:solidFill>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467040029"/>
                  </a:ext>
                </a:extLst>
              </a:tr>
              <a:tr h="490696">
                <a:tc>
                  <a:txBody>
                    <a:bodyPr/>
                    <a:lstStyle/>
                    <a:p>
                      <a:pPr algn="just"/>
                      <a:r>
                        <a:rPr lang="en-US" sz="1800">
                          <a:solidFill>
                            <a:schemeClr val="bg1"/>
                          </a:solidFill>
                          <a:effectLst/>
                        </a:rPr>
                        <a:t>Single Batch </a:t>
                      </a:r>
                      <a:endParaRPr lang="en-TZ" sz="1400">
                        <a:solidFill>
                          <a:schemeClr val="bg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en-US" sz="1800">
                          <a:solidFill>
                            <a:schemeClr val="bg1"/>
                          </a:solidFill>
                          <a:effectLst/>
                        </a:rPr>
                        <a:t>0.53643</a:t>
                      </a:r>
                      <a:endParaRPr lang="en-TZ" sz="1400">
                        <a:solidFill>
                          <a:schemeClr val="bg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en-US" sz="1800" dirty="0">
                          <a:solidFill>
                            <a:schemeClr val="bg1"/>
                          </a:solidFill>
                          <a:effectLst/>
                        </a:rPr>
                        <a:t>16.06050</a:t>
                      </a:r>
                      <a:endParaRPr lang="en-TZ" sz="14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111302616"/>
                  </a:ext>
                </a:extLst>
              </a:tr>
              <a:tr h="459241">
                <a:tc>
                  <a:txBody>
                    <a:bodyPr/>
                    <a:lstStyle/>
                    <a:p>
                      <a:pPr algn="just"/>
                      <a:r>
                        <a:rPr lang="en-US" sz="1800">
                          <a:solidFill>
                            <a:schemeClr val="bg1"/>
                          </a:solidFill>
                          <a:effectLst/>
                        </a:rPr>
                        <a:t>6 Stratified Fold </a:t>
                      </a:r>
                      <a:endParaRPr lang="en-TZ" sz="1400">
                        <a:solidFill>
                          <a:schemeClr val="bg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en-US" sz="1800">
                          <a:solidFill>
                            <a:schemeClr val="bg1"/>
                          </a:solidFill>
                          <a:effectLst/>
                        </a:rPr>
                        <a:t>0.47332</a:t>
                      </a:r>
                      <a:endParaRPr lang="en-TZ" sz="1400">
                        <a:solidFill>
                          <a:schemeClr val="bg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en-US" sz="1800" dirty="0">
                          <a:solidFill>
                            <a:schemeClr val="bg1"/>
                          </a:solidFill>
                          <a:effectLst/>
                        </a:rPr>
                        <a:t>16.05676</a:t>
                      </a:r>
                      <a:endParaRPr lang="en-TZ" sz="14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821797792"/>
                  </a:ext>
                </a:extLst>
              </a:tr>
            </a:tbl>
          </a:graphicData>
        </a:graphic>
      </p:graphicFrame>
    </p:spTree>
    <p:extLst>
      <p:ext uri="{BB962C8B-B14F-4D97-AF65-F5344CB8AC3E}">
        <p14:creationId xmlns:p14="http://schemas.microsoft.com/office/powerpoint/2010/main" val="1529251449"/>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alaxy presentation_Win32_EF_V6" id="{B99EEC42-D414-4987-8414-5C338F56E426}" vid="{1FF68F6C-85E3-4376-BFA9-1F6778914A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6331494-2B4C-4D3C-A5D2-BA1DC99CD22C}">
  <ds:schemaRefs>
    <ds:schemaRef ds:uri="http://schemas.microsoft.com/sharepoint/v3/contenttype/forms"/>
  </ds:schemaRefs>
</ds:datastoreItem>
</file>

<file path=customXml/itemProps2.xml><?xml version="1.0" encoding="utf-8"?>
<ds:datastoreItem xmlns:ds="http://schemas.openxmlformats.org/officeDocument/2006/customXml" ds:itemID="{CE69D2E8-20DE-4F32-923E-07859F820D7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59275799-781E-48CE-9F54-0C35EC7B47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Galaxy presentation</Template>
  <TotalTime>3000</TotalTime>
  <Words>854</Words>
  <Application>Microsoft Office PowerPoint</Application>
  <PresentationFormat>Widescreen</PresentationFormat>
  <Paragraphs>130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-apple-system</vt:lpstr>
      <vt:lpstr>Arial</vt:lpstr>
      <vt:lpstr>Calibri</vt:lpstr>
      <vt:lpstr>Times New Roman</vt:lpstr>
      <vt:lpstr>Univers</vt:lpstr>
      <vt:lpstr>GradientUnivers</vt:lpstr>
      <vt:lpstr>ITU ML-5G CHALLENGE</vt:lpstr>
      <vt:lpstr>Introduction</vt:lpstr>
      <vt:lpstr>Introduction - Data</vt:lpstr>
      <vt:lpstr>Proposed Solution</vt:lpstr>
      <vt:lpstr>Proposed Solution</vt:lpstr>
      <vt:lpstr>Proposed Solution</vt:lpstr>
      <vt:lpstr>Proposed Solution</vt:lpstr>
      <vt:lpstr>Results - Preliminary</vt:lpstr>
      <vt:lpstr>Results - Preliminary</vt:lpstr>
      <vt:lpstr>Results - Final</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Galaxy</dc:title>
  <dc:creator>Nadson Carliva</dc:creator>
  <cp:lastModifiedBy>Nadson Carliva</cp:lastModifiedBy>
  <cp:revision>40</cp:revision>
  <dcterms:created xsi:type="dcterms:W3CDTF">2023-10-23T17:20:36Z</dcterms:created>
  <dcterms:modified xsi:type="dcterms:W3CDTF">2023-11-21T08:44:36Z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