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p:sldMasterIdLst>
    <p:sldMasterId id="2147483648" r:id="rId1"/>
  </p:sldMasterIdLst>
  <p:notesMasterIdLst>
    <p:notesMasterId r:id="rId13"/>
  </p:notesMasterIdLst>
  <p:sldIdLst>
    <p:sldId id="256" r:id="rId2"/>
    <p:sldId id="574" r:id="rId3"/>
    <p:sldId id="595" r:id="rId4"/>
    <p:sldId id="558" r:id="rId5"/>
    <p:sldId id="552" r:id="rId6"/>
    <p:sldId id="596" r:id="rId7"/>
    <p:sldId id="496" r:id="rId8"/>
    <p:sldId id="597" r:id="rId9"/>
    <p:sldId id="592" r:id="rId10"/>
    <p:sldId id="593" r:id="rId11"/>
    <p:sldId id="591" r:id="rId12"/>
  </p:sldIdLst>
  <p:sldSz cx="12192000" cy="6858000"/>
  <p:notesSz cx="6858000" cy="9144000"/>
  <p:custDataLst>
    <p:tags r:id="rId14"/>
  </p:custDataLst>
  <p:defaultTextStyle>
    <a:defPPr>
      <a:defRPr lang="zh-CN"/>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8800" algn="l" defTabSz="914400" rtl="0" eaLnBrk="1" latinLnBrk="0" hangingPunct="1">
      <a:defRPr sz="1900" kern="1200">
        <a:solidFill>
          <a:schemeClr val="tx1"/>
        </a:solidFill>
        <a:latin typeface="+mn-lt"/>
        <a:ea typeface="+mn-ea"/>
        <a:cs typeface="+mn-cs"/>
      </a:defRPr>
    </a:lvl5pPr>
    <a:lvl6pPr marL="2286000" algn="l" defTabSz="914400" rtl="0" eaLnBrk="1" latinLnBrk="0" hangingPunct="1">
      <a:defRPr sz="1900" kern="1200">
        <a:solidFill>
          <a:schemeClr val="tx1"/>
        </a:solidFill>
        <a:latin typeface="+mn-lt"/>
        <a:ea typeface="+mn-ea"/>
        <a:cs typeface="+mn-cs"/>
      </a:defRPr>
    </a:lvl6pPr>
    <a:lvl7pPr marL="2743200" algn="l" defTabSz="914400" rtl="0" eaLnBrk="1" latinLnBrk="0" hangingPunct="1">
      <a:defRPr sz="1900" kern="1200">
        <a:solidFill>
          <a:schemeClr val="tx1"/>
        </a:solidFill>
        <a:latin typeface="+mn-lt"/>
        <a:ea typeface="+mn-ea"/>
        <a:cs typeface="+mn-cs"/>
      </a:defRPr>
    </a:lvl7pPr>
    <a:lvl8pPr marL="3200400" algn="l" defTabSz="914400" rtl="0" eaLnBrk="1" latinLnBrk="0" hangingPunct="1">
      <a:defRPr sz="1900" kern="1200">
        <a:solidFill>
          <a:schemeClr val="tx1"/>
        </a:solidFill>
        <a:latin typeface="+mn-lt"/>
        <a:ea typeface="+mn-ea"/>
        <a:cs typeface="+mn-cs"/>
      </a:defRPr>
    </a:lvl8pPr>
    <a:lvl9pPr marL="3657600" algn="l" defTabSz="914400"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B71A"/>
    <a:srgbClr val="D0D8E8"/>
    <a:srgbClr val="7B1216"/>
    <a:srgbClr val="AD1C21"/>
    <a:srgbClr val="44546A"/>
    <a:srgbClr val="0070C0"/>
    <a:srgbClr val="2F5597"/>
    <a:srgbClr val="A2A2A2"/>
    <a:srgbClr val="EBE9DC"/>
    <a:srgbClr val="5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906" autoAdjust="0"/>
    <p:restoredTop sz="68553" autoAdjust="0"/>
  </p:normalViewPr>
  <p:slideViewPr>
    <p:cSldViewPr snapToGrid="0" showGuides="1">
      <p:cViewPr>
        <p:scale>
          <a:sx n="101" d="100"/>
          <a:sy n="101" d="100"/>
        </p:scale>
        <p:origin x="1272" y="176"/>
      </p:cViewPr>
      <p:guideLst>
        <p:guide orient="horz" pos="43"/>
        <p:guide pos="3840"/>
      </p:guideLst>
    </p:cSldViewPr>
  </p:slideViewPr>
  <p:outlineViewPr>
    <p:cViewPr>
      <p:scale>
        <a:sx n="33" d="100"/>
        <a:sy n="33" d="100"/>
      </p:scale>
      <p:origin x="0" y="0"/>
    </p:cViewPr>
  </p:outlineViewPr>
  <p:notesTextViewPr>
    <p:cViewPr>
      <p:scale>
        <a:sx n="3" d="2"/>
        <a:sy n="3" d="2"/>
      </p:scale>
      <p:origin x="0" y="-1264"/>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08:57:52.705"/>
    </inkml:context>
    <inkml:brush xml:id="br0">
      <inkml:brushProperty name="width" value="0.05" units="cm"/>
      <inkml:brushProperty name="height" value="0.05" units="cm"/>
      <inkml:brushProperty name="color" value="#E71225"/>
    </inkml:brush>
  </inkml:definitions>
  <inkml:trace contextRef="#ctx0" brushRef="#br0">1 2617 24575,'10'-34'0,"11"-14"0,13-33 0,-5 25 0,-3 9 0,2 0 0,20-21 0,-12 21 0,2-2 0,3-1 0,-1 4 0,15-16 0,-14 20 0,1 1 0,22-23 0,0 0 0,-19 19 0,1-1 0,28-21 0,-34 29 0,2 1 0,1-3 0,-1 3 0,26-19 0,-22 11 0,17-18 0,-22 26 0,4-12 0,20-10 0,-21 20 0,-6 1 0,1 1 0,2 4 0,2-7 0,0 1 0,-9 9 0,18-13 0,-31 23 0,-12 14 0,11-14 0,-9 11 0,14-12 0,10 0 0,-9 4 0,26-23 0,-27 21 0,23-16 0,-27 23 0,9-3 0,-5 2 0,-5 5 0,6-5 0,-5 2 0,-8 4 0,4-3 0,8-2 0,-10 4 0,15-5 0,-20 9 0,8-2 0,5-4 0,0 2 0,8-5 0,-14 6 0,4-1 0,-8 5 0,8-4 0,-8 4 0,9-4 0,4-2 0,24-7 0,-13 5 0,20-7 0,-32 11 0,6-2 0,-14 5 0,13-4 0,-2 2 0,34-8 0,5-1 0,-4 0 0,5 0 0,-7 2 0,-36 7 0,13-3 0,-12 3 0,24-5 0,-6 0 0,-7 4 0,1-2 0,-18 8 0,20-9 0,-23 9 0,21-8 0,-26 8 0,35-9 0,9 8 0,18-9 0,7 4 0,-25 1 0,1-1 0,42-7 0,-26 6 0,0 1 0,14-1 0,7-4 0,-33 10 0,-15-6 0,19 7 0,-21-8 0,8 8 0,-2-10 0,-8 10 0,-9-3 0,-7 4 0,13 0 0,0-6 0,22 5 0,-22-5 0,8 2 0,-19 3 0,5-4 0,16-1 0,12 5 0,-13-4 0,43-2 0,-60 6 0,52-12 0,-54 12 0,44-5 0,-18 6 0,-5 0 0,14 0 0,-42 0 0,26 0 0,-24 0 0,25 0 0,-28 0 0,45 0 0,-46 0 0,54-6 0,-50 4 0,32-4 0,3 6 0,-10 0 0,35 0 0,-46 0 0,37 0 0,-46 0 0,29 0 0,1 7 0,-19-6 0,12 6 0,-14-2 0,-21-4 0,22 7 0,-13-2 0,-1 1 0,2-2 0,-11 1 0,9-1 0,-10 2 0,15 1 0,-17-2 0,34 10 0,-23-7 0,33 13 0,-33-13 0,29 14 0,4 1 0,-6-7 0,2 4 0,-2 0 0,-20-9 0,34 13 0,-32-10 0,28 8 0,-44-16 0,-1 2 0,2 2 0,39 17 0,-27-10 0,53 14 0,-59-17 0,32 7 0,-41-11 0,14 5 0,26 15 0,-29-15 0,32 18 0,-32-21 0,-1-1 0,1 1 0,15 15 0,-1-9 0,18 24 0,-16-22 0,-7 4 0,-4-7 0,-7-6 0,0 0 0,-4-1 0,-5-3 0,7 6 0,-7-7 0,15 10 0,4 4 0,27 10 0,-20-5 0,15 2 0,-37-17 0,8 2 0,2 0 0,-13-5 0,25 18 0,-20-16 0,21 16 0,-17-14 0,1 4 0,4 2 0,-15-6 0,32 15 0,-30-15 0,33 21 0,-29-23 0,5 10 0,-5-10 0,-11-5 0,7 6 0,-6-7 0,23 18 0,-8-1 0,15 5 0,2 6 0,-21-19 0,22 10 0,-33-16 0,7 2 0,-4-2 0,-7-1 0,9 0 0,-7 3 0,3-6 0,0 8 0,-1-7 0,-2 4 0,2 0 0,20 13 0,-13-10 0,15 12 0,-24-20 0,0 5 0,-1-4 0,6 5 0,-1 1 0,3 3 0,-4-4 0,15 11 0,-11-8 0,10 6 0,-14-7 0,0-4 0,-3 1 0,-1-2 0,6 4 0,-7-3 0,31 16 0,9 9 0,0-3 0,23 22 0,-23-15 0,-4-3 0,6 1 0,-36-27 0,24 12 0,9 11 0,3 8 0,33 18 0,-32-19 0,-2-7 0,-23-17 0,-16-7 0,2-1 0,2 5 0,5 1 0,0 0 0,-2 2 0,-4-7 0,-3 3 0,2-4 0,-2 4 0,3-3 0,4 7 0,14 7 0,7 7 0,0-3 0,-10-5 0,-14-15 0,-7 2 0,2-6 0,-2 5 0,19 5 0,1 4 0,2 3 0,2 0 0,-17-7 0,0-3 0,-7-2 0,2 1 0,-4 1 0,4 1 0,-2-5 0,-3 2 0,3-4 0,-1 7 0,4 12 0,4-1 0,0 12 0,2-8 0,-2-8 0,-2-2 0,-5-7 0,-1-3 0,-5 2 0,6-2 0,-3 3 0,5 0 0,-1 0 0,-1 0 0,-4-1 0,-2 1 0,9 10 0,-3 0 0,4-1 0,-7-5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8T07:26:08.580"/>
    </inkml:context>
    <inkml:brush xml:id="br0">
      <inkml:brushProperty name="width" value="0.05" units="cm"/>
      <inkml:brushProperty name="height" value="0.05" units="cm"/>
    </inkml:brush>
  </inkml:definitions>
  <inkml:trace contextRef="#ctx0" brushRef="#br0">1 232 12379,'7'0'0,"-1"0"4741,-1 0-4741,5 0 2121,1 0-2121,13 0 1187,-11 2-1187,6-2 4147,-14 2-4147,-1 0 0,0-1 0,1 1 0,0-2 0,13 3 0,-4-2 0,6 3 0,-8-2 0,-5-2 0,-2 4 0,1-3 0,2 6 0,2-4 0,3 5 0,-6-4 0,-3 1 0,0-1 0,4 4 0,0-3 0,5 4 0,-6-4 0,-1 2 0,-1-5 0,-3-4 0,0-3 0,0-4 0,-1-4 0,3 5 0,-4-4 0,2 2 0,0 0 0,-1-1 0,3 2 0,-4 2 0,2-2 0,-2 2 0,2 1 0,-1-1 0,1 2 0,0-2 0,-2 1 0,2 1 0,-2-2 0,0 3 0,0-3 0,0 2 0,0-1 0,0-3 0,0 1 0,0-1 0,0 3 0,0-1 0,0 2 0,0-3 0,0 3 0,0-2 0,0 3 0,0-1 0,0 0 0,0 1 0,0-1 0,0 1 0,0-1 0,0 1 0,0-1 0,0-1 0,2 1 0,-1-2 0,3 3 0,-2-1 0,1 0 0,-1 1 0,-2 1 0,0 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8T07:26:12.183"/>
    </inkml:context>
    <inkml:brush xml:id="br0">
      <inkml:brushProperty name="width" value="0.05" units="cm"/>
      <inkml:brushProperty name="height" value="0.05" units="cm"/>
    </inkml:brush>
  </inkml:definitions>
  <inkml:trace contextRef="#ctx0" brushRef="#br0">2560 81 24575,'-20'9'0,"5"0"0,-15 7 0,14-5 0,-7-1 0,10-3 0,-4-1 0,3-1 0,3-2 0,3 1 0,3-1 0,-2-1 0,1 2 0,-2-1 0,-4 2 0,-2 0 0,-3-2 0,0 2 0,-1-4 0,5 3 0,-10 0 0,1 3 0,0-1 0,-7 2 0,13-3 0,-14 3 0,11-5 0,-1 1 0,7-2 0,4-2 0,0 2 0,2 0 0,1-1 0,1 1 0,0-2 0,1 0 0,-6 0 0,2 2 0,-5-2 0,4 2 0,0-2 0,0 0 0,-4 3 0,3-3 0,-19 3 0,-8 1 0,-12 6 0,9-3 0,3 4 0,18-10 0,-1 3 0,9-2 0,-1-2 0,6 2 0,-6-2 0,5 2 0,0-1 0,0 1 0,1-2 0,-1 0 0,0 0 0,-6 0 0,8 0 0,-8 0 0,6 0 0,-5 0 0,-2 0 0,-3 0 0,-27 0 0,7 0 0,-30 0 0,25 0 0,-10 0 0,12 0 0,0 0 0,-12 0 0,17 0 0,0 0 0,12 0 0,15 0 0,-2 0 0,5 0 0,0 0 0,1 0 0,-1 0 0,-1 0 0,-1 0 0,-13-4 0,9 3 0,-12-2 0,-10-2 0,4 4 0,-16-7 0,6 7 0,-1-7 0,-2 5 0,10-2 0,7 0 0,8 4 0,-7-5 0,5 2 0,-5 0 0,13 0 0,-5 3 0,8-3 0,-15 0 0,8 1 0,-16-8 0,18 9 0,-9-7 0,10 6 0,0-1 0,-3-3 0,3 3 0,-2-2 0,2-1 0,3 6 0,2-3 0,0 2 0,2 2 0,-1-2 0,3 0 0,-3 1 0,3-1 0,-1 0 0,-1 2 0,-1-4 0,1 1 0,-14-3 0,-3-2 0,0 1 0,-3-5 0,15 7 0,-1-3 0,2 4 0,4 1 0,1-1 0,0 4 0,3-4 0,-3 1 0,2 1 0,-1-2 0,-1 1 0,2 1 0,-3-2 0,1 3 0,1-3 0,-1 4 0,0-4 0,-3 1 0,-1-2 0,-4 0 0,4 1 0,-2-1 0,3 2 0,5-1 0,-15 4 0,2-7 0,-10 3 0,4-4 0,9 3 0,2 0 0,6 1 0,-1 1 0,1 1 0,1 2 0,1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8T07:26:13.857"/>
    </inkml:context>
    <inkml:brush xml:id="br0">
      <inkml:brushProperty name="width" value="0.05" units="cm"/>
      <inkml:brushProperty name="height" value="0.05" units="cm"/>
    </inkml:brush>
  </inkml:definitions>
  <inkml:trace contextRef="#ctx0" brushRef="#br0">1 0 24575,'9'4'0,"6"8"0,-4-3 0,5 6 0,-9-10 0,-1-1 0,-1 0 0,-1-1 0,0 1 0,-1 1 0,1-3 0,-4 2 0,4-3 0,-1 5 0,7 10 0,-4-4 0,4 8 0,-6-13 0,1-1 0,-1 1 0,1-2 0,-1 1 0,-1-1 0,1 1 0,-4 1 0,4 2 0,-3-2 0,3-1 0,-4-3 0,2-1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8T07:26:16.391"/>
    </inkml:context>
    <inkml:brush xml:id="br0">
      <inkml:brushProperty name="width" value="0.05" units="cm"/>
      <inkml:brushProperty name="height" value="0.05" units="cm"/>
    </inkml:brush>
  </inkml:definitions>
  <inkml:trace contextRef="#ctx0" brushRef="#br0">0 29 24575,'7'-3'0,"0"1"0,-1 0 0,5 2 0,-1-2 0,13 2 0,-12-2 0,12 1 0,-10-1 0,-1 2 0,0 0 0,-7 0 0,5 0 0,-2 0 0,20 0 0,-17 0 0,14 0 0,-18 0 0,0 0 0,9 0 0,-7-2 0,8 1 0,-8-1 0,3 0 0,-2 1 0,1-1 0,-3 2 0,-3 0 0,2 0 0,3 0 0,-2-2 0,4 1 0,-3-1 0,11 2 0,-11 0 0,6 0 0,-13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08:57:54.527"/>
    </inkml:context>
    <inkml:brush xml:id="br0">
      <inkml:brushProperty name="width" value="0.05" units="cm"/>
      <inkml:brushProperty name="height" value="0.05" units="cm"/>
      <inkml:brushProperty name="color" value="#E71225"/>
    </inkml:brush>
  </inkml:definitions>
  <inkml:trace contextRef="#ctx0" brushRef="#br0">587 1 12811,'5'-1'0,"10"13"4644,-3-1-4644,11 23 2045,-15-19-2045,4 10 1136,-6-13-1136,0-6 3939,2 5-3939,-1-5 0,1 6 0,1 0 0,-5-3 0,1-1 0,-5 1 0,0 30 0,0 3 0,2 5 0,-1-13 0,2-20 0,-3-4 0,0 1 0,0 2 0,-6-8 0,0 5 0,-3-10 0,-3 0 0,6 0 0,-5 0 0,4 0 0,-1 0 0,-1 0 0,-5 0 0,-12 0 0,-16-5 0,-2 3 0,-6-8 0,17 9 0,1-4 0,5 2 0,-6 2 0,11-2 0,-16 3 0,12 0 0,-24 0 0,15 0 0,-14 0 0,19 3 0,5-2 0,4 2 0,7-3 0,4 0 0,-3 0 0,7 0 0,3 0 0,0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09:01:30.101"/>
    </inkml:context>
    <inkml:brush xml:id="br0">
      <inkml:brushProperty name="width" value="0.05" units="cm"/>
      <inkml:brushProperty name="height" value="0.05" units="cm"/>
      <inkml:brushProperty name="color" value="#E71225"/>
    </inkml:brush>
  </inkml:definitions>
  <inkml:trace contextRef="#ctx0" brushRef="#br0">432 5 24575,'-20'0'0,"11"0"0,-8 0 0,12-2 0,0 2 0,1-2 0,-1 4 0,-2-2 0,4 4 0,-3-3 0,2 5 0,-4-3 0,1 6 0,1-2 0,1 2 0,0 0 0,1 0 0,-6 11 0,2 2 0,-5 4 0,4 4 0,1-11 0,3 12 0,1-15 0,3 7 0,-1-13 0,0 6 0,1 2 0,-2 7 0,3-5 0,0 38 0,-4-23 0,-2 41 0,-7-27 0,6-12 0,-10 7 0,10-27 0,-7 10 0,5-16 0,0 1 0,1-4 0,0 3 0,-1-3 0,2-3 0,0 2 0,-2-3 0,4-1 0,-8-1 0,7-2 0,-7 0 0,8 0 0,-7 0 0,4 0 0,-9 0 0,9 0 0,-2 0 0,3 0 0,4 0 0,-1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09:01:31.418"/>
    </inkml:context>
    <inkml:brush xml:id="br0">
      <inkml:brushProperty name="width" value="0.05" units="cm"/>
      <inkml:brushProperty name="height" value="0.05" units="cm"/>
      <inkml:brushProperty name="color" value="#E71225"/>
    </inkml:brush>
  </inkml:definitions>
  <inkml:trace contextRef="#ctx0" brushRef="#br0">1 7 24575,'9'0'0,"4"0"0,-3 0 0,14 0 0,-12 0 0,9 0 0,-2 0 0,-7 0 0,11 0 0,-15 0 0,8 0 0,-10 0 0,6 0 0,-6 0 0,6-3 0,-6 2 0,10-1 0,-10 2 0,4 0 0,-5 0 0,1 0 0,-1 0 0,2 0 0,-3 0 0,1 0 0,3 0 0,-2 0 0,2 0 0,-5 0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09:01:32.711"/>
    </inkml:context>
    <inkml:brush xml:id="br0">
      <inkml:brushProperty name="width" value="0.05" units="cm"/>
      <inkml:brushProperty name="height" value="0.05" units="cm"/>
      <inkml:brushProperty name="color" value="#E71225"/>
    </inkml:brush>
  </inkml:definitions>
  <inkml:trace contextRef="#ctx0" brushRef="#br0">175 0 24575,'-4'20'0,"2"-9"0,-3 19 0,-1 6 0,-4 6 0,-1 19 0,-4-5 0,0 7 0,-1-1 0,-4-6 0,0-2 0,7-23 0,4 5 0,7-26 0,0 9 0,2-14 0,-2 2 0,2-1 0,0-1 0,0 4 0,0 9 0,-3-3 0,2 16 0,-5-5 0,2 6 0,-1-6 0,1-2 0,4-10 0,0-1 0,0-6 0,0-1 0,0-1 0,0-1 0,0 1 0,2-1 0,1 1 0,1-1 0,3 1 0,-2-3 0,2 0 0,-3-2 0,17-9 0,23-25 0,-5 5 0,5-7 0,-21 13 0,-14 16 0,4-6 0,-8 10 0,-1-1 0,-1 4 0,-1-2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09:01:34.816"/>
    </inkml:context>
    <inkml:brush xml:id="br0">
      <inkml:brushProperty name="width" value="0.05" units="cm"/>
      <inkml:brushProperty name="height" value="0.05" units="cm"/>
      <inkml:brushProperty name="color" value="#E71225"/>
    </inkml:brush>
  </inkml:definitions>
  <inkml:trace contextRef="#ctx0" brushRef="#br0">47 4 24575,'-9'19'0,"0"-3"0,0 8 0,2-10 0,4-1 0,1-6 0,0-1 0,2-1 0,-2-3 0,1 2 0,-1-1 0,2 7 0,0-2 0,0 3 0,0-3 0,0-3 0,0 8 0,0-5 0,0 5 0,0-4 0,0 0 0,2-2 0,1 0 0,1-3 0,1-1 0,-1-1 0,1 0 0,-1-2 0,1 2 0,-1-2 0,1 0 0,-1 0 0,1 0 0,-1-2 0,1 0 0,-1-1 0,3-3 0,-2 3 0,4-4 0,-4 3 0,1-3 0,-1 2 0,-1-4 0,1 2 0,-1 0 0,1-2 0,-3 4 0,0-2 0,1 1 0,-3-2 0,4-1 0,-3-4 0,3-1 0,-3 1 0,5-11 0,-5 13 0,2-9 0,-3 13 0,-2 2 0,0 1 0,-3 4 0,3-5 0,-2 5 0,1-4 0,-4 1 0,2-1 0,-1 1 0,1 1 0,0 2 0,-1 2 0,-5 4 0,1 1 0,-3 1 0,6-1 0,2-5 0,3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09:01:37.482"/>
    </inkml:context>
    <inkml:brush xml:id="br0">
      <inkml:brushProperty name="width" value="0.05" units="cm"/>
      <inkml:brushProperty name="height" value="0.05" units="cm"/>
      <inkml:brushProperty name="color" value="#E71225"/>
    </inkml:brush>
  </inkml:definitions>
  <inkml:trace contextRef="#ctx0" brushRef="#br0">20 1 24575,'-3'12'0,"3"-2"0,-3 11 0,1-12 0,2 5 0,-2-9 0,0 1 0,1 2 0,-1 4 0,2 2 0,0 0 0,0-3 0,-2 5 0,1-9 0,-1 9 0,2-11 0,0 4 0,2-6 0,-1 3 0,3-3 0,-4 1 0,4-1 0,-1-1 0,1-2 0,1 0 0,0 0 0,5-3 0,-2-2 0,5 0 0,-4-2 0,4-1 0,-3 1 0,6-5 0,-4 3 0,2 1 0,-5 1 0,-5 2 0,0 1 0,-1-7 0,2-1 0,0-2 0,0-3 0,0 7 0,0-1 0,-3 5 0,0 1 0,0 4 0,-1 2 0,3 6 0,-4-2 0,3 1 0,-1 4 0,-1-4 0,5 17 0,-5-10 0,2 6 0,-1-7 0,-1-7 0,4 7 0,-3-1 0,1 0 0,1-3 0,-3-3 0,3-1 0,-2 1 0,1 0 0,1-3 0,-2 2 0,3-3 0,-1 1 0,3 0 0,-2-2 0,2 2 0,-5 0 0,2-1 0,-1 1 0,3-2 0,-1 0 0,14-8 0,-11 5 0,11-9 0,-12 7 0,0-2 0,2 0 0,-2 2 0,2-2 0,0 1 0,1-5 0,0 1 0,9-16 0,-10 14 0,4-8 0,-11 13 0,-2 2 0,0 1 0,0-1 0,-2 1 0,2-1 0,-5-2 0,5 2 0,-4-2 0,3 1 0,-3-1 0,4-1 0,-4 2 0,3 1 0,-1 3 0,2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0:15:17.598"/>
    </inkml:context>
    <inkml:brush xml:id="br0">
      <inkml:brushProperty name="width" value="0.05" units="cm"/>
      <inkml:brushProperty name="height" value="0.05" units="cm"/>
      <inkml:brushProperty name="color" value="#E71225"/>
    </inkml:brush>
  </inkml:definitions>
  <inkml:trace contextRef="#ctx0" brushRef="#br0">45 0 24575,'0'7'0,"0"18"0,0-11 0,0 14 0,0-15 0,0 16 0,-4-7 0,3 14 0,-3-11 0,1-8 0,3-2 0,-3-2 0,-3 23 0,0-8 0,-1 17 0,0-28 0,6-2 0,-1-12 0,2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8T07:26:05.111"/>
    </inkml:context>
    <inkml:brush xml:id="br0">
      <inkml:brushProperty name="width" value="0.05" units="cm"/>
      <inkml:brushProperty name="height" value="0.05" units="cm"/>
    </inkml:brush>
  </inkml:definitions>
  <inkml:trace contextRef="#ctx0" brushRef="#br0">0 593 24575,'0'-7'0,"4"-3"0,1 2 0,11-17 0,-7 12 0,10-11 0,-13 14 0,7-4 0,-7 6 0,7-5 0,-9 8 0,7-3 0,-10 4 0,5 1 0,-3-1 0,1 2 0,9-12 0,0 5 0,24-20 0,-19 16 0,12-7 0,-11 8 0,0-1 0,19-8 0,-14 6 0,13-6 0,-21 15 0,1-4 0,-9 6 0,3-1 0,2-3 0,11-3 0,8-4 0,8-3 0,15-3 0,-13 6 0,4 0 0,-7 2 0,8 3 0,8-4 0,40-3 0,-25 0 0,25-1 0,-40 8 0,-15 3 0,-10 4 0,-6-1 0,28-3 0,6 6 0,23-5 0,-18 6 0,-12-3 0,-13 2 0,-6-3 0,7 4 0,1 0 0,0 0 0,-13-2 0,-5 2 0,-14-2 0,15 5 0,-8-2 0,28 12 0,-7-7 0,0 4 0,7-1 0,-20-5 0,6 3 0,0 1 0,-17-3 0,10 1 0,-8 0 0,0-1 0,15 6 0,-12-4 0,26 10 0,-26-11 0,13 6 0,-20-8 0,2-1 0,1 4 0,-3-3 0,2 3 0,14 4 0,-13-5 0,17 8 0,-20-9 0,2 3 0,7 1 0,-7-3 0,5 4 0,-10-8 0,-1 2 0,1 1 0,15 10 0,3 5 0,-3-3 0,-2-2 0,-16-10 0,0-3 0,-1 2 0,10 7 0,6 11 0,0-4 0,2 4 0,-14-15 0,-2 0 0,-1-5 0,-4 2 0,4-3 0,2 8 0,11 21 0,-3-7 0,4 9 0,-11-22 0,-2-5 0,0 5 0,2 1 0,-1 3 0,2 2 0,-3-6 0,0 1 0,-3-5 0,0-3 0,-2-1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t>2023/12/8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Good afternoon, my name is Zicheng Wang. I am a graduate student from the Network Intelligence Research Center at Beijing University of Posts and Telecommunications. I am very honored to represent the BUPT_CMCC team to introduce our solution for this competition.</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defRPr/>
            </a:pPr>
            <a:endParaRPr lang="en-US" dirty="0"/>
          </a:p>
        </p:txBody>
      </p:sp>
      <p:sp>
        <p:nvSpPr>
          <p:cNvPr id="4" name="Slide Number Placeholder 3"/>
          <p:cNvSpPr>
            <a:spLocks noGrp="1"/>
          </p:cNvSpPr>
          <p:nvPr>
            <p:ph type="sldNum" sz="quarter" idx="10"/>
          </p:nvPr>
        </p:nvSpPr>
        <p:spPr/>
        <p:txBody>
          <a:bodyPr/>
          <a:lstStyle/>
          <a:p>
            <a:fld id="{CB530F0D-1A5A-4EA2-B28F-0EC912CB6BA5}" type="slidenum">
              <a:rPr lang="zh-CN" altLang="en-US" smtClean="0"/>
              <a:t>0</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These are the two best-performing models we trained. During the competition, we observed a significant improvement in performance by using separate models to predict the two traffic modes.</a:t>
            </a:r>
            <a:r>
              <a:rPr lang="en" altLang="zh-CN" sz="2800" dirty="0"/>
              <a:t> </a:t>
            </a:r>
            <a:br>
              <a:rPr lang="en" altLang="zh-CN" sz="2800" dirty="0"/>
            </a:br>
            <a:r>
              <a:rPr lang="en" altLang="zh-CN" sz="2800" b="0" i="0" dirty="0">
                <a:solidFill>
                  <a:srgbClr val="D1D5DB"/>
                </a:solidFill>
                <a:effectLst/>
                <a:latin typeface="Söhne"/>
              </a:rPr>
              <a:t>Specifically, if only the CBR+MB model is used to predict all samples, it achieves a MAPE of 39.7%. However, using two models for prediction results in a MAPE of 22.86%.</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aseline="0" dirty="0"/>
          </a:p>
        </p:txBody>
      </p:sp>
      <p:sp>
        <p:nvSpPr>
          <p:cNvPr id="4" name="Slide Number Placeholder 3"/>
          <p:cNvSpPr>
            <a:spLocks noGrp="1"/>
          </p:cNvSpPr>
          <p:nvPr>
            <p:ph type="sldNum" sz="quarter" idx="10"/>
          </p:nvPr>
        </p:nvSpPr>
        <p:spPr/>
        <p:txBody>
          <a:bodyPr/>
          <a:lstStyle/>
          <a:p>
            <a:fld id="{CB530F0D-1A5A-4EA2-B28F-0EC912CB6BA5}" type="slidenum">
              <a:rPr lang="zh-CN" altLang="en-US" smtClean="0"/>
              <a:t>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The above constitutes an overview of our solution. We believe there is still significant room for improvement in the current model architecture, and we look forward to more refined solutions. Finally, I would like to express our gratitude to the organizers and the committee for providing us with this valuable opportunity for practical experience. Here is the contact information for our NIRC laboratory. We would be delighted to stay in touch with all of you.</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defRPr/>
            </a:pPr>
            <a:endParaRPr lang="en-US" dirty="0"/>
          </a:p>
        </p:txBody>
      </p:sp>
      <p:sp>
        <p:nvSpPr>
          <p:cNvPr id="4" name="Slide Number Placeholder 3"/>
          <p:cNvSpPr>
            <a:spLocks noGrp="1"/>
          </p:cNvSpPr>
          <p:nvPr>
            <p:ph type="sldNum" sz="quarter" idx="10"/>
          </p:nvPr>
        </p:nvSpPr>
        <p:spPr/>
        <p:txBody>
          <a:bodyPr/>
          <a:lstStyle/>
          <a:p>
            <a:fld id="{CB530F0D-1A5A-4EA2-B28F-0EC912CB6BA5}" type="slidenum">
              <a:rPr lang="zh-CN" altLang="en-US" smtClean="0"/>
              <a:t>10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First, please allow me to introduce our team members. Our team consists of three students from the Network Intelligence Research Center at Beijing University of Posts and Telecommunications, and one researcher from China Telecom. Additionally, two professors from the NIRC laboratory have also provided us with some assistance.</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t>1</a:t>
            </a:fld>
            <a:endParaRPr lang="zh-CN" altLang="en-US"/>
          </a:p>
        </p:txBody>
      </p:sp>
    </p:spTree>
    <p:extLst>
      <p:ext uri="{BB962C8B-B14F-4D97-AF65-F5344CB8AC3E}">
        <p14:creationId xmlns:p14="http://schemas.microsoft.com/office/powerpoint/2010/main" val="2558842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Our solution is based on modifications made to the official Baseline RouteNet-Fermi model. Therefore, I’ll begin by explaining our understanding of this model. The task of the competition is to predict the average end-to-end delay for each flow. The end-to-end delay of a packet consists of three components: queuing delay, transmission delay, and propagation delay. As the testbed for this competition is a network constructed with several closely spaced switches in a data center network, we consider the propagation delay of the links to be negligible. Therefore, the model only needs to model queuing delay and transmission delay. The figure on the right illustrates a simple scenario, simulating the passage of a stable-rate flow (flow1) through three forwarding devices in the network. Each node has a transmission queue to store packets awaiting transmission. Let's denote the bit counts in these three transmission queues as o1, o2, o3, and the bandwidths of the links as c1, c2, c3, respectively. By calculating the queuing delay and transmission delay for each forwarding device, we can then sum them up to obtain the average end-to-end delay for flow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To make predictions</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 RouteNet-Fermi </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models the state of each link, the state of each flow, and the state of each queue. It uses a graph neural network to transform and iterate between these three states. Since the queues in the dataset for this competition are uniform, the Baseline simplifies the RouteNet-Fermi model by excluding the queue's state during modeling. After multiple iterations, a sequence of flow state is obtained. The model then transforms it into occupancy through a readout function, and obtain the estimated delay using the formula mentioned above.</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t>2</a:t>
            </a:fld>
            <a:endParaRPr lang="zh-CN" altLang="en-US"/>
          </a:p>
        </p:txBody>
      </p:sp>
    </p:spTree>
    <p:extLst>
      <p:ext uri="{BB962C8B-B14F-4D97-AF65-F5344CB8AC3E}">
        <p14:creationId xmlns:p14="http://schemas.microsoft.com/office/powerpoint/2010/main" val="25327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When the traffic in the network is stable, the baseline model can achieve excellent performance. This is because when the flow state and flow rate are constant, the queuing delay remains stable, leading to a consistent delay for each individual flow. However, when the network traffic is unstable, such as in burst mode, the delay for each flow varies over time. Take the following figure as an example. When there are two flows in the network, both in burst mode, and their burst durations and intervals are different, the queue depth at each node would fluctuate over time. This fluctuation would lead to variations in the end-to-end delay for each flow. As a result, in such a scenario, the performance of the baseline model is quite poor. Because the baseline model only knows the average sending rate, packet count, and packet size for each flow throughout the entire experiment, it has no awareness of the fluctuations in the flows.</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B530F0D-1A5A-4EA2-B28F-0EC912CB6BA5}" type="slidenum">
              <a:rPr lang="zh-CN" altLang="en-US" smtClean="0"/>
              <a:t>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To address this issue, we need to analyze the traffic patterns in the dataset provided for this competition. Firstly, there are two forms of traffic: flows generated with Constant-Bit Rate (CBR) and flows generated in a Multi-Burst (MB) fashion. The dataset samples also come in two types: the first type where all flows are in MB mode, and the second type where some flows are in MB mode while others are in CBR mode. To achieve better performance, we trained a dedicated model for each type of sample corresponding to each mode.</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B530F0D-1A5A-4EA2-B28F-0EC912CB6BA5}" type="slidenum">
              <a:rPr lang="zh-CN" altLang="en-US" smtClean="0"/>
              <a:t>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Next, we will explain our approach. First, in order for the model to learn the fluctuation patterns of the traffic, we extracted some temporal features</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and use them to initialize the link_state. Specifically, we tried the following features: IPG(Inter-packet gap) , IBG(Inter-burst gap), On-Rate(average packet sending rate during burst) , PPB(number of packet per burst). To achieve the best performance, we tried many different combinations of these parameters, which will be shown later.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Second, we train a model for each type of sample, CBR+MB, and MB, respectively. For the MB model, all the training data consists of MB-type samples. During the evaluation phase, the respective model is used to predict the samples in the evaluation set. For different models, we ultimately selected different sets of features. </a:t>
            </a:r>
            <a:endParaRPr lang="en-US" altLang="zh-CN" baseline="0" dirty="0"/>
          </a:p>
        </p:txBody>
      </p:sp>
      <p:sp>
        <p:nvSpPr>
          <p:cNvPr id="4" name="Slide Number Placeholder 3"/>
          <p:cNvSpPr>
            <a:spLocks noGrp="1"/>
          </p:cNvSpPr>
          <p:nvPr>
            <p:ph type="sldNum" sz="quarter" idx="10"/>
          </p:nvPr>
        </p:nvSpPr>
        <p:spPr/>
        <p:txBody>
          <a:bodyPr/>
          <a:lstStyle/>
          <a:p>
            <a:fld id="{CB530F0D-1A5A-4EA2-B28F-0EC912CB6BA5}" type="slidenum">
              <a:rPr lang="zh-CN" altLang="en-US" smtClean="0"/>
              <a:t>5</a:t>
            </a:fld>
            <a:endParaRPr lang="zh-CN" altLang="en-US"/>
          </a:p>
        </p:txBody>
      </p:sp>
    </p:spTree>
    <p:extLst>
      <p:ext uri="{BB962C8B-B14F-4D97-AF65-F5344CB8AC3E}">
        <p14:creationId xmlns:p14="http://schemas.microsoft.com/office/powerpoint/2010/main" val="2096366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Third, during the evaluation phase, we add the following judgments to our model inference since the end-to-end delay should be greater than the sum of transmission delay along the path. If the predicted delay is smaller than the sum of transmission delays, we would replace the value.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Finally, we use 5-fold cross-validation to perform the training because this allows us to have a more comprehensive assessment of the model's performance.</a:t>
            </a:r>
            <a:r>
              <a:rPr lang="en" altLang="zh-CN" dirty="0"/>
              <a:t> </a:t>
            </a:r>
            <a:r>
              <a:rPr lang="en" altLang="zh-CN" b="0" i="0" dirty="0">
                <a:solidFill>
                  <a:srgbClr val="D1D5DB"/>
                </a:solidFill>
                <a:effectLst/>
                <a:latin typeface="Söhne"/>
              </a:rPr>
              <a:t>Our experimental results indicate that the model's performance varies slightly across 5 randomly sampled folds.</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aseline="0" dirty="0"/>
          </a:p>
        </p:txBody>
      </p:sp>
      <p:sp>
        <p:nvSpPr>
          <p:cNvPr id="4" name="Slide Number Placeholder 3"/>
          <p:cNvSpPr>
            <a:spLocks noGrp="1"/>
          </p:cNvSpPr>
          <p:nvPr>
            <p:ph type="sldNum" sz="quarter" idx="10"/>
          </p:nvPr>
        </p:nvSpPr>
        <p:spPr/>
        <p:txBody>
          <a:bodyPr/>
          <a:lstStyle/>
          <a:p>
            <a:fld id="{CB530F0D-1A5A-4EA2-B28F-0EC912CB6BA5}" type="slidenum">
              <a:rPr lang="zh-CN" altLang="en-US" smtClean="0"/>
              <a:t>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On this page, we present the optimal parameters we obtained after tuning. It can be observed that the iteration count for graph neural network updates differs between the two models. Other parameters such as the path_state dimension and link_state dimension are same for the two models.</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t>7</a:t>
            </a:fld>
            <a:endParaRPr lang="zh-CN" altLang="en-US"/>
          </a:p>
        </p:txBody>
      </p:sp>
    </p:spTree>
    <p:extLst>
      <p:ext uri="{BB962C8B-B14F-4D97-AF65-F5344CB8AC3E}">
        <p14:creationId xmlns:p14="http://schemas.microsoft.com/office/powerpoint/2010/main" val="2489752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On this page, we showcase some different combinations of features we tried and the models' performance trained with them. Due to time constraints in the competition, we didn't cover all possible combinations of parameters. For the CBR+MB mode, the best-performing model utilized IPG and On-Rate, achieving a MAPE of 20.3 on the validation set. Meanwhile, for the MB mode, the top-performing model employed IBG and On-Rate, achieving a MAPE of 21.3 on the validation set.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B530F0D-1A5A-4EA2-B28F-0EC912CB6BA5}" type="slidenum">
              <a:rPr lang="zh-CN" altLang="en-US" smtClean="0"/>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a:blip r:embed="rId2" cstate="print"/>
          <a:stretch>
            <a:fillRect/>
          </a:stretch>
        </p:blipFill>
        <p:spPr>
          <a:xfrm>
            <a:off x="0" y="0"/>
            <a:ext cx="12192000" cy="6858000"/>
          </a:xfrm>
          <a:prstGeom prst="rect">
            <a:avLst/>
          </a:prstGeom>
        </p:spPr>
      </p:pic>
      <p:sp>
        <p:nvSpPr>
          <p:cNvPr id="8" name="TextBox 7"/>
          <p:cNvSpPr txBox="1"/>
          <p:nvPr userDrawn="1"/>
        </p:nvSpPr>
        <p:spPr>
          <a:xfrm>
            <a:off x="11664620" y="6608387"/>
            <a:ext cx="527381" cy="229870"/>
          </a:xfrm>
          <a:prstGeom prst="rect">
            <a:avLst/>
          </a:prstGeom>
          <a:noFill/>
        </p:spPr>
        <p:txBody>
          <a:bodyPr wrap="square" rtlCol="0">
            <a:spAutoFit/>
          </a:bodyPr>
          <a:lstStyle/>
          <a:p>
            <a:pPr algn="r" fontAlgn="auto">
              <a:spcBef>
                <a:spcPts val="0"/>
              </a:spcBef>
              <a:spcAft>
                <a:spcPts val="0"/>
              </a:spcAft>
            </a:pPr>
            <a:fld id="{24173ED6-4A69-4FA8-8A09-51FC87ACF5D8}" type="slidenum">
              <a:rPr lang="zh-CN" altLang="en-US" sz="900" b="1" smtClean="0">
                <a:solidFill>
                  <a:prstClr val="black"/>
                </a:solidFill>
                <a:latin typeface="微软雅黑" panose="020B0503020204020204" pitchFamily="34" charset="-122"/>
                <a:ea typeface="微软雅黑" panose="020B0503020204020204" pitchFamily="34" charset="-122"/>
              </a:rPr>
              <a:t>‹#›</a:t>
            </a:fld>
            <a:endParaRPr lang="zh-CN" altLang="en-US" sz="900" b="1" dirty="0">
              <a:solidFill>
                <a:prstClr val="black"/>
              </a:solidFill>
              <a:latin typeface="微软雅黑" panose="020B0503020204020204" pitchFamily="34" charset="-122"/>
              <a:ea typeface="微软雅黑" panose="020B0503020204020204" pitchFamily="34" charset="-122"/>
            </a:endParaRPr>
          </a:p>
        </p:txBody>
      </p:sp>
      <p:sp>
        <p:nvSpPr>
          <p:cNvPr id="4" name="标题 1"/>
          <p:cNvSpPr>
            <a:spLocks noGrp="1"/>
          </p:cNvSpPr>
          <p:nvPr>
            <p:ph type="title" hasCustomPrompt="1"/>
          </p:nvPr>
        </p:nvSpPr>
        <p:spPr>
          <a:xfrm>
            <a:off x="143339" y="68379"/>
            <a:ext cx="10515600" cy="504056"/>
          </a:xfrm>
          <a:prstGeom prst="rect">
            <a:avLst/>
          </a:prstGeom>
        </p:spPr>
        <p:txBody>
          <a:bodyPr/>
          <a:lstStyle>
            <a:lvl1pPr algn="l">
              <a:defRPr sz="1650">
                <a:latin typeface="微软雅黑" panose="020B0503020204020204" pitchFamily="34" charset="-122"/>
                <a:ea typeface="微软雅黑" panose="020B0503020204020204" pitchFamily="34" charset="-122"/>
              </a:defRPr>
            </a:lvl1pPr>
          </a:lstStyle>
          <a:p>
            <a:r>
              <a:rPr lang="zh-CN" altLang="en-US" dirty="0"/>
              <a:t>目录</a:t>
            </a:r>
          </a:p>
        </p:txBody>
      </p:sp>
      <p:sp>
        <p:nvSpPr>
          <p:cNvPr id="2" name="矩形 1">
            <a:extLst>
              <a:ext uri="{FF2B5EF4-FFF2-40B4-BE49-F238E27FC236}">
                <a16:creationId xmlns:a16="http://schemas.microsoft.com/office/drawing/2014/main" id="{23C3C26F-1B64-DE77-D55B-B9DFDEABA7E5}"/>
              </a:ext>
            </a:extLst>
          </p:cNvPr>
          <p:cNvSpPr/>
          <p:nvPr userDrawn="1"/>
        </p:nvSpPr>
        <p:spPr>
          <a:xfrm>
            <a:off x="10539047" y="0"/>
            <a:ext cx="1652954" cy="74153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2023/12/8</a:t>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32.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1.png"/><Relationship Id="rId5" Type="http://schemas.openxmlformats.org/officeDocument/2006/relationships/notesSlide" Target="../notesSlides/notesSlide10.xml"/><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3" Type="http://schemas.openxmlformats.org/officeDocument/2006/relationships/customXml" Target="../ink/ink2.xml"/><Relationship Id="rId18" Type="http://schemas.openxmlformats.org/officeDocument/2006/relationships/image" Target="../media/image14.png"/><Relationship Id="rId26" Type="http://schemas.openxmlformats.org/officeDocument/2006/relationships/image" Target="../media/image19.png"/><Relationship Id="rId21" Type="http://schemas.openxmlformats.org/officeDocument/2006/relationships/customXml" Target="../ink/ink6.xml"/><Relationship Id="rId34" Type="http://schemas.openxmlformats.org/officeDocument/2006/relationships/image" Target="../media/image23.png"/><Relationship Id="rId7" Type="http://schemas.openxmlformats.org/officeDocument/2006/relationships/image" Target="../media/image7.png"/><Relationship Id="rId12" Type="http://schemas.openxmlformats.org/officeDocument/2006/relationships/image" Target="../media/image11.png"/><Relationship Id="rId17" Type="http://schemas.openxmlformats.org/officeDocument/2006/relationships/customXml" Target="../ink/ink4.xml"/><Relationship Id="rId25" Type="http://schemas.openxmlformats.org/officeDocument/2006/relationships/image" Target="../media/image18.png"/><Relationship Id="rId33" Type="http://schemas.openxmlformats.org/officeDocument/2006/relationships/customXml" Target="../ink/ink11.xml"/><Relationship Id="rId38" Type="http://schemas.openxmlformats.org/officeDocument/2006/relationships/image" Target="../media/image25.png"/><Relationship Id="rId2" Type="http://schemas.openxmlformats.org/officeDocument/2006/relationships/notesSlide" Target="../notesSlides/notesSlide3.xml"/><Relationship Id="rId16" Type="http://schemas.openxmlformats.org/officeDocument/2006/relationships/image" Target="../media/image13.png"/><Relationship Id="rId20" Type="http://schemas.openxmlformats.org/officeDocument/2006/relationships/image" Target="../media/image15.png"/><Relationship Id="rId29" Type="http://schemas.openxmlformats.org/officeDocument/2006/relationships/customXml" Target="../ink/ink9.xml"/><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customXml" Target="../ink/ink1.xml"/><Relationship Id="rId24" Type="http://schemas.openxmlformats.org/officeDocument/2006/relationships/image" Target="../media/image17.png"/><Relationship Id="rId32" Type="http://schemas.openxmlformats.org/officeDocument/2006/relationships/image" Target="../media/image22.png"/><Relationship Id="rId37" Type="http://schemas.openxmlformats.org/officeDocument/2006/relationships/customXml" Target="../ink/ink13.xml"/><Relationship Id="rId5" Type="http://schemas.openxmlformats.org/officeDocument/2006/relationships/image" Target="../media/image50.png"/><Relationship Id="rId15" Type="http://schemas.openxmlformats.org/officeDocument/2006/relationships/customXml" Target="../ink/ink3.xml"/><Relationship Id="rId23" Type="http://schemas.openxmlformats.org/officeDocument/2006/relationships/customXml" Target="../ink/ink7.xml"/><Relationship Id="rId28" Type="http://schemas.openxmlformats.org/officeDocument/2006/relationships/image" Target="../media/image20.png"/><Relationship Id="rId36" Type="http://schemas.openxmlformats.org/officeDocument/2006/relationships/image" Target="../media/image24.png"/><Relationship Id="rId10" Type="http://schemas.openxmlformats.org/officeDocument/2006/relationships/image" Target="../media/image10.png"/><Relationship Id="rId19" Type="http://schemas.openxmlformats.org/officeDocument/2006/relationships/customXml" Target="../ink/ink5.xml"/><Relationship Id="rId31" Type="http://schemas.openxmlformats.org/officeDocument/2006/relationships/customXml" Target="../ink/ink10.xml"/><Relationship Id="rId4" Type="http://schemas.openxmlformats.org/officeDocument/2006/relationships/image" Target="../media/image5.png"/><Relationship Id="rId9" Type="http://schemas.openxmlformats.org/officeDocument/2006/relationships/image" Target="../media/image9.png"/><Relationship Id="rId14" Type="http://schemas.openxmlformats.org/officeDocument/2006/relationships/image" Target="../media/image12.png"/><Relationship Id="rId22" Type="http://schemas.openxmlformats.org/officeDocument/2006/relationships/image" Target="../media/image16.png"/><Relationship Id="rId27" Type="http://schemas.openxmlformats.org/officeDocument/2006/relationships/customXml" Target="../ink/ink8.xml"/><Relationship Id="rId30" Type="http://schemas.openxmlformats.org/officeDocument/2006/relationships/image" Target="../media/image21.png"/><Relationship Id="rId35" Type="http://schemas.openxmlformats.org/officeDocument/2006/relationships/customXml" Target="../ink/ink12.xml"/><Relationship Id="rId8" Type="http://schemas.openxmlformats.org/officeDocument/2006/relationships/image" Target="../media/image8.png"/><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Freeform 96"/>
          <p:cNvSpPr/>
          <p:nvPr/>
        </p:nvSpPr>
        <p:spPr bwMode="auto">
          <a:xfrm>
            <a:off x="10809447" y="337129"/>
            <a:ext cx="557192" cy="54305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0" y="1452792"/>
            <a:ext cx="12192000" cy="1446550"/>
          </a:xfrm>
          <a:prstGeom prst="rect">
            <a:avLst/>
          </a:prstGeom>
          <a:noFill/>
        </p:spPr>
        <p:txBody>
          <a:bodyPr wrap="square" rtlCol="0">
            <a:spAutoFit/>
          </a:bodyPr>
          <a:lstStyle/>
          <a:p>
            <a:pPr algn="ctr"/>
            <a:r>
              <a:rPr kumimoji="1" lang="en-US" altLang="zh-CN" sz="48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cs typeface="Times New Roman" panose="02020603050405020304" pitchFamily="18" charset="0"/>
              </a:rPr>
              <a:t>ITU-T GNNetChallenge2023</a:t>
            </a:r>
          </a:p>
          <a:p>
            <a:pPr algn="ctr"/>
            <a:r>
              <a:rPr kumimoji="1" lang="en-US" altLang="zh-CN" sz="40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4000" b="1" baseline="30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cs typeface="Times New Roman" panose="02020603050405020304" pitchFamily="18" charset="0"/>
              </a:rPr>
              <a:t>nd</a:t>
            </a:r>
            <a:r>
              <a:rPr kumimoji="1" lang="en-US" altLang="zh-CN" sz="40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cs typeface="Times New Roman" panose="02020603050405020304" pitchFamily="18" charset="0"/>
              </a:rPr>
              <a:t> Solution</a:t>
            </a:r>
          </a:p>
        </p:txBody>
      </p:sp>
      <p:sp>
        <p:nvSpPr>
          <p:cNvPr id="2" name="AutoShape 2" descr="The Web Confer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8" name="文本框 7"/>
          <p:cNvSpPr txBox="1"/>
          <p:nvPr/>
        </p:nvSpPr>
        <p:spPr>
          <a:xfrm>
            <a:off x="4027170" y="4204438"/>
            <a:ext cx="4105910" cy="579967"/>
          </a:xfrm>
          <a:prstGeom prst="rect">
            <a:avLst/>
          </a:prstGeom>
          <a:noFill/>
        </p:spPr>
        <p:txBody>
          <a:bodyPr wrap="square" rtlCol="0" anchor="t">
            <a:spAutoFit/>
          </a:bodyPr>
          <a:lstStyle/>
          <a:p>
            <a:pPr indent="0" algn="ctr">
              <a:lnSpc>
                <a:spcPct val="150000"/>
              </a:lnSpc>
              <a:buFont typeface="Arial" panose="020B0604020202020204" pitchFamily="34" charset="0"/>
              <a:buNone/>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2023.12</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3989CEB7-2CB3-B94D-2E70-EFB9450528C6}"/>
              </a:ext>
            </a:extLst>
          </p:cNvPr>
          <p:cNvSpPr txBox="1"/>
          <p:nvPr/>
        </p:nvSpPr>
        <p:spPr>
          <a:xfrm>
            <a:off x="3963823" y="3503988"/>
            <a:ext cx="4327018" cy="830997"/>
          </a:xfrm>
          <a:prstGeom prst="rect">
            <a:avLst/>
          </a:prstGeom>
          <a:noFill/>
        </p:spPr>
        <p:txBody>
          <a:bodyPr wrap="none" rtlCol="0">
            <a:spAutoFit/>
          </a:bodyPr>
          <a:lstStyle/>
          <a:p>
            <a:pPr algn="ctr"/>
            <a:r>
              <a:rPr kumimoji="1" lang="en-US" altLang="zh-CN" sz="2400" dirty="0">
                <a:latin typeface="Times New Roman" panose="02020603050405020304" pitchFamily="18" charset="0"/>
                <a:ea typeface="Microsoft YaHei" panose="020B0503020204020204" pitchFamily="34" charset="-122"/>
                <a:cs typeface="Times New Roman" panose="02020603050405020304" pitchFamily="18" charset="0"/>
              </a:rPr>
              <a:t>Zicheng Wang</a:t>
            </a:r>
          </a:p>
          <a:p>
            <a:pPr algn="ctr"/>
            <a:r>
              <a:rPr kumimoji="1" lang="en-US" altLang="zh-CN" sz="2400" dirty="0">
                <a:latin typeface="Times New Roman" panose="02020603050405020304" pitchFamily="18" charset="0"/>
                <a:ea typeface="Microsoft YaHei" panose="020B0503020204020204" pitchFamily="34" charset="-122"/>
                <a:cs typeface="Times New Roman" panose="02020603050405020304" pitchFamily="18" charset="0"/>
              </a:rPr>
              <a:t>on behalf of team</a:t>
            </a:r>
            <a:r>
              <a:rPr kumimoji="1" lang="zh-CN" altLang="en-US" sz="2400" dirty="0">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2400" dirty="0">
                <a:latin typeface="Times New Roman" panose="02020603050405020304" pitchFamily="18" charset="0"/>
                <a:ea typeface="Microsoft YaHei" panose="020B0503020204020204" pitchFamily="34" charset="-122"/>
                <a:cs typeface="Times New Roman" panose="02020603050405020304" pitchFamily="18" charset="0"/>
              </a:rPr>
              <a:t>BUPT_CMCC</a:t>
            </a:r>
          </a:p>
        </p:txBody>
      </p:sp>
      <p:sp>
        <p:nvSpPr>
          <p:cNvPr id="5" name="矩形 4">
            <a:extLst>
              <a:ext uri="{FF2B5EF4-FFF2-40B4-BE49-F238E27FC236}">
                <a16:creationId xmlns:a16="http://schemas.microsoft.com/office/drawing/2014/main" id="{F3EFC345-2861-B9E6-9895-FD1BF702B26F}"/>
              </a:ext>
            </a:extLst>
          </p:cNvPr>
          <p:cNvSpPr/>
          <p:nvPr/>
        </p:nvSpPr>
        <p:spPr>
          <a:xfrm>
            <a:off x="0" y="7937"/>
            <a:ext cx="4652095" cy="12159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7B58A2CD-143D-8932-A901-EECCF60573B3}"/>
              </a:ext>
            </a:extLst>
          </p:cNvPr>
          <p:cNvSpPr/>
          <p:nvPr/>
        </p:nvSpPr>
        <p:spPr>
          <a:xfrm>
            <a:off x="4652095" y="5451970"/>
            <a:ext cx="7277492" cy="140603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1F38B8D8-E22F-006D-68C4-CA25187ED387}"/>
              </a:ext>
            </a:extLst>
          </p:cNvPr>
          <p:cNvPicPr>
            <a:picLocks noChangeAspect="1"/>
          </p:cNvPicPr>
          <p:nvPr/>
        </p:nvPicPr>
        <p:blipFill>
          <a:blip r:embed="rId3"/>
          <a:stretch>
            <a:fillRect/>
          </a:stretch>
        </p:blipFill>
        <p:spPr>
          <a:xfrm>
            <a:off x="8290841" y="5111807"/>
            <a:ext cx="2111770" cy="844446"/>
          </a:xfrm>
          <a:prstGeom prst="rect">
            <a:avLst/>
          </a:prstGeom>
        </p:spPr>
      </p:pic>
      <p:sp>
        <p:nvSpPr>
          <p:cNvPr id="10" name="文本框 9">
            <a:extLst>
              <a:ext uri="{FF2B5EF4-FFF2-40B4-BE49-F238E27FC236}">
                <a16:creationId xmlns:a16="http://schemas.microsoft.com/office/drawing/2014/main" id="{1C70272B-FC53-0127-A5BD-31F0198AED50}"/>
              </a:ext>
            </a:extLst>
          </p:cNvPr>
          <p:cNvSpPr txBox="1"/>
          <p:nvPr/>
        </p:nvSpPr>
        <p:spPr>
          <a:xfrm>
            <a:off x="3076611" y="5983044"/>
            <a:ext cx="6101442" cy="584775"/>
          </a:xfrm>
          <a:prstGeom prst="rect">
            <a:avLst/>
          </a:prstGeom>
          <a:noFill/>
        </p:spPr>
        <p:txBody>
          <a:bodyPr wrap="square">
            <a:spAutoFit/>
          </a:bodyPr>
          <a:lstStyle/>
          <a:p>
            <a:pPr algn="ctr"/>
            <a:r>
              <a:rPr kumimoji="1" lang="en" altLang="zh-CN" sz="1600" dirty="0">
                <a:latin typeface="Times New Roman" panose="02020603050405020304" pitchFamily="18" charset="0"/>
                <a:ea typeface="Microsoft YaHei" panose="020B0503020204020204" pitchFamily="34" charset="-122"/>
                <a:cs typeface="Times New Roman" panose="02020603050405020304" pitchFamily="18" charset="0"/>
              </a:rPr>
              <a:t>Network Intelligence Research Center</a:t>
            </a:r>
          </a:p>
          <a:p>
            <a:pPr algn="ctr"/>
            <a:r>
              <a:rPr kumimoji="1" lang="en" altLang="zh-CN" sz="1600" dirty="0">
                <a:latin typeface="Times New Roman" panose="02020603050405020304" pitchFamily="18" charset="0"/>
                <a:ea typeface="Microsoft YaHei" panose="020B0503020204020204" pitchFamily="34" charset="-122"/>
                <a:cs typeface="Times New Roman" panose="02020603050405020304" pitchFamily="18" charset="0"/>
              </a:rPr>
              <a:t>at</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 </a:t>
            </a:r>
            <a:r>
              <a:rPr kumimoji="1" lang="en" altLang="zh-CN" sz="1600" dirty="0">
                <a:latin typeface="Times New Roman" panose="02020603050405020304" pitchFamily="18" charset="0"/>
                <a:ea typeface="Microsoft YaHei" panose="020B0503020204020204" pitchFamily="34" charset="-122"/>
                <a:cs typeface="Times New Roman" panose="02020603050405020304" pitchFamily="18" charset="0"/>
              </a:rPr>
              <a:t>Beijing University of Posts and Telecommunications</a:t>
            </a:r>
          </a:p>
        </p:txBody>
      </p:sp>
      <p:pic>
        <p:nvPicPr>
          <p:cNvPr id="1026" name="Picture 2" descr="@OpenNetAI">
            <a:extLst>
              <a:ext uri="{FF2B5EF4-FFF2-40B4-BE49-F238E27FC236}">
                <a16:creationId xmlns:a16="http://schemas.microsoft.com/office/drawing/2014/main" id="{0628A640-8647-D4E8-A7DF-B3E3E4BEFC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2832" y="5040355"/>
            <a:ext cx="889000" cy="889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9F174BAA-E8CB-696B-3CE4-3AC1A109CC7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813" t="16068" r="17996" b="18010"/>
          <a:stretch/>
        </p:blipFill>
        <p:spPr bwMode="auto">
          <a:xfrm>
            <a:off x="2451851" y="5029746"/>
            <a:ext cx="941668" cy="9378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advTm="28480"/>
    </mc:Choice>
    <mc:Fallback xmlns="">
      <p:transition advTm="2848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vert="horz" lIns="91440" tIns="45720" rIns="91440" bIns="45720" rtlCol="0" anchor="ctr">
            <a:noAutofit/>
          </a:bodyPr>
          <a:lstStyle/>
          <a:p>
            <a:pPr lvl="0" algn="l">
              <a:buClrTx/>
              <a:buSzTx/>
              <a:buFontTx/>
            </a:pPr>
            <a:r>
              <a:rPr lang="en-US" altLang="zh-CN" sz="32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sym typeface="+mn-ea"/>
              </a:rPr>
              <a:t>E</a:t>
            </a:r>
            <a:r>
              <a:rPr lang="zh-CN" altLang="en-US" sz="32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sym typeface="+mn-ea"/>
              </a:rPr>
              <a:t>xperimental results</a:t>
            </a:r>
            <a:endParaRPr lang="en-US" altLang="zh-CN" sz="32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sym typeface="+mn-ea"/>
            </a:endParaRPr>
          </a:p>
        </p:txBody>
      </p:sp>
      <p:sp>
        <p:nvSpPr>
          <p:cNvPr id="2" name="灯片编号占位符 1"/>
          <p:cNvSpPr>
            <a:spLocks noGrp="1"/>
          </p:cNvSpPr>
          <p:nvPr>
            <p:ph type="sldNum" sz="quarter" idx="4294967295"/>
          </p:nvPr>
        </p:nvSpPr>
        <p:spPr>
          <a:xfrm>
            <a:off x="9347200" y="6356350"/>
            <a:ext cx="2844800" cy="365125"/>
          </a:xfrm>
        </p:spPr>
        <p:txBody>
          <a:bodyPr/>
          <a:lstStyle/>
          <a:p>
            <a:fld id="{888F8D02-9041-4C59-BC62-13DE0E5C6713}" type="slidenum">
              <a:rPr lang="zh-CN" altLang="en-US" smtClean="0">
                <a:latin typeface="Times New Roman" panose="02020603050405020304" pitchFamily="18" charset="0"/>
                <a:cs typeface="Times New Roman" panose="02020603050405020304" pitchFamily="18" charset="0"/>
              </a:rPr>
              <a:t>9</a:t>
            </a:fld>
            <a:endParaRPr lang="zh-CN" altLang="en-US">
              <a:latin typeface="Times New Roman" panose="02020603050405020304" pitchFamily="18" charset="0"/>
              <a:cs typeface="Times New Roman" panose="02020603050405020304" pitchFamily="18" charset="0"/>
            </a:endParaRPr>
          </a:p>
        </p:txBody>
      </p:sp>
      <p:sp>
        <p:nvSpPr>
          <p:cNvPr id="20" name="文本框 19"/>
          <p:cNvSpPr txBox="1"/>
          <p:nvPr/>
        </p:nvSpPr>
        <p:spPr>
          <a:xfrm>
            <a:off x="1640205" y="4602791"/>
            <a:ext cx="4455795" cy="38354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Only use CBR+MB model: 39.70%</a:t>
            </a:r>
          </a:p>
        </p:txBody>
      </p:sp>
      <p:sp>
        <p:nvSpPr>
          <p:cNvPr id="19" name="文本框 18"/>
          <p:cNvSpPr txBox="1"/>
          <p:nvPr>
            <p:custDataLst>
              <p:tags r:id="rId1"/>
            </p:custDataLst>
          </p:nvPr>
        </p:nvSpPr>
        <p:spPr>
          <a:xfrm>
            <a:off x="6465324" y="4602791"/>
            <a:ext cx="4464050" cy="38354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Using two models: 22.86%</a:t>
            </a:r>
          </a:p>
        </p:txBody>
      </p:sp>
      <p:sp>
        <p:nvSpPr>
          <p:cNvPr id="21" name="文本框 20"/>
          <p:cNvSpPr txBox="1"/>
          <p:nvPr/>
        </p:nvSpPr>
        <p:spPr>
          <a:xfrm>
            <a:off x="450968" y="1002030"/>
            <a:ext cx="4064000"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Best model</a:t>
            </a:r>
            <a:endParaRPr lang="zh-CN" altLang="en-US" sz="2400" b="1"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450968" y="1444625"/>
            <a:ext cx="6760210" cy="38354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CBR+MB: </a:t>
            </a:r>
            <a:r>
              <a:rPr lang="en-US" altLang="zh-CN" dirty="0">
                <a:latin typeface="Times New Roman" panose="02020603050405020304" pitchFamily="18" charset="0"/>
                <a:cs typeface="Times New Roman" panose="02020603050405020304" pitchFamily="18" charset="0"/>
              </a:rPr>
              <a:t>Add feature </a:t>
            </a:r>
            <a:r>
              <a:rPr lang="en-US" altLang="zh-CN" b="1" dirty="0">
                <a:latin typeface="Times New Roman" panose="02020603050405020304" pitchFamily="18" charset="0"/>
                <a:cs typeface="Times New Roman" panose="02020603050405020304" pitchFamily="18" charset="0"/>
              </a:rPr>
              <a:t>IPG</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On-Rate</a:t>
            </a:r>
            <a:endParaRPr lang="zh-CN" altLang="en-US" b="1" dirty="0">
              <a:latin typeface="Times New Roman" panose="02020603050405020304" pitchFamily="18" charset="0"/>
              <a:cs typeface="Times New Roman" panose="02020603050405020304" pitchFamily="18" charset="0"/>
            </a:endParaRPr>
          </a:p>
        </p:txBody>
      </p:sp>
      <p:sp>
        <p:nvSpPr>
          <p:cNvPr id="24" name="文本框 23"/>
          <p:cNvSpPr txBox="1"/>
          <p:nvPr/>
        </p:nvSpPr>
        <p:spPr>
          <a:xfrm>
            <a:off x="450968" y="2940050"/>
            <a:ext cx="4455795" cy="38354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MB: </a:t>
            </a:r>
            <a:r>
              <a:rPr lang="en-US" altLang="zh-CN" dirty="0">
                <a:latin typeface="Times New Roman" panose="02020603050405020304" pitchFamily="18" charset="0"/>
                <a:cs typeface="Times New Roman" panose="02020603050405020304" pitchFamily="18" charset="0"/>
              </a:rPr>
              <a:t>Add</a:t>
            </a:r>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feature </a:t>
            </a:r>
            <a:r>
              <a:rPr lang="en-US" altLang="zh-CN" b="1" dirty="0">
                <a:latin typeface="Times New Roman" panose="02020603050405020304" pitchFamily="18" charset="0"/>
                <a:cs typeface="Times New Roman" panose="02020603050405020304" pitchFamily="18" charset="0"/>
              </a:rPr>
              <a:t>IBG</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On-Rate</a:t>
            </a:r>
          </a:p>
        </p:txBody>
      </p:sp>
      <p:graphicFrame>
        <p:nvGraphicFramePr>
          <p:cNvPr id="34" name="表格 33"/>
          <p:cNvGraphicFramePr/>
          <p:nvPr>
            <p:custDataLst>
              <p:tags r:id="rId2"/>
            </p:custDataLst>
            <p:extLst>
              <p:ext uri="{D42A27DB-BD31-4B8C-83A1-F6EECF244321}">
                <p14:modId xmlns:p14="http://schemas.microsoft.com/office/powerpoint/2010/main" val="50240154"/>
              </p:ext>
            </p:extLst>
          </p:nvPr>
        </p:nvGraphicFramePr>
        <p:xfrm>
          <a:off x="544278" y="1849896"/>
          <a:ext cx="10398125" cy="944880"/>
        </p:xfrm>
        <a:graphic>
          <a:graphicData uri="http://schemas.openxmlformats.org/drawingml/2006/table">
            <a:tbl>
              <a:tblPr firstRow="1" bandRow="1">
                <a:tableStyleId>{5C22544A-7EE6-4342-B048-85BDC9FD1C3A}</a:tableStyleId>
              </a:tblPr>
              <a:tblGrid>
                <a:gridCol w="2079625">
                  <a:extLst>
                    <a:ext uri="{9D8B030D-6E8A-4147-A177-3AD203B41FA5}">
                      <a16:colId xmlns:a16="http://schemas.microsoft.com/office/drawing/2014/main" val="20000"/>
                    </a:ext>
                  </a:extLst>
                </a:gridCol>
                <a:gridCol w="2079625">
                  <a:extLst>
                    <a:ext uri="{9D8B030D-6E8A-4147-A177-3AD203B41FA5}">
                      <a16:colId xmlns:a16="http://schemas.microsoft.com/office/drawing/2014/main" val="20001"/>
                    </a:ext>
                  </a:extLst>
                </a:gridCol>
                <a:gridCol w="2079625">
                  <a:extLst>
                    <a:ext uri="{9D8B030D-6E8A-4147-A177-3AD203B41FA5}">
                      <a16:colId xmlns:a16="http://schemas.microsoft.com/office/drawing/2014/main" val="20002"/>
                    </a:ext>
                  </a:extLst>
                </a:gridCol>
                <a:gridCol w="2079625">
                  <a:extLst>
                    <a:ext uri="{9D8B030D-6E8A-4147-A177-3AD203B41FA5}">
                      <a16:colId xmlns:a16="http://schemas.microsoft.com/office/drawing/2014/main" val="20003"/>
                    </a:ext>
                  </a:extLst>
                </a:gridCol>
                <a:gridCol w="2079625">
                  <a:extLst>
                    <a:ext uri="{9D8B030D-6E8A-4147-A177-3AD203B41FA5}">
                      <a16:colId xmlns:a16="http://schemas.microsoft.com/office/drawing/2014/main" val="20004"/>
                    </a:ext>
                  </a:extLst>
                </a:gridCol>
              </a:tblGrid>
              <a:tr h="424180">
                <a:tc>
                  <a:txBody>
                    <a:bodyPr/>
                    <a:lstStyle/>
                    <a:p>
                      <a:pPr algn="ctr">
                        <a:buNone/>
                      </a:pPr>
                      <a:r>
                        <a:rPr lang="en-US" altLang="zh-CN" dirty="0"/>
                        <a:t>  Fold 0 </a:t>
                      </a:r>
                    </a:p>
                  </a:txBody>
                  <a:tcPr/>
                </a:tc>
                <a:tc>
                  <a:txBody>
                    <a:bodyPr/>
                    <a:lstStyle/>
                    <a:p>
                      <a:pPr algn="ctr">
                        <a:buNone/>
                      </a:pPr>
                      <a:r>
                        <a:rPr lang="en-US" altLang="zh-CN" dirty="0"/>
                        <a:t>Fold 1</a:t>
                      </a:r>
                    </a:p>
                  </a:txBody>
                  <a:tcPr/>
                </a:tc>
                <a:tc>
                  <a:txBody>
                    <a:bodyPr/>
                    <a:lstStyle/>
                    <a:p>
                      <a:pPr algn="ctr">
                        <a:buNone/>
                      </a:pPr>
                      <a:r>
                        <a:rPr lang="en-US" altLang="zh-CN"/>
                        <a:t>Fold 2 </a:t>
                      </a:r>
                    </a:p>
                  </a:txBody>
                  <a:tcPr/>
                </a:tc>
                <a:tc>
                  <a:txBody>
                    <a:bodyPr/>
                    <a:lstStyle/>
                    <a:p>
                      <a:pPr algn="ctr">
                        <a:buNone/>
                      </a:pPr>
                      <a:r>
                        <a:rPr lang="en-US" altLang="zh-CN" dirty="0"/>
                        <a:t>Fold 3</a:t>
                      </a:r>
                    </a:p>
                  </a:txBody>
                  <a:tcPr/>
                </a:tc>
                <a:tc>
                  <a:txBody>
                    <a:bodyPr/>
                    <a:lstStyle/>
                    <a:p>
                      <a:pPr algn="ctr">
                        <a:buNone/>
                      </a:pPr>
                      <a:r>
                        <a:rPr lang="en-US" altLang="zh-CN"/>
                        <a:t>Fold 4</a:t>
                      </a:r>
                    </a:p>
                  </a:txBody>
                  <a:tcPr/>
                </a:tc>
                <a:extLst>
                  <a:ext uri="{0D108BD9-81ED-4DB2-BD59-A6C34878D82A}">
                    <a16:rowId xmlns:a16="http://schemas.microsoft.com/office/drawing/2014/main" val="10000"/>
                  </a:ext>
                </a:extLst>
              </a:tr>
              <a:tr h="520700">
                <a:tc>
                  <a:txBody>
                    <a:bodyPr/>
                    <a:lstStyle/>
                    <a:p>
                      <a:pPr indent="0" algn="ctr">
                        <a:buNone/>
                      </a:pPr>
                      <a:r>
                        <a:rPr lang="en-US" sz="1900" b="0" dirty="0">
                          <a:solidFill>
                            <a:srgbClr val="000000"/>
                          </a:solidFill>
                          <a:latin typeface="+mj-lt"/>
                          <a:cs typeface="+mj-lt"/>
                        </a:rPr>
                        <a:t>22.12659645</a:t>
                      </a:r>
                      <a:endParaRPr lang="en-US" altLang="en-US" sz="1900" b="0" dirty="0">
                        <a:solidFill>
                          <a:srgbClr val="000000"/>
                        </a:solidFill>
                        <a:latin typeface="+mj-lt"/>
                        <a:cs typeface="+mj-lt"/>
                      </a:endParaRPr>
                    </a:p>
                  </a:txBody>
                  <a:tcPr marL="12700" marR="12700" marT="12700" anchor="ctr"/>
                </a:tc>
                <a:tc>
                  <a:txBody>
                    <a:bodyPr/>
                    <a:lstStyle/>
                    <a:p>
                      <a:pPr indent="0" algn="ctr">
                        <a:buNone/>
                      </a:pPr>
                      <a:r>
                        <a:rPr lang="en-US" sz="1900" b="0">
                          <a:solidFill>
                            <a:srgbClr val="000000"/>
                          </a:solidFill>
                          <a:latin typeface="+mj-lt"/>
                          <a:cs typeface="+mj-lt"/>
                        </a:rPr>
                        <a:t>26.49090958</a:t>
                      </a:r>
                      <a:endParaRPr lang="en-US" altLang="en-US" sz="1900" b="0">
                        <a:solidFill>
                          <a:srgbClr val="000000"/>
                        </a:solidFill>
                        <a:latin typeface="+mj-lt"/>
                        <a:cs typeface="+mj-lt"/>
                      </a:endParaRPr>
                    </a:p>
                  </a:txBody>
                  <a:tcPr marL="12700" marR="12700" marT="12700" anchor="ctr"/>
                </a:tc>
                <a:tc>
                  <a:txBody>
                    <a:bodyPr/>
                    <a:lstStyle/>
                    <a:p>
                      <a:pPr indent="0" algn="ctr">
                        <a:buNone/>
                      </a:pPr>
                      <a:r>
                        <a:rPr lang="en-US" sz="1900" b="0">
                          <a:solidFill>
                            <a:srgbClr val="000000"/>
                          </a:solidFill>
                          <a:latin typeface="+mj-lt"/>
                          <a:cs typeface="+mj-lt"/>
                        </a:rPr>
                        <a:t>26.66577148</a:t>
                      </a:r>
                      <a:endParaRPr lang="en-US" altLang="en-US" sz="1900" b="0">
                        <a:solidFill>
                          <a:srgbClr val="000000"/>
                        </a:solidFill>
                        <a:latin typeface="+mj-lt"/>
                        <a:cs typeface="+mj-lt"/>
                      </a:endParaRPr>
                    </a:p>
                  </a:txBody>
                  <a:tcPr marL="12700" marR="12700" marT="12700" anchor="ctr"/>
                </a:tc>
                <a:tc>
                  <a:txBody>
                    <a:bodyPr/>
                    <a:lstStyle/>
                    <a:p>
                      <a:pPr indent="0" algn="ctr">
                        <a:buNone/>
                      </a:pPr>
                      <a:r>
                        <a:rPr lang="en-US" sz="1900" b="0">
                          <a:solidFill>
                            <a:srgbClr val="000000"/>
                          </a:solidFill>
                          <a:latin typeface="+mj-lt"/>
                          <a:cs typeface="+mj-lt"/>
                        </a:rPr>
                        <a:t>21.22968483</a:t>
                      </a:r>
                      <a:endParaRPr lang="en-US" altLang="en-US" sz="1900" b="0">
                        <a:solidFill>
                          <a:srgbClr val="000000"/>
                        </a:solidFill>
                        <a:latin typeface="+mj-lt"/>
                        <a:cs typeface="+mj-lt"/>
                      </a:endParaRPr>
                    </a:p>
                  </a:txBody>
                  <a:tcPr marL="12700" marR="12700" marT="12700" anchor="ctr"/>
                </a:tc>
                <a:tc>
                  <a:txBody>
                    <a:bodyPr/>
                    <a:lstStyle/>
                    <a:p>
                      <a:pPr indent="0" algn="ctr">
                        <a:buNone/>
                      </a:pPr>
                      <a:r>
                        <a:rPr lang="en-US" sz="1900" b="0" dirty="0">
                          <a:solidFill>
                            <a:srgbClr val="FF0000"/>
                          </a:solidFill>
                          <a:latin typeface="+mj-lt"/>
                          <a:cs typeface="+mj-lt"/>
                        </a:rPr>
                        <a:t>20.30379105</a:t>
                      </a:r>
                      <a:endParaRPr lang="en-US" altLang="en-US" sz="1900" b="0" dirty="0">
                        <a:solidFill>
                          <a:srgbClr val="FF0000"/>
                        </a:solidFill>
                        <a:latin typeface="+mj-lt"/>
                        <a:cs typeface="+mj-lt"/>
                      </a:endParaRPr>
                    </a:p>
                  </a:txBody>
                  <a:tcPr marL="12700" marR="12700" marT="12700" anchor="ctr"/>
                </a:tc>
                <a:extLst>
                  <a:ext uri="{0D108BD9-81ED-4DB2-BD59-A6C34878D82A}">
                    <a16:rowId xmlns:a16="http://schemas.microsoft.com/office/drawing/2014/main" val="10001"/>
                  </a:ext>
                </a:extLst>
              </a:tr>
            </a:tbl>
          </a:graphicData>
        </a:graphic>
      </p:graphicFrame>
      <p:graphicFrame>
        <p:nvGraphicFramePr>
          <p:cNvPr id="39" name="表格 38"/>
          <p:cNvGraphicFramePr/>
          <p:nvPr>
            <p:custDataLst>
              <p:tags r:id="rId3"/>
            </p:custDataLst>
            <p:extLst>
              <p:ext uri="{D42A27DB-BD31-4B8C-83A1-F6EECF244321}">
                <p14:modId xmlns:p14="http://schemas.microsoft.com/office/powerpoint/2010/main" val="1374900327"/>
              </p:ext>
            </p:extLst>
          </p:nvPr>
        </p:nvGraphicFramePr>
        <p:xfrm>
          <a:off x="534947" y="3307080"/>
          <a:ext cx="10398125" cy="864870"/>
        </p:xfrm>
        <a:graphic>
          <a:graphicData uri="http://schemas.openxmlformats.org/drawingml/2006/table">
            <a:tbl>
              <a:tblPr firstRow="1" bandRow="1">
                <a:tableStyleId>{5C22544A-7EE6-4342-B048-85BDC9FD1C3A}</a:tableStyleId>
              </a:tblPr>
              <a:tblGrid>
                <a:gridCol w="2079625">
                  <a:extLst>
                    <a:ext uri="{9D8B030D-6E8A-4147-A177-3AD203B41FA5}">
                      <a16:colId xmlns:a16="http://schemas.microsoft.com/office/drawing/2014/main" val="20000"/>
                    </a:ext>
                  </a:extLst>
                </a:gridCol>
                <a:gridCol w="2079625">
                  <a:extLst>
                    <a:ext uri="{9D8B030D-6E8A-4147-A177-3AD203B41FA5}">
                      <a16:colId xmlns:a16="http://schemas.microsoft.com/office/drawing/2014/main" val="20001"/>
                    </a:ext>
                  </a:extLst>
                </a:gridCol>
                <a:gridCol w="2079625">
                  <a:extLst>
                    <a:ext uri="{9D8B030D-6E8A-4147-A177-3AD203B41FA5}">
                      <a16:colId xmlns:a16="http://schemas.microsoft.com/office/drawing/2014/main" val="20002"/>
                    </a:ext>
                  </a:extLst>
                </a:gridCol>
                <a:gridCol w="2079625">
                  <a:extLst>
                    <a:ext uri="{9D8B030D-6E8A-4147-A177-3AD203B41FA5}">
                      <a16:colId xmlns:a16="http://schemas.microsoft.com/office/drawing/2014/main" val="20003"/>
                    </a:ext>
                  </a:extLst>
                </a:gridCol>
                <a:gridCol w="2079625">
                  <a:extLst>
                    <a:ext uri="{9D8B030D-6E8A-4147-A177-3AD203B41FA5}">
                      <a16:colId xmlns:a16="http://schemas.microsoft.com/office/drawing/2014/main" val="20004"/>
                    </a:ext>
                  </a:extLst>
                </a:gridCol>
              </a:tblGrid>
              <a:tr h="432435">
                <a:tc>
                  <a:txBody>
                    <a:bodyPr/>
                    <a:lstStyle/>
                    <a:p>
                      <a:pPr algn="ctr">
                        <a:buNone/>
                      </a:pPr>
                      <a:r>
                        <a:rPr lang="en-US" altLang="zh-CN" dirty="0"/>
                        <a:t>  Fold 0 </a:t>
                      </a:r>
                    </a:p>
                  </a:txBody>
                  <a:tcPr/>
                </a:tc>
                <a:tc>
                  <a:txBody>
                    <a:bodyPr/>
                    <a:lstStyle/>
                    <a:p>
                      <a:pPr algn="ctr">
                        <a:buNone/>
                      </a:pPr>
                      <a:r>
                        <a:rPr lang="en-US" altLang="zh-CN" dirty="0"/>
                        <a:t>Fold 1</a:t>
                      </a:r>
                    </a:p>
                  </a:txBody>
                  <a:tcPr/>
                </a:tc>
                <a:tc>
                  <a:txBody>
                    <a:bodyPr/>
                    <a:lstStyle/>
                    <a:p>
                      <a:pPr algn="ctr">
                        <a:buNone/>
                      </a:pPr>
                      <a:r>
                        <a:rPr lang="en-US" altLang="zh-CN"/>
                        <a:t>Fold 2 </a:t>
                      </a:r>
                    </a:p>
                  </a:txBody>
                  <a:tcPr/>
                </a:tc>
                <a:tc>
                  <a:txBody>
                    <a:bodyPr/>
                    <a:lstStyle/>
                    <a:p>
                      <a:pPr algn="ctr">
                        <a:buNone/>
                      </a:pPr>
                      <a:r>
                        <a:rPr lang="en-US" altLang="zh-CN"/>
                        <a:t>Fold 3</a:t>
                      </a:r>
                    </a:p>
                  </a:txBody>
                  <a:tcPr/>
                </a:tc>
                <a:tc>
                  <a:txBody>
                    <a:bodyPr/>
                    <a:lstStyle/>
                    <a:p>
                      <a:pPr algn="ctr">
                        <a:buNone/>
                      </a:pPr>
                      <a:r>
                        <a:rPr lang="en-US" altLang="zh-CN"/>
                        <a:t>Fold 4</a:t>
                      </a:r>
                    </a:p>
                  </a:txBody>
                  <a:tcPr/>
                </a:tc>
                <a:extLst>
                  <a:ext uri="{0D108BD9-81ED-4DB2-BD59-A6C34878D82A}">
                    <a16:rowId xmlns:a16="http://schemas.microsoft.com/office/drawing/2014/main" val="10000"/>
                  </a:ext>
                </a:extLst>
              </a:tr>
              <a:tr h="432435">
                <a:tc>
                  <a:txBody>
                    <a:bodyPr/>
                    <a:lstStyle/>
                    <a:p>
                      <a:pPr indent="0" algn="ctr">
                        <a:buNone/>
                      </a:pPr>
                      <a:r>
                        <a:rPr lang="en-US" sz="1900" b="0" dirty="0">
                          <a:solidFill>
                            <a:srgbClr val="000000"/>
                          </a:solidFill>
                          <a:latin typeface="+mj-lt"/>
                          <a:cs typeface="+mj-lt"/>
                        </a:rPr>
                        <a:t>21.65055847</a:t>
                      </a:r>
                      <a:endParaRPr lang="en-US" altLang="en-US" sz="1900" b="0" dirty="0">
                        <a:solidFill>
                          <a:srgbClr val="000000"/>
                        </a:solidFill>
                        <a:latin typeface="+mj-lt"/>
                        <a:cs typeface="+mj-lt"/>
                      </a:endParaRPr>
                    </a:p>
                  </a:txBody>
                  <a:tcPr marL="12700" marR="12700" marT="12700" anchor="ctr"/>
                </a:tc>
                <a:tc>
                  <a:txBody>
                    <a:bodyPr/>
                    <a:lstStyle/>
                    <a:p>
                      <a:pPr indent="0" algn="ctr">
                        <a:buNone/>
                      </a:pPr>
                      <a:r>
                        <a:rPr lang="en-US" sz="1900" b="0">
                          <a:solidFill>
                            <a:srgbClr val="000000"/>
                          </a:solidFill>
                          <a:latin typeface="+mj-lt"/>
                          <a:cs typeface="+mj-lt"/>
                        </a:rPr>
                        <a:t>22.37553406</a:t>
                      </a:r>
                      <a:endParaRPr lang="en-US" altLang="en-US" sz="1900" b="0">
                        <a:solidFill>
                          <a:srgbClr val="000000"/>
                        </a:solidFill>
                        <a:latin typeface="+mj-lt"/>
                        <a:cs typeface="+mj-lt"/>
                      </a:endParaRPr>
                    </a:p>
                  </a:txBody>
                  <a:tcPr marL="12700" marR="12700" marT="12700" anchor="ctr"/>
                </a:tc>
                <a:tc>
                  <a:txBody>
                    <a:bodyPr/>
                    <a:lstStyle/>
                    <a:p>
                      <a:pPr indent="0" algn="ctr">
                        <a:buNone/>
                      </a:pPr>
                      <a:r>
                        <a:rPr lang="en-US" sz="1900" b="0">
                          <a:solidFill>
                            <a:srgbClr val="000000"/>
                          </a:solidFill>
                          <a:latin typeface="+mj-lt"/>
                          <a:cs typeface="+mj-lt"/>
                        </a:rPr>
                        <a:t>22.59537125</a:t>
                      </a:r>
                      <a:endParaRPr lang="en-US" altLang="en-US" sz="1900" b="0">
                        <a:solidFill>
                          <a:srgbClr val="000000"/>
                        </a:solidFill>
                        <a:latin typeface="+mj-lt"/>
                        <a:cs typeface="+mj-lt"/>
                      </a:endParaRPr>
                    </a:p>
                  </a:txBody>
                  <a:tcPr marL="12700" marR="12700" marT="12700" anchor="ctr"/>
                </a:tc>
                <a:tc>
                  <a:txBody>
                    <a:bodyPr/>
                    <a:lstStyle/>
                    <a:p>
                      <a:pPr indent="0" algn="ctr">
                        <a:buNone/>
                      </a:pPr>
                      <a:r>
                        <a:rPr lang="en-US" sz="1900" b="0">
                          <a:solidFill>
                            <a:srgbClr val="FF0000"/>
                          </a:solidFill>
                          <a:latin typeface="+mj-lt"/>
                          <a:cs typeface="+mj-lt"/>
                        </a:rPr>
                        <a:t>21.30610275</a:t>
                      </a:r>
                      <a:endParaRPr lang="en-US" altLang="en-US" sz="1900" b="0">
                        <a:solidFill>
                          <a:srgbClr val="FF0000"/>
                        </a:solidFill>
                        <a:latin typeface="+mj-lt"/>
                        <a:cs typeface="+mj-lt"/>
                      </a:endParaRPr>
                    </a:p>
                  </a:txBody>
                  <a:tcPr marL="12700" marR="12700" marT="12700" anchor="ctr"/>
                </a:tc>
                <a:tc>
                  <a:txBody>
                    <a:bodyPr/>
                    <a:lstStyle/>
                    <a:p>
                      <a:pPr indent="0" algn="ctr">
                        <a:buNone/>
                      </a:pPr>
                      <a:r>
                        <a:rPr lang="en-US" sz="1900" b="0" dirty="0">
                          <a:solidFill>
                            <a:srgbClr val="000000"/>
                          </a:solidFill>
                          <a:latin typeface="+mj-lt"/>
                          <a:cs typeface="+mj-lt"/>
                        </a:rPr>
                        <a:t>22.06289864</a:t>
                      </a:r>
                      <a:endParaRPr lang="en-US" altLang="en-US" sz="1900" b="0" dirty="0">
                        <a:solidFill>
                          <a:srgbClr val="000000"/>
                        </a:solidFill>
                        <a:latin typeface="+mj-lt"/>
                        <a:cs typeface="+mj-lt"/>
                      </a:endParaRPr>
                    </a:p>
                  </a:txBody>
                  <a:tcPr marL="12700" marR="12700" marT="12700" anchor="ctr"/>
                </a:tc>
                <a:extLst>
                  <a:ext uri="{0D108BD9-81ED-4DB2-BD59-A6C34878D82A}">
                    <a16:rowId xmlns:a16="http://schemas.microsoft.com/office/drawing/2014/main" val="10001"/>
                  </a:ext>
                </a:extLst>
              </a:tr>
            </a:tbl>
          </a:graphicData>
        </a:graphic>
      </p:graphicFrame>
      <p:pic>
        <p:nvPicPr>
          <p:cNvPr id="42" name="图片 41" descr="WPS图片(1)"/>
          <p:cNvPicPr>
            <a:picLocks noChangeAspect="1"/>
          </p:cNvPicPr>
          <p:nvPr/>
        </p:nvPicPr>
        <p:blipFill rotWithShape="1">
          <a:blip r:embed="rId6"/>
          <a:srcRect l="54730" r="22561" b="30166"/>
          <a:stretch/>
        </p:blipFill>
        <p:spPr>
          <a:xfrm>
            <a:off x="1733516" y="5007130"/>
            <a:ext cx="2844800" cy="1409990"/>
          </a:xfrm>
          <a:prstGeom prst="rect">
            <a:avLst/>
          </a:prstGeom>
        </p:spPr>
      </p:pic>
      <p:pic>
        <p:nvPicPr>
          <p:cNvPr id="43" name="图片 42" descr="图片1"/>
          <p:cNvPicPr>
            <a:picLocks noChangeAspect="1"/>
          </p:cNvPicPr>
          <p:nvPr/>
        </p:nvPicPr>
        <p:blipFill rotWithShape="1">
          <a:blip r:embed="rId7"/>
          <a:srcRect l="53865" r="23568" b="32346"/>
          <a:stretch/>
        </p:blipFill>
        <p:spPr>
          <a:xfrm>
            <a:off x="6559468" y="4969174"/>
            <a:ext cx="2922407" cy="144794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7508"/>
    </mc:Choice>
    <mc:Fallback xmlns="">
      <p:transition advTm="750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Freeform 96"/>
          <p:cNvSpPr/>
          <p:nvPr/>
        </p:nvSpPr>
        <p:spPr bwMode="auto">
          <a:xfrm>
            <a:off x="10809447" y="337129"/>
            <a:ext cx="557192" cy="54305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3" name="文本框 2"/>
          <p:cNvSpPr txBox="1"/>
          <p:nvPr/>
        </p:nvSpPr>
        <p:spPr>
          <a:xfrm>
            <a:off x="155575" y="2381722"/>
            <a:ext cx="12192000" cy="829945"/>
          </a:xfrm>
          <a:prstGeom prst="rect">
            <a:avLst/>
          </a:prstGeom>
          <a:noFill/>
        </p:spPr>
        <p:txBody>
          <a:bodyPr wrap="square" rtlCol="0">
            <a:spAutoFit/>
          </a:bodyPr>
          <a:lstStyle/>
          <a:p>
            <a:pPr algn="ctr"/>
            <a:r>
              <a:rPr kumimoji="1" lang="en-US" altLang="zh-CN" sz="4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charset="0"/>
              </a:rPr>
              <a:t>Thanks!</a:t>
            </a:r>
            <a:r>
              <a:rPr kumimoji="1" lang="zh-CN" altLang="en-US" sz="4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charset="0"/>
              </a:rPr>
              <a:t> </a:t>
            </a:r>
            <a:r>
              <a:rPr kumimoji="1" lang="en-US" altLang="zh-CN" sz="4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charset="0"/>
                <a:sym typeface="Wingdings" pitchFamily="2" charset="2"/>
              </a:rPr>
              <a:t></a:t>
            </a:r>
            <a:endParaRPr kumimoji="1" lang="en-US" altLang="zh-CN" sz="4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 name="AutoShape 2" descr="The Web Confer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 name="矩形 3">
            <a:extLst>
              <a:ext uri="{FF2B5EF4-FFF2-40B4-BE49-F238E27FC236}">
                <a16:creationId xmlns:a16="http://schemas.microsoft.com/office/drawing/2014/main" id="{7E77E29F-DC72-27E9-1E31-AA93A4BFDAA3}"/>
              </a:ext>
            </a:extLst>
          </p:cNvPr>
          <p:cNvSpPr/>
          <p:nvPr/>
        </p:nvSpPr>
        <p:spPr>
          <a:xfrm>
            <a:off x="155575" y="160338"/>
            <a:ext cx="4652095" cy="12159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3D3ED318-510E-9E3D-62EE-BDB1CE24C163}"/>
              </a:ext>
            </a:extLst>
          </p:cNvPr>
          <p:cNvSpPr/>
          <p:nvPr/>
        </p:nvSpPr>
        <p:spPr>
          <a:xfrm>
            <a:off x="4449452" y="5448694"/>
            <a:ext cx="7277492" cy="140603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4C2E3847-BE39-69E8-A20B-115573FDED2C}"/>
              </a:ext>
            </a:extLst>
          </p:cNvPr>
          <p:cNvSpPr txBox="1"/>
          <p:nvPr/>
        </p:nvSpPr>
        <p:spPr>
          <a:xfrm>
            <a:off x="4418297" y="4433031"/>
            <a:ext cx="3355407" cy="1200329"/>
          </a:xfrm>
          <a:prstGeom prst="rect">
            <a:avLst/>
          </a:prstGeom>
          <a:noFill/>
        </p:spPr>
        <p:txBody>
          <a:bodyPr wrap="none" rtlCol="0">
            <a:spAutoFit/>
          </a:bodyPr>
          <a:lstStyle/>
          <a:p>
            <a:pPr algn="ctr"/>
            <a:r>
              <a:rPr kumimoji="1" lang="en-US" altLang="zh-CN" sz="2400" b="1" dirty="0">
                <a:latin typeface="Times New Roman" panose="02020603050405020304" pitchFamily="18" charset="0"/>
                <a:cs typeface="Times New Roman" panose="02020603050405020304" pitchFamily="18" charset="0"/>
              </a:rPr>
              <a:t>Contact</a:t>
            </a:r>
            <a:r>
              <a:rPr kumimoji="1" lang="zh-CN" altLang="en-US" sz="2400" b="1" dirty="0">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e-mails: </a:t>
            </a:r>
          </a:p>
          <a:p>
            <a:pPr algn="ctr"/>
            <a:r>
              <a:rPr kumimoji="1" lang="en-US" altLang="zh-CN" sz="2400" dirty="0">
                <a:latin typeface="Times New Roman" panose="02020603050405020304" pitchFamily="18" charset="0"/>
                <a:cs typeface="Times New Roman" panose="02020603050405020304" pitchFamily="18" charset="0"/>
              </a:rPr>
              <a:t>zhuangzirui@bupt.edu.cn</a:t>
            </a:r>
          </a:p>
          <a:p>
            <a:pPr algn="ctr"/>
            <a:r>
              <a:rPr kumimoji="1" lang="en-US" altLang="zh-CN" sz="2400" dirty="0">
                <a:latin typeface="Times New Roman" panose="02020603050405020304" pitchFamily="18" charset="0"/>
                <a:cs typeface="Times New Roman" panose="02020603050405020304" pitchFamily="18" charset="0"/>
              </a:rPr>
              <a:t>wangjingyu@bupt.edu.cn</a:t>
            </a:r>
            <a:endParaRPr kumimoji="1" lang="zh-CN" altLang="en-US"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advTm="28480"/>
    </mc:Choice>
    <mc:Fallback xmlns="">
      <p:transition advTm="2848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Autofit/>
          </a:bodyPr>
          <a:lstStyle/>
          <a:p>
            <a:pPr lvl="0" algn="l">
              <a:buClrTx/>
              <a:buSzTx/>
              <a:buFontTx/>
            </a:pPr>
            <a:r>
              <a:rPr lang="en-US" altLang="zh-CN" sz="3200" b="1" dirty="0">
                <a:solidFill>
                  <a:schemeClr val="bg1"/>
                </a:solidFill>
                <a:sym typeface="+mn-ea"/>
              </a:rPr>
              <a:t>Team Introduction</a:t>
            </a:r>
          </a:p>
        </p:txBody>
      </p:sp>
      <p:sp>
        <p:nvSpPr>
          <p:cNvPr id="10" name="内容占位符 9"/>
          <p:cNvSpPr>
            <a:spLocks noGrp="1"/>
          </p:cNvSpPr>
          <p:nvPr>
            <p:ph idx="1"/>
          </p:nvPr>
        </p:nvSpPr>
        <p:spPr>
          <a:xfrm>
            <a:off x="341822" y="1266495"/>
            <a:ext cx="11508355" cy="4046220"/>
          </a:xfrm>
        </p:spPr>
        <p:txBody>
          <a:bodyPr/>
          <a:lstStyle/>
          <a:p>
            <a:pPr marL="457200" lvl="1" indent="0">
              <a:lnSpc>
                <a:spcPct val="150000"/>
              </a:lnSpc>
              <a:buNone/>
            </a:pPr>
            <a:r>
              <a:rPr kumimoji="1" lang="en-US" altLang="zh-CN" sz="2400" b="1" dirty="0">
                <a:latin typeface="Times New Roman" panose="02020603050405020304" pitchFamily="18" charset="0"/>
                <a:ea typeface="Microsoft YaHei" panose="020B0503020204020204" pitchFamily="34" charset="-122"/>
                <a:cs typeface="Times New Roman" panose="02020603050405020304" pitchFamily="18" charset="0"/>
              </a:rPr>
              <a:t>Members of Team</a:t>
            </a:r>
            <a:r>
              <a:rPr kumimoji="1" lang="zh-CN" altLang="en-US" sz="2400" b="1" dirty="0">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2400" b="1" dirty="0">
                <a:latin typeface="Times New Roman" panose="02020603050405020304" pitchFamily="18" charset="0"/>
                <a:ea typeface="Microsoft YaHei" panose="020B0503020204020204" pitchFamily="34" charset="-122"/>
                <a:cs typeface="Times New Roman" panose="02020603050405020304" pitchFamily="18" charset="0"/>
              </a:rPr>
              <a:t>BUPT_CMCC:</a:t>
            </a:r>
            <a:endParaRPr kumimoji="1" lang="zh-CN" altLang="en-US" sz="2400" b="1" dirty="0">
              <a:latin typeface="Times New Roman" panose="02020603050405020304" pitchFamily="18" charset="0"/>
              <a:ea typeface="Microsoft YaHei" panose="020B0503020204020204" pitchFamily="34" charset="-122"/>
              <a:cs typeface="Times New Roman" panose="02020603050405020304" pitchFamily="18" charset="0"/>
            </a:endParaRPr>
          </a:p>
          <a:p>
            <a:pPr lvl="1">
              <a:lnSpc>
                <a:spcPct val="150000"/>
              </a:lnSpc>
              <a:buFont typeface="Wingdings" pitchFamily="2" charset="2"/>
              <a:buChar char="l"/>
            </a:pPr>
            <a:r>
              <a:rPr kumimoji="1"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 Zicheng Wang, NIRC lab at Beijing University of Posts and Telecommunications</a:t>
            </a:r>
          </a:p>
          <a:p>
            <a:pPr lvl="1">
              <a:lnSpc>
                <a:spcPct val="150000"/>
              </a:lnSpc>
              <a:buFont typeface="Wingdings" pitchFamily="2" charset="2"/>
              <a:buChar char="l"/>
            </a:pPr>
            <a:r>
              <a:rPr kumimoji="1"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 Yuanjie Duan, NIRC lab at Beijing University of Posts and Telecommunications</a:t>
            </a:r>
          </a:p>
          <a:p>
            <a:pPr lvl="1">
              <a:lnSpc>
                <a:spcPct val="150000"/>
              </a:lnSpc>
              <a:buFont typeface="Wingdings" pitchFamily="2" charset="2"/>
              <a:buChar char="l"/>
            </a:pPr>
            <a:r>
              <a:rPr kumimoji="1"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 Lingqi Guo, NIRC lab at Beijing University of Posts and Telecommunications</a:t>
            </a:r>
          </a:p>
          <a:p>
            <a:pPr lvl="1">
              <a:lnSpc>
                <a:spcPct val="150000"/>
              </a:lnSpc>
              <a:buFont typeface="Wingdings" pitchFamily="2" charset="2"/>
              <a:buChar char="l"/>
            </a:pPr>
            <a:r>
              <a:rPr kumimoji="1"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 Danyang Chen, China Mobile</a:t>
            </a:r>
          </a:p>
          <a:p>
            <a:pPr marL="457200" lvl="1" indent="0">
              <a:lnSpc>
                <a:spcPct val="150000"/>
              </a:lnSpc>
              <a:buNone/>
            </a:pPr>
            <a:r>
              <a:rPr kumimoji="1" lang="en" altLang="zh-CN" sz="2400" b="1" dirty="0">
                <a:latin typeface="Times New Roman" panose="02020603050405020304" pitchFamily="18" charset="0"/>
                <a:ea typeface="Microsoft YaHei" panose="020B0503020204020204" pitchFamily="34" charset="-122"/>
                <a:cs typeface="Times New Roman" panose="02020603050405020304" pitchFamily="18" charset="0"/>
              </a:rPr>
              <a:t>Supervisor:</a:t>
            </a:r>
          </a:p>
          <a:p>
            <a:pPr lvl="1">
              <a:lnSpc>
                <a:spcPct val="150000"/>
              </a:lnSpc>
              <a:buFont typeface="Wingdings" pitchFamily="2" charset="2"/>
              <a:buChar char="l"/>
            </a:pPr>
            <a:r>
              <a:rPr kumimoji="1" lang="en" altLang="zh-CN" sz="2000" dirty="0">
                <a:latin typeface="Times New Roman" panose="02020603050405020304" pitchFamily="18" charset="0"/>
                <a:ea typeface="Microsoft YaHei" panose="020B0503020204020204" pitchFamily="34" charset="-122"/>
                <a:cs typeface="Times New Roman" panose="02020603050405020304" pitchFamily="18" charset="0"/>
              </a:rPr>
              <a:t>Zirui Zhuang, </a:t>
            </a:r>
            <a:r>
              <a:rPr kumimoji="1"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NIRC lab at Beijing University of Posts and Telecommunications</a:t>
            </a:r>
            <a:endParaRPr kumimoji="1" lang="en" altLang="zh-CN" sz="2000" dirty="0">
              <a:latin typeface="Times New Roman" panose="02020603050405020304" pitchFamily="18" charset="0"/>
              <a:ea typeface="Microsoft YaHei" panose="020B0503020204020204" pitchFamily="34" charset="-122"/>
              <a:cs typeface="Times New Roman" panose="02020603050405020304" pitchFamily="18" charset="0"/>
            </a:endParaRPr>
          </a:p>
          <a:p>
            <a:pPr lvl="1">
              <a:lnSpc>
                <a:spcPct val="150000"/>
              </a:lnSpc>
              <a:buFont typeface="Wingdings" pitchFamily="2" charset="2"/>
              <a:buChar char="l"/>
            </a:pPr>
            <a:r>
              <a:rPr kumimoji="1" lang="en" altLang="zh-CN" sz="2000" dirty="0">
                <a:latin typeface="Times New Roman" panose="02020603050405020304" pitchFamily="18" charset="0"/>
                <a:ea typeface="Microsoft YaHei" panose="020B0503020204020204" pitchFamily="34" charset="-122"/>
                <a:cs typeface="Times New Roman" panose="02020603050405020304" pitchFamily="18" charset="0"/>
              </a:rPr>
              <a:t>Jingyu Wang , </a:t>
            </a:r>
            <a:r>
              <a:rPr kumimoji="1"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NIRC lab at Beijing University of Posts and Telecommunications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Autofit/>
          </a:bodyPr>
          <a:lstStyle/>
          <a:p>
            <a:pPr lvl="0" algn="l">
              <a:buClrTx/>
              <a:buSzTx/>
              <a:buFontTx/>
            </a:pPr>
            <a:r>
              <a:rPr lang="en-US" altLang="zh-CN" sz="32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sym typeface="+mn-ea"/>
              </a:rPr>
              <a:t>Principle of Baseline</a:t>
            </a:r>
          </a:p>
        </p:txBody>
      </p:sp>
      <p:sp>
        <p:nvSpPr>
          <p:cNvPr id="3" name="文本框 2"/>
          <p:cNvSpPr txBox="1"/>
          <p:nvPr/>
        </p:nvSpPr>
        <p:spPr>
          <a:xfrm>
            <a:off x="558912" y="4456742"/>
            <a:ext cx="11348296" cy="830997"/>
          </a:xfrm>
          <a:prstGeom prst="rect">
            <a:avLst/>
          </a:prstGeom>
          <a:noFill/>
        </p:spPr>
        <p:txBody>
          <a:bodyPr wrap="square" rtlCol="0" anchor="t">
            <a:spAutoFit/>
          </a:bodyPr>
          <a:lstStyle/>
          <a:p>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Baseline (simplified RouteNet-Fermi): link_state + flow_state + </a:t>
            </a:r>
            <a:r>
              <a:rPr kumimoji="1" lang="en-US" altLang="zh-CN" sz="2400" strike="sngStrike"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queue_state</a:t>
            </a:r>
          </a:p>
          <a:p>
            <a:endParaRPr kumimoji="1" lang="en-US" sz="2400"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5990AD2-8F64-5E2E-22BC-379E7629AF93}"/>
                  </a:ext>
                </a:extLst>
              </p:cNvPr>
              <p:cNvSpPr txBox="1"/>
              <p:nvPr/>
            </p:nvSpPr>
            <p:spPr>
              <a:xfrm>
                <a:off x="558912" y="2828729"/>
                <a:ext cx="5174365" cy="632096"/>
              </a:xfrm>
              <a:prstGeom prst="rect">
                <a:avLst/>
              </a:prstGeom>
              <a:noFill/>
            </p:spPr>
            <p:txBody>
              <a:bodyPr wrap="none" rtlCol="0">
                <a:spAutoFit/>
              </a:bodyPr>
              <a:lstStyle/>
              <a:p>
                <a:r>
                  <a:rPr kumimoji="1" lang="en-US" altLang="zh-CN" sz="2400" dirty="0">
                    <a:latin typeface="Times New Roman" panose="02020603050405020304" pitchFamily="18" charset="0"/>
                    <a:cs typeface="Times New Roman" panose="02020603050405020304" pitchFamily="18" charset="0"/>
                  </a:rPr>
                  <a:t>End-to-end delay of flow 1: </a:t>
                </a:r>
                <a14:m>
                  <m:oMath xmlns:m="http://schemas.openxmlformats.org/officeDocument/2006/math">
                    <m:f>
                      <m:fPr>
                        <m:ctrlPr>
                          <a:rPr kumimoji="1" lang="en-US" altLang="zh-CN" sz="2400" b="0" i="1" smtClean="0">
                            <a:latin typeface="Cambria Math" panose="02040503050406030204" pitchFamily="18" charset="0"/>
                          </a:rPr>
                        </m:ctrlPr>
                      </m:fPr>
                      <m:num>
                        <m:sSub>
                          <m:sSubPr>
                            <m:ctrlPr>
                              <a:rPr kumimoji="1" lang="en-US" altLang="zh-CN" sz="2400" i="1" smtClean="0">
                                <a:latin typeface="Cambria Math" panose="02040503050406030204" pitchFamily="18" charset="0"/>
                              </a:rPr>
                            </m:ctrlPr>
                          </m:sSubPr>
                          <m:e>
                            <m:r>
                              <a:rPr kumimoji="1" lang="en-US" altLang="zh-CN" sz="2400" b="0" i="1" smtClean="0">
                                <a:latin typeface="Cambria Math" panose="02040503050406030204" pitchFamily="18" charset="0"/>
                              </a:rPr>
                              <m:t>𝑜</m:t>
                            </m:r>
                          </m:e>
                          <m:sub>
                            <m:r>
                              <a:rPr kumimoji="1" lang="en-US" altLang="zh-CN" sz="2400" b="0" i="1" smtClean="0">
                                <a:latin typeface="Cambria Math" panose="02040503050406030204" pitchFamily="18" charset="0"/>
                              </a:rPr>
                              <m:t>1</m:t>
                            </m:r>
                          </m:sub>
                        </m:sSub>
                      </m:num>
                      <m:den>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𝑐</m:t>
                            </m:r>
                          </m:e>
                          <m:sub>
                            <m:r>
                              <a:rPr kumimoji="1" lang="en-US" altLang="zh-CN" sz="2400" i="1">
                                <a:latin typeface="Cambria Math" panose="02040503050406030204" pitchFamily="18" charset="0"/>
                              </a:rPr>
                              <m:t>1</m:t>
                            </m:r>
                          </m:sub>
                        </m:sSub>
                      </m:den>
                    </m:f>
                    <m:r>
                      <a:rPr kumimoji="1" lang="en-US" altLang="zh-CN" sz="2400" b="0" i="1" smtClean="0">
                        <a:latin typeface="Cambria Math" panose="02040503050406030204" pitchFamily="18" charset="0"/>
                      </a:rPr>
                      <m:t>+</m:t>
                    </m:r>
                  </m:oMath>
                </a14:m>
                <a:r>
                  <a:rPr kumimoji="1" lang="en-US" altLang="zh-CN" sz="2400" dirty="0">
                    <a:latin typeface="Times New Roman" panose="02020603050405020304" pitchFamily="18" charset="0"/>
                    <a:cs typeface="Times New Roman" panose="02020603050405020304" pitchFamily="18" charset="0"/>
                  </a:rPr>
                  <a:t> </a:t>
                </a:r>
                <a14:m>
                  <m:oMath xmlns:m="http://schemas.openxmlformats.org/officeDocument/2006/math">
                    <m:f>
                      <m:fPr>
                        <m:ctrlPr>
                          <a:rPr kumimoji="1" lang="en-US" altLang="zh-CN" sz="2400" i="1">
                            <a:latin typeface="Cambria Math" panose="02040503050406030204" pitchFamily="18" charset="0"/>
                          </a:rPr>
                        </m:ctrlPr>
                      </m:fPr>
                      <m:num>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𝑜</m:t>
                            </m:r>
                          </m:e>
                          <m:sub>
                            <m:r>
                              <a:rPr kumimoji="1" lang="en-US" altLang="zh-CN" sz="2400" b="0" i="1" smtClean="0">
                                <a:latin typeface="Cambria Math" panose="02040503050406030204" pitchFamily="18" charset="0"/>
                              </a:rPr>
                              <m:t>2</m:t>
                            </m:r>
                          </m:sub>
                        </m:sSub>
                      </m:num>
                      <m:den>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𝑐</m:t>
                            </m:r>
                          </m:e>
                          <m:sub>
                            <m:r>
                              <a:rPr kumimoji="1" lang="en-US" altLang="zh-CN" sz="2400" b="0" i="1" smtClean="0">
                                <a:latin typeface="Cambria Math" panose="02040503050406030204" pitchFamily="18" charset="0"/>
                              </a:rPr>
                              <m:t>2</m:t>
                            </m:r>
                          </m:sub>
                        </m:sSub>
                      </m:den>
                    </m:f>
                  </m:oMath>
                </a14:m>
                <a:r>
                  <a:rPr kumimoji="1" lang="en-US" altLang="zh-CN" sz="2400" dirty="0">
                    <a:latin typeface="Times New Roman" panose="02020603050405020304" pitchFamily="18" charset="0"/>
                    <a:cs typeface="Times New Roman" panose="02020603050405020304" pitchFamily="18" charset="0"/>
                  </a:rPr>
                  <a:t> </a:t>
                </a:r>
                <a14:m>
                  <m:oMath xmlns:m="http://schemas.openxmlformats.org/officeDocument/2006/math">
                    <m:r>
                      <a:rPr kumimoji="1" lang="en-US" altLang="zh-CN" sz="2400" i="1">
                        <a:latin typeface="Cambria Math" panose="02040503050406030204" pitchFamily="18" charset="0"/>
                      </a:rPr>
                      <m:t>+</m:t>
                    </m:r>
                  </m:oMath>
                </a14:m>
                <a:r>
                  <a:rPr kumimoji="1" lang="en-US" altLang="zh-CN" sz="2400" dirty="0">
                    <a:latin typeface="Times New Roman" panose="02020603050405020304" pitchFamily="18" charset="0"/>
                    <a:cs typeface="Times New Roman" panose="02020603050405020304" pitchFamily="18" charset="0"/>
                  </a:rPr>
                  <a:t> </a:t>
                </a:r>
                <a14:m>
                  <m:oMath xmlns:m="http://schemas.openxmlformats.org/officeDocument/2006/math">
                    <m:f>
                      <m:fPr>
                        <m:ctrlPr>
                          <a:rPr kumimoji="1" lang="en-US" altLang="zh-CN" sz="2400" i="1">
                            <a:latin typeface="Cambria Math" panose="02040503050406030204" pitchFamily="18" charset="0"/>
                          </a:rPr>
                        </m:ctrlPr>
                      </m:fPr>
                      <m:num>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𝑜</m:t>
                            </m:r>
                          </m:e>
                          <m:sub>
                            <m:r>
                              <a:rPr kumimoji="1" lang="en-US" altLang="zh-CN" sz="2400" b="0" i="1" smtClean="0">
                                <a:latin typeface="Cambria Math" panose="02040503050406030204" pitchFamily="18" charset="0"/>
                              </a:rPr>
                              <m:t>3</m:t>
                            </m:r>
                          </m:sub>
                        </m:sSub>
                      </m:num>
                      <m:den>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𝑐</m:t>
                            </m:r>
                          </m:e>
                          <m:sub>
                            <m:r>
                              <a:rPr kumimoji="1" lang="en-US" altLang="zh-CN" sz="2400" b="0" i="1" smtClean="0">
                                <a:latin typeface="Cambria Math" panose="02040503050406030204" pitchFamily="18" charset="0"/>
                              </a:rPr>
                              <m:t>3</m:t>
                            </m:r>
                          </m:sub>
                        </m:sSub>
                      </m:den>
                    </m:f>
                  </m:oMath>
                </a14:m>
                <a:endParaRPr kumimoji="1" lang="zh-CN" altLang="en-US" sz="2400" dirty="0">
                  <a:latin typeface="Times New Roman" panose="02020603050405020304" pitchFamily="18" charset="0"/>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25990AD2-8F64-5E2E-22BC-379E7629AF93}"/>
                  </a:ext>
                </a:extLst>
              </p:cNvPr>
              <p:cNvSpPr txBox="1">
                <a:spLocks noRot="1" noChangeAspect="1" noMove="1" noResize="1" noEditPoints="1" noAdjustHandles="1" noChangeArrowheads="1" noChangeShapeType="1" noTextEdit="1"/>
              </p:cNvSpPr>
              <p:nvPr/>
            </p:nvSpPr>
            <p:spPr>
              <a:xfrm>
                <a:off x="558912" y="2828729"/>
                <a:ext cx="5174365" cy="632096"/>
              </a:xfrm>
              <a:prstGeom prst="rect">
                <a:avLst/>
              </a:prstGeom>
              <a:blipFill>
                <a:blip r:embed="rId3"/>
                <a:stretch>
                  <a:fillRect l="-1961" t="-1961" b="-1961"/>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D0CF0137-DDC6-C884-8680-6F10CF25AE24}"/>
              </a:ext>
            </a:extLst>
          </p:cNvPr>
          <p:cNvPicPr>
            <a:picLocks noChangeAspect="1"/>
          </p:cNvPicPr>
          <p:nvPr/>
        </p:nvPicPr>
        <p:blipFill>
          <a:blip r:embed="rId4"/>
          <a:stretch>
            <a:fillRect/>
          </a:stretch>
        </p:blipFill>
        <p:spPr>
          <a:xfrm>
            <a:off x="6592822" y="3103598"/>
            <a:ext cx="815570" cy="587540"/>
          </a:xfrm>
          <a:prstGeom prst="rect">
            <a:avLst/>
          </a:prstGeom>
        </p:spPr>
      </p:pic>
      <p:pic>
        <p:nvPicPr>
          <p:cNvPr id="8" name="图片 7">
            <a:extLst>
              <a:ext uri="{FF2B5EF4-FFF2-40B4-BE49-F238E27FC236}">
                <a16:creationId xmlns:a16="http://schemas.microsoft.com/office/drawing/2014/main" id="{467DB2E1-8358-159D-AE96-29AEA58250BD}"/>
              </a:ext>
            </a:extLst>
          </p:cNvPr>
          <p:cNvPicPr>
            <a:picLocks noChangeAspect="1"/>
          </p:cNvPicPr>
          <p:nvPr/>
        </p:nvPicPr>
        <p:blipFill>
          <a:blip r:embed="rId4"/>
          <a:stretch>
            <a:fillRect/>
          </a:stretch>
        </p:blipFill>
        <p:spPr>
          <a:xfrm>
            <a:off x="7678094" y="2532927"/>
            <a:ext cx="815570" cy="587540"/>
          </a:xfrm>
          <a:prstGeom prst="rect">
            <a:avLst/>
          </a:prstGeom>
        </p:spPr>
      </p:pic>
      <p:pic>
        <p:nvPicPr>
          <p:cNvPr id="9" name="图片 8">
            <a:extLst>
              <a:ext uri="{FF2B5EF4-FFF2-40B4-BE49-F238E27FC236}">
                <a16:creationId xmlns:a16="http://schemas.microsoft.com/office/drawing/2014/main" id="{45B45303-1864-9E42-8F2D-CE053B5E04AC}"/>
              </a:ext>
            </a:extLst>
          </p:cNvPr>
          <p:cNvPicPr>
            <a:picLocks noChangeAspect="1"/>
          </p:cNvPicPr>
          <p:nvPr/>
        </p:nvPicPr>
        <p:blipFill>
          <a:blip r:embed="rId4"/>
          <a:stretch>
            <a:fillRect/>
          </a:stretch>
        </p:blipFill>
        <p:spPr>
          <a:xfrm>
            <a:off x="8948094" y="2532927"/>
            <a:ext cx="815570" cy="587540"/>
          </a:xfrm>
          <a:prstGeom prst="rect">
            <a:avLst/>
          </a:prstGeom>
        </p:spPr>
      </p:pic>
      <p:cxnSp>
        <p:nvCxnSpPr>
          <p:cNvPr id="34" name="直线连接符 33">
            <a:extLst>
              <a:ext uri="{FF2B5EF4-FFF2-40B4-BE49-F238E27FC236}">
                <a16:creationId xmlns:a16="http://schemas.microsoft.com/office/drawing/2014/main" id="{9AFE5C85-3D31-8159-3C80-FE3B8D31A989}"/>
              </a:ext>
            </a:extLst>
          </p:cNvPr>
          <p:cNvCxnSpPr/>
          <p:nvPr/>
        </p:nvCxnSpPr>
        <p:spPr>
          <a:xfrm flipV="1">
            <a:off x="7287198" y="2943270"/>
            <a:ext cx="460917" cy="2884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线连接符 34">
            <a:extLst>
              <a:ext uri="{FF2B5EF4-FFF2-40B4-BE49-F238E27FC236}">
                <a16:creationId xmlns:a16="http://schemas.microsoft.com/office/drawing/2014/main" id="{6E95783F-164A-EDB8-ECF1-F694256397AA}"/>
              </a:ext>
            </a:extLst>
          </p:cNvPr>
          <p:cNvCxnSpPr>
            <a:cxnSpLocks/>
          </p:cNvCxnSpPr>
          <p:nvPr/>
        </p:nvCxnSpPr>
        <p:spPr>
          <a:xfrm>
            <a:off x="8490421" y="2826697"/>
            <a:ext cx="4762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线连接符 37">
            <a:extLst>
              <a:ext uri="{FF2B5EF4-FFF2-40B4-BE49-F238E27FC236}">
                <a16:creationId xmlns:a16="http://schemas.microsoft.com/office/drawing/2014/main" id="{AF6B5937-14E9-25CA-ACD9-865556069583}"/>
              </a:ext>
            </a:extLst>
          </p:cNvPr>
          <p:cNvCxnSpPr>
            <a:cxnSpLocks/>
          </p:cNvCxnSpPr>
          <p:nvPr/>
        </p:nvCxnSpPr>
        <p:spPr>
          <a:xfrm>
            <a:off x="9673559" y="2891231"/>
            <a:ext cx="468351" cy="4434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91BEA3F0-C6C2-F2B3-987F-BBE7A40A1496}"/>
                  </a:ext>
                </a:extLst>
              </p:cNvPr>
              <p:cNvSpPr txBox="1"/>
              <p:nvPr/>
            </p:nvSpPr>
            <p:spPr>
              <a:xfrm>
                <a:off x="7429904" y="3012647"/>
                <a:ext cx="458907" cy="3847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𝑐</m:t>
                          </m:r>
                        </m:e>
                        <m:sub>
                          <m:r>
                            <a:rPr kumimoji="1" lang="en-US" altLang="zh-CN" b="0" i="1" smtClean="0">
                              <a:latin typeface="Cambria Math" panose="02040503050406030204" pitchFamily="18" charset="0"/>
                            </a:rPr>
                            <m:t>1</m:t>
                          </m:r>
                        </m:sub>
                      </m:sSub>
                    </m:oMath>
                  </m:oMathPara>
                </a14:m>
                <a:endParaRPr kumimoji="1" lang="zh-CN" altLang="en-US" dirty="0">
                  <a:latin typeface="Times New Roman" panose="02020603050405020304" pitchFamily="18" charset="0"/>
                  <a:cs typeface="Times New Roman" panose="02020603050405020304" pitchFamily="18" charset="0"/>
                </a:endParaRPr>
              </a:p>
            </p:txBody>
          </p:sp>
        </mc:Choice>
        <mc:Fallback xmlns="">
          <p:sp>
            <p:nvSpPr>
              <p:cNvPr id="41" name="文本框 40">
                <a:extLst>
                  <a:ext uri="{FF2B5EF4-FFF2-40B4-BE49-F238E27FC236}">
                    <a16:creationId xmlns:a16="http://schemas.microsoft.com/office/drawing/2014/main" id="{91BEA3F0-C6C2-F2B3-987F-BBE7A40A1496}"/>
                  </a:ext>
                </a:extLst>
              </p:cNvPr>
              <p:cNvSpPr txBox="1">
                <a:spLocks noRot="1" noChangeAspect="1" noMove="1" noResize="1" noEditPoints="1" noAdjustHandles="1" noChangeArrowheads="1" noChangeShapeType="1" noTextEdit="1"/>
              </p:cNvSpPr>
              <p:nvPr/>
            </p:nvSpPr>
            <p:spPr>
              <a:xfrm>
                <a:off x="7429904" y="3012647"/>
                <a:ext cx="458907" cy="384721"/>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AB947C02-46FB-5F2F-B493-F3FB0CA6EA71}"/>
                  </a:ext>
                </a:extLst>
              </p:cNvPr>
              <p:cNvSpPr txBox="1"/>
              <p:nvPr/>
            </p:nvSpPr>
            <p:spPr>
              <a:xfrm>
                <a:off x="8521942" y="2762802"/>
                <a:ext cx="464550" cy="3847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𝑐</m:t>
                          </m:r>
                        </m:e>
                        <m:sub>
                          <m:r>
                            <a:rPr kumimoji="1" lang="en-US" altLang="zh-CN" b="0" i="1" smtClean="0">
                              <a:latin typeface="Cambria Math" panose="02040503050406030204" pitchFamily="18" charset="0"/>
                            </a:rPr>
                            <m:t>2</m:t>
                          </m:r>
                        </m:sub>
                      </m:sSub>
                    </m:oMath>
                  </m:oMathPara>
                </a14:m>
                <a:endParaRPr kumimoji="1" lang="zh-CN" altLang="en-US" dirty="0">
                  <a:latin typeface="Times New Roman" panose="02020603050405020304" pitchFamily="18" charset="0"/>
                  <a:cs typeface="Times New Roman" panose="02020603050405020304" pitchFamily="18" charset="0"/>
                </a:endParaRPr>
              </a:p>
            </p:txBody>
          </p:sp>
        </mc:Choice>
        <mc:Fallback xmlns="">
          <p:sp>
            <p:nvSpPr>
              <p:cNvPr id="42" name="文本框 41">
                <a:extLst>
                  <a:ext uri="{FF2B5EF4-FFF2-40B4-BE49-F238E27FC236}">
                    <a16:creationId xmlns:a16="http://schemas.microsoft.com/office/drawing/2014/main" id="{AB947C02-46FB-5F2F-B493-F3FB0CA6EA71}"/>
                  </a:ext>
                </a:extLst>
              </p:cNvPr>
              <p:cNvSpPr txBox="1">
                <a:spLocks noRot="1" noChangeAspect="1" noMove="1" noResize="1" noEditPoints="1" noAdjustHandles="1" noChangeArrowheads="1" noChangeShapeType="1" noTextEdit="1"/>
              </p:cNvSpPr>
              <p:nvPr/>
            </p:nvSpPr>
            <p:spPr>
              <a:xfrm>
                <a:off x="8521942" y="2762802"/>
                <a:ext cx="464550" cy="38472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B75AEAB4-ABAE-2D65-34E1-B39A2BCA576D}"/>
                  </a:ext>
                </a:extLst>
              </p:cNvPr>
              <p:cNvSpPr txBox="1"/>
              <p:nvPr/>
            </p:nvSpPr>
            <p:spPr>
              <a:xfrm>
                <a:off x="9569255" y="3016254"/>
                <a:ext cx="464550" cy="3847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𝑐</m:t>
                          </m:r>
                        </m:e>
                        <m:sub>
                          <m:r>
                            <a:rPr kumimoji="1" lang="en-US" altLang="zh-CN" b="0" i="1" smtClean="0">
                              <a:latin typeface="Cambria Math" panose="02040503050406030204" pitchFamily="18" charset="0"/>
                            </a:rPr>
                            <m:t>3</m:t>
                          </m:r>
                        </m:sub>
                      </m:sSub>
                    </m:oMath>
                  </m:oMathPara>
                </a14:m>
                <a:endParaRPr kumimoji="1" lang="zh-CN" altLang="en-US" dirty="0">
                  <a:latin typeface="Times New Roman" panose="02020603050405020304" pitchFamily="18" charset="0"/>
                  <a:cs typeface="Times New Roman" panose="02020603050405020304" pitchFamily="18" charset="0"/>
                </a:endParaRPr>
              </a:p>
            </p:txBody>
          </p:sp>
        </mc:Choice>
        <mc:Fallback xmlns="">
          <p:sp>
            <p:nvSpPr>
              <p:cNvPr id="43" name="文本框 42">
                <a:extLst>
                  <a:ext uri="{FF2B5EF4-FFF2-40B4-BE49-F238E27FC236}">
                    <a16:creationId xmlns:a16="http://schemas.microsoft.com/office/drawing/2014/main" id="{B75AEAB4-ABAE-2D65-34E1-B39A2BCA576D}"/>
                  </a:ext>
                </a:extLst>
              </p:cNvPr>
              <p:cNvSpPr txBox="1">
                <a:spLocks noRot="1" noChangeAspect="1" noMove="1" noResize="1" noEditPoints="1" noAdjustHandles="1" noChangeArrowheads="1" noChangeShapeType="1" noTextEdit="1"/>
              </p:cNvSpPr>
              <p:nvPr/>
            </p:nvSpPr>
            <p:spPr>
              <a:xfrm>
                <a:off x="9569255" y="3016254"/>
                <a:ext cx="464550" cy="384721"/>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33B37378-CE1D-6C63-2F53-22D8D6173D55}"/>
                  </a:ext>
                </a:extLst>
              </p:cNvPr>
              <p:cNvSpPr txBox="1"/>
              <p:nvPr/>
            </p:nvSpPr>
            <p:spPr>
              <a:xfrm>
                <a:off x="6905827" y="2804134"/>
                <a:ext cx="474745" cy="3847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𝑜</m:t>
                          </m:r>
                        </m:e>
                        <m:sub>
                          <m:r>
                            <a:rPr kumimoji="1" lang="en-US" altLang="zh-CN" b="0" i="1" smtClean="0">
                              <a:latin typeface="Cambria Math" panose="02040503050406030204" pitchFamily="18" charset="0"/>
                            </a:rPr>
                            <m:t>1</m:t>
                          </m:r>
                        </m:sub>
                      </m:sSub>
                    </m:oMath>
                  </m:oMathPara>
                </a14:m>
                <a:endParaRPr kumimoji="1" lang="zh-CN" altLang="en-US" dirty="0">
                  <a:latin typeface="Times New Roman" panose="02020603050405020304" pitchFamily="18" charset="0"/>
                  <a:cs typeface="Times New Roman" panose="02020603050405020304" pitchFamily="18" charset="0"/>
                </a:endParaRPr>
              </a:p>
            </p:txBody>
          </p:sp>
        </mc:Choice>
        <mc:Fallback xmlns="">
          <p:sp>
            <p:nvSpPr>
              <p:cNvPr id="44" name="文本框 43">
                <a:extLst>
                  <a:ext uri="{FF2B5EF4-FFF2-40B4-BE49-F238E27FC236}">
                    <a16:creationId xmlns:a16="http://schemas.microsoft.com/office/drawing/2014/main" id="{33B37378-CE1D-6C63-2F53-22D8D6173D55}"/>
                  </a:ext>
                </a:extLst>
              </p:cNvPr>
              <p:cNvSpPr txBox="1">
                <a:spLocks noRot="1" noChangeAspect="1" noMove="1" noResize="1" noEditPoints="1" noAdjustHandles="1" noChangeArrowheads="1" noChangeShapeType="1" noTextEdit="1"/>
              </p:cNvSpPr>
              <p:nvPr/>
            </p:nvSpPr>
            <p:spPr>
              <a:xfrm>
                <a:off x="6905827" y="2804134"/>
                <a:ext cx="474745" cy="384721"/>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85ED334A-56F5-32A5-317A-10FF05C3C0F7}"/>
                  </a:ext>
                </a:extLst>
              </p:cNvPr>
              <p:cNvSpPr txBox="1"/>
              <p:nvPr/>
            </p:nvSpPr>
            <p:spPr>
              <a:xfrm>
                <a:off x="8211074" y="2291931"/>
                <a:ext cx="480388" cy="3847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𝑜</m:t>
                          </m:r>
                        </m:e>
                        <m:sub>
                          <m:r>
                            <a:rPr kumimoji="1" lang="en-US" altLang="zh-CN" b="0" i="1" smtClean="0">
                              <a:latin typeface="Cambria Math" panose="02040503050406030204" pitchFamily="18" charset="0"/>
                            </a:rPr>
                            <m:t>2</m:t>
                          </m:r>
                        </m:sub>
                      </m:sSub>
                    </m:oMath>
                  </m:oMathPara>
                </a14:m>
                <a:endParaRPr kumimoji="1" lang="zh-CN" altLang="en-US" dirty="0">
                  <a:latin typeface="Times New Roman" panose="02020603050405020304" pitchFamily="18" charset="0"/>
                  <a:cs typeface="Times New Roman" panose="02020603050405020304" pitchFamily="18" charset="0"/>
                </a:endParaRPr>
              </a:p>
            </p:txBody>
          </p:sp>
        </mc:Choice>
        <mc:Fallback xmlns="">
          <p:sp>
            <p:nvSpPr>
              <p:cNvPr id="45" name="文本框 44">
                <a:extLst>
                  <a:ext uri="{FF2B5EF4-FFF2-40B4-BE49-F238E27FC236}">
                    <a16:creationId xmlns:a16="http://schemas.microsoft.com/office/drawing/2014/main" id="{85ED334A-56F5-32A5-317A-10FF05C3C0F7}"/>
                  </a:ext>
                </a:extLst>
              </p:cNvPr>
              <p:cNvSpPr txBox="1">
                <a:spLocks noRot="1" noChangeAspect="1" noMove="1" noResize="1" noEditPoints="1" noAdjustHandles="1" noChangeArrowheads="1" noChangeShapeType="1" noTextEdit="1"/>
              </p:cNvSpPr>
              <p:nvPr/>
            </p:nvSpPr>
            <p:spPr>
              <a:xfrm>
                <a:off x="8211074" y="2291931"/>
                <a:ext cx="480388" cy="384721"/>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C531C954-3930-E4A8-2A36-FBBFE605DDF8}"/>
                  </a:ext>
                </a:extLst>
              </p:cNvPr>
              <p:cNvSpPr txBox="1"/>
              <p:nvPr/>
            </p:nvSpPr>
            <p:spPr>
              <a:xfrm>
                <a:off x="9593761" y="2418362"/>
                <a:ext cx="480388" cy="3847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𝑜</m:t>
                          </m:r>
                        </m:e>
                        <m:sub>
                          <m:r>
                            <a:rPr kumimoji="1" lang="en-US" altLang="zh-CN" b="0" i="1" smtClean="0">
                              <a:latin typeface="Cambria Math" panose="02040503050406030204" pitchFamily="18" charset="0"/>
                            </a:rPr>
                            <m:t>3</m:t>
                          </m:r>
                        </m:sub>
                      </m:sSub>
                    </m:oMath>
                  </m:oMathPara>
                </a14:m>
                <a:endParaRPr kumimoji="1" lang="zh-CN" altLang="en-US" dirty="0">
                  <a:latin typeface="Times New Roman" panose="02020603050405020304" pitchFamily="18" charset="0"/>
                  <a:cs typeface="Times New Roman" panose="02020603050405020304" pitchFamily="18" charset="0"/>
                </a:endParaRPr>
              </a:p>
            </p:txBody>
          </p:sp>
        </mc:Choice>
        <mc:Fallback xmlns="">
          <p:sp>
            <p:nvSpPr>
              <p:cNvPr id="46" name="文本框 45">
                <a:extLst>
                  <a:ext uri="{FF2B5EF4-FFF2-40B4-BE49-F238E27FC236}">
                    <a16:creationId xmlns:a16="http://schemas.microsoft.com/office/drawing/2014/main" id="{C531C954-3930-E4A8-2A36-FBBFE605DDF8}"/>
                  </a:ext>
                </a:extLst>
              </p:cNvPr>
              <p:cNvSpPr txBox="1">
                <a:spLocks noRot="1" noChangeAspect="1" noMove="1" noResize="1" noEditPoints="1" noAdjustHandles="1" noChangeArrowheads="1" noChangeShapeType="1" noTextEdit="1"/>
              </p:cNvSpPr>
              <p:nvPr/>
            </p:nvSpPr>
            <p:spPr>
              <a:xfrm>
                <a:off x="9593761" y="2418362"/>
                <a:ext cx="480388" cy="384721"/>
              </a:xfrm>
              <a:prstGeom prst="rect">
                <a:avLst/>
              </a:prstGeom>
              <a:blipFill>
                <a:blip r:embed="rId10"/>
                <a:stretch>
                  <a:fillRect/>
                </a:stretch>
              </a:blipFill>
            </p:spPr>
            <p:txBody>
              <a:bodyPr/>
              <a:lstStyle/>
              <a:p>
                <a:r>
                  <a:rPr lang="zh-CN" altLang="en-US">
                    <a:noFill/>
                  </a:rPr>
                  <a:t> </a:t>
                </a:r>
              </a:p>
            </p:txBody>
          </p:sp>
        </mc:Fallback>
      </mc:AlternateContent>
      <p:grpSp>
        <p:nvGrpSpPr>
          <p:cNvPr id="56" name="组合 55">
            <a:extLst>
              <a:ext uri="{FF2B5EF4-FFF2-40B4-BE49-F238E27FC236}">
                <a16:creationId xmlns:a16="http://schemas.microsoft.com/office/drawing/2014/main" id="{E43DAF6E-331B-0385-F43A-4D2BC142B562}"/>
              </a:ext>
            </a:extLst>
          </p:cNvPr>
          <p:cNvGrpSpPr/>
          <p:nvPr/>
        </p:nvGrpSpPr>
        <p:grpSpPr>
          <a:xfrm>
            <a:off x="6830167" y="2747134"/>
            <a:ext cx="4654953" cy="1325556"/>
            <a:chOff x="6962247" y="3892644"/>
            <a:chExt cx="4654953" cy="1325556"/>
          </a:xfrm>
        </p:grpSpPr>
        <mc:AlternateContent xmlns:mc="http://schemas.openxmlformats.org/markup-compatibility/2006" xmlns:p14="http://schemas.microsoft.com/office/powerpoint/2010/main">
          <mc:Choice Requires="p14">
            <p:contentPart p14:bwMode="auto" r:id="rId11">
              <p14:nvContentPartPr>
                <p14:cNvPr id="27" name="墨迹 26">
                  <a:extLst>
                    <a:ext uri="{FF2B5EF4-FFF2-40B4-BE49-F238E27FC236}">
                      <a16:creationId xmlns:a16="http://schemas.microsoft.com/office/drawing/2014/main" id="{8D220F80-6941-9986-3B6F-04D8F6A5C163}"/>
                    </a:ext>
                  </a:extLst>
                </p14:cNvPr>
                <p14:cNvContentPartPr/>
                <p14:nvPr/>
              </p14:nvContentPartPr>
              <p14:xfrm>
                <a:off x="6962247" y="3892644"/>
                <a:ext cx="3937680" cy="969120"/>
              </p14:xfrm>
            </p:contentPart>
          </mc:Choice>
          <mc:Fallback xmlns="">
            <p:pic>
              <p:nvPicPr>
                <p:cNvPr id="27" name="墨迹 26">
                  <a:extLst>
                    <a:ext uri="{FF2B5EF4-FFF2-40B4-BE49-F238E27FC236}">
                      <a16:creationId xmlns:a16="http://schemas.microsoft.com/office/drawing/2014/main" id="{8D220F80-6941-9986-3B6F-04D8F6A5C163}"/>
                    </a:ext>
                  </a:extLst>
                </p:cNvPr>
                <p:cNvPicPr/>
                <p:nvPr/>
              </p:nvPicPr>
              <p:blipFill>
                <a:blip r:embed="rId12"/>
                <a:stretch>
                  <a:fillRect/>
                </a:stretch>
              </p:blipFill>
              <p:spPr>
                <a:xfrm>
                  <a:off x="6953607" y="3883644"/>
                  <a:ext cx="3955320" cy="986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8" name="墨迹 27">
                  <a:extLst>
                    <a:ext uri="{FF2B5EF4-FFF2-40B4-BE49-F238E27FC236}">
                      <a16:creationId xmlns:a16="http://schemas.microsoft.com/office/drawing/2014/main" id="{6BA90E0D-887E-3CF4-4071-D6505900B2AF}"/>
                    </a:ext>
                  </a:extLst>
                </p14:cNvPr>
                <p14:cNvContentPartPr/>
                <p14:nvPr/>
              </p14:nvContentPartPr>
              <p14:xfrm>
                <a:off x="10703727" y="4755564"/>
                <a:ext cx="259560" cy="146880"/>
              </p14:xfrm>
            </p:contentPart>
          </mc:Choice>
          <mc:Fallback xmlns="">
            <p:pic>
              <p:nvPicPr>
                <p:cNvPr id="28" name="墨迹 27">
                  <a:extLst>
                    <a:ext uri="{FF2B5EF4-FFF2-40B4-BE49-F238E27FC236}">
                      <a16:creationId xmlns:a16="http://schemas.microsoft.com/office/drawing/2014/main" id="{6BA90E0D-887E-3CF4-4071-D6505900B2AF}"/>
                    </a:ext>
                  </a:extLst>
                </p:cNvPr>
                <p:cNvPicPr/>
                <p:nvPr/>
              </p:nvPicPr>
              <p:blipFill>
                <a:blip r:embed="rId14"/>
                <a:stretch>
                  <a:fillRect/>
                </a:stretch>
              </p:blipFill>
              <p:spPr>
                <a:xfrm>
                  <a:off x="10695087" y="4746564"/>
                  <a:ext cx="27720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7" name="墨迹 46">
                  <a:extLst>
                    <a:ext uri="{FF2B5EF4-FFF2-40B4-BE49-F238E27FC236}">
                      <a16:creationId xmlns:a16="http://schemas.microsoft.com/office/drawing/2014/main" id="{DAB5CCA7-D8F7-F8D3-23E5-3DA3C72DA9D3}"/>
                    </a:ext>
                  </a:extLst>
                </p14:cNvPr>
                <p14:cNvContentPartPr/>
                <p14:nvPr/>
              </p14:nvContentPartPr>
              <p14:xfrm>
                <a:off x="11058480" y="4923360"/>
                <a:ext cx="155520" cy="270000"/>
              </p14:xfrm>
            </p:contentPart>
          </mc:Choice>
          <mc:Fallback xmlns="">
            <p:pic>
              <p:nvPicPr>
                <p:cNvPr id="47" name="墨迹 46">
                  <a:extLst>
                    <a:ext uri="{FF2B5EF4-FFF2-40B4-BE49-F238E27FC236}">
                      <a16:creationId xmlns:a16="http://schemas.microsoft.com/office/drawing/2014/main" id="{DAB5CCA7-D8F7-F8D3-23E5-3DA3C72DA9D3}"/>
                    </a:ext>
                  </a:extLst>
                </p:cNvPr>
                <p:cNvPicPr/>
                <p:nvPr/>
              </p:nvPicPr>
              <p:blipFill>
                <a:blip r:embed="rId16"/>
                <a:stretch>
                  <a:fillRect/>
                </a:stretch>
              </p:blipFill>
              <p:spPr>
                <a:xfrm>
                  <a:off x="11049840" y="4914720"/>
                  <a:ext cx="17316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9" name="墨迹 48">
                  <a:extLst>
                    <a:ext uri="{FF2B5EF4-FFF2-40B4-BE49-F238E27FC236}">
                      <a16:creationId xmlns:a16="http://schemas.microsoft.com/office/drawing/2014/main" id="{2AEFF52C-0CC4-AAAB-CE54-B263DBA8F9CE}"/>
                    </a:ext>
                  </a:extLst>
                </p14:cNvPr>
                <p14:cNvContentPartPr/>
                <p14:nvPr/>
              </p14:nvContentPartPr>
              <p14:xfrm>
                <a:off x="11094120" y="5040720"/>
                <a:ext cx="108360" cy="2520"/>
              </p14:xfrm>
            </p:contentPart>
          </mc:Choice>
          <mc:Fallback xmlns="">
            <p:pic>
              <p:nvPicPr>
                <p:cNvPr id="49" name="墨迹 48">
                  <a:extLst>
                    <a:ext uri="{FF2B5EF4-FFF2-40B4-BE49-F238E27FC236}">
                      <a16:creationId xmlns:a16="http://schemas.microsoft.com/office/drawing/2014/main" id="{2AEFF52C-0CC4-AAAB-CE54-B263DBA8F9CE}"/>
                    </a:ext>
                  </a:extLst>
                </p:cNvPr>
                <p:cNvPicPr/>
                <p:nvPr/>
              </p:nvPicPr>
              <p:blipFill>
                <a:blip r:embed="rId18"/>
                <a:stretch>
                  <a:fillRect/>
                </a:stretch>
              </p:blipFill>
              <p:spPr>
                <a:xfrm>
                  <a:off x="11085480" y="5032080"/>
                  <a:ext cx="12600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1" name="墨迹 50">
                  <a:extLst>
                    <a:ext uri="{FF2B5EF4-FFF2-40B4-BE49-F238E27FC236}">
                      <a16:creationId xmlns:a16="http://schemas.microsoft.com/office/drawing/2014/main" id="{E76F617B-8D6A-4410-E229-FA2A9A9EF7A0}"/>
                    </a:ext>
                  </a:extLst>
                </p14:cNvPr>
                <p14:cNvContentPartPr/>
                <p14:nvPr/>
              </p14:nvContentPartPr>
              <p14:xfrm>
                <a:off x="11225880" y="4905720"/>
                <a:ext cx="86040" cy="312480"/>
              </p14:xfrm>
            </p:contentPart>
          </mc:Choice>
          <mc:Fallback xmlns="">
            <p:pic>
              <p:nvPicPr>
                <p:cNvPr id="51" name="墨迹 50">
                  <a:extLst>
                    <a:ext uri="{FF2B5EF4-FFF2-40B4-BE49-F238E27FC236}">
                      <a16:creationId xmlns:a16="http://schemas.microsoft.com/office/drawing/2014/main" id="{E76F617B-8D6A-4410-E229-FA2A9A9EF7A0}"/>
                    </a:ext>
                  </a:extLst>
                </p:cNvPr>
                <p:cNvPicPr/>
                <p:nvPr/>
              </p:nvPicPr>
              <p:blipFill>
                <a:blip r:embed="rId20"/>
                <a:stretch>
                  <a:fillRect/>
                </a:stretch>
              </p:blipFill>
              <p:spPr>
                <a:xfrm>
                  <a:off x="11216880" y="4896720"/>
                  <a:ext cx="10368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3" name="墨迹 52">
                  <a:extLst>
                    <a:ext uri="{FF2B5EF4-FFF2-40B4-BE49-F238E27FC236}">
                      <a16:creationId xmlns:a16="http://schemas.microsoft.com/office/drawing/2014/main" id="{4CFB257F-87DD-872F-DFEF-37087059EA58}"/>
                    </a:ext>
                  </a:extLst>
                </p14:cNvPr>
                <p14:cNvContentPartPr/>
                <p14:nvPr/>
              </p14:nvContentPartPr>
              <p14:xfrm>
                <a:off x="11359080" y="5100480"/>
                <a:ext cx="52560" cy="86040"/>
              </p14:xfrm>
            </p:contentPart>
          </mc:Choice>
          <mc:Fallback xmlns="">
            <p:pic>
              <p:nvPicPr>
                <p:cNvPr id="53" name="墨迹 52">
                  <a:extLst>
                    <a:ext uri="{FF2B5EF4-FFF2-40B4-BE49-F238E27FC236}">
                      <a16:creationId xmlns:a16="http://schemas.microsoft.com/office/drawing/2014/main" id="{4CFB257F-87DD-872F-DFEF-37087059EA58}"/>
                    </a:ext>
                  </a:extLst>
                </p:cNvPr>
                <p:cNvPicPr/>
                <p:nvPr/>
              </p:nvPicPr>
              <p:blipFill>
                <a:blip r:embed="rId22"/>
                <a:stretch>
                  <a:fillRect/>
                </a:stretch>
              </p:blipFill>
              <p:spPr>
                <a:xfrm>
                  <a:off x="11350440" y="5091480"/>
                  <a:ext cx="7020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5" name="墨迹 54">
                  <a:extLst>
                    <a:ext uri="{FF2B5EF4-FFF2-40B4-BE49-F238E27FC236}">
                      <a16:creationId xmlns:a16="http://schemas.microsoft.com/office/drawing/2014/main" id="{76C52430-1543-3035-F1E5-6F53F19EE15C}"/>
                    </a:ext>
                  </a:extLst>
                </p14:cNvPr>
                <p14:cNvContentPartPr/>
                <p14:nvPr/>
              </p14:nvContentPartPr>
              <p14:xfrm>
                <a:off x="11457360" y="5109120"/>
                <a:ext cx="159840" cy="82800"/>
              </p14:xfrm>
            </p:contentPart>
          </mc:Choice>
          <mc:Fallback xmlns="">
            <p:pic>
              <p:nvPicPr>
                <p:cNvPr id="55" name="墨迹 54">
                  <a:extLst>
                    <a:ext uri="{FF2B5EF4-FFF2-40B4-BE49-F238E27FC236}">
                      <a16:creationId xmlns:a16="http://schemas.microsoft.com/office/drawing/2014/main" id="{76C52430-1543-3035-F1E5-6F53F19EE15C}"/>
                    </a:ext>
                  </a:extLst>
                </p:cNvPr>
                <p:cNvPicPr/>
                <p:nvPr/>
              </p:nvPicPr>
              <p:blipFill>
                <a:blip r:embed="rId24"/>
                <a:stretch>
                  <a:fillRect/>
                </a:stretch>
              </p:blipFill>
              <p:spPr>
                <a:xfrm>
                  <a:off x="11448360" y="5100480"/>
                  <a:ext cx="177480" cy="100440"/>
                </a:xfrm>
                <a:prstGeom prst="rect">
                  <a:avLst/>
                </a:prstGeom>
              </p:spPr>
            </p:pic>
          </mc:Fallback>
        </mc:AlternateContent>
      </p:grpSp>
      <p:sp>
        <p:nvSpPr>
          <p:cNvPr id="57" name="文本框 56">
            <a:extLst>
              <a:ext uri="{FF2B5EF4-FFF2-40B4-BE49-F238E27FC236}">
                <a16:creationId xmlns:a16="http://schemas.microsoft.com/office/drawing/2014/main" id="{C0696F7B-539B-6D59-F899-E7968DE53F65}"/>
              </a:ext>
            </a:extLst>
          </p:cNvPr>
          <p:cNvSpPr txBox="1"/>
          <p:nvPr/>
        </p:nvSpPr>
        <p:spPr>
          <a:xfrm>
            <a:off x="619718" y="1106992"/>
            <a:ext cx="4422942" cy="1569660"/>
          </a:xfrm>
          <a:prstGeom prst="rect">
            <a:avLst/>
          </a:prstGeom>
          <a:noFill/>
        </p:spPr>
        <p:txBody>
          <a:bodyPr wrap="none" rtlCol="0">
            <a:spAutoFit/>
          </a:bodyPr>
          <a:lstStyle/>
          <a:p>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End-to-end delay is composed of: </a:t>
            </a:r>
          </a:p>
          <a:p>
            <a:pPr marL="457200" indent="-457200">
              <a:buFont typeface="Arial" panose="020B0604020202020204" pitchFamily="34" charset="0"/>
              <a:buChar char="•"/>
            </a:pP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queueing delay </a:t>
            </a:r>
          </a:p>
          <a:p>
            <a:pPr marL="457200" indent="-457200">
              <a:buFont typeface="Arial" panose="020B0604020202020204" pitchFamily="34" charset="0"/>
              <a:buChar char="•"/>
            </a:pPr>
            <a:r>
              <a:rPr kumimoji="1" lang="en" altLang="zh-CN" sz="2400" dirty="0">
                <a:latin typeface="Times New Roman" panose="02020603050405020304" pitchFamily="18" charset="0"/>
                <a:ea typeface="宋体" panose="02010600030101010101" pitchFamily="2" charset="-122"/>
                <a:cs typeface="Times New Roman" panose="02020603050405020304" pitchFamily="18" charset="0"/>
              </a:rPr>
              <a:t>transmission delay </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457200" indent="-457200">
              <a:buFont typeface="Arial" panose="020B0604020202020204" pitchFamily="34" charset="0"/>
              <a:buChar char="•"/>
            </a:pPr>
            <a:r>
              <a:rPr kumimoji="1" lang="en-US" altLang="zh-CN" sz="2400" strike="sngStrike"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propagation delay </a:t>
            </a:r>
            <a:endParaRPr kumimoji="1" lang="zh-CN" altLang="en-US" sz="2400" strike="sngStrike"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 name="文本框 59">
            <a:extLst>
              <a:ext uri="{FF2B5EF4-FFF2-40B4-BE49-F238E27FC236}">
                <a16:creationId xmlns:a16="http://schemas.microsoft.com/office/drawing/2014/main" id="{30581533-3DA1-F474-5CF7-4D31466019F4}"/>
              </a:ext>
            </a:extLst>
          </p:cNvPr>
          <p:cNvSpPr txBox="1"/>
          <p:nvPr/>
        </p:nvSpPr>
        <p:spPr>
          <a:xfrm>
            <a:off x="564484" y="5427330"/>
            <a:ext cx="2746265" cy="461665"/>
          </a:xfrm>
          <a:prstGeom prst="rect">
            <a:avLst/>
          </a:prstGeom>
          <a:noFill/>
        </p:spPr>
        <p:txBody>
          <a:bodyPr wrap="none" rtlCol="0">
            <a:spAutoFit/>
          </a:bodyPr>
          <a:lstStyle/>
          <a:p>
            <a:r>
              <a:rPr kumimoji="1" lang="en-US" altLang="zh-CN" sz="2400" dirty="0">
                <a:latin typeface="Times New Roman" panose="02020603050405020304" pitchFamily="18" charset="0"/>
                <a:cs typeface="Times New Roman" panose="02020603050405020304" pitchFamily="18" charset="0"/>
              </a:rPr>
              <a:t>flow_state_sequence</a:t>
            </a:r>
            <a:endParaRPr kumimoji="1" lang="zh-C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E446E671-AECF-2F7B-F87E-17518350194E}"/>
                  </a:ext>
                </a:extLst>
              </p:cNvPr>
              <p:cNvSpPr txBox="1"/>
              <p:nvPr/>
            </p:nvSpPr>
            <p:spPr>
              <a:xfrm>
                <a:off x="4756643" y="5090599"/>
                <a:ext cx="1715213" cy="400110"/>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a:t>
                </a:r>
                <a14:m>
                  <m:oMath xmlns:m="http://schemas.openxmlformats.org/officeDocument/2006/math">
                    <m:sSub>
                      <m:sSubPr>
                        <m:ctrlPr>
                          <a:rPr kumimoji="1" lang="en-US" altLang="zh-CN" sz="2000" i="1" smtClean="0">
                            <a:latin typeface="Cambria Math" panose="02040503050406030204" pitchFamily="18" charset="0"/>
                          </a:rPr>
                        </m:ctrlPr>
                      </m:sSubPr>
                      <m:e>
                        <m:r>
                          <a:rPr kumimoji="1" lang="en-US" altLang="zh-CN" sz="2000" b="0" i="1" smtClean="0">
                            <a:latin typeface="Cambria Math" panose="02040503050406030204" pitchFamily="18" charset="0"/>
                          </a:rPr>
                          <m:t>𝑜</m:t>
                        </m:r>
                      </m:e>
                      <m:sub>
                        <m:r>
                          <a:rPr kumimoji="1" lang="en-US" altLang="zh-CN" sz="2000" b="0" i="1" smtClean="0">
                            <a:latin typeface="Cambria Math" panose="02040503050406030204" pitchFamily="18" charset="0"/>
                          </a:rPr>
                          <m:t>1</m:t>
                        </m:r>
                      </m:sub>
                    </m:sSub>
                  </m:oMath>
                </a14:m>
                <a:r>
                  <a:rPr kumimoji="1" lang="en-US" altLang="zh-CN" dirty="0">
                    <a:latin typeface="Times New Roman" panose="02020603050405020304" pitchFamily="18" charset="0"/>
                    <a:cs typeface="Times New Roman" panose="02020603050405020304" pitchFamily="18" charset="0"/>
                  </a:rPr>
                  <a:t>,</a:t>
                </a:r>
                <a:r>
                  <a:rPr kumimoji="1" lang="en-US" altLang="zh-C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𝑜</m:t>
                        </m:r>
                      </m:e>
                      <m:sub>
                        <m:r>
                          <a:rPr kumimoji="1" lang="en-US" altLang="zh-CN" sz="2000" b="0" i="1" smtClean="0">
                            <a:latin typeface="Cambria Math" panose="02040503050406030204" pitchFamily="18" charset="0"/>
                          </a:rPr>
                          <m:t>2</m:t>
                        </m:r>
                      </m:sub>
                    </m:sSub>
                  </m:oMath>
                </a14:m>
                <a:r>
                  <a:rPr kumimoji="1" lang="en-US" altLang="zh-CN"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𝑜</m:t>
                        </m:r>
                      </m:e>
                      <m:sub>
                        <m:r>
                          <a:rPr kumimoji="1" lang="en-US" altLang="zh-CN" sz="2000" b="0" i="1" smtClean="0">
                            <a:latin typeface="Cambria Math" panose="02040503050406030204" pitchFamily="18" charset="0"/>
                          </a:rPr>
                          <m:t>𝑛</m:t>
                        </m:r>
                      </m:sub>
                    </m:sSub>
                  </m:oMath>
                </a14:m>
                <a:r>
                  <a:rPr kumimoji="1" lang="en-US" altLang="zh-CN" dirty="0">
                    <a:latin typeface="Times New Roman" panose="02020603050405020304" pitchFamily="18" charset="0"/>
                    <a:cs typeface="Times New Roman" panose="02020603050405020304" pitchFamily="18" charset="0"/>
                  </a:rPr>
                  <a:t>]</a:t>
                </a:r>
                <a:endParaRPr kumimoji="1" lang="zh-CN" altLang="en-US" dirty="0">
                  <a:latin typeface="Times New Roman" panose="02020603050405020304" pitchFamily="18" charset="0"/>
                  <a:cs typeface="Times New Roman" panose="02020603050405020304" pitchFamily="18" charset="0"/>
                </a:endParaRPr>
              </a:p>
            </p:txBody>
          </p:sp>
        </mc:Choice>
        <mc:Fallback xmlns="">
          <p:sp>
            <p:nvSpPr>
              <p:cNvPr id="61" name="文本框 60">
                <a:extLst>
                  <a:ext uri="{FF2B5EF4-FFF2-40B4-BE49-F238E27FC236}">
                    <a16:creationId xmlns:a16="http://schemas.microsoft.com/office/drawing/2014/main" id="{E446E671-AECF-2F7B-F87E-17518350194E}"/>
                  </a:ext>
                </a:extLst>
              </p:cNvPr>
              <p:cNvSpPr txBox="1">
                <a:spLocks noRot="1" noChangeAspect="1" noMove="1" noResize="1" noEditPoints="1" noAdjustHandles="1" noChangeArrowheads="1" noChangeShapeType="1" noTextEdit="1"/>
              </p:cNvSpPr>
              <p:nvPr/>
            </p:nvSpPr>
            <p:spPr>
              <a:xfrm>
                <a:off x="4756643" y="5090599"/>
                <a:ext cx="1715213" cy="400110"/>
              </a:xfrm>
              <a:prstGeom prst="rect">
                <a:avLst/>
              </a:prstGeom>
              <a:blipFill>
                <a:blip r:embed="rId25"/>
                <a:stretch>
                  <a:fillRect l="-2941" t="-3030" r="-2206" b="-212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1A94104E-7833-B392-A6A5-447DFE26C770}"/>
                  </a:ext>
                </a:extLst>
              </p:cNvPr>
              <p:cNvSpPr txBox="1"/>
              <p:nvPr/>
            </p:nvSpPr>
            <p:spPr>
              <a:xfrm>
                <a:off x="4756643" y="5461653"/>
                <a:ext cx="1715213" cy="400110"/>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a:t>
                </a:r>
                <a14:m>
                  <m:oMath xmlns:m="http://schemas.openxmlformats.org/officeDocument/2006/math">
                    <m:sSub>
                      <m:sSubPr>
                        <m:ctrlPr>
                          <a:rPr kumimoji="1" lang="en-US" altLang="zh-CN" sz="2000" i="1" smtClean="0">
                            <a:latin typeface="Cambria Math" panose="02040503050406030204" pitchFamily="18" charset="0"/>
                          </a:rPr>
                        </m:ctrlPr>
                      </m:sSubPr>
                      <m:e>
                        <m:r>
                          <a:rPr kumimoji="1" lang="en-US" altLang="zh-CN" sz="2000" b="0" i="1" smtClean="0">
                            <a:latin typeface="Cambria Math" panose="02040503050406030204" pitchFamily="18" charset="0"/>
                          </a:rPr>
                          <m:t>𝑜</m:t>
                        </m:r>
                      </m:e>
                      <m:sub>
                        <m:r>
                          <a:rPr kumimoji="1" lang="en-US" altLang="zh-CN" sz="2000" b="0" i="1" smtClean="0">
                            <a:latin typeface="Cambria Math" panose="02040503050406030204" pitchFamily="18" charset="0"/>
                          </a:rPr>
                          <m:t>1</m:t>
                        </m:r>
                      </m:sub>
                    </m:sSub>
                  </m:oMath>
                </a14:m>
                <a:r>
                  <a:rPr kumimoji="1" lang="en-US" altLang="zh-CN" dirty="0">
                    <a:latin typeface="Times New Roman" panose="02020603050405020304" pitchFamily="18" charset="0"/>
                    <a:cs typeface="Times New Roman" panose="02020603050405020304" pitchFamily="18" charset="0"/>
                  </a:rPr>
                  <a:t>,</a:t>
                </a:r>
                <a:r>
                  <a:rPr kumimoji="1" lang="en-US" altLang="zh-C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𝑜</m:t>
                        </m:r>
                      </m:e>
                      <m:sub>
                        <m:r>
                          <a:rPr kumimoji="1" lang="en-US" altLang="zh-CN" sz="2000" b="0" i="1" smtClean="0">
                            <a:latin typeface="Cambria Math" panose="02040503050406030204" pitchFamily="18" charset="0"/>
                          </a:rPr>
                          <m:t>2</m:t>
                        </m:r>
                      </m:sub>
                    </m:sSub>
                  </m:oMath>
                </a14:m>
                <a:r>
                  <a:rPr kumimoji="1" lang="en-US" altLang="zh-CN"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𝑜</m:t>
                        </m:r>
                      </m:e>
                      <m:sub>
                        <m:r>
                          <a:rPr kumimoji="1" lang="en-US" altLang="zh-CN" sz="2000" b="0" i="1" smtClean="0">
                            <a:latin typeface="Cambria Math" panose="02040503050406030204" pitchFamily="18" charset="0"/>
                          </a:rPr>
                          <m:t>𝑛</m:t>
                        </m:r>
                      </m:sub>
                    </m:sSub>
                  </m:oMath>
                </a14:m>
                <a:r>
                  <a:rPr kumimoji="1" lang="en-US" altLang="zh-CN" dirty="0">
                    <a:latin typeface="Times New Roman" panose="02020603050405020304" pitchFamily="18" charset="0"/>
                    <a:cs typeface="Times New Roman" panose="02020603050405020304" pitchFamily="18" charset="0"/>
                  </a:rPr>
                  <a:t>]</a:t>
                </a:r>
                <a:endParaRPr kumimoji="1" lang="zh-CN" altLang="en-US" dirty="0">
                  <a:latin typeface="Times New Roman" panose="02020603050405020304" pitchFamily="18" charset="0"/>
                  <a:cs typeface="Times New Roman" panose="02020603050405020304" pitchFamily="18" charset="0"/>
                </a:endParaRPr>
              </a:p>
            </p:txBody>
          </p:sp>
        </mc:Choice>
        <mc:Fallback xmlns="">
          <p:sp>
            <p:nvSpPr>
              <p:cNvPr id="62" name="文本框 61">
                <a:extLst>
                  <a:ext uri="{FF2B5EF4-FFF2-40B4-BE49-F238E27FC236}">
                    <a16:creationId xmlns:a16="http://schemas.microsoft.com/office/drawing/2014/main" id="{1A94104E-7833-B392-A6A5-447DFE26C770}"/>
                  </a:ext>
                </a:extLst>
              </p:cNvPr>
              <p:cNvSpPr txBox="1">
                <a:spLocks noRot="1" noChangeAspect="1" noMove="1" noResize="1" noEditPoints="1" noAdjustHandles="1" noChangeArrowheads="1" noChangeShapeType="1" noTextEdit="1"/>
              </p:cNvSpPr>
              <p:nvPr/>
            </p:nvSpPr>
            <p:spPr>
              <a:xfrm>
                <a:off x="4756643" y="5461653"/>
                <a:ext cx="1715213" cy="400110"/>
              </a:xfrm>
              <a:prstGeom prst="rect">
                <a:avLst/>
              </a:prstGeom>
              <a:blipFill>
                <a:blip r:embed="rId26"/>
                <a:stretch>
                  <a:fillRect l="-2941" t="-6250" r="-2206" b="-218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B6B60BEE-859E-17F7-B806-38C139D5ECB5}"/>
                  </a:ext>
                </a:extLst>
              </p:cNvPr>
              <p:cNvSpPr txBox="1"/>
              <p:nvPr/>
            </p:nvSpPr>
            <p:spPr>
              <a:xfrm>
                <a:off x="4756643" y="5931469"/>
                <a:ext cx="1715213" cy="400110"/>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a:t>
                </a:r>
                <a14:m>
                  <m:oMath xmlns:m="http://schemas.openxmlformats.org/officeDocument/2006/math">
                    <m:sSub>
                      <m:sSubPr>
                        <m:ctrlPr>
                          <a:rPr kumimoji="1" lang="en-US" altLang="zh-CN" sz="2000" i="1" smtClean="0">
                            <a:latin typeface="Cambria Math" panose="02040503050406030204" pitchFamily="18" charset="0"/>
                          </a:rPr>
                        </m:ctrlPr>
                      </m:sSubPr>
                      <m:e>
                        <m:r>
                          <a:rPr kumimoji="1" lang="en-US" altLang="zh-CN" sz="2000" b="0" i="1" smtClean="0">
                            <a:latin typeface="Cambria Math" panose="02040503050406030204" pitchFamily="18" charset="0"/>
                          </a:rPr>
                          <m:t>𝑜</m:t>
                        </m:r>
                      </m:e>
                      <m:sub>
                        <m:r>
                          <a:rPr kumimoji="1" lang="en-US" altLang="zh-CN" sz="2000" b="0" i="1" smtClean="0">
                            <a:latin typeface="Cambria Math" panose="02040503050406030204" pitchFamily="18" charset="0"/>
                          </a:rPr>
                          <m:t>1</m:t>
                        </m:r>
                      </m:sub>
                    </m:sSub>
                  </m:oMath>
                </a14:m>
                <a:r>
                  <a:rPr kumimoji="1" lang="en-US" altLang="zh-CN" dirty="0">
                    <a:latin typeface="Times New Roman" panose="02020603050405020304" pitchFamily="18" charset="0"/>
                    <a:cs typeface="Times New Roman" panose="02020603050405020304" pitchFamily="18" charset="0"/>
                  </a:rPr>
                  <a:t>,</a:t>
                </a:r>
                <a:r>
                  <a:rPr kumimoji="1" lang="en-US" altLang="zh-C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𝑜</m:t>
                        </m:r>
                      </m:e>
                      <m:sub>
                        <m:r>
                          <a:rPr kumimoji="1" lang="en-US" altLang="zh-CN" sz="2000" b="0" i="1" smtClean="0">
                            <a:latin typeface="Cambria Math" panose="02040503050406030204" pitchFamily="18" charset="0"/>
                          </a:rPr>
                          <m:t>2</m:t>
                        </m:r>
                      </m:sub>
                    </m:sSub>
                  </m:oMath>
                </a14:m>
                <a:r>
                  <a:rPr kumimoji="1" lang="en-US" altLang="zh-CN"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𝑜</m:t>
                        </m:r>
                      </m:e>
                      <m:sub>
                        <m:r>
                          <a:rPr kumimoji="1" lang="en-US" altLang="zh-CN" sz="2000" b="0" i="1" smtClean="0">
                            <a:latin typeface="Cambria Math" panose="02040503050406030204" pitchFamily="18" charset="0"/>
                          </a:rPr>
                          <m:t>𝑛</m:t>
                        </m:r>
                      </m:sub>
                    </m:sSub>
                  </m:oMath>
                </a14:m>
                <a:r>
                  <a:rPr kumimoji="1" lang="en-US" altLang="zh-CN" dirty="0">
                    <a:latin typeface="Times New Roman" panose="02020603050405020304" pitchFamily="18" charset="0"/>
                    <a:cs typeface="Times New Roman" panose="02020603050405020304" pitchFamily="18" charset="0"/>
                  </a:rPr>
                  <a:t>]</a:t>
                </a:r>
                <a:endParaRPr kumimoji="1" lang="zh-CN" altLang="en-US" dirty="0">
                  <a:latin typeface="Times New Roman" panose="02020603050405020304" pitchFamily="18" charset="0"/>
                  <a:cs typeface="Times New Roman" panose="02020603050405020304" pitchFamily="18" charset="0"/>
                </a:endParaRPr>
              </a:p>
            </p:txBody>
          </p:sp>
        </mc:Choice>
        <mc:Fallback xmlns="">
          <p:sp>
            <p:nvSpPr>
              <p:cNvPr id="63" name="文本框 62">
                <a:extLst>
                  <a:ext uri="{FF2B5EF4-FFF2-40B4-BE49-F238E27FC236}">
                    <a16:creationId xmlns:a16="http://schemas.microsoft.com/office/drawing/2014/main" id="{B6B60BEE-859E-17F7-B806-38C139D5ECB5}"/>
                  </a:ext>
                </a:extLst>
              </p:cNvPr>
              <p:cNvSpPr txBox="1">
                <a:spLocks noRot="1" noChangeAspect="1" noMove="1" noResize="1" noEditPoints="1" noAdjustHandles="1" noChangeArrowheads="1" noChangeShapeType="1" noTextEdit="1"/>
              </p:cNvSpPr>
              <p:nvPr/>
            </p:nvSpPr>
            <p:spPr>
              <a:xfrm>
                <a:off x="4756643" y="5931469"/>
                <a:ext cx="1715213" cy="400110"/>
              </a:xfrm>
              <a:prstGeom prst="rect">
                <a:avLst/>
              </a:prstGeom>
              <a:blipFill>
                <a:blip r:embed="rId26"/>
                <a:stretch>
                  <a:fillRect l="-2941" t="-6250" r="-2206" b="-21875"/>
                </a:stretch>
              </a:blipFill>
            </p:spPr>
            <p:txBody>
              <a:bodyPr/>
              <a:lstStyle/>
              <a:p>
                <a:r>
                  <a:rPr lang="zh-CN" altLang="en-US">
                    <a:noFill/>
                  </a:rPr>
                  <a:t> </a:t>
                </a:r>
              </a:p>
            </p:txBody>
          </p:sp>
        </mc:Fallback>
      </mc:AlternateContent>
      <p:sp>
        <p:nvSpPr>
          <p:cNvPr id="64" name="右箭头 63">
            <a:extLst>
              <a:ext uri="{FF2B5EF4-FFF2-40B4-BE49-F238E27FC236}">
                <a16:creationId xmlns:a16="http://schemas.microsoft.com/office/drawing/2014/main" id="{A846F682-A99B-58F7-C666-59CF13A2AD94}"/>
              </a:ext>
            </a:extLst>
          </p:cNvPr>
          <p:cNvSpPr/>
          <p:nvPr/>
        </p:nvSpPr>
        <p:spPr>
          <a:xfrm>
            <a:off x="3591036" y="5577978"/>
            <a:ext cx="811092" cy="2365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65" name="右箭头 64">
            <a:extLst>
              <a:ext uri="{FF2B5EF4-FFF2-40B4-BE49-F238E27FC236}">
                <a16:creationId xmlns:a16="http://schemas.microsoft.com/office/drawing/2014/main" id="{F4396FCC-26BF-2D97-C368-D58B5E7BCB89}"/>
              </a:ext>
            </a:extLst>
          </p:cNvPr>
          <p:cNvSpPr/>
          <p:nvPr/>
        </p:nvSpPr>
        <p:spPr>
          <a:xfrm>
            <a:off x="6694945" y="5588736"/>
            <a:ext cx="811092" cy="2365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66" name="文本框 65">
            <a:extLst>
              <a:ext uri="{FF2B5EF4-FFF2-40B4-BE49-F238E27FC236}">
                <a16:creationId xmlns:a16="http://schemas.microsoft.com/office/drawing/2014/main" id="{42F31819-7B38-C2B4-6B92-842D6F93CFEB}"/>
              </a:ext>
            </a:extLst>
          </p:cNvPr>
          <p:cNvSpPr txBox="1"/>
          <p:nvPr/>
        </p:nvSpPr>
        <p:spPr>
          <a:xfrm>
            <a:off x="7699062" y="5468028"/>
            <a:ext cx="3873176" cy="461665"/>
          </a:xfrm>
          <a:prstGeom prst="rect">
            <a:avLst/>
          </a:prstGeom>
          <a:noFill/>
        </p:spPr>
        <p:txBody>
          <a:bodyPr wrap="none" rtlCol="0">
            <a:spAutoFit/>
          </a:bodyPr>
          <a:lstStyle/>
          <a:p>
            <a:r>
              <a:rPr kumimoji="1" lang="en-US" altLang="zh-CN" sz="2400" dirty="0">
                <a:latin typeface="Times New Roman" panose="02020603050405020304" pitchFamily="18" charset="0"/>
                <a:cs typeface="Times New Roman" panose="02020603050405020304" pitchFamily="18" charset="0"/>
              </a:rPr>
              <a:t>end-to-end delay of each flow</a:t>
            </a:r>
            <a:endParaRPr kumimoji="1" lang="zh-C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7">
            <p14:nvContentPartPr>
              <p14:cNvPr id="67" name="墨迹 66">
                <a:extLst>
                  <a:ext uri="{FF2B5EF4-FFF2-40B4-BE49-F238E27FC236}">
                    <a16:creationId xmlns:a16="http://schemas.microsoft.com/office/drawing/2014/main" id="{04E32726-3A1A-6152-80DC-7D4C5239525E}"/>
                  </a:ext>
                </a:extLst>
              </p14:cNvPr>
              <p14:cNvContentPartPr/>
              <p14:nvPr/>
            </p14:nvContentPartPr>
            <p14:xfrm>
              <a:off x="11562674" y="3966087"/>
              <a:ext cx="16200" cy="141120"/>
            </p14:xfrm>
          </p:contentPart>
        </mc:Choice>
        <mc:Fallback xmlns="">
          <p:pic>
            <p:nvPicPr>
              <p:cNvPr id="67" name="墨迹 66">
                <a:extLst>
                  <a:ext uri="{FF2B5EF4-FFF2-40B4-BE49-F238E27FC236}">
                    <a16:creationId xmlns:a16="http://schemas.microsoft.com/office/drawing/2014/main" id="{04E32726-3A1A-6152-80DC-7D4C5239525E}"/>
                  </a:ext>
                </a:extLst>
              </p:cNvPr>
              <p:cNvPicPr/>
              <p:nvPr/>
            </p:nvPicPr>
            <p:blipFill>
              <a:blip r:embed="rId28"/>
              <a:stretch>
                <a:fillRect/>
              </a:stretch>
            </p:blipFill>
            <p:spPr>
              <a:xfrm>
                <a:off x="11554034" y="3957087"/>
                <a:ext cx="33840" cy="158760"/>
              </a:xfrm>
              <a:prstGeom prst="rect">
                <a:avLst/>
              </a:prstGeom>
            </p:spPr>
          </p:pic>
        </mc:Fallback>
      </mc:AlternateContent>
      <p:sp>
        <p:nvSpPr>
          <p:cNvPr id="69" name="文本框 68">
            <a:extLst>
              <a:ext uri="{FF2B5EF4-FFF2-40B4-BE49-F238E27FC236}">
                <a16:creationId xmlns:a16="http://schemas.microsoft.com/office/drawing/2014/main" id="{40CBCC3F-564B-A00D-48EC-AD76C676936A}"/>
              </a:ext>
            </a:extLst>
          </p:cNvPr>
          <p:cNvSpPr txBox="1"/>
          <p:nvPr/>
        </p:nvSpPr>
        <p:spPr>
          <a:xfrm>
            <a:off x="7089784" y="1575696"/>
            <a:ext cx="3583032" cy="384721"/>
          </a:xfrm>
          <a:prstGeom prst="rect">
            <a:avLst/>
          </a:prstGeom>
          <a:noFill/>
        </p:spPr>
        <p:txBody>
          <a:bodyPr wrap="none" rtlCol="0">
            <a:spAutoFit/>
          </a:bodyPr>
          <a:lstStyle/>
          <a:p>
            <a:r>
              <a:rPr kumimoji="1" lang="en-US" altLang="zh-CN" dirty="0"/>
              <a:t>Occupancy: bits in the send queue</a:t>
            </a:r>
            <a:endParaRPr kumimoji="1" lang="zh-CN" altLang="en-US" dirty="0"/>
          </a:p>
        </p:txBody>
      </p:sp>
      <p:cxnSp>
        <p:nvCxnSpPr>
          <p:cNvPr id="71" name="直线箭头连接符 70">
            <a:extLst>
              <a:ext uri="{FF2B5EF4-FFF2-40B4-BE49-F238E27FC236}">
                <a16:creationId xmlns:a16="http://schemas.microsoft.com/office/drawing/2014/main" id="{B6D7F861-5C85-6FC9-3A89-800F0E7621F0}"/>
              </a:ext>
            </a:extLst>
          </p:cNvPr>
          <p:cNvCxnSpPr/>
          <p:nvPr/>
        </p:nvCxnSpPr>
        <p:spPr>
          <a:xfrm flipH="1">
            <a:off x="8451268" y="1971106"/>
            <a:ext cx="39153" cy="44725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9">
            <p14:nvContentPartPr>
              <p14:cNvPr id="4" name="墨迹 3">
                <a:extLst>
                  <a:ext uri="{FF2B5EF4-FFF2-40B4-BE49-F238E27FC236}">
                    <a16:creationId xmlns:a16="http://schemas.microsoft.com/office/drawing/2014/main" id="{A5BEC75D-7E62-8FD6-FB76-F8FC174CD2BB}"/>
                  </a:ext>
                </a:extLst>
              </p14:cNvPr>
              <p14:cNvContentPartPr/>
              <p14:nvPr/>
            </p14:nvContentPartPr>
            <p14:xfrm>
              <a:off x="6147854" y="4231094"/>
              <a:ext cx="995040" cy="218160"/>
            </p14:xfrm>
          </p:contentPart>
        </mc:Choice>
        <mc:Fallback>
          <p:pic>
            <p:nvPicPr>
              <p:cNvPr id="4" name="墨迹 3">
                <a:extLst>
                  <a:ext uri="{FF2B5EF4-FFF2-40B4-BE49-F238E27FC236}">
                    <a16:creationId xmlns:a16="http://schemas.microsoft.com/office/drawing/2014/main" id="{A5BEC75D-7E62-8FD6-FB76-F8FC174CD2BB}"/>
                  </a:ext>
                </a:extLst>
              </p:cNvPr>
              <p:cNvPicPr/>
              <p:nvPr/>
            </p:nvPicPr>
            <p:blipFill>
              <a:blip r:embed="rId30"/>
              <a:stretch>
                <a:fillRect/>
              </a:stretch>
            </p:blipFill>
            <p:spPr>
              <a:xfrm>
                <a:off x="6138854" y="4222454"/>
                <a:ext cx="101268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5" name="墨迹 4">
                <a:extLst>
                  <a:ext uri="{FF2B5EF4-FFF2-40B4-BE49-F238E27FC236}">
                    <a16:creationId xmlns:a16="http://schemas.microsoft.com/office/drawing/2014/main" id="{EC067BF0-D1F1-290B-7B2A-C75A4600ED0B}"/>
                  </a:ext>
                </a:extLst>
              </p14:cNvPr>
              <p14:cNvContentPartPr/>
              <p14:nvPr/>
            </p14:nvContentPartPr>
            <p14:xfrm>
              <a:off x="7044254" y="4359254"/>
              <a:ext cx="122040" cy="116640"/>
            </p14:xfrm>
          </p:contentPart>
        </mc:Choice>
        <mc:Fallback>
          <p:pic>
            <p:nvPicPr>
              <p:cNvPr id="5" name="墨迹 4">
                <a:extLst>
                  <a:ext uri="{FF2B5EF4-FFF2-40B4-BE49-F238E27FC236}">
                    <a16:creationId xmlns:a16="http://schemas.microsoft.com/office/drawing/2014/main" id="{EC067BF0-D1F1-290B-7B2A-C75A4600ED0B}"/>
                  </a:ext>
                </a:extLst>
              </p:cNvPr>
              <p:cNvPicPr/>
              <p:nvPr/>
            </p:nvPicPr>
            <p:blipFill>
              <a:blip r:embed="rId32"/>
              <a:stretch>
                <a:fillRect/>
              </a:stretch>
            </p:blipFill>
            <p:spPr>
              <a:xfrm>
                <a:off x="7035614" y="4350254"/>
                <a:ext cx="139680" cy="134280"/>
              </a:xfrm>
              <a:prstGeom prst="rect">
                <a:avLst/>
              </a:prstGeom>
            </p:spPr>
          </p:pic>
        </mc:Fallback>
      </mc:AlternateContent>
      <p:grpSp>
        <p:nvGrpSpPr>
          <p:cNvPr id="15" name="组合 14">
            <a:extLst>
              <a:ext uri="{FF2B5EF4-FFF2-40B4-BE49-F238E27FC236}">
                <a16:creationId xmlns:a16="http://schemas.microsoft.com/office/drawing/2014/main" id="{45CEBBFC-7FAE-46F9-4B6D-FB29149490C7}"/>
              </a:ext>
            </a:extLst>
          </p:cNvPr>
          <p:cNvGrpSpPr/>
          <p:nvPr/>
        </p:nvGrpSpPr>
        <p:grpSpPr>
          <a:xfrm>
            <a:off x="6178713" y="4891968"/>
            <a:ext cx="936000" cy="118080"/>
            <a:chOff x="6232094" y="4881254"/>
            <a:chExt cx="936000" cy="118080"/>
          </a:xfrm>
        </p:grpSpPr>
        <mc:AlternateContent xmlns:mc="http://schemas.openxmlformats.org/markup-compatibility/2006">
          <mc:Choice xmlns:p14="http://schemas.microsoft.com/office/powerpoint/2010/main" Requires="p14">
            <p:contentPart p14:bwMode="auto" r:id="rId33">
              <p14:nvContentPartPr>
                <p14:cNvPr id="10" name="墨迹 9">
                  <a:extLst>
                    <a:ext uri="{FF2B5EF4-FFF2-40B4-BE49-F238E27FC236}">
                      <a16:creationId xmlns:a16="http://schemas.microsoft.com/office/drawing/2014/main" id="{2720A798-117B-1AEA-D907-34E69973B2D6}"/>
                    </a:ext>
                  </a:extLst>
                </p14:cNvPr>
                <p14:cNvContentPartPr/>
                <p14:nvPr/>
              </p14:nvContentPartPr>
              <p14:xfrm>
                <a:off x="6246494" y="4888814"/>
                <a:ext cx="921600" cy="110520"/>
              </p14:xfrm>
            </p:contentPart>
          </mc:Choice>
          <mc:Fallback>
            <p:pic>
              <p:nvPicPr>
                <p:cNvPr id="10" name="墨迹 9">
                  <a:extLst>
                    <a:ext uri="{FF2B5EF4-FFF2-40B4-BE49-F238E27FC236}">
                      <a16:creationId xmlns:a16="http://schemas.microsoft.com/office/drawing/2014/main" id="{2720A798-117B-1AEA-D907-34E69973B2D6}"/>
                    </a:ext>
                  </a:extLst>
                </p:cNvPr>
                <p:cNvPicPr/>
                <p:nvPr/>
              </p:nvPicPr>
              <p:blipFill>
                <a:blip r:embed="rId34"/>
                <a:stretch>
                  <a:fillRect/>
                </a:stretch>
              </p:blipFill>
              <p:spPr>
                <a:xfrm>
                  <a:off x="6237854" y="4879814"/>
                  <a:ext cx="93924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2" name="墨迹 11">
                  <a:extLst>
                    <a:ext uri="{FF2B5EF4-FFF2-40B4-BE49-F238E27FC236}">
                      <a16:creationId xmlns:a16="http://schemas.microsoft.com/office/drawing/2014/main" id="{71551E4B-BA1D-C230-3F88-A9CA48C16A2F}"/>
                    </a:ext>
                  </a:extLst>
                </p14:cNvPr>
                <p14:cNvContentPartPr/>
                <p14:nvPr/>
              </p14:nvContentPartPr>
              <p14:xfrm>
                <a:off x="6242534" y="4902134"/>
                <a:ext cx="56880" cy="72720"/>
              </p14:xfrm>
            </p:contentPart>
          </mc:Choice>
          <mc:Fallback>
            <p:pic>
              <p:nvPicPr>
                <p:cNvPr id="12" name="墨迹 11">
                  <a:extLst>
                    <a:ext uri="{FF2B5EF4-FFF2-40B4-BE49-F238E27FC236}">
                      <a16:creationId xmlns:a16="http://schemas.microsoft.com/office/drawing/2014/main" id="{71551E4B-BA1D-C230-3F88-A9CA48C16A2F}"/>
                    </a:ext>
                  </a:extLst>
                </p:cNvPr>
                <p:cNvPicPr/>
                <p:nvPr/>
              </p:nvPicPr>
              <p:blipFill>
                <a:blip r:embed="rId36"/>
                <a:stretch>
                  <a:fillRect/>
                </a:stretch>
              </p:blipFill>
              <p:spPr>
                <a:xfrm>
                  <a:off x="6233894" y="4893134"/>
                  <a:ext cx="7452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4" name="墨迹 13">
                  <a:extLst>
                    <a:ext uri="{FF2B5EF4-FFF2-40B4-BE49-F238E27FC236}">
                      <a16:creationId xmlns:a16="http://schemas.microsoft.com/office/drawing/2014/main" id="{4FD1CC7E-2D36-ED9C-DD9C-D54734B7F705}"/>
                    </a:ext>
                  </a:extLst>
                </p14:cNvPr>
                <p14:cNvContentPartPr/>
                <p14:nvPr/>
              </p14:nvContentPartPr>
              <p14:xfrm>
                <a:off x="6232094" y="4881254"/>
                <a:ext cx="153360" cy="10440"/>
              </p14:xfrm>
            </p:contentPart>
          </mc:Choice>
          <mc:Fallback>
            <p:pic>
              <p:nvPicPr>
                <p:cNvPr id="14" name="墨迹 13">
                  <a:extLst>
                    <a:ext uri="{FF2B5EF4-FFF2-40B4-BE49-F238E27FC236}">
                      <a16:creationId xmlns:a16="http://schemas.microsoft.com/office/drawing/2014/main" id="{4FD1CC7E-2D36-ED9C-DD9C-D54734B7F705}"/>
                    </a:ext>
                  </a:extLst>
                </p:cNvPr>
                <p:cNvPicPr/>
                <p:nvPr/>
              </p:nvPicPr>
              <p:blipFill>
                <a:blip r:embed="rId38"/>
                <a:stretch>
                  <a:fillRect/>
                </a:stretch>
              </p:blipFill>
              <p:spPr>
                <a:xfrm>
                  <a:off x="6223094" y="4872254"/>
                  <a:ext cx="171000" cy="28080"/>
                </a:xfrm>
                <a:prstGeom prst="rect">
                  <a:avLst/>
                </a:prstGeom>
              </p:spPr>
            </p:pic>
          </mc:Fallback>
        </mc:AlternateContent>
      </p:grpSp>
      <p:sp>
        <p:nvSpPr>
          <p:cNvPr id="19" name="文本框 18">
            <a:extLst>
              <a:ext uri="{FF2B5EF4-FFF2-40B4-BE49-F238E27FC236}">
                <a16:creationId xmlns:a16="http://schemas.microsoft.com/office/drawing/2014/main" id="{02595018-A9B1-7D2A-8701-C4ADBA5C36E3}"/>
              </a:ext>
            </a:extLst>
          </p:cNvPr>
          <p:cNvSpPr txBox="1"/>
          <p:nvPr/>
        </p:nvSpPr>
        <p:spPr>
          <a:xfrm>
            <a:off x="3438481" y="5216511"/>
            <a:ext cx="1157689" cy="384721"/>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Readout()</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715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0" grpId="0"/>
      <p:bldP spid="61" grpId="0"/>
      <p:bldP spid="62" grpId="0"/>
      <p:bldP spid="63" grpId="0"/>
      <p:bldP spid="64" grpId="0" animBg="1"/>
      <p:bldP spid="65" grpId="0" animBg="1"/>
      <p:bldP spid="6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p:txBody>
          <a:bodyPr vert="horz" lIns="91440" tIns="45720" rIns="91440" bIns="45720" rtlCol="0" anchor="ctr">
            <a:noAutofit/>
          </a:bodyPr>
          <a:lstStyle/>
          <a:p>
            <a:pPr lvl="0" algn="l">
              <a:buClrTx/>
              <a:buSzTx/>
              <a:buFontTx/>
            </a:pPr>
            <a:r>
              <a:rPr lang="en-US" altLang="zh-CN" sz="3200" b="1" dirty="0">
                <a:solidFill>
                  <a:schemeClr val="bg1"/>
                </a:solidFill>
                <a:sym typeface="+mn-ea"/>
              </a:rPr>
              <a:t>Limitation of Baseline</a:t>
            </a:r>
          </a:p>
        </p:txBody>
      </p:sp>
      <p:sp>
        <p:nvSpPr>
          <p:cNvPr id="2" name="灯片编号占位符 1"/>
          <p:cNvSpPr>
            <a:spLocks noGrp="1"/>
          </p:cNvSpPr>
          <p:nvPr>
            <p:ph type="sldNum" sz="quarter" idx="4294967295"/>
          </p:nvPr>
        </p:nvSpPr>
        <p:spPr>
          <a:xfrm>
            <a:off x="9347200" y="6356350"/>
            <a:ext cx="2844800" cy="365125"/>
          </a:xfrm>
        </p:spPr>
        <p:txBody>
          <a:bodyPr/>
          <a:lstStyle/>
          <a:p>
            <a:fld id="{888F8D02-9041-4C59-BC62-13DE0E5C6713}" type="slidenum">
              <a:rPr lang="zh-CN" altLang="en-US" smtClean="0"/>
              <a:t>3</a:t>
            </a:fld>
            <a:endParaRPr lang="zh-CN" altLang="en-US"/>
          </a:p>
        </p:txBody>
      </p:sp>
      <p:sp>
        <p:nvSpPr>
          <p:cNvPr id="20" name="文本框 19"/>
          <p:cNvSpPr txBox="1"/>
          <p:nvPr/>
        </p:nvSpPr>
        <p:spPr>
          <a:xfrm>
            <a:off x="424205" y="949364"/>
            <a:ext cx="10858303" cy="2462213"/>
          </a:xfrm>
          <a:prstGeom prst="rect">
            <a:avLst/>
          </a:prstGeom>
          <a:noFill/>
        </p:spPr>
        <p:txBody>
          <a:bodyPr wrap="square" rtlCol="0">
            <a:spAutoFit/>
          </a:bodyPr>
          <a:lstStyle/>
          <a:p>
            <a:pPr marL="342900" indent="-342900">
              <a:buFont typeface="Arial" panose="020B0604020202020204" pitchFamily="34" charset="0"/>
              <a:buChar char="•"/>
            </a:pPr>
            <a:r>
              <a:rPr lang="en-US" altLang="zh-CN" sz="2200" dirty="0">
                <a:latin typeface="Times New Roman" panose="02020603050405020304" pitchFamily="18" charset="0"/>
                <a:cs typeface="Times New Roman" panose="02020603050405020304" pitchFamily="18" charset="0"/>
              </a:rPr>
              <a:t>When the flow state and flow rate are </a:t>
            </a:r>
            <a:r>
              <a:rPr lang="en-US" altLang="zh-CN" sz="2200" b="1" dirty="0">
                <a:latin typeface="Times New Roman" panose="02020603050405020304" pitchFamily="18" charset="0"/>
                <a:cs typeface="Times New Roman" panose="02020603050405020304" pitchFamily="18" charset="0"/>
              </a:rPr>
              <a:t>constant</a:t>
            </a:r>
            <a:r>
              <a:rPr lang="en-US" altLang="zh-CN" sz="2200" dirty="0">
                <a:latin typeface="Times New Roman" panose="02020603050405020304" pitchFamily="18" charset="0"/>
                <a:cs typeface="Times New Roman" panose="02020603050405020304" pitchFamily="18" charset="0"/>
              </a:rPr>
              <a:t>, the queuing delay remains stable, leading to a consistent delay for each individual flow. Under such circumstances, the baseline model demonstrates great performance.</a:t>
            </a:r>
          </a:p>
          <a:p>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However, when multiple flows in the network are operating in an </a:t>
            </a:r>
            <a:r>
              <a:rPr lang="en-US" altLang="zh-CN" sz="2200" b="1" dirty="0">
                <a:latin typeface="Times New Roman" panose="02020603050405020304" pitchFamily="18" charset="0"/>
                <a:cs typeface="Times New Roman" panose="02020603050405020304" pitchFamily="18" charset="0"/>
              </a:rPr>
              <a:t>burst </a:t>
            </a:r>
            <a:r>
              <a:rPr lang="en-US"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on-off</a:t>
            </a:r>
            <a:r>
              <a:rPr lang="en-US" sz="2200" b="1" dirty="0">
                <a:latin typeface="Times New Roman" panose="02020603050405020304" pitchFamily="18" charset="0"/>
                <a:cs typeface="Times New Roman" panose="02020603050405020304" pitchFamily="18" charset="0"/>
              </a:rPr>
              <a:t>) mode</a:t>
            </a:r>
            <a:r>
              <a:rPr lang="en-US" sz="2200" dirty="0">
                <a:latin typeface="Times New Roman" panose="02020603050405020304" pitchFamily="18" charset="0"/>
                <a:cs typeface="Times New Roman" panose="02020603050405020304" pitchFamily="18" charset="0"/>
              </a:rPr>
              <a:t>, the delay for each individual flow would fluctuate over time. </a:t>
            </a:r>
            <a:r>
              <a:rPr lang="en-US" sz="2200" b="1" dirty="0">
                <a:latin typeface="Times New Roman" panose="02020603050405020304" pitchFamily="18" charset="0"/>
                <a:cs typeface="Times New Roman" panose="02020603050405020304" pitchFamily="18" charset="0"/>
              </a:rPr>
              <a:t>In such a scenario, the performance of the baseline model is quite poor.</a:t>
            </a:r>
          </a:p>
        </p:txBody>
      </p:sp>
      <p:sp>
        <p:nvSpPr>
          <p:cNvPr id="3" name="矩形 2">
            <a:extLst>
              <a:ext uri="{FF2B5EF4-FFF2-40B4-BE49-F238E27FC236}">
                <a16:creationId xmlns:a16="http://schemas.microsoft.com/office/drawing/2014/main" id="{EA87A633-D537-4BDD-479D-341D771ABB21}"/>
              </a:ext>
            </a:extLst>
          </p:cNvPr>
          <p:cNvSpPr/>
          <p:nvPr/>
        </p:nvSpPr>
        <p:spPr>
          <a:xfrm>
            <a:off x="3749490" y="3792681"/>
            <a:ext cx="207390" cy="820132"/>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a:extLst>
              <a:ext uri="{FF2B5EF4-FFF2-40B4-BE49-F238E27FC236}">
                <a16:creationId xmlns:a16="http://schemas.microsoft.com/office/drawing/2014/main" id="{AAEB56C3-DF0A-C4E1-9EA6-EF573C18DC8E}"/>
              </a:ext>
            </a:extLst>
          </p:cNvPr>
          <p:cNvSpPr/>
          <p:nvPr/>
        </p:nvSpPr>
        <p:spPr>
          <a:xfrm>
            <a:off x="4151700" y="3792681"/>
            <a:ext cx="207390" cy="820132"/>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a:extLst>
              <a:ext uri="{FF2B5EF4-FFF2-40B4-BE49-F238E27FC236}">
                <a16:creationId xmlns:a16="http://schemas.microsoft.com/office/drawing/2014/main" id="{46BC0C8E-5B3F-AADA-3A45-07FDD9814E5C}"/>
              </a:ext>
            </a:extLst>
          </p:cNvPr>
          <p:cNvSpPr/>
          <p:nvPr/>
        </p:nvSpPr>
        <p:spPr>
          <a:xfrm>
            <a:off x="4553910" y="3792681"/>
            <a:ext cx="207390" cy="820132"/>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8C05154C-98CD-6684-31EF-0B5066958287}"/>
              </a:ext>
            </a:extLst>
          </p:cNvPr>
          <p:cNvSpPr/>
          <p:nvPr/>
        </p:nvSpPr>
        <p:spPr>
          <a:xfrm>
            <a:off x="5626995" y="3806290"/>
            <a:ext cx="207390" cy="820132"/>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a:extLst>
              <a:ext uri="{FF2B5EF4-FFF2-40B4-BE49-F238E27FC236}">
                <a16:creationId xmlns:a16="http://schemas.microsoft.com/office/drawing/2014/main" id="{9BBC0EAD-1CC7-9EDA-B9D0-9A6208387656}"/>
              </a:ext>
            </a:extLst>
          </p:cNvPr>
          <p:cNvSpPr/>
          <p:nvPr/>
        </p:nvSpPr>
        <p:spPr>
          <a:xfrm>
            <a:off x="6029205" y="3806290"/>
            <a:ext cx="207390" cy="820132"/>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126C06EB-0CCB-BD63-6D43-76AC7284CAAE}"/>
              </a:ext>
            </a:extLst>
          </p:cNvPr>
          <p:cNvSpPr/>
          <p:nvPr/>
        </p:nvSpPr>
        <p:spPr>
          <a:xfrm>
            <a:off x="6431415" y="3806290"/>
            <a:ext cx="207390" cy="820132"/>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61E1DFAE-7C9C-DDD1-8DCC-13EC36DA942A}"/>
              </a:ext>
            </a:extLst>
          </p:cNvPr>
          <p:cNvSpPr/>
          <p:nvPr/>
        </p:nvSpPr>
        <p:spPr>
          <a:xfrm>
            <a:off x="7370954" y="3806290"/>
            <a:ext cx="207390" cy="820132"/>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0781C073-8697-0F68-1283-CABCDF69F169}"/>
              </a:ext>
            </a:extLst>
          </p:cNvPr>
          <p:cNvSpPr/>
          <p:nvPr/>
        </p:nvSpPr>
        <p:spPr>
          <a:xfrm>
            <a:off x="7773164" y="3806290"/>
            <a:ext cx="207390" cy="820132"/>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7737C03A-A0E7-05A1-FB34-076C16AF7032}"/>
              </a:ext>
            </a:extLst>
          </p:cNvPr>
          <p:cNvSpPr/>
          <p:nvPr/>
        </p:nvSpPr>
        <p:spPr>
          <a:xfrm>
            <a:off x="8175374" y="3806290"/>
            <a:ext cx="207390" cy="820132"/>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 name="直线连接符 12">
            <a:extLst>
              <a:ext uri="{FF2B5EF4-FFF2-40B4-BE49-F238E27FC236}">
                <a16:creationId xmlns:a16="http://schemas.microsoft.com/office/drawing/2014/main" id="{C0490209-28EB-7215-F9ED-6BC36C62E50B}"/>
              </a:ext>
            </a:extLst>
          </p:cNvPr>
          <p:cNvCxnSpPr/>
          <p:nvPr/>
        </p:nvCxnSpPr>
        <p:spPr>
          <a:xfrm>
            <a:off x="3455688" y="4635849"/>
            <a:ext cx="5561814" cy="17784"/>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连接符 15">
            <a:extLst>
              <a:ext uri="{FF2B5EF4-FFF2-40B4-BE49-F238E27FC236}">
                <a16:creationId xmlns:a16="http://schemas.microsoft.com/office/drawing/2014/main" id="{42DA3ED5-4CCC-7EB2-1683-51ACC02FAD9A}"/>
              </a:ext>
            </a:extLst>
          </p:cNvPr>
          <p:cNvCxnSpPr>
            <a:cxnSpLocks/>
          </p:cNvCxnSpPr>
          <p:nvPr/>
        </p:nvCxnSpPr>
        <p:spPr>
          <a:xfrm flipV="1">
            <a:off x="3455688" y="3653890"/>
            <a:ext cx="0" cy="9819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533A29E5-7123-33C8-1248-AB93B6F53B8E}"/>
              </a:ext>
            </a:extLst>
          </p:cNvPr>
          <p:cNvSpPr txBox="1"/>
          <p:nvPr/>
        </p:nvSpPr>
        <p:spPr>
          <a:xfrm>
            <a:off x="2529895" y="3952508"/>
            <a:ext cx="905761" cy="384721"/>
          </a:xfrm>
          <a:prstGeom prst="rect">
            <a:avLst/>
          </a:prstGeom>
          <a:noFill/>
        </p:spPr>
        <p:txBody>
          <a:bodyPr wrap="none" rtlCol="0">
            <a:spAutoFit/>
          </a:bodyPr>
          <a:lstStyle/>
          <a:p>
            <a:r>
              <a:rPr kumimoji="1" lang="en-US" altLang="zh-CN" dirty="0"/>
              <a:t>Bit rate</a:t>
            </a:r>
            <a:endParaRPr kumimoji="1" lang="zh-CN" altLang="en-US" dirty="0"/>
          </a:p>
        </p:txBody>
      </p:sp>
      <p:sp>
        <p:nvSpPr>
          <p:cNvPr id="19" name="矩形 18">
            <a:extLst>
              <a:ext uri="{FF2B5EF4-FFF2-40B4-BE49-F238E27FC236}">
                <a16:creationId xmlns:a16="http://schemas.microsoft.com/office/drawing/2014/main" id="{4C3A8BE8-1DFF-6417-D15C-E400AE82BF2F}"/>
              </a:ext>
            </a:extLst>
          </p:cNvPr>
          <p:cNvSpPr/>
          <p:nvPr/>
        </p:nvSpPr>
        <p:spPr>
          <a:xfrm>
            <a:off x="3749489" y="5191512"/>
            <a:ext cx="307895" cy="820132"/>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9" name="直线连接符 28">
            <a:extLst>
              <a:ext uri="{FF2B5EF4-FFF2-40B4-BE49-F238E27FC236}">
                <a16:creationId xmlns:a16="http://schemas.microsoft.com/office/drawing/2014/main" id="{856DA5AD-8A64-CB4E-2010-2365377F4689}"/>
              </a:ext>
            </a:extLst>
          </p:cNvPr>
          <p:cNvCxnSpPr/>
          <p:nvPr/>
        </p:nvCxnSpPr>
        <p:spPr>
          <a:xfrm>
            <a:off x="3455688" y="6030146"/>
            <a:ext cx="5561814" cy="17784"/>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线连接符 29">
            <a:extLst>
              <a:ext uri="{FF2B5EF4-FFF2-40B4-BE49-F238E27FC236}">
                <a16:creationId xmlns:a16="http://schemas.microsoft.com/office/drawing/2014/main" id="{149BEC96-ECCC-C4BC-8373-996B43A56ACE}"/>
              </a:ext>
            </a:extLst>
          </p:cNvPr>
          <p:cNvCxnSpPr>
            <a:cxnSpLocks/>
          </p:cNvCxnSpPr>
          <p:nvPr/>
        </p:nvCxnSpPr>
        <p:spPr>
          <a:xfrm flipV="1">
            <a:off x="3455688" y="5048187"/>
            <a:ext cx="0" cy="9819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15CB85FA-1AC0-808F-F914-FEC5DD69FDA2}"/>
              </a:ext>
            </a:extLst>
          </p:cNvPr>
          <p:cNvSpPr txBox="1"/>
          <p:nvPr/>
        </p:nvSpPr>
        <p:spPr>
          <a:xfrm>
            <a:off x="2529895" y="5346805"/>
            <a:ext cx="905761" cy="384721"/>
          </a:xfrm>
          <a:prstGeom prst="rect">
            <a:avLst/>
          </a:prstGeom>
          <a:noFill/>
        </p:spPr>
        <p:txBody>
          <a:bodyPr wrap="none" rtlCol="0">
            <a:spAutoFit/>
          </a:bodyPr>
          <a:lstStyle/>
          <a:p>
            <a:r>
              <a:rPr kumimoji="1" lang="en-US" altLang="zh-CN" dirty="0"/>
              <a:t>Bit rate</a:t>
            </a:r>
            <a:endParaRPr kumimoji="1" lang="zh-CN" altLang="en-US" dirty="0"/>
          </a:p>
        </p:txBody>
      </p:sp>
      <p:sp>
        <p:nvSpPr>
          <p:cNvPr id="32" name="矩形 31">
            <a:extLst>
              <a:ext uri="{FF2B5EF4-FFF2-40B4-BE49-F238E27FC236}">
                <a16:creationId xmlns:a16="http://schemas.microsoft.com/office/drawing/2014/main" id="{3D48F93D-3476-BDF8-023E-E4A2C50C0C28}"/>
              </a:ext>
            </a:extLst>
          </p:cNvPr>
          <p:cNvSpPr/>
          <p:nvPr/>
        </p:nvSpPr>
        <p:spPr>
          <a:xfrm>
            <a:off x="4180862" y="5192915"/>
            <a:ext cx="307895" cy="820132"/>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矩形 32">
            <a:extLst>
              <a:ext uri="{FF2B5EF4-FFF2-40B4-BE49-F238E27FC236}">
                <a16:creationId xmlns:a16="http://schemas.microsoft.com/office/drawing/2014/main" id="{409D6DE6-15D5-A870-8876-9CF3E93D341C}"/>
              </a:ext>
            </a:extLst>
          </p:cNvPr>
          <p:cNvSpPr/>
          <p:nvPr/>
        </p:nvSpPr>
        <p:spPr>
          <a:xfrm>
            <a:off x="4635585" y="5192915"/>
            <a:ext cx="307895" cy="820132"/>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a:extLst>
              <a:ext uri="{FF2B5EF4-FFF2-40B4-BE49-F238E27FC236}">
                <a16:creationId xmlns:a16="http://schemas.microsoft.com/office/drawing/2014/main" id="{B2EC7550-0B64-FA8C-2CC1-4CD07D3DE47C}"/>
              </a:ext>
            </a:extLst>
          </p:cNvPr>
          <p:cNvSpPr/>
          <p:nvPr/>
        </p:nvSpPr>
        <p:spPr>
          <a:xfrm>
            <a:off x="5102343" y="5192915"/>
            <a:ext cx="307895" cy="820132"/>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矩形 34">
            <a:extLst>
              <a:ext uri="{FF2B5EF4-FFF2-40B4-BE49-F238E27FC236}">
                <a16:creationId xmlns:a16="http://schemas.microsoft.com/office/drawing/2014/main" id="{31965519-A07E-071A-6096-0D1A9990A871}"/>
              </a:ext>
            </a:extLst>
          </p:cNvPr>
          <p:cNvSpPr/>
          <p:nvPr/>
        </p:nvSpPr>
        <p:spPr>
          <a:xfrm>
            <a:off x="6473752" y="5196912"/>
            <a:ext cx="307895" cy="820132"/>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矩形 35">
            <a:extLst>
              <a:ext uri="{FF2B5EF4-FFF2-40B4-BE49-F238E27FC236}">
                <a16:creationId xmlns:a16="http://schemas.microsoft.com/office/drawing/2014/main" id="{2D42D730-D35F-CDE6-1CC5-A1DC4ED96ED1}"/>
              </a:ext>
            </a:extLst>
          </p:cNvPr>
          <p:cNvSpPr/>
          <p:nvPr/>
        </p:nvSpPr>
        <p:spPr>
          <a:xfrm>
            <a:off x="6905125" y="5198315"/>
            <a:ext cx="307895" cy="820132"/>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矩形 36">
            <a:extLst>
              <a:ext uri="{FF2B5EF4-FFF2-40B4-BE49-F238E27FC236}">
                <a16:creationId xmlns:a16="http://schemas.microsoft.com/office/drawing/2014/main" id="{32E5A659-44A0-1C7A-DF3D-98B0E3EFDBCD}"/>
              </a:ext>
            </a:extLst>
          </p:cNvPr>
          <p:cNvSpPr/>
          <p:nvPr/>
        </p:nvSpPr>
        <p:spPr>
          <a:xfrm>
            <a:off x="7359848" y="5198315"/>
            <a:ext cx="307895" cy="820132"/>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矩形 37">
            <a:extLst>
              <a:ext uri="{FF2B5EF4-FFF2-40B4-BE49-F238E27FC236}">
                <a16:creationId xmlns:a16="http://schemas.microsoft.com/office/drawing/2014/main" id="{5771352B-4B6E-C03C-CAB2-707DFF7CD531}"/>
              </a:ext>
            </a:extLst>
          </p:cNvPr>
          <p:cNvSpPr/>
          <p:nvPr/>
        </p:nvSpPr>
        <p:spPr>
          <a:xfrm>
            <a:off x="7826606" y="5198315"/>
            <a:ext cx="307895" cy="820132"/>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文本框 38">
            <a:extLst>
              <a:ext uri="{FF2B5EF4-FFF2-40B4-BE49-F238E27FC236}">
                <a16:creationId xmlns:a16="http://schemas.microsoft.com/office/drawing/2014/main" id="{C7B3619D-3B2C-A09C-1D64-01CCD8E8BCCF}"/>
              </a:ext>
            </a:extLst>
          </p:cNvPr>
          <p:cNvSpPr txBox="1"/>
          <p:nvPr/>
        </p:nvSpPr>
        <p:spPr>
          <a:xfrm>
            <a:off x="1497916" y="3952508"/>
            <a:ext cx="892680" cy="400110"/>
          </a:xfrm>
          <a:prstGeom prst="rect">
            <a:avLst/>
          </a:prstGeom>
          <a:noFill/>
        </p:spPr>
        <p:txBody>
          <a:bodyPr wrap="none" rtlCol="0">
            <a:spAutoFit/>
          </a:bodyPr>
          <a:lstStyle/>
          <a:p>
            <a:r>
              <a:rPr kumimoji="1" lang="en-US" altLang="zh-CN" sz="2000" b="1" dirty="0"/>
              <a:t>Flow1:</a:t>
            </a:r>
            <a:endParaRPr kumimoji="1" lang="zh-CN" altLang="en-US" sz="2000" b="1" dirty="0"/>
          </a:p>
        </p:txBody>
      </p:sp>
      <p:sp>
        <p:nvSpPr>
          <p:cNvPr id="40" name="文本框 39">
            <a:extLst>
              <a:ext uri="{FF2B5EF4-FFF2-40B4-BE49-F238E27FC236}">
                <a16:creationId xmlns:a16="http://schemas.microsoft.com/office/drawing/2014/main" id="{9030D832-16DC-A664-82CD-797EB5EDBD7E}"/>
              </a:ext>
            </a:extLst>
          </p:cNvPr>
          <p:cNvSpPr txBox="1"/>
          <p:nvPr/>
        </p:nvSpPr>
        <p:spPr>
          <a:xfrm>
            <a:off x="9013138" y="4443488"/>
            <a:ext cx="638316" cy="384721"/>
          </a:xfrm>
          <a:prstGeom prst="rect">
            <a:avLst/>
          </a:prstGeom>
          <a:noFill/>
        </p:spPr>
        <p:txBody>
          <a:bodyPr wrap="none" rtlCol="0">
            <a:spAutoFit/>
          </a:bodyPr>
          <a:lstStyle/>
          <a:p>
            <a:r>
              <a:rPr kumimoji="1" lang="en-US" altLang="zh-CN" dirty="0"/>
              <a:t>time</a:t>
            </a:r>
            <a:endParaRPr kumimoji="1" lang="zh-CN" altLang="en-US" dirty="0"/>
          </a:p>
        </p:txBody>
      </p:sp>
      <p:sp>
        <p:nvSpPr>
          <p:cNvPr id="45" name="文本框 44">
            <a:extLst>
              <a:ext uri="{FF2B5EF4-FFF2-40B4-BE49-F238E27FC236}">
                <a16:creationId xmlns:a16="http://schemas.microsoft.com/office/drawing/2014/main" id="{D6CBF7BE-246F-2B19-F58A-593265B93879}"/>
              </a:ext>
            </a:extLst>
          </p:cNvPr>
          <p:cNvSpPr txBox="1"/>
          <p:nvPr/>
        </p:nvSpPr>
        <p:spPr>
          <a:xfrm>
            <a:off x="9028042" y="5837785"/>
            <a:ext cx="638316" cy="384721"/>
          </a:xfrm>
          <a:prstGeom prst="rect">
            <a:avLst/>
          </a:prstGeom>
          <a:noFill/>
        </p:spPr>
        <p:txBody>
          <a:bodyPr wrap="none" rtlCol="0">
            <a:spAutoFit/>
          </a:bodyPr>
          <a:lstStyle/>
          <a:p>
            <a:r>
              <a:rPr kumimoji="1" lang="en-US" altLang="zh-CN" dirty="0"/>
              <a:t>time</a:t>
            </a:r>
            <a:endParaRPr kumimoji="1" lang="zh-CN" altLang="en-US" dirty="0"/>
          </a:p>
        </p:txBody>
      </p:sp>
      <p:sp>
        <p:nvSpPr>
          <p:cNvPr id="46" name="文本框 45">
            <a:extLst>
              <a:ext uri="{FF2B5EF4-FFF2-40B4-BE49-F238E27FC236}">
                <a16:creationId xmlns:a16="http://schemas.microsoft.com/office/drawing/2014/main" id="{C34E6035-34A6-5921-9725-273B137BCB1E}"/>
              </a:ext>
            </a:extLst>
          </p:cNvPr>
          <p:cNvSpPr txBox="1"/>
          <p:nvPr/>
        </p:nvSpPr>
        <p:spPr>
          <a:xfrm>
            <a:off x="1479375" y="5256914"/>
            <a:ext cx="892680" cy="400110"/>
          </a:xfrm>
          <a:prstGeom prst="rect">
            <a:avLst/>
          </a:prstGeom>
          <a:noFill/>
        </p:spPr>
        <p:txBody>
          <a:bodyPr wrap="none" rtlCol="0">
            <a:spAutoFit/>
          </a:bodyPr>
          <a:lstStyle/>
          <a:p>
            <a:r>
              <a:rPr kumimoji="1" lang="en-US" altLang="zh-CN" sz="2000" b="1" dirty="0"/>
              <a:t>Flow2:</a:t>
            </a:r>
            <a:endParaRPr kumimoji="1" lang="zh-CN" altLang="en-US" sz="2000" b="1" dirty="0"/>
          </a:p>
        </p:txBody>
      </p:sp>
      <p:cxnSp>
        <p:nvCxnSpPr>
          <p:cNvPr id="48" name="直线连接符 47">
            <a:extLst>
              <a:ext uri="{FF2B5EF4-FFF2-40B4-BE49-F238E27FC236}">
                <a16:creationId xmlns:a16="http://schemas.microsoft.com/office/drawing/2014/main" id="{3F569103-F813-D260-A66F-B710C5075238}"/>
              </a:ext>
            </a:extLst>
          </p:cNvPr>
          <p:cNvCxnSpPr>
            <a:cxnSpLocks/>
          </p:cNvCxnSpPr>
          <p:nvPr/>
        </p:nvCxnSpPr>
        <p:spPr>
          <a:xfrm flipV="1">
            <a:off x="4779962" y="3610642"/>
            <a:ext cx="0" cy="255083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直线连接符 49">
            <a:extLst>
              <a:ext uri="{FF2B5EF4-FFF2-40B4-BE49-F238E27FC236}">
                <a16:creationId xmlns:a16="http://schemas.microsoft.com/office/drawing/2014/main" id="{CACDC74D-BEA3-2558-F025-E3FCFDFF0A43}"/>
              </a:ext>
            </a:extLst>
          </p:cNvPr>
          <p:cNvCxnSpPr>
            <a:cxnSpLocks/>
          </p:cNvCxnSpPr>
          <p:nvPr/>
        </p:nvCxnSpPr>
        <p:spPr>
          <a:xfrm flipV="1">
            <a:off x="5617664" y="3610642"/>
            <a:ext cx="0" cy="255083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1" name="直线连接符 50">
            <a:extLst>
              <a:ext uri="{FF2B5EF4-FFF2-40B4-BE49-F238E27FC236}">
                <a16:creationId xmlns:a16="http://schemas.microsoft.com/office/drawing/2014/main" id="{D92BB0F1-0992-CAA5-E464-F2C291115EB4}"/>
              </a:ext>
            </a:extLst>
          </p:cNvPr>
          <p:cNvCxnSpPr>
            <a:cxnSpLocks/>
          </p:cNvCxnSpPr>
          <p:nvPr/>
        </p:nvCxnSpPr>
        <p:spPr>
          <a:xfrm flipV="1">
            <a:off x="6418553" y="3621521"/>
            <a:ext cx="0" cy="255083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Tm="7508"/>
    </mc:Choice>
    <mc:Fallback xmlns="">
      <p:transition advTm="750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vert="horz" lIns="91440" tIns="45720" rIns="91440" bIns="45720" rtlCol="0" anchor="ctr">
            <a:noAutofit/>
          </a:bodyPr>
          <a:lstStyle/>
          <a:p>
            <a:pPr lvl="0" algn="l">
              <a:buClrTx/>
              <a:buSzTx/>
              <a:buFontTx/>
            </a:pPr>
            <a:r>
              <a:rPr lang="en-US" altLang="zh-CN" sz="3200" b="1" dirty="0">
                <a:solidFill>
                  <a:schemeClr val="bg1"/>
                </a:solidFill>
                <a:sym typeface="+mn-ea"/>
              </a:rPr>
              <a:t>Analysis of Traffic Pattern</a:t>
            </a:r>
          </a:p>
        </p:txBody>
      </p:sp>
      <p:graphicFrame>
        <p:nvGraphicFramePr>
          <p:cNvPr id="16" name="对象 15">
            <a:hlinkClick r:id="" action="ppaction://ole?verb=0"/>
          </p:cNvPr>
          <p:cNvGraphicFramePr>
            <a:graphicFrameLocks noChangeAspect="1"/>
          </p:cNvGraphicFramePr>
          <p:nvPr>
            <p:extLst>
              <p:ext uri="{D42A27DB-BD31-4B8C-83A1-F6EECF244321}">
                <p14:modId xmlns:p14="http://schemas.microsoft.com/office/powerpoint/2010/main" val="498364958"/>
              </p:ext>
            </p:extLst>
          </p:nvPr>
        </p:nvGraphicFramePr>
        <p:xfrm>
          <a:off x="6038850" y="3436982"/>
          <a:ext cx="114300" cy="215900"/>
        </p:xfrm>
        <a:graphic>
          <a:graphicData uri="http://schemas.openxmlformats.org/presentationml/2006/ole">
            <mc:AlternateContent xmlns:mc="http://schemas.openxmlformats.org/markup-compatibility/2006">
              <mc:Choice xmlns:v="urn:schemas-microsoft-com:vml" Requires="v">
                <p:oleObj r:id="rId3" imgW="114300" imgH="215900" progId="Equation.KSEE3">
                  <p:embed/>
                </p:oleObj>
              </mc:Choice>
              <mc:Fallback>
                <p:oleObj r:id="rId3" imgW="114300" imgH="215900" progId="Equation.KSEE3">
                  <p:embed/>
                  <p:pic>
                    <p:nvPicPr>
                      <p:cNvPr id="0" name="图片 1024"/>
                      <p:cNvPicPr/>
                      <p:nvPr/>
                    </p:nvPicPr>
                    <p:blipFill>
                      <a:blip r:embed="rId4"/>
                      <a:stretch>
                        <a:fillRect/>
                      </a:stretch>
                    </p:blipFill>
                    <p:spPr>
                      <a:xfrm>
                        <a:off x="6038850" y="3436982"/>
                        <a:ext cx="114300" cy="215900"/>
                      </a:xfrm>
                      <a:prstGeom prst="rect">
                        <a:avLst/>
                      </a:prstGeom>
                    </p:spPr>
                  </p:pic>
                </p:oleObj>
              </mc:Fallback>
            </mc:AlternateContent>
          </a:graphicData>
        </a:graphic>
      </p:graphicFrame>
      <p:sp>
        <p:nvSpPr>
          <p:cNvPr id="7" name="文本框 6"/>
          <p:cNvSpPr txBox="1"/>
          <p:nvPr/>
        </p:nvSpPr>
        <p:spPr>
          <a:xfrm>
            <a:off x="539115" y="957580"/>
            <a:ext cx="11378565" cy="1938992"/>
          </a:xfrm>
          <a:prstGeom prst="rect">
            <a:avLst/>
          </a:prstGeom>
          <a:noFill/>
        </p:spPr>
        <p:txBody>
          <a:bodyPr wrap="square" rtlCol="0">
            <a:spAutoFit/>
          </a:bodyPr>
          <a:lstStyle/>
          <a:p>
            <a:pPr marL="342900" indent="-342900">
              <a:buFont typeface="Wingdings" panose="05000000000000000000" charset="0"/>
              <a:buChar char="l"/>
            </a:pP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The</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re are two types of flow</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914400" lvl="1" indent="-457200">
              <a:buAutoNum type="arabicPeriod"/>
            </a:pP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mn-ea"/>
              </a:rPr>
              <a:t>Generate traffic at </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Constant-Bit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mn-ea"/>
              </a:rPr>
              <a:t> </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R</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mn-ea"/>
              </a:rPr>
              <a:t>ate</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GB" altLang="zh-CN" sz="2400" dirty="0">
                <a:solidFill>
                  <a:srgbClr val="212121"/>
                </a:solidFill>
                <a:effectLst/>
                <a:latin typeface="Times New Roman" panose="02020603050405020304" pitchFamily="18" charset="0"/>
                <a:ea typeface="宋体" panose="02010600030101010101" pitchFamily="2" charset="-122"/>
                <a:cs typeface="Times New Roman" panose="02020603050405020304" pitchFamily="18" charset="0"/>
                <a:sym typeface="+mn-ea"/>
              </a:rPr>
              <a:t>CBR</a:t>
            </a:r>
            <a:r>
              <a:rPr lang="en-US" altLang="en-GB" sz="2400" dirty="0">
                <a:solidFill>
                  <a:srgbClr val="212121"/>
                </a:solidFill>
                <a:effectLst/>
                <a:latin typeface="Times New Roman" panose="02020603050405020304" pitchFamily="18" charset="0"/>
                <a:ea typeface="宋体" panose="02010600030101010101" pitchFamily="2" charset="-122"/>
                <a:cs typeface="Times New Roman" panose="02020603050405020304" pitchFamily="18" charset="0"/>
                <a:sym typeface="+mn-ea"/>
              </a:rPr>
              <a:t>);</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 </a:t>
            </a:r>
          </a:p>
          <a:p>
            <a:pPr marL="914400" lvl="1" indent="-457200">
              <a:buAutoNum type="arabicPeriod"/>
            </a:pP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mn-ea"/>
              </a:rPr>
              <a:t>Generate traffic a</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t </a:t>
            </a:r>
            <a:r>
              <a:rPr lang="en-GB" altLang="zh-CN" sz="2400" dirty="0">
                <a:solidFill>
                  <a:srgbClr val="212121"/>
                </a:solidFill>
                <a:effectLst/>
                <a:latin typeface="Times New Roman" panose="02020603050405020304" pitchFamily="18" charset="0"/>
                <a:ea typeface="宋体" panose="02010600030101010101" pitchFamily="2" charset="-122"/>
                <a:cs typeface="Times New Roman" panose="02020603050405020304" pitchFamily="18" charset="0"/>
                <a:sym typeface="+mn-ea"/>
              </a:rPr>
              <a:t>Multi-Burst  (MB</a:t>
            </a:r>
            <a:r>
              <a:rPr lang="en-US" altLang="en-GB" sz="2400" dirty="0">
                <a:solidFill>
                  <a:srgbClr val="212121"/>
                </a:solidFill>
                <a:effectLst/>
                <a:latin typeface="Times New Roman" panose="02020603050405020304" pitchFamily="18" charset="0"/>
                <a:ea typeface="宋体" panose="02010600030101010101" pitchFamily="2" charset="-122"/>
                <a:cs typeface="Times New Roman" panose="02020603050405020304" pitchFamily="18" charset="0"/>
                <a:sym typeface="+mn-ea"/>
              </a:rPr>
              <a:t>);</a:t>
            </a:r>
          </a:p>
          <a:p>
            <a:pPr marL="914400" lvl="1" indent="-457200">
              <a:buAutoNum type="arabicPeriod"/>
            </a:pPr>
            <a:endParaRPr lang="zh-CN" alt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l"/>
            </a:pPr>
            <a:r>
              <a:rPr sz="2400" dirty="0">
                <a:latin typeface="Times New Roman" panose="02020603050405020304" pitchFamily="18" charset="0"/>
                <a:cs typeface="Times New Roman" panose="02020603050405020304" pitchFamily="18" charset="0"/>
              </a:rPr>
              <a:t>The samples </a:t>
            </a:r>
            <a:r>
              <a:rPr lang="en-US" sz="2400" dirty="0">
                <a:latin typeface="Times New Roman" panose="02020603050405020304" pitchFamily="18" charset="0"/>
                <a:cs typeface="Times New Roman" panose="02020603050405020304" pitchFamily="18" charset="0"/>
              </a:rPr>
              <a:t>in the dataset has two types:</a:t>
            </a:r>
            <a:r>
              <a:rPr sz="2400" dirty="0">
                <a:latin typeface="Times New Roman" panose="02020603050405020304" pitchFamily="18" charset="0"/>
                <a:cs typeface="Times New Roman" panose="02020603050405020304" pitchFamily="18" charset="0"/>
              </a:rPr>
              <a:t> MB</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and</a:t>
            </a:r>
            <a:r>
              <a:rPr lang="zh-CN" altLang="en-US" sz="2400" dirty="0">
                <a:latin typeface="Times New Roman" panose="02020603050405020304" pitchFamily="18" charset="0"/>
                <a:cs typeface="Times New Roman" panose="02020603050405020304" pitchFamily="18" charset="0"/>
              </a:rPr>
              <a:t> </a:t>
            </a:r>
            <a:r>
              <a:rPr lang="en" altLang="zh-CN" sz="2400" dirty="0">
                <a:latin typeface="Times New Roman" panose="02020603050405020304" pitchFamily="18" charset="0"/>
                <a:cs typeface="Times New Roman" panose="02020603050405020304" pitchFamily="18" charset="0"/>
              </a:rPr>
              <a:t>CBR+MB </a:t>
            </a:r>
            <a:endParaRPr lang="zh-CN" altLang="en-US" sz="24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5"/>
          <a:stretch>
            <a:fillRect/>
          </a:stretch>
        </p:blipFill>
        <p:spPr>
          <a:xfrm>
            <a:off x="1850202" y="3018222"/>
            <a:ext cx="7971892" cy="1531601"/>
          </a:xfrm>
          <a:prstGeom prst="rect">
            <a:avLst/>
          </a:prstGeom>
        </p:spPr>
      </p:pic>
      <p:pic>
        <p:nvPicPr>
          <p:cNvPr id="3" name="图片 2"/>
          <p:cNvPicPr>
            <a:picLocks noChangeAspect="1"/>
          </p:cNvPicPr>
          <p:nvPr/>
        </p:nvPicPr>
        <p:blipFill>
          <a:blip r:embed="rId6"/>
          <a:stretch>
            <a:fillRect/>
          </a:stretch>
        </p:blipFill>
        <p:spPr>
          <a:xfrm>
            <a:off x="1768846" y="4669424"/>
            <a:ext cx="7656507" cy="1969131"/>
          </a:xfrm>
          <a:prstGeom prst="rect">
            <a:avLst/>
          </a:prstGeom>
        </p:spPr>
      </p:pic>
      <p:sp>
        <p:nvSpPr>
          <p:cNvPr id="4" name="文本框 3"/>
          <p:cNvSpPr txBox="1"/>
          <p:nvPr/>
        </p:nvSpPr>
        <p:spPr>
          <a:xfrm>
            <a:off x="3528517" y="4299902"/>
            <a:ext cx="4064000" cy="383540"/>
          </a:xfrm>
          <a:prstGeom prst="rect">
            <a:avLst/>
          </a:prstGeom>
          <a:noFill/>
        </p:spPr>
        <p:txBody>
          <a:bodyPr wrap="square" rtlCol="0">
            <a:spAutoFit/>
          </a:bodyPr>
          <a:lstStyle/>
          <a:p>
            <a:pPr algn="ctr"/>
            <a:r>
              <a:rPr lang="en-US" altLang="zh-CN" dirty="0"/>
              <a:t>CBR</a:t>
            </a:r>
          </a:p>
        </p:txBody>
      </p:sp>
      <p:sp>
        <p:nvSpPr>
          <p:cNvPr id="5" name="文本框 4"/>
          <p:cNvSpPr txBox="1"/>
          <p:nvPr/>
        </p:nvSpPr>
        <p:spPr>
          <a:xfrm>
            <a:off x="3537847" y="6390486"/>
            <a:ext cx="4064000" cy="383540"/>
          </a:xfrm>
          <a:prstGeom prst="rect">
            <a:avLst/>
          </a:prstGeom>
          <a:noFill/>
        </p:spPr>
        <p:txBody>
          <a:bodyPr wrap="square" rtlCol="0">
            <a:spAutoFit/>
          </a:bodyPr>
          <a:lstStyle/>
          <a:p>
            <a:pPr algn="ctr"/>
            <a:r>
              <a:rPr lang="en-US" altLang="zh-CN" dirty="0"/>
              <a:t>MB</a:t>
            </a:r>
          </a:p>
        </p:txBody>
      </p:sp>
    </p:spTree>
  </p:cSld>
  <p:clrMapOvr>
    <a:masterClrMapping/>
  </p:clrMapOvr>
  <mc:AlternateContent xmlns:mc="http://schemas.openxmlformats.org/markup-compatibility/2006" xmlns:p14="http://schemas.microsoft.com/office/powerpoint/2010/main">
    <mc:Choice Requires="p14">
      <p:transition p14:dur="0" advTm="7508"/>
    </mc:Choice>
    <mc:Fallback xmlns="">
      <p:transition advTm="750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p:txBody>
          <a:bodyPr vert="horz" lIns="91440" tIns="45720" rIns="91440" bIns="45720" rtlCol="0" anchor="ctr">
            <a:noAutofit/>
          </a:bodyPr>
          <a:lstStyle/>
          <a:p>
            <a:pPr lvl="0" algn="l">
              <a:buClrTx/>
              <a:buSzTx/>
              <a:buFontTx/>
            </a:pPr>
            <a:r>
              <a:rPr lang="en-US" altLang="zh-CN" sz="3200" b="1" dirty="0">
                <a:solidFill>
                  <a:schemeClr val="bg1"/>
                </a:solidFill>
                <a:sym typeface="+mn-ea"/>
              </a:rPr>
              <a:t>Our Solution</a:t>
            </a:r>
          </a:p>
        </p:txBody>
      </p:sp>
      <p:sp>
        <p:nvSpPr>
          <p:cNvPr id="2" name="灯片编号占位符 1"/>
          <p:cNvSpPr>
            <a:spLocks noGrp="1"/>
          </p:cNvSpPr>
          <p:nvPr>
            <p:ph type="sldNum" sz="quarter" idx="4294967295"/>
          </p:nvPr>
        </p:nvSpPr>
        <p:spPr>
          <a:xfrm>
            <a:off x="9347200" y="6356350"/>
            <a:ext cx="2844800" cy="365125"/>
          </a:xfrm>
        </p:spPr>
        <p:txBody>
          <a:bodyPr/>
          <a:lstStyle/>
          <a:p>
            <a:fld id="{888F8D02-9041-4C59-BC62-13DE0E5C6713}" type="slidenum">
              <a:rPr lang="zh-CN" altLang="en-US" smtClean="0"/>
              <a:t>5</a:t>
            </a:fld>
            <a:endParaRPr lang="zh-CN" altLang="en-US"/>
          </a:p>
        </p:txBody>
      </p:sp>
      <p:sp>
        <p:nvSpPr>
          <p:cNvPr id="14" name="文本框 13"/>
          <p:cNvSpPr txBox="1"/>
          <p:nvPr/>
        </p:nvSpPr>
        <p:spPr>
          <a:xfrm>
            <a:off x="852424" y="1400908"/>
            <a:ext cx="10400294" cy="4720492"/>
          </a:xfrm>
          <a:prstGeom prst="rect">
            <a:avLst/>
          </a:prstGeom>
          <a:noFill/>
        </p:spPr>
        <p:txBody>
          <a:bodyPr wrap="square" rtlCol="0">
            <a:noAutofit/>
          </a:bodyPr>
          <a:lstStyle/>
          <a:p>
            <a:pPr indent="0">
              <a:buFont typeface="+mj-lt"/>
              <a:buNone/>
            </a:pPr>
            <a:r>
              <a:rPr lang="en-US" altLang="zh-CN" sz="3200" b="1" dirty="0">
                <a:solidFill>
                  <a:schemeClr val="accent1"/>
                </a:solidFill>
                <a:latin typeface="Times New Roman" panose="02020603050405020304" pitchFamily="18" charset="0"/>
                <a:cs typeface="Times New Roman" panose="02020603050405020304" pitchFamily="18" charset="0"/>
              </a:rPr>
              <a:t>Our Solution:</a:t>
            </a:r>
          </a:p>
          <a:p>
            <a:pPr indent="0">
              <a:buFont typeface="+mj-lt"/>
              <a:buNone/>
            </a:pPr>
            <a:endParaRPr lang="zh-CN" altLang="en-US" sz="2800" dirty="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altLang="zh-CN" sz="2800" dirty="0">
                <a:latin typeface="Times New Roman" panose="02020603050405020304" pitchFamily="18" charset="0"/>
                <a:cs typeface="Times New Roman" panose="02020603050405020304" pitchFamily="18" charset="0"/>
              </a:rPr>
              <a:t>Extract</a:t>
            </a:r>
            <a:r>
              <a:rPr lang="zh-CN" altLang="en-US" sz="2800" dirty="0">
                <a:latin typeface="Times New Roman" panose="02020603050405020304" pitchFamily="18" charset="0"/>
                <a:cs typeface="Times New Roman" panose="02020603050405020304" pitchFamily="18" charset="0"/>
              </a:rPr>
              <a:t> more </a:t>
            </a:r>
            <a:r>
              <a:rPr lang="en" altLang="zh-CN" sz="2800" b="1" dirty="0">
                <a:latin typeface="Times New Roman" panose="02020603050405020304" pitchFamily="18" charset="0"/>
                <a:cs typeface="Times New Roman" panose="02020603050405020304" pitchFamily="18" charset="0"/>
              </a:rPr>
              <a:t>temporal features</a:t>
            </a:r>
            <a:r>
              <a:rPr lang="en-US" altLang="zh-CN" sz="2800" b="1"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and use them to initialize the link_state</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we tried the following features: </a:t>
            </a:r>
          </a:p>
          <a:p>
            <a:pPr marL="800100" lvl="1" indent="-342900">
              <a:buFont typeface="Wingdings" panose="05000000000000000000" charset="0"/>
              <a:buChar char="Ø"/>
            </a:pPr>
            <a:r>
              <a:rPr lang="zh-CN" altLang="en-US" sz="2400" dirty="0">
                <a:latin typeface="Times New Roman" panose="02020603050405020304" pitchFamily="18" charset="0"/>
                <a:cs typeface="Times New Roman" panose="02020603050405020304" pitchFamily="18" charset="0"/>
                <a:sym typeface="+mn-ea"/>
              </a:rPr>
              <a:t>IPG(</a:t>
            </a:r>
            <a:r>
              <a:rPr lang="en-US" altLang="zh-CN" sz="2400" dirty="0">
                <a:latin typeface="Times New Roman" panose="02020603050405020304" pitchFamily="18" charset="0"/>
                <a:cs typeface="Times New Roman" panose="02020603050405020304" pitchFamily="18" charset="0"/>
                <a:sym typeface="+mn-ea"/>
              </a:rPr>
              <a:t>Inter-packet gap</a:t>
            </a:r>
            <a:r>
              <a:rPr lang="zh-CN" altLang="en-US" sz="2400" dirty="0">
                <a:latin typeface="Times New Roman" panose="02020603050405020304" pitchFamily="18" charset="0"/>
                <a:cs typeface="Times New Roman" panose="02020603050405020304" pitchFamily="18" charset="0"/>
                <a:sym typeface="+mn-ea"/>
              </a:rPr>
              <a:t>) </a:t>
            </a:r>
            <a:r>
              <a:rPr lang="en-US" altLang="zh-CN" sz="2400" dirty="0">
                <a:latin typeface="Times New Roman" panose="02020603050405020304" pitchFamily="18" charset="0"/>
                <a:cs typeface="Times New Roman" panose="02020603050405020304" pitchFamily="18" charset="0"/>
                <a:sym typeface="+mn-ea"/>
              </a:rPr>
              <a:t>,</a:t>
            </a:r>
            <a:r>
              <a:rPr lang="zh-CN" altLang="en-US" sz="2400" dirty="0">
                <a:latin typeface="Times New Roman" panose="02020603050405020304" pitchFamily="18" charset="0"/>
                <a:cs typeface="Times New Roman" panose="02020603050405020304" pitchFamily="18" charset="0"/>
                <a:sym typeface="+mn-ea"/>
              </a:rPr>
              <a:t> IBG(</a:t>
            </a:r>
            <a:r>
              <a:rPr lang="en-US" altLang="zh-CN" sz="2400" dirty="0">
                <a:latin typeface="Times New Roman" panose="02020603050405020304" pitchFamily="18" charset="0"/>
                <a:cs typeface="Times New Roman" panose="02020603050405020304" pitchFamily="18" charset="0"/>
                <a:sym typeface="+mn-ea"/>
              </a:rPr>
              <a:t>Inter-burst</a:t>
            </a:r>
            <a:r>
              <a:rPr lang="zh-CN" altLang="en-US" sz="2400" dirty="0">
                <a:latin typeface="Times New Roman" panose="02020603050405020304" pitchFamily="18" charset="0"/>
                <a:cs typeface="Times New Roman" panose="02020603050405020304" pitchFamily="18" charset="0"/>
                <a:sym typeface="+mn-ea"/>
              </a:rPr>
              <a:t> </a:t>
            </a:r>
            <a:r>
              <a:rPr lang="en-US" altLang="zh-CN" sz="2400" dirty="0">
                <a:latin typeface="Times New Roman" panose="02020603050405020304" pitchFamily="18" charset="0"/>
                <a:cs typeface="Times New Roman" panose="02020603050405020304" pitchFamily="18" charset="0"/>
                <a:sym typeface="+mn-ea"/>
              </a:rPr>
              <a:t>gap</a:t>
            </a:r>
            <a:r>
              <a:rPr lang="zh-CN" altLang="en-US" sz="2400" dirty="0">
                <a:latin typeface="Times New Roman" panose="02020603050405020304" pitchFamily="18" charset="0"/>
                <a:cs typeface="Times New Roman" panose="02020603050405020304" pitchFamily="18" charset="0"/>
                <a:sym typeface="+mn-ea"/>
              </a:rPr>
              <a:t>)</a:t>
            </a:r>
            <a:r>
              <a:rPr lang="en-US" altLang="zh-CN" sz="2400" dirty="0">
                <a:latin typeface="Times New Roman" panose="02020603050405020304" pitchFamily="18" charset="0"/>
                <a:cs typeface="Times New Roman" panose="02020603050405020304" pitchFamily="18" charset="0"/>
                <a:sym typeface="+mn-ea"/>
              </a:rPr>
              <a:t>,</a:t>
            </a:r>
            <a:r>
              <a:rPr lang="zh-CN" altLang="en-US" sz="2400" dirty="0">
                <a:latin typeface="Times New Roman" panose="02020603050405020304" pitchFamily="18" charset="0"/>
                <a:cs typeface="Times New Roman" panose="02020603050405020304" pitchFamily="18" charset="0"/>
                <a:sym typeface="+mn-ea"/>
              </a:rPr>
              <a:t> On-Rate(average packet sending</a:t>
            </a:r>
            <a:r>
              <a:rPr lang="en-US" altLang="zh-CN" sz="2400" dirty="0">
                <a:latin typeface="Times New Roman" panose="02020603050405020304" pitchFamily="18" charset="0"/>
                <a:cs typeface="Times New Roman" panose="02020603050405020304" pitchFamily="18" charset="0"/>
                <a:sym typeface="+mn-ea"/>
              </a:rPr>
              <a:t> </a:t>
            </a:r>
            <a:r>
              <a:rPr lang="zh-CN" altLang="en-US" sz="2400" dirty="0">
                <a:latin typeface="Times New Roman" panose="02020603050405020304" pitchFamily="18" charset="0"/>
                <a:cs typeface="Times New Roman" panose="02020603050405020304" pitchFamily="18" charset="0"/>
                <a:sym typeface="+mn-ea"/>
              </a:rPr>
              <a:t>rate</a:t>
            </a:r>
            <a:r>
              <a:rPr lang="en-US" altLang="zh-CN" sz="2400" dirty="0">
                <a:latin typeface="Times New Roman" panose="02020603050405020304" pitchFamily="18" charset="0"/>
                <a:cs typeface="Times New Roman" panose="02020603050405020304" pitchFamily="18" charset="0"/>
                <a:sym typeface="+mn-ea"/>
              </a:rPr>
              <a:t> during burst</a:t>
            </a:r>
            <a:r>
              <a:rPr lang="zh-CN" altLang="en-US" sz="2400" dirty="0">
                <a:latin typeface="Times New Roman" panose="02020603050405020304" pitchFamily="18" charset="0"/>
                <a:cs typeface="Times New Roman" panose="02020603050405020304" pitchFamily="18" charset="0"/>
                <a:sym typeface="+mn-ea"/>
              </a:rPr>
              <a:t>) </a:t>
            </a:r>
            <a:r>
              <a:rPr lang="en-US" altLang="zh-CN" sz="2400" dirty="0">
                <a:latin typeface="Times New Roman" panose="02020603050405020304" pitchFamily="18" charset="0"/>
                <a:cs typeface="Times New Roman" panose="02020603050405020304" pitchFamily="18" charset="0"/>
                <a:sym typeface="+mn-ea"/>
              </a:rPr>
              <a:t>, PPB(number of packets per burst)</a:t>
            </a:r>
          </a:p>
          <a:p>
            <a:pPr marL="342900" indent="-342900">
              <a:buFont typeface="Wingdings" panose="05000000000000000000" charset="0"/>
              <a:buChar char="Ø"/>
            </a:pPr>
            <a:endParaRPr lang="en-US" altLang="zh-CN" sz="2800" dirty="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altLang="zh-CN" sz="2800" dirty="0">
                <a:latin typeface="Times New Roman" panose="02020603050405020304" pitchFamily="18" charset="0"/>
                <a:cs typeface="Times New Roman" panose="02020603050405020304" pitchFamily="18" charset="0"/>
              </a:rPr>
              <a:t>Train a model for each type of sample, CBR+MB, and MB, respectively.</a:t>
            </a:r>
          </a:p>
          <a:p>
            <a:pPr marL="800100" lvl="1" indent="-342900">
              <a:buFont typeface="Wingdings" panose="05000000000000000000" charset="0"/>
              <a:buChar char="Ø"/>
            </a:pPr>
            <a:r>
              <a:rPr lang="en-US" altLang="zh-CN" sz="2800" dirty="0">
                <a:latin typeface="Times New Roman" panose="02020603050405020304" pitchFamily="18" charset="0"/>
                <a:cs typeface="Times New Roman" panose="02020603050405020304" pitchFamily="18" charset="0"/>
              </a:rPr>
              <a:t>Adding different features to them.</a:t>
            </a:r>
          </a:p>
          <a:p>
            <a:pPr marL="342900" indent="-342900">
              <a:buFont typeface="Wingdings" panose="05000000000000000000" charset="0"/>
              <a:buChar char="Ø"/>
            </a:pPr>
            <a:endParaRPr lang="en-US" altLang="zh-CN" sz="2800" dirty="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endParaRPr lang="en-US" altLang="zh-CN" sz="2800" dirty="0">
              <a:latin typeface="Times New Roman" panose="02020603050405020304" pitchFamily="18" charset="0"/>
              <a:cs typeface="Times New Roman" panose="02020603050405020304" pitchFamily="18" charset="0"/>
            </a:endParaRPr>
          </a:p>
          <a:p>
            <a:pPr lvl="1"/>
            <a:endParaRPr lang="en-US" altLang="zh-CN" sz="2800" dirty="0">
              <a:latin typeface="Times New Roman" panose="02020603050405020304" pitchFamily="18" charset="0"/>
              <a:cs typeface="Times New Roman" panose="02020603050405020304" pitchFamily="18" charset="0"/>
              <a:sym typeface="+mn-ea"/>
            </a:endParaRPr>
          </a:p>
          <a:p>
            <a:endParaRPr lang="en-US" altLang="zh-CN" sz="2800" dirty="0">
              <a:latin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7901595"/>
      </p:ext>
    </p:extLst>
  </p:cSld>
  <p:clrMapOvr>
    <a:masterClrMapping/>
  </p:clrMapOvr>
  <mc:AlternateContent xmlns:mc="http://schemas.openxmlformats.org/markup-compatibility/2006" xmlns:p14="http://schemas.microsoft.com/office/powerpoint/2010/main">
    <mc:Choice Requires="p14">
      <p:transition p14:dur="0" advTm="7508"/>
    </mc:Choice>
    <mc:Fallback xmlns="">
      <p:transition advTm="750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vert="horz" lIns="91440" tIns="45720" rIns="91440" bIns="45720" rtlCol="0" anchor="ctr">
            <a:noAutofit/>
          </a:bodyPr>
          <a:lstStyle/>
          <a:p>
            <a:pPr lvl="0" algn="l">
              <a:buClrTx/>
              <a:buSzTx/>
              <a:buFontTx/>
            </a:pPr>
            <a:r>
              <a:rPr lang="en-US" altLang="zh-CN" sz="3200" b="1" dirty="0">
                <a:solidFill>
                  <a:schemeClr val="bg1"/>
                </a:solidFill>
                <a:sym typeface="+mn-ea"/>
              </a:rPr>
              <a:t>Detailed Solution</a:t>
            </a:r>
            <a:endParaRPr lang="zh-CN" altLang="en-US" sz="3200" b="1" dirty="0">
              <a:solidFill>
                <a:schemeClr val="bg1"/>
              </a:solidFill>
              <a:sym typeface="+mn-ea"/>
            </a:endParaRPr>
          </a:p>
        </p:txBody>
      </p:sp>
      <p:sp>
        <p:nvSpPr>
          <p:cNvPr id="2" name="灯片编号占位符 1"/>
          <p:cNvSpPr>
            <a:spLocks noGrp="1"/>
          </p:cNvSpPr>
          <p:nvPr>
            <p:ph type="sldNum" sz="quarter" idx="4294967295"/>
          </p:nvPr>
        </p:nvSpPr>
        <p:spPr>
          <a:xfrm>
            <a:off x="9347200" y="6356350"/>
            <a:ext cx="2844800" cy="365125"/>
          </a:xfrm>
        </p:spPr>
        <p:txBody>
          <a:bodyPr/>
          <a:lstStyle/>
          <a:p>
            <a:fld id="{888F8D02-9041-4C59-BC62-13DE0E5C6713}" type="slidenum">
              <a:rPr lang="zh-CN" altLang="en-US" smtClean="0"/>
              <a:t>6</a:t>
            </a:fld>
            <a:endParaRPr lang="zh-CN" altLang="en-US"/>
          </a:p>
        </p:txBody>
      </p:sp>
      <p:sp>
        <p:nvSpPr>
          <p:cNvPr id="20" name="文本框 19"/>
          <p:cNvSpPr txBox="1"/>
          <p:nvPr/>
        </p:nvSpPr>
        <p:spPr>
          <a:xfrm>
            <a:off x="410949" y="1409929"/>
            <a:ext cx="11704955" cy="1938992"/>
          </a:xfrm>
          <a:prstGeom prst="rect">
            <a:avLst/>
          </a:prstGeom>
          <a:noFill/>
        </p:spPr>
        <p:txBody>
          <a:bodyPr wrap="square" rtlCol="0">
            <a:spAutoFit/>
          </a:bodyPr>
          <a:lstStyle/>
          <a:p>
            <a:pPr marL="342900" indent="-342900">
              <a:buFont typeface="Wingdings" panose="05000000000000000000" charset="0"/>
              <a:buChar char="Ø"/>
            </a:pPr>
            <a:r>
              <a:rPr lang="en-US" altLang="zh-CN" sz="2400" dirty="0">
                <a:latin typeface="Times New Roman" panose="02020603050405020304" pitchFamily="18" charset="0"/>
                <a:cs typeface="Times New Roman" panose="02020603050405020304" pitchFamily="18" charset="0"/>
              </a:rPr>
              <a:t>Compare the </a:t>
            </a:r>
            <a:r>
              <a:rPr lang="zh-CN" altLang="en-US" sz="2400" dirty="0">
                <a:latin typeface="Times New Roman" panose="02020603050405020304" pitchFamily="18" charset="0"/>
                <a:cs typeface="Times New Roman" panose="02020603050405020304" pitchFamily="18" charset="0"/>
              </a:rPr>
              <a:t>link transmission delay</a:t>
            </a:r>
            <a:r>
              <a:rPr lang="en-US" altLang="zh-CN" sz="2400" dirty="0">
                <a:latin typeface="Times New Roman" panose="02020603050405020304" pitchFamily="18" charset="0"/>
                <a:cs typeface="Times New Roman" panose="02020603050405020304" pitchFamily="18" charset="0"/>
              </a:rPr>
              <a:t> to the estimated delay.</a:t>
            </a:r>
          </a:p>
          <a:p>
            <a:pPr marL="800100" lvl="1" indent="-342900">
              <a:buFont typeface="Wingdings" panose="05000000000000000000" charset="0"/>
              <a:buChar char="Ø"/>
            </a:pP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Since the end-to-end delay should be greater than the sum of transmission delay along the path. We add the following judgments to our model inference during the evaluation phase.</a:t>
            </a:r>
          </a:p>
          <a:p>
            <a:pPr indent="266700" algn="just"/>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7F696E6D-D357-24D8-EDB2-030DE3E5B21C}"/>
              </a:ext>
            </a:extLst>
          </p:cNvPr>
          <p:cNvPicPr>
            <a:picLocks noChangeAspect="1"/>
          </p:cNvPicPr>
          <p:nvPr/>
        </p:nvPicPr>
        <p:blipFill>
          <a:blip r:embed="rId3"/>
          <a:stretch>
            <a:fillRect/>
          </a:stretch>
        </p:blipFill>
        <p:spPr>
          <a:xfrm>
            <a:off x="1008488" y="3198585"/>
            <a:ext cx="9761112" cy="1269246"/>
          </a:xfrm>
          <a:prstGeom prst="rect">
            <a:avLst/>
          </a:prstGeom>
        </p:spPr>
      </p:pic>
      <p:sp>
        <p:nvSpPr>
          <p:cNvPr id="4" name="文本框 3">
            <a:extLst>
              <a:ext uri="{FF2B5EF4-FFF2-40B4-BE49-F238E27FC236}">
                <a16:creationId xmlns:a16="http://schemas.microsoft.com/office/drawing/2014/main" id="{CE03A87D-C28D-FBEF-F8E6-165BB4AE887C}"/>
              </a:ext>
            </a:extLst>
          </p:cNvPr>
          <p:cNvSpPr txBox="1"/>
          <p:nvPr/>
        </p:nvSpPr>
        <p:spPr>
          <a:xfrm>
            <a:off x="311150" y="5032572"/>
            <a:ext cx="6889750" cy="830997"/>
          </a:xfrm>
          <a:prstGeom prst="rect">
            <a:avLst/>
          </a:prstGeom>
          <a:noFill/>
        </p:spPr>
        <p:txBody>
          <a:bodyPr wrap="square">
            <a:spAutoFit/>
          </a:bodyPr>
          <a:lstStyle/>
          <a:p>
            <a:pPr marL="342900" indent="-342900">
              <a:buFont typeface="Wingdings" panose="05000000000000000000" charset="0"/>
              <a:buChar char="Ø"/>
            </a:pPr>
            <a:r>
              <a:rPr lang="en-US" altLang="zh-CN" sz="2400" dirty="0">
                <a:latin typeface="Times New Roman" panose="02020603050405020304" pitchFamily="18" charset="0"/>
                <a:cs typeface="Times New Roman" panose="02020603050405020304" pitchFamily="18" charset="0"/>
              </a:rPr>
              <a:t>Use 5-fold cross-validation to perform the training.</a:t>
            </a:r>
          </a:p>
          <a:p>
            <a:pPr marL="342900" indent="-342900">
              <a:buFont typeface="Wingdings" panose="05000000000000000000" charset="0"/>
              <a:buChar char="Ø"/>
            </a:pP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advTm="7508"/>
    </mc:Choice>
    <mc:Fallback xmlns="">
      <p:transition advTm="750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FF0F8F-1F86-5F24-9C92-217BEE0063FF}"/>
              </a:ext>
            </a:extLst>
          </p:cNvPr>
          <p:cNvSpPr>
            <a:spLocks noGrp="1"/>
          </p:cNvSpPr>
          <p:nvPr>
            <p:ph type="title"/>
          </p:nvPr>
        </p:nvSpPr>
        <p:spPr/>
        <p:txBody>
          <a:bodyPr>
            <a:noAutofit/>
          </a:bodyPr>
          <a:lstStyle/>
          <a:p>
            <a:r>
              <a:rPr lang="en-US" altLang="zh-CN" sz="3200" b="1" dirty="0">
                <a:solidFill>
                  <a:schemeClr val="bg1"/>
                </a:solidFill>
                <a:sym typeface="+mn-ea"/>
              </a:rPr>
              <a:t>Detailed Solution</a:t>
            </a:r>
            <a:endParaRPr kumimoji="1" lang="zh-CN" altLang="en-US" sz="3200" dirty="0"/>
          </a:p>
        </p:txBody>
      </p:sp>
      <p:graphicFrame>
        <p:nvGraphicFramePr>
          <p:cNvPr id="6" name="表格 5">
            <a:extLst>
              <a:ext uri="{FF2B5EF4-FFF2-40B4-BE49-F238E27FC236}">
                <a16:creationId xmlns:a16="http://schemas.microsoft.com/office/drawing/2014/main" id="{FF65A8E6-B220-F016-462A-4387CA7955C2}"/>
              </a:ext>
            </a:extLst>
          </p:cNvPr>
          <p:cNvGraphicFramePr>
            <a:graphicFrameLocks noGrp="1"/>
          </p:cNvGraphicFramePr>
          <p:nvPr>
            <p:extLst>
              <p:ext uri="{D42A27DB-BD31-4B8C-83A1-F6EECF244321}">
                <p14:modId xmlns:p14="http://schemas.microsoft.com/office/powerpoint/2010/main" val="9823557"/>
              </p:ext>
            </p:extLst>
          </p:nvPr>
        </p:nvGraphicFramePr>
        <p:xfrm>
          <a:off x="2473960" y="947361"/>
          <a:ext cx="6763346" cy="2640563"/>
        </p:xfrm>
        <a:graphic>
          <a:graphicData uri="http://schemas.openxmlformats.org/drawingml/2006/table">
            <a:tbl>
              <a:tblPr firstRow="1" firstCol="1" bandRow="1">
                <a:tableStyleId>{5C22544A-7EE6-4342-B048-85BDC9FD1C3A}</a:tableStyleId>
              </a:tblPr>
              <a:tblGrid>
                <a:gridCol w="3434154">
                  <a:extLst>
                    <a:ext uri="{9D8B030D-6E8A-4147-A177-3AD203B41FA5}">
                      <a16:colId xmlns:a16="http://schemas.microsoft.com/office/drawing/2014/main" val="3152489197"/>
                    </a:ext>
                  </a:extLst>
                </a:gridCol>
                <a:gridCol w="3329192">
                  <a:extLst>
                    <a:ext uri="{9D8B030D-6E8A-4147-A177-3AD203B41FA5}">
                      <a16:colId xmlns:a16="http://schemas.microsoft.com/office/drawing/2014/main" val="2813189523"/>
                    </a:ext>
                  </a:extLst>
                </a:gridCol>
              </a:tblGrid>
              <a:tr h="506963">
                <a:tc gridSpan="2">
                  <a:txBody>
                    <a:bodyPr/>
                    <a:lstStyle/>
                    <a:p>
                      <a:pPr algn="ctr"/>
                      <a:r>
                        <a:rPr lang="en-US" sz="2000" kern="100" dirty="0">
                          <a:effectLst/>
                          <a:latin typeface="Times New Roman" panose="02020603050405020304" pitchFamily="18" charset="0"/>
                          <a:cs typeface="Times New Roman" panose="02020603050405020304" pitchFamily="18" charset="0"/>
                        </a:rPr>
                        <a:t>Hyper-parameters of CBR+MB model</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extLst>
                  <a:ext uri="{0D108BD9-81ED-4DB2-BD59-A6C34878D82A}">
                    <a16:rowId xmlns:a16="http://schemas.microsoft.com/office/drawing/2014/main" val="1037584059"/>
                  </a:ext>
                </a:extLst>
              </a:tr>
              <a:tr h="198124">
                <a:tc>
                  <a:txBody>
                    <a:bodyPr/>
                    <a:lstStyle/>
                    <a:p>
                      <a:pPr algn="ctr"/>
                      <a:r>
                        <a:rPr lang="en-US" sz="2000" b="0" kern="100" dirty="0">
                          <a:effectLst/>
                          <a:latin typeface="Times New Roman" panose="02020603050405020304" pitchFamily="18" charset="0"/>
                          <a:cs typeface="Times New Roman" panose="02020603050405020304" pitchFamily="18" charset="0"/>
                        </a:rPr>
                        <a:t>iterations</a:t>
                      </a:r>
                      <a:endParaRPr lang="zh-CN" sz="20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dirty="0">
                          <a:solidFill>
                            <a:srgbClr val="FF0000"/>
                          </a:solidFill>
                          <a:effectLst/>
                          <a:latin typeface="Times New Roman" panose="02020603050405020304" pitchFamily="18" charset="0"/>
                          <a:cs typeface="Times New Roman" panose="02020603050405020304" pitchFamily="18" charset="0"/>
                        </a:rPr>
                        <a:t>10</a:t>
                      </a:r>
                      <a:endParaRPr lang="zh-CN" sz="20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11252650"/>
                  </a:ext>
                </a:extLst>
              </a:tr>
              <a:tr h="0">
                <a:tc>
                  <a:txBody>
                    <a:bodyPr/>
                    <a:lstStyle/>
                    <a:p>
                      <a:pPr algn="ctr"/>
                      <a:r>
                        <a:rPr lang="en-US" sz="2000" b="0" kern="100" dirty="0">
                          <a:effectLst/>
                          <a:latin typeface="Times New Roman" panose="02020603050405020304" pitchFamily="18" charset="0"/>
                          <a:cs typeface="Times New Roman" panose="02020603050405020304" pitchFamily="18" charset="0"/>
                        </a:rPr>
                        <a:t>path_state_dim</a:t>
                      </a:r>
                      <a:endParaRPr lang="zh-CN" sz="20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latin typeface="Times New Roman" panose="02020603050405020304" pitchFamily="18" charset="0"/>
                          <a:cs typeface="Times New Roman" panose="02020603050405020304" pitchFamily="18" charset="0"/>
                        </a:rPr>
                        <a:t>64</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52157469"/>
                  </a:ext>
                </a:extLst>
              </a:tr>
              <a:tr h="0">
                <a:tc>
                  <a:txBody>
                    <a:bodyPr/>
                    <a:lstStyle/>
                    <a:p>
                      <a:pPr algn="ctr"/>
                      <a:r>
                        <a:rPr lang="en-US" sz="2000" b="0" kern="100" dirty="0">
                          <a:effectLst/>
                          <a:latin typeface="Times New Roman" panose="02020603050405020304" pitchFamily="18" charset="0"/>
                          <a:cs typeface="Times New Roman" panose="02020603050405020304" pitchFamily="18" charset="0"/>
                        </a:rPr>
                        <a:t>link_state_dim</a:t>
                      </a:r>
                      <a:endParaRPr lang="zh-CN" sz="20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dirty="0">
                          <a:effectLst/>
                          <a:latin typeface="Times New Roman" panose="02020603050405020304" pitchFamily="18" charset="0"/>
                          <a:cs typeface="Times New Roman" panose="02020603050405020304" pitchFamily="18" charset="0"/>
                        </a:rPr>
                        <a:t>64</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58391306"/>
                  </a:ext>
                </a:extLst>
              </a:tr>
              <a:tr h="0">
                <a:tc>
                  <a:txBody>
                    <a:bodyPr/>
                    <a:lstStyle/>
                    <a:p>
                      <a:pPr algn="ctr"/>
                      <a:r>
                        <a:rPr lang="en-US" sz="2000" b="0" kern="100" dirty="0">
                          <a:effectLst/>
                          <a:latin typeface="Times New Roman" panose="02020603050405020304" pitchFamily="18" charset="0"/>
                          <a:cs typeface="Times New Roman" panose="02020603050405020304" pitchFamily="18" charset="0"/>
                        </a:rPr>
                        <a:t>epoch</a:t>
                      </a:r>
                      <a:endParaRPr lang="zh-CN" sz="20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dirty="0">
                          <a:effectLst/>
                          <a:latin typeface="Times New Roman" panose="02020603050405020304" pitchFamily="18" charset="0"/>
                          <a:cs typeface="Times New Roman" panose="02020603050405020304" pitchFamily="18" charset="0"/>
                        </a:rPr>
                        <a:t>50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66698922"/>
                  </a:ext>
                </a:extLst>
              </a:tr>
              <a:tr h="0">
                <a:tc>
                  <a:txBody>
                    <a:bodyPr/>
                    <a:lstStyle/>
                    <a:p>
                      <a:pPr algn="ctr"/>
                      <a:r>
                        <a:rPr lang="en-US" sz="2000" b="0" kern="100" dirty="0">
                          <a:effectLst/>
                          <a:latin typeface="Times New Roman" panose="02020603050405020304" pitchFamily="18" charset="0"/>
                          <a:cs typeface="Times New Roman" panose="02020603050405020304" pitchFamily="18" charset="0"/>
                        </a:rPr>
                        <a:t>loss</a:t>
                      </a:r>
                      <a:endParaRPr lang="zh-CN" sz="20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dirty="0">
                          <a:effectLst/>
                          <a:latin typeface="Times New Roman" panose="02020603050405020304" pitchFamily="18" charset="0"/>
                          <a:cs typeface="Times New Roman" panose="02020603050405020304" pitchFamily="18" charset="0"/>
                        </a:rPr>
                        <a:t>MAPE</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14498197"/>
                  </a:ext>
                </a:extLst>
              </a:tr>
              <a:tr h="0">
                <a:tc>
                  <a:txBody>
                    <a:bodyPr/>
                    <a:lstStyle/>
                    <a:p>
                      <a:pPr algn="ctr"/>
                      <a:r>
                        <a:rPr lang="en-US" sz="2000" b="0" kern="100" dirty="0">
                          <a:effectLst/>
                          <a:latin typeface="Times New Roman" panose="02020603050405020304" pitchFamily="18" charset="0"/>
                          <a:cs typeface="Times New Roman" panose="02020603050405020304" pitchFamily="18" charset="0"/>
                        </a:rPr>
                        <a:t>optimizer</a:t>
                      </a:r>
                      <a:endParaRPr lang="zh-CN" sz="20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dirty="0">
                          <a:effectLst/>
                          <a:latin typeface="Times New Roman" panose="02020603050405020304" pitchFamily="18" charset="0"/>
                          <a:cs typeface="Times New Roman" panose="02020603050405020304" pitchFamily="18" charset="0"/>
                        </a:rPr>
                        <a:t>Adam</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30621338"/>
                  </a:ext>
                </a:extLst>
              </a:tr>
              <a:tr h="0">
                <a:tc>
                  <a:txBody>
                    <a:bodyPr/>
                    <a:lstStyle/>
                    <a:p>
                      <a:pPr algn="ctr"/>
                      <a:r>
                        <a:rPr lang="en-US" sz="2000" b="0" kern="100" dirty="0">
                          <a:effectLst/>
                          <a:latin typeface="Times New Roman" panose="02020603050405020304" pitchFamily="18" charset="0"/>
                          <a:cs typeface="Times New Roman" panose="02020603050405020304" pitchFamily="18" charset="0"/>
                        </a:rPr>
                        <a:t>Learning rate</a:t>
                      </a:r>
                      <a:endParaRPr lang="zh-CN" sz="20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dirty="0">
                          <a:effectLst/>
                          <a:latin typeface="Times New Roman" panose="02020603050405020304" pitchFamily="18" charset="0"/>
                          <a:cs typeface="Times New Roman" panose="02020603050405020304" pitchFamily="18" charset="0"/>
                        </a:rPr>
                        <a:t>0.001</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74263833"/>
                  </a:ext>
                </a:extLst>
              </a:tr>
            </a:tbl>
          </a:graphicData>
        </a:graphic>
      </p:graphicFrame>
      <p:graphicFrame>
        <p:nvGraphicFramePr>
          <p:cNvPr id="7" name="表格 6">
            <a:extLst>
              <a:ext uri="{FF2B5EF4-FFF2-40B4-BE49-F238E27FC236}">
                <a16:creationId xmlns:a16="http://schemas.microsoft.com/office/drawing/2014/main" id="{D532BEBC-C437-8AF1-2542-91C9D8F21E10}"/>
              </a:ext>
            </a:extLst>
          </p:cNvPr>
          <p:cNvGraphicFramePr>
            <a:graphicFrameLocks noGrp="1"/>
          </p:cNvGraphicFramePr>
          <p:nvPr>
            <p:extLst>
              <p:ext uri="{D42A27DB-BD31-4B8C-83A1-F6EECF244321}">
                <p14:modId xmlns:p14="http://schemas.microsoft.com/office/powerpoint/2010/main" val="3649054338"/>
              </p:ext>
            </p:extLst>
          </p:nvPr>
        </p:nvGraphicFramePr>
        <p:xfrm>
          <a:off x="2473960" y="3865938"/>
          <a:ext cx="6763346" cy="2581515"/>
        </p:xfrm>
        <a:graphic>
          <a:graphicData uri="http://schemas.openxmlformats.org/drawingml/2006/table">
            <a:tbl>
              <a:tblPr firstRow="1" firstCol="1" bandRow="1">
                <a:tableStyleId>{5C22544A-7EE6-4342-B048-85BDC9FD1C3A}</a:tableStyleId>
              </a:tblPr>
              <a:tblGrid>
                <a:gridCol w="3439878">
                  <a:extLst>
                    <a:ext uri="{9D8B030D-6E8A-4147-A177-3AD203B41FA5}">
                      <a16:colId xmlns:a16="http://schemas.microsoft.com/office/drawing/2014/main" val="1959484979"/>
                    </a:ext>
                  </a:extLst>
                </a:gridCol>
                <a:gridCol w="3323468">
                  <a:extLst>
                    <a:ext uri="{9D8B030D-6E8A-4147-A177-3AD203B41FA5}">
                      <a16:colId xmlns:a16="http://schemas.microsoft.com/office/drawing/2014/main" val="4072212128"/>
                    </a:ext>
                  </a:extLst>
                </a:gridCol>
              </a:tblGrid>
              <a:tr h="447915">
                <a:tc gridSpan="2">
                  <a:txBody>
                    <a:bodyPr/>
                    <a:lstStyle/>
                    <a:p>
                      <a:pPr marL="0" algn="ctr" defTabSz="914400" rtl="0" eaLnBrk="1" latinLnBrk="0" hangingPunct="1"/>
                      <a:r>
                        <a:rPr lang="en-US" sz="2000" b="1" kern="100" dirty="0">
                          <a:solidFill>
                            <a:schemeClr val="lt1"/>
                          </a:solidFill>
                          <a:effectLst/>
                          <a:latin typeface="Times New Roman" panose="02020603050405020304" pitchFamily="18" charset="0"/>
                          <a:ea typeface="+mn-ea"/>
                          <a:cs typeface="Times New Roman" panose="02020603050405020304" pitchFamily="18" charset="0"/>
                        </a:rPr>
                        <a:t>Hyper-parameters of MB model</a:t>
                      </a:r>
                      <a:endParaRPr lang="zh-CN" altLang="en-US" sz="2000" b="1" kern="100" dirty="0">
                        <a:solidFill>
                          <a:schemeClr val="lt1"/>
                        </a:solidFill>
                        <a:effectLst/>
                        <a:latin typeface="Times New Roman" panose="02020603050405020304" pitchFamily="18" charset="0"/>
                        <a:ea typeface="+mn-ea"/>
                        <a:cs typeface="Times New Roman" panose="02020603050405020304" pitchFamily="18" charset="0"/>
                      </a:endParaRPr>
                    </a:p>
                  </a:txBody>
                  <a:tcPr marL="68580" marR="68580" marT="0" marB="0"/>
                </a:tc>
                <a:tc hMerge="1">
                  <a:txBody>
                    <a:bodyPr/>
                    <a:lstStyle/>
                    <a:p>
                      <a:endParaRPr lang="zh-CN" altLang="en-US"/>
                    </a:p>
                  </a:txBody>
                  <a:tcPr/>
                </a:tc>
                <a:extLst>
                  <a:ext uri="{0D108BD9-81ED-4DB2-BD59-A6C34878D82A}">
                    <a16:rowId xmlns:a16="http://schemas.microsoft.com/office/drawing/2014/main" val="2679222268"/>
                  </a:ext>
                </a:extLst>
              </a:tr>
              <a:tr h="0">
                <a:tc>
                  <a:txBody>
                    <a:bodyPr/>
                    <a:lstStyle/>
                    <a:p>
                      <a:pPr marL="0" algn="ctr" defTabSz="914400" rtl="0" eaLnBrk="1" latinLnBrk="0" hangingPunct="1"/>
                      <a:r>
                        <a:rPr lang="en-US" sz="2000" b="0" kern="100" dirty="0">
                          <a:solidFill>
                            <a:schemeClr val="lt1"/>
                          </a:solidFill>
                          <a:effectLst/>
                          <a:latin typeface="Times New Roman" panose="02020603050405020304" pitchFamily="18" charset="0"/>
                          <a:ea typeface="+mn-ea"/>
                          <a:cs typeface="Times New Roman" panose="02020603050405020304" pitchFamily="18" charset="0"/>
                        </a:rPr>
                        <a:t>iterations</a:t>
                      </a:r>
                      <a:endParaRPr lang="zh-CN" altLang="en-US" sz="2000" b="0" kern="100" dirty="0">
                        <a:solidFill>
                          <a:schemeClr val="lt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algn="ctr" defTabSz="914400" rtl="0" eaLnBrk="1" latinLnBrk="0" hangingPunct="1"/>
                      <a:r>
                        <a:rPr lang="en-US" sz="2000" b="0" kern="100" dirty="0">
                          <a:solidFill>
                            <a:srgbClr val="FF0000"/>
                          </a:solidFill>
                          <a:effectLst/>
                          <a:latin typeface="Times New Roman" panose="02020603050405020304" pitchFamily="18" charset="0"/>
                          <a:ea typeface="+mn-ea"/>
                          <a:cs typeface="Times New Roman" panose="02020603050405020304" pitchFamily="18" charset="0"/>
                        </a:rPr>
                        <a:t>8</a:t>
                      </a:r>
                      <a:endParaRPr lang="zh-CN" altLang="en-US" sz="2000" b="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2199447978"/>
                  </a:ext>
                </a:extLst>
              </a:tr>
              <a:tr h="0">
                <a:tc>
                  <a:txBody>
                    <a:bodyPr/>
                    <a:lstStyle/>
                    <a:p>
                      <a:pPr marL="0" algn="ctr" defTabSz="914400" rtl="0" eaLnBrk="1" latinLnBrk="0" hangingPunct="1"/>
                      <a:r>
                        <a:rPr lang="en-US" sz="2000" b="0" kern="100" dirty="0">
                          <a:solidFill>
                            <a:schemeClr val="lt1"/>
                          </a:solidFill>
                          <a:effectLst/>
                          <a:latin typeface="Times New Roman" panose="02020603050405020304" pitchFamily="18" charset="0"/>
                          <a:ea typeface="+mn-ea"/>
                          <a:cs typeface="Times New Roman" panose="02020603050405020304" pitchFamily="18" charset="0"/>
                        </a:rPr>
                        <a:t>path_state_dim</a:t>
                      </a:r>
                      <a:endParaRPr lang="zh-CN" altLang="en-US" sz="2000" b="0" kern="100" dirty="0">
                        <a:solidFill>
                          <a:schemeClr val="lt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algn="ctr" defTabSz="914400" rtl="0" eaLnBrk="1" latinLnBrk="0" hangingPunct="1"/>
                      <a:r>
                        <a:rPr lang="en-US" sz="2000" b="0" kern="100" dirty="0">
                          <a:solidFill>
                            <a:schemeClr val="tx1"/>
                          </a:solidFill>
                          <a:effectLst/>
                          <a:latin typeface="Times New Roman" panose="02020603050405020304" pitchFamily="18" charset="0"/>
                          <a:ea typeface="+mn-ea"/>
                          <a:cs typeface="Times New Roman" panose="02020603050405020304" pitchFamily="18" charset="0"/>
                        </a:rPr>
                        <a:t>64</a:t>
                      </a:r>
                      <a:endParaRPr lang="zh-CN" altLang="en-US" sz="2000" b="0"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2930656323"/>
                  </a:ext>
                </a:extLst>
              </a:tr>
              <a:tr h="0">
                <a:tc>
                  <a:txBody>
                    <a:bodyPr/>
                    <a:lstStyle/>
                    <a:p>
                      <a:pPr marL="0" algn="ctr" defTabSz="914400" rtl="0" eaLnBrk="1" latinLnBrk="0" hangingPunct="1"/>
                      <a:r>
                        <a:rPr lang="en-US" sz="2000" b="0" kern="100" dirty="0">
                          <a:solidFill>
                            <a:schemeClr val="lt1"/>
                          </a:solidFill>
                          <a:effectLst/>
                          <a:latin typeface="Times New Roman" panose="02020603050405020304" pitchFamily="18" charset="0"/>
                          <a:ea typeface="+mn-ea"/>
                          <a:cs typeface="Times New Roman" panose="02020603050405020304" pitchFamily="18" charset="0"/>
                        </a:rPr>
                        <a:t>link_state_dim</a:t>
                      </a:r>
                      <a:endParaRPr lang="zh-CN" altLang="en-US" sz="2000" b="0" kern="100" dirty="0">
                        <a:solidFill>
                          <a:schemeClr val="lt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algn="ctr" defTabSz="914400" rtl="0" eaLnBrk="1" latinLnBrk="0" hangingPunct="1"/>
                      <a:r>
                        <a:rPr lang="en-US" sz="2000" b="0" kern="100" dirty="0">
                          <a:solidFill>
                            <a:schemeClr val="tx1"/>
                          </a:solidFill>
                          <a:effectLst/>
                          <a:latin typeface="Times New Roman" panose="02020603050405020304" pitchFamily="18" charset="0"/>
                          <a:ea typeface="+mn-ea"/>
                          <a:cs typeface="Times New Roman" panose="02020603050405020304" pitchFamily="18" charset="0"/>
                        </a:rPr>
                        <a:t>64</a:t>
                      </a:r>
                      <a:endParaRPr lang="zh-CN" altLang="en-US" sz="2000" b="0"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765672513"/>
                  </a:ext>
                </a:extLst>
              </a:tr>
              <a:tr h="0">
                <a:tc>
                  <a:txBody>
                    <a:bodyPr/>
                    <a:lstStyle/>
                    <a:p>
                      <a:pPr marL="0" algn="ctr" defTabSz="914400" rtl="0" eaLnBrk="1" latinLnBrk="0" hangingPunct="1"/>
                      <a:r>
                        <a:rPr lang="en-US" sz="2000" b="0" kern="100" dirty="0">
                          <a:solidFill>
                            <a:schemeClr val="lt1"/>
                          </a:solidFill>
                          <a:effectLst/>
                          <a:latin typeface="Times New Roman" panose="02020603050405020304" pitchFamily="18" charset="0"/>
                          <a:ea typeface="+mn-ea"/>
                          <a:cs typeface="Times New Roman" panose="02020603050405020304" pitchFamily="18" charset="0"/>
                        </a:rPr>
                        <a:t>epoch</a:t>
                      </a:r>
                      <a:endParaRPr lang="zh-CN" altLang="en-US" sz="2000" b="0" kern="100" dirty="0">
                        <a:solidFill>
                          <a:schemeClr val="lt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algn="ctr" defTabSz="914400" rtl="0" eaLnBrk="1" latinLnBrk="0" hangingPunct="1"/>
                      <a:r>
                        <a:rPr lang="en-US" sz="2000" b="0" kern="100" dirty="0">
                          <a:solidFill>
                            <a:schemeClr val="tx1"/>
                          </a:solidFill>
                          <a:effectLst/>
                          <a:latin typeface="Times New Roman" panose="02020603050405020304" pitchFamily="18" charset="0"/>
                          <a:ea typeface="+mn-ea"/>
                          <a:cs typeface="Times New Roman" panose="02020603050405020304" pitchFamily="18" charset="0"/>
                        </a:rPr>
                        <a:t>50</a:t>
                      </a:r>
                      <a:endParaRPr lang="zh-CN" altLang="en-US" sz="2000" b="0"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882317646"/>
                  </a:ext>
                </a:extLst>
              </a:tr>
              <a:tr h="0">
                <a:tc>
                  <a:txBody>
                    <a:bodyPr/>
                    <a:lstStyle/>
                    <a:p>
                      <a:pPr marL="0" algn="ctr" defTabSz="914400" rtl="0" eaLnBrk="1" latinLnBrk="0" hangingPunct="1"/>
                      <a:r>
                        <a:rPr lang="en-US" sz="2000" b="0" kern="100">
                          <a:solidFill>
                            <a:schemeClr val="lt1"/>
                          </a:solidFill>
                          <a:effectLst/>
                          <a:latin typeface="Times New Roman" panose="02020603050405020304" pitchFamily="18" charset="0"/>
                          <a:ea typeface="+mn-ea"/>
                          <a:cs typeface="Times New Roman" panose="02020603050405020304" pitchFamily="18" charset="0"/>
                        </a:rPr>
                        <a:t>loss</a:t>
                      </a:r>
                      <a:endParaRPr lang="zh-CN" altLang="en-US" sz="2000" b="0" kern="100">
                        <a:solidFill>
                          <a:schemeClr val="lt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algn="ctr" defTabSz="914400" rtl="0" eaLnBrk="1" latinLnBrk="0" hangingPunct="1"/>
                      <a:r>
                        <a:rPr lang="en-US" sz="2000" b="0" kern="100" dirty="0">
                          <a:solidFill>
                            <a:schemeClr val="tx1"/>
                          </a:solidFill>
                          <a:effectLst/>
                          <a:latin typeface="Times New Roman" panose="02020603050405020304" pitchFamily="18" charset="0"/>
                          <a:ea typeface="+mn-ea"/>
                          <a:cs typeface="Times New Roman" panose="02020603050405020304" pitchFamily="18" charset="0"/>
                        </a:rPr>
                        <a:t>MAPE</a:t>
                      </a:r>
                      <a:endParaRPr lang="zh-CN" altLang="en-US" sz="2000" b="0"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100760163"/>
                  </a:ext>
                </a:extLst>
              </a:tr>
              <a:tr h="0">
                <a:tc>
                  <a:txBody>
                    <a:bodyPr/>
                    <a:lstStyle/>
                    <a:p>
                      <a:pPr marL="0" algn="ctr" defTabSz="914400" rtl="0" eaLnBrk="1" latinLnBrk="0" hangingPunct="1"/>
                      <a:r>
                        <a:rPr lang="en-US" sz="2000" b="0" kern="100">
                          <a:solidFill>
                            <a:schemeClr val="lt1"/>
                          </a:solidFill>
                          <a:effectLst/>
                          <a:latin typeface="Times New Roman" panose="02020603050405020304" pitchFamily="18" charset="0"/>
                          <a:ea typeface="+mn-ea"/>
                          <a:cs typeface="Times New Roman" panose="02020603050405020304" pitchFamily="18" charset="0"/>
                        </a:rPr>
                        <a:t>optimizer</a:t>
                      </a:r>
                      <a:endParaRPr lang="zh-CN" altLang="en-US" sz="2000" b="0" kern="100">
                        <a:solidFill>
                          <a:schemeClr val="lt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algn="ctr" defTabSz="914400" rtl="0" eaLnBrk="1" latinLnBrk="0" hangingPunct="1"/>
                      <a:r>
                        <a:rPr lang="en-US" sz="2000" b="0" kern="100" dirty="0">
                          <a:solidFill>
                            <a:schemeClr val="tx1"/>
                          </a:solidFill>
                          <a:effectLst/>
                          <a:latin typeface="Times New Roman" panose="02020603050405020304" pitchFamily="18" charset="0"/>
                          <a:ea typeface="+mn-ea"/>
                          <a:cs typeface="Times New Roman" panose="02020603050405020304" pitchFamily="18" charset="0"/>
                        </a:rPr>
                        <a:t>Adam</a:t>
                      </a:r>
                      <a:endParaRPr lang="zh-CN" altLang="en-US" sz="2000" b="0"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3205766329"/>
                  </a:ext>
                </a:extLst>
              </a:tr>
              <a:tr h="0">
                <a:tc>
                  <a:txBody>
                    <a:bodyPr/>
                    <a:lstStyle/>
                    <a:p>
                      <a:pPr marL="0" algn="ctr" defTabSz="914400" rtl="0" eaLnBrk="1" latinLnBrk="0" hangingPunct="1"/>
                      <a:r>
                        <a:rPr lang="en-US" sz="2000" b="0" kern="100" dirty="0">
                          <a:solidFill>
                            <a:schemeClr val="lt1"/>
                          </a:solidFill>
                          <a:effectLst/>
                          <a:latin typeface="Times New Roman" panose="02020603050405020304" pitchFamily="18" charset="0"/>
                          <a:ea typeface="+mn-ea"/>
                          <a:cs typeface="Times New Roman" panose="02020603050405020304" pitchFamily="18" charset="0"/>
                        </a:rPr>
                        <a:t>Learning rate</a:t>
                      </a:r>
                      <a:endParaRPr lang="zh-CN" altLang="en-US" sz="2000" b="0" kern="100" dirty="0">
                        <a:solidFill>
                          <a:schemeClr val="lt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algn="ctr" defTabSz="914400" rtl="0" eaLnBrk="1" latinLnBrk="0" hangingPunct="1"/>
                      <a:r>
                        <a:rPr lang="en-US" sz="2000" b="0" kern="100" dirty="0">
                          <a:solidFill>
                            <a:schemeClr val="tx1"/>
                          </a:solidFill>
                          <a:effectLst/>
                          <a:latin typeface="Times New Roman" panose="02020603050405020304" pitchFamily="18" charset="0"/>
                          <a:ea typeface="+mn-ea"/>
                          <a:cs typeface="Times New Roman" panose="02020603050405020304" pitchFamily="18" charset="0"/>
                        </a:rPr>
                        <a:t>0.001</a:t>
                      </a:r>
                      <a:endParaRPr lang="zh-CN" altLang="en-US" sz="2000" b="0"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837569886"/>
                  </a:ext>
                </a:extLst>
              </a:tr>
            </a:tbl>
          </a:graphicData>
        </a:graphic>
      </p:graphicFrame>
    </p:spTree>
    <p:extLst>
      <p:ext uri="{BB962C8B-B14F-4D97-AF65-F5344CB8AC3E}">
        <p14:creationId xmlns:p14="http://schemas.microsoft.com/office/powerpoint/2010/main" val="1736646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vert="horz" lIns="91440" tIns="45720" rIns="91440" bIns="45720" rtlCol="0" anchor="ctr">
            <a:noAutofit/>
          </a:bodyPr>
          <a:lstStyle/>
          <a:p>
            <a:pPr lvl="0" algn="l">
              <a:buClrTx/>
              <a:buSzTx/>
              <a:buFontTx/>
            </a:pPr>
            <a:r>
              <a:rPr lang="en-US" altLang="zh-CN" sz="32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sym typeface="+mn-ea"/>
              </a:rPr>
              <a:t>E</a:t>
            </a:r>
            <a:r>
              <a:rPr lang="zh-CN" altLang="en-US" sz="32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sym typeface="+mn-ea"/>
              </a:rPr>
              <a:t>xperimental results</a:t>
            </a:r>
            <a:endParaRPr lang="en-US" altLang="zh-CN" sz="32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sym typeface="+mn-ea"/>
            </a:endParaRPr>
          </a:p>
        </p:txBody>
      </p:sp>
      <p:sp>
        <p:nvSpPr>
          <p:cNvPr id="2" name="灯片编号占位符 1"/>
          <p:cNvSpPr>
            <a:spLocks noGrp="1"/>
          </p:cNvSpPr>
          <p:nvPr>
            <p:ph type="sldNum" sz="quarter" idx="4"/>
          </p:nvPr>
        </p:nvSpPr>
        <p:spPr>
          <a:xfrm>
            <a:off x="9347200" y="6356350"/>
            <a:ext cx="2844800" cy="365125"/>
          </a:xfrm>
        </p:spPr>
        <p:txBody>
          <a:bodyPr/>
          <a:lstStyle/>
          <a:p>
            <a:fld id="{888F8D02-9041-4C59-BC62-13DE0E5C6713}" type="slidenum">
              <a:rPr lang="zh-CN" altLang="en-US" smtClean="0">
                <a:latin typeface="Times New Roman" panose="02020603050405020304" pitchFamily="18" charset="0"/>
                <a:cs typeface="Times New Roman" panose="02020603050405020304" pitchFamily="18" charset="0"/>
              </a:rPr>
              <a:t>8</a:t>
            </a:fld>
            <a:endParaRPr lang="zh-CN" altLang="en-US">
              <a:latin typeface="Times New Roman" panose="02020603050405020304" pitchFamily="18" charset="0"/>
              <a:cs typeface="Times New Roman" panose="02020603050405020304" pitchFamily="18" charset="0"/>
            </a:endParaRPr>
          </a:p>
        </p:txBody>
      </p:sp>
      <p:graphicFrame>
        <p:nvGraphicFramePr>
          <p:cNvPr id="3" name="表格 2"/>
          <p:cNvGraphicFramePr/>
          <p:nvPr>
            <p:custDataLst>
              <p:tags r:id="rId1"/>
            </p:custDataLst>
            <p:extLst>
              <p:ext uri="{D42A27DB-BD31-4B8C-83A1-F6EECF244321}">
                <p14:modId xmlns:p14="http://schemas.microsoft.com/office/powerpoint/2010/main" val="3721491820"/>
              </p:ext>
            </p:extLst>
          </p:nvPr>
        </p:nvGraphicFramePr>
        <p:xfrm>
          <a:off x="2234163" y="839606"/>
          <a:ext cx="9411737" cy="1644015"/>
        </p:xfrm>
        <a:graphic>
          <a:graphicData uri="http://schemas.openxmlformats.org/drawingml/2006/table">
            <a:tbl>
              <a:tblPr firstRow="1" bandRow="1">
                <a:tableStyleId>{5C22544A-7EE6-4342-B048-85BDC9FD1C3A}</a:tableStyleId>
              </a:tblPr>
              <a:tblGrid>
                <a:gridCol w="1743477">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287145">
                  <a:extLst>
                    <a:ext uri="{9D8B030D-6E8A-4147-A177-3AD203B41FA5}">
                      <a16:colId xmlns:a16="http://schemas.microsoft.com/office/drawing/2014/main" val="20002"/>
                    </a:ext>
                  </a:extLst>
                </a:gridCol>
                <a:gridCol w="1176655">
                  <a:extLst>
                    <a:ext uri="{9D8B030D-6E8A-4147-A177-3AD203B41FA5}">
                      <a16:colId xmlns:a16="http://schemas.microsoft.com/office/drawing/2014/main" val="20003"/>
                    </a:ext>
                  </a:extLst>
                </a:gridCol>
                <a:gridCol w="1398270">
                  <a:extLst>
                    <a:ext uri="{9D8B030D-6E8A-4147-A177-3AD203B41FA5}">
                      <a16:colId xmlns:a16="http://schemas.microsoft.com/office/drawing/2014/main" val="20004"/>
                    </a:ext>
                  </a:extLst>
                </a:gridCol>
                <a:gridCol w="1318895">
                  <a:extLst>
                    <a:ext uri="{9D8B030D-6E8A-4147-A177-3AD203B41FA5}">
                      <a16:colId xmlns:a16="http://schemas.microsoft.com/office/drawing/2014/main" val="20005"/>
                    </a:ext>
                  </a:extLst>
                </a:gridCol>
                <a:gridCol w="1318895">
                  <a:extLst>
                    <a:ext uri="{9D8B030D-6E8A-4147-A177-3AD203B41FA5}">
                      <a16:colId xmlns:a16="http://schemas.microsoft.com/office/drawing/2014/main" val="20006"/>
                    </a:ext>
                  </a:extLst>
                </a:gridCol>
              </a:tblGrid>
              <a:tr h="164738">
                <a:tc>
                  <a:txBody>
                    <a:bodyPr/>
                    <a:lstStyle/>
                    <a:p>
                      <a:pPr algn="ctr">
                        <a:buNone/>
                      </a:pPr>
                      <a:r>
                        <a:rPr lang="en-US" altLang="zh-CN" sz="1200">
                          <a:cs typeface="+mn-lt"/>
                        </a:rPr>
                        <a:t>      </a:t>
                      </a:r>
                      <a:r>
                        <a:rPr lang="en-US" sz="1200">
                          <a:cs typeface="+mn-lt"/>
                        </a:rPr>
                        <a:t>MAPE</a:t>
                      </a:r>
                    </a:p>
                  </a:txBody>
                  <a:tcPr/>
                </a:tc>
                <a:tc>
                  <a:txBody>
                    <a:bodyPr/>
                    <a:lstStyle/>
                    <a:p>
                      <a:pPr algn="ctr">
                        <a:buNone/>
                      </a:pPr>
                      <a:r>
                        <a:rPr lang="en-US" altLang="zh-CN" sz="1200">
                          <a:cs typeface="+mn-lt"/>
                        </a:rPr>
                        <a:t>  Fold 0 </a:t>
                      </a:r>
                    </a:p>
                  </a:txBody>
                  <a:tcPr/>
                </a:tc>
                <a:tc>
                  <a:txBody>
                    <a:bodyPr/>
                    <a:lstStyle/>
                    <a:p>
                      <a:pPr algn="ctr">
                        <a:buNone/>
                      </a:pPr>
                      <a:r>
                        <a:rPr lang="en-US" altLang="zh-CN" sz="1200" dirty="0">
                          <a:cs typeface="+mn-lt"/>
                        </a:rPr>
                        <a:t>Fold 1</a:t>
                      </a:r>
                    </a:p>
                  </a:txBody>
                  <a:tcPr/>
                </a:tc>
                <a:tc>
                  <a:txBody>
                    <a:bodyPr/>
                    <a:lstStyle/>
                    <a:p>
                      <a:pPr algn="ctr">
                        <a:buNone/>
                      </a:pPr>
                      <a:r>
                        <a:rPr lang="en-US" altLang="zh-CN" sz="1200" dirty="0">
                          <a:cs typeface="+mn-lt"/>
                        </a:rPr>
                        <a:t>Fold 2 </a:t>
                      </a:r>
                    </a:p>
                  </a:txBody>
                  <a:tcPr/>
                </a:tc>
                <a:tc>
                  <a:txBody>
                    <a:bodyPr/>
                    <a:lstStyle/>
                    <a:p>
                      <a:pPr algn="ctr">
                        <a:buNone/>
                      </a:pPr>
                      <a:r>
                        <a:rPr lang="en-US" altLang="zh-CN" sz="1200" dirty="0">
                          <a:cs typeface="+mn-lt"/>
                        </a:rPr>
                        <a:t>Fold 3</a:t>
                      </a:r>
                    </a:p>
                  </a:txBody>
                  <a:tcPr/>
                </a:tc>
                <a:tc>
                  <a:txBody>
                    <a:bodyPr/>
                    <a:lstStyle/>
                    <a:p>
                      <a:pPr algn="ctr">
                        <a:buNone/>
                      </a:pPr>
                      <a:r>
                        <a:rPr lang="en-US" altLang="zh-CN" sz="1200" dirty="0">
                          <a:cs typeface="+mn-lt"/>
                        </a:rPr>
                        <a:t>Fold 4</a:t>
                      </a:r>
                    </a:p>
                  </a:txBody>
                  <a:tcPr/>
                </a:tc>
                <a:tc>
                  <a:txBody>
                    <a:bodyPr/>
                    <a:lstStyle/>
                    <a:p>
                      <a:pPr algn="ctr">
                        <a:buNone/>
                      </a:pPr>
                      <a:r>
                        <a:rPr lang="en-US" altLang="zh-CN" sz="1200" dirty="0">
                          <a:cs typeface="+mn-lt"/>
                          <a:sym typeface="+mn-ea"/>
                        </a:rPr>
                        <a:t>Average</a:t>
                      </a:r>
                      <a:endParaRPr lang="en-US" altLang="zh-CN" sz="1200" dirty="0">
                        <a:cs typeface="+mn-lt"/>
                      </a:endParaRPr>
                    </a:p>
                    <a:p>
                      <a:pPr algn="ctr">
                        <a:buNone/>
                      </a:pPr>
                      <a:endParaRPr lang="en-US" altLang="zh-CN" sz="1200" dirty="0">
                        <a:cs typeface="+mn-lt"/>
                      </a:endParaRPr>
                    </a:p>
                  </a:txBody>
                  <a:tcPr/>
                </a:tc>
                <a:extLst>
                  <a:ext uri="{0D108BD9-81ED-4DB2-BD59-A6C34878D82A}">
                    <a16:rowId xmlns:a16="http://schemas.microsoft.com/office/drawing/2014/main" val="10000"/>
                  </a:ext>
                </a:extLst>
              </a:tr>
              <a:tr h="328930">
                <a:tc>
                  <a:txBody>
                    <a:bodyPr/>
                    <a:lstStyle/>
                    <a:p>
                      <a:pPr indent="0" algn="ctr">
                        <a:buNone/>
                      </a:pPr>
                      <a:r>
                        <a:rPr lang="en-US" sz="1200" b="1" dirty="0">
                          <a:solidFill>
                            <a:srgbClr val="000000"/>
                          </a:solidFill>
                          <a:cs typeface="+mn-lt"/>
                        </a:rPr>
                        <a:t>None(Baseline)</a:t>
                      </a:r>
                      <a:endParaRPr lang="en-US" altLang="en-US" sz="1200" b="1" dirty="0">
                        <a:solidFill>
                          <a:srgbClr val="000000"/>
                        </a:solidFill>
                        <a:cs typeface="+mn-lt"/>
                      </a:endParaRPr>
                    </a:p>
                  </a:txBody>
                  <a:tcPr marL="12700" marR="12700" marT="12700" anchor="ctr"/>
                </a:tc>
                <a:tc>
                  <a:txBody>
                    <a:bodyPr/>
                    <a:lstStyle/>
                    <a:p>
                      <a:pPr indent="0" algn="ctr">
                        <a:buNone/>
                      </a:pPr>
                      <a:r>
                        <a:rPr lang="en-US" sz="1200" b="1">
                          <a:solidFill>
                            <a:srgbClr val="000000"/>
                          </a:solidFill>
                          <a:cs typeface="+mn-lt"/>
                        </a:rPr>
                        <a:t>40.17642593</a:t>
                      </a:r>
                      <a:endParaRPr lang="en-US" altLang="en-US" sz="1200" b="1">
                        <a:solidFill>
                          <a:srgbClr val="000000"/>
                        </a:solidFill>
                        <a:cs typeface="+mn-lt"/>
                      </a:endParaRPr>
                    </a:p>
                  </a:txBody>
                  <a:tcPr marL="12700" marR="12700" marT="12700" anchor="ctr"/>
                </a:tc>
                <a:tc>
                  <a:txBody>
                    <a:bodyPr/>
                    <a:lstStyle/>
                    <a:p>
                      <a:pPr indent="0" algn="ctr">
                        <a:buNone/>
                      </a:pPr>
                      <a:r>
                        <a:rPr lang="en-US" sz="1200" b="1">
                          <a:solidFill>
                            <a:srgbClr val="000000"/>
                          </a:solidFill>
                          <a:cs typeface="+mn-lt"/>
                        </a:rPr>
                        <a:t>35.9564476</a:t>
                      </a:r>
                      <a:endParaRPr lang="en-US" altLang="en-US" sz="1200" b="1">
                        <a:solidFill>
                          <a:srgbClr val="000000"/>
                        </a:solidFill>
                        <a:cs typeface="+mn-lt"/>
                      </a:endParaRPr>
                    </a:p>
                  </a:txBody>
                  <a:tcPr marL="12700" marR="12700" marT="12700" anchor="ctr"/>
                </a:tc>
                <a:tc>
                  <a:txBody>
                    <a:bodyPr/>
                    <a:lstStyle/>
                    <a:p>
                      <a:pPr indent="0" algn="ctr">
                        <a:buNone/>
                      </a:pPr>
                      <a:r>
                        <a:rPr lang="en-US" sz="1200" b="1">
                          <a:solidFill>
                            <a:srgbClr val="000000"/>
                          </a:solidFill>
                          <a:cs typeface="+mn-lt"/>
                        </a:rPr>
                        <a:t>37.38474655</a:t>
                      </a:r>
                      <a:endParaRPr lang="en-US" altLang="en-US" sz="1200" b="1">
                        <a:solidFill>
                          <a:srgbClr val="000000"/>
                        </a:solidFill>
                        <a:cs typeface="+mn-lt"/>
                      </a:endParaRPr>
                    </a:p>
                  </a:txBody>
                  <a:tcPr marL="12700" marR="12700" marT="12700" anchor="ctr"/>
                </a:tc>
                <a:tc>
                  <a:txBody>
                    <a:bodyPr/>
                    <a:lstStyle/>
                    <a:p>
                      <a:pPr indent="0" algn="ctr">
                        <a:buNone/>
                      </a:pPr>
                      <a:r>
                        <a:rPr lang="en-US" sz="1200" b="1" dirty="0">
                          <a:solidFill>
                            <a:srgbClr val="000000"/>
                          </a:solidFill>
                          <a:cs typeface="+mn-lt"/>
                        </a:rPr>
                        <a:t>36.64234924</a:t>
                      </a:r>
                      <a:endParaRPr lang="en-US" altLang="en-US" sz="1200" b="1" dirty="0">
                        <a:solidFill>
                          <a:srgbClr val="000000"/>
                        </a:solidFill>
                        <a:cs typeface="+mn-lt"/>
                      </a:endParaRPr>
                    </a:p>
                  </a:txBody>
                  <a:tcPr marL="12700" marR="12700" marT="12700" anchor="ctr"/>
                </a:tc>
                <a:tc>
                  <a:txBody>
                    <a:bodyPr/>
                    <a:lstStyle/>
                    <a:p>
                      <a:pPr indent="0" algn="ctr">
                        <a:buNone/>
                      </a:pPr>
                      <a:r>
                        <a:rPr lang="en-US" sz="1200" b="1">
                          <a:solidFill>
                            <a:srgbClr val="000000"/>
                          </a:solidFill>
                          <a:cs typeface="+mn-lt"/>
                        </a:rPr>
                        <a:t>37.98288345</a:t>
                      </a:r>
                      <a:endParaRPr lang="en-US" altLang="en-US" sz="1200" b="1">
                        <a:solidFill>
                          <a:srgbClr val="000000"/>
                        </a:solidFill>
                        <a:cs typeface="+mn-lt"/>
                      </a:endParaRPr>
                    </a:p>
                  </a:txBody>
                  <a:tcPr marL="12700" marR="12700" marT="12700" anchor="ctr"/>
                </a:tc>
                <a:tc>
                  <a:txBody>
                    <a:bodyPr/>
                    <a:lstStyle/>
                    <a:p>
                      <a:pPr indent="0" algn="ctr">
                        <a:buNone/>
                      </a:pPr>
                      <a:r>
                        <a:rPr lang="en-US" sz="1200" b="1">
                          <a:solidFill>
                            <a:srgbClr val="000000"/>
                          </a:solidFill>
                          <a:cs typeface="+mn-lt"/>
                        </a:rPr>
                        <a:t>37.62857056</a:t>
                      </a:r>
                      <a:endParaRPr lang="en-US" altLang="en-US" sz="1200" b="1">
                        <a:solidFill>
                          <a:srgbClr val="000000"/>
                        </a:solidFill>
                        <a:cs typeface="+mn-lt"/>
                      </a:endParaRPr>
                    </a:p>
                  </a:txBody>
                  <a:tcPr marL="12700" marR="12700" marT="12700" anchor="ctr"/>
                </a:tc>
                <a:extLst>
                  <a:ext uri="{0D108BD9-81ED-4DB2-BD59-A6C34878D82A}">
                    <a16:rowId xmlns:a16="http://schemas.microsoft.com/office/drawing/2014/main" val="10001"/>
                  </a:ext>
                </a:extLst>
              </a:tr>
              <a:tr h="328930">
                <a:tc>
                  <a:txBody>
                    <a:bodyPr/>
                    <a:lstStyle/>
                    <a:p>
                      <a:pPr indent="0" algn="ctr">
                        <a:buNone/>
                      </a:pPr>
                      <a:r>
                        <a:rPr lang="en-US" sz="1200" b="1">
                          <a:solidFill>
                            <a:srgbClr val="000000"/>
                          </a:solidFill>
                          <a:cs typeface="+mn-lt"/>
                        </a:rPr>
                        <a:t> Add Feature </a:t>
                      </a:r>
                      <a:r>
                        <a:rPr lang="en-US" sz="1200" b="1">
                          <a:solidFill>
                            <a:srgbClr val="FF0000"/>
                          </a:solidFill>
                          <a:cs typeface="+mn-lt"/>
                        </a:rPr>
                        <a:t>IPG</a:t>
                      </a:r>
                      <a:endParaRPr lang="en-US" altLang="en-US" sz="1200" b="1">
                        <a:solidFill>
                          <a:srgbClr val="FF0000"/>
                        </a:solidFill>
                        <a:cs typeface="+mn-lt"/>
                      </a:endParaRPr>
                    </a:p>
                  </a:txBody>
                  <a:tcPr marL="12700" marR="12700" marT="12700" anchor="ctr"/>
                </a:tc>
                <a:tc>
                  <a:txBody>
                    <a:bodyPr/>
                    <a:lstStyle/>
                    <a:p>
                      <a:pPr indent="0" algn="ctr">
                        <a:buNone/>
                      </a:pPr>
                      <a:r>
                        <a:rPr lang="en-US" sz="1200" b="1">
                          <a:solidFill>
                            <a:schemeClr val="tx1"/>
                          </a:solidFill>
                          <a:cs typeface="+mn-lt"/>
                        </a:rPr>
                        <a:t>42.8320961</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35.55578613</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38.30007935</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35.58163452</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35.05449677</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37.46481857</a:t>
                      </a:r>
                      <a:endParaRPr lang="en-US" altLang="en-US" sz="1200" b="1">
                        <a:solidFill>
                          <a:schemeClr val="tx1"/>
                        </a:solidFill>
                        <a:cs typeface="+mn-lt"/>
                      </a:endParaRPr>
                    </a:p>
                  </a:txBody>
                  <a:tcPr marL="12700" marR="12700" marT="12700" anchor="ctr"/>
                </a:tc>
                <a:extLst>
                  <a:ext uri="{0D108BD9-81ED-4DB2-BD59-A6C34878D82A}">
                    <a16:rowId xmlns:a16="http://schemas.microsoft.com/office/drawing/2014/main" val="10002"/>
                  </a:ext>
                </a:extLst>
              </a:tr>
              <a:tr h="528955">
                <a:tc>
                  <a:txBody>
                    <a:bodyPr/>
                    <a:lstStyle/>
                    <a:p>
                      <a:pPr indent="0" algn="ctr">
                        <a:buNone/>
                      </a:pPr>
                      <a:r>
                        <a:rPr lang="en-US" sz="1200" b="1">
                          <a:solidFill>
                            <a:srgbClr val="000000"/>
                          </a:solidFill>
                          <a:cs typeface="+mn-lt"/>
                        </a:rPr>
                        <a:t> Add Feature </a:t>
                      </a:r>
                      <a:r>
                        <a:rPr lang="en-US" sz="1200" b="1">
                          <a:solidFill>
                            <a:srgbClr val="FF0000"/>
                          </a:solidFill>
                          <a:cs typeface="+mn-lt"/>
                        </a:rPr>
                        <a:t>IPG</a:t>
                      </a:r>
                      <a:endParaRPr lang="en-US" sz="1200" b="1">
                        <a:solidFill>
                          <a:srgbClr val="000000"/>
                        </a:solidFill>
                        <a:cs typeface="+mn-lt"/>
                      </a:endParaRPr>
                    </a:p>
                    <a:p>
                      <a:pPr indent="0" algn="ctr">
                        <a:buNone/>
                      </a:pPr>
                      <a:r>
                        <a:rPr lang="en-US" sz="1200" b="1">
                          <a:solidFill>
                            <a:srgbClr val="000000"/>
                          </a:solidFill>
                          <a:cs typeface="+mn-lt"/>
                        </a:rPr>
                        <a:t>Add Feature </a:t>
                      </a:r>
                      <a:r>
                        <a:rPr lang="en-US" sz="1200" b="1">
                          <a:solidFill>
                            <a:srgbClr val="FF0000"/>
                          </a:solidFill>
                          <a:cs typeface="+mn-lt"/>
                        </a:rPr>
                        <a:t>On-Rate</a:t>
                      </a:r>
                      <a:endParaRPr lang="en-US" altLang="en-US" sz="1200" b="1">
                        <a:solidFill>
                          <a:srgbClr val="FF0000"/>
                        </a:solidFill>
                        <a:cs typeface="+mn-lt"/>
                      </a:endParaRPr>
                    </a:p>
                  </a:txBody>
                  <a:tcPr marL="12700" marR="12700" marT="12700" anchor="ctr">
                    <a:solidFill>
                      <a:srgbClr val="D0D8E8"/>
                    </a:solidFill>
                  </a:tcPr>
                </a:tc>
                <a:tc>
                  <a:txBody>
                    <a:bodyPr/>
                    <a:lstStyle/>
                    <a:p>
                      <a:pPr indent="0" algn="ctr">
                        <a:buNone/>
                      </a:pPr>
                      <a:r>
                        <a:rPr lang="en-US" sz="1200" b="1">
                          <a:solidFill>
                            <a:schemeClr val="tx1"/>
                          </a:solidFill>
                          <a:cs typeface="+mn-lt"/>
                        </a:rPr>
                        <a:t>22.12659645</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26.49090958</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26.66577148</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21.22968483</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rgbClr val="FF0000"/>
                          </a:solidFill>
                          <a:cs typeface="+mn-lt"/>
                        </a:rPr>
                        <a:t>20.30379105</a:t>
                      </a:r>
                      <a:endParaRPr lang="en-US" altLang="en-US" sz="1200" b="1">
                        <a:solidFill>
                          <a:srgbClr val="FF0000"/>
                        </a:solidFill>
                        <a:cs typeface="+mn-lt"/>
                      </a:endParaRPr>
                    </a:p>
                  </a:txBody>
                  <a:tcPr marL="12700" marR="12700" marT="12700" anchor="ctr"/>
                </a:tc>
                <a:tc>
                  <a:txBody>
                    <a:bodyPr/>
                    <a:lstStyle/>
                    <a:p>
                      <a:pPr indent="0" algn="ctr">
                        <a:buNone/>
                      </a:pPr>
                      <a:r>
                        <a:rPr lang="en-US" sz="1200" b="1" dirty="0">
                          <a:solidFill>
                            <a:schemeClr val="tx1"/>
                          </a:solidFill>
                          <a:cs typeface="+mn-lt"/>
                        </a:rPr>
                        <a:t>23.36335068</a:t>
                      </a:r>
                      <a:endParaRPr lang="en-US" altLang="en-US" sz="1200" b="1" dirty="0">
                        <a:solidFill>
                          <a:schemeClr val="tx1"/>
                        </a:solidFill>
                        <a:cs typeface="+mn-lt"/>
                      </a:endParaRPr>
                    </a:p>
                  </a:txBody>
                  <a:tcPr marL="12700" marR="12700" marT="12700" anchor="ctr"/>
                </a:tc>
                <a:extLst>
                  <a:ext uri="{0D108BD9-81ED-4DB2-BD59-A6C34878D82A}">
                    <a16:rowId xmlns:a16="http://schemas.microsoft.com/office/drawing/2014/main" val="10003"/>
                  </a:ext>
                </a:extLst>
              </a:tr>
            </a:tbl>
          </a:graphicData>
        </a:graphic>
      </p:graphicFrame>
      <p:sp>
        <p:nvSpPr>
          <p:cNvPr id="4" name="文本框 3"/>
          <p:cNvSpPr txBox="1"/>
          <p:nvPr>
            <p:custDataLst>
              <p:tags r:id="rId2"/>
            </p:custDataLst>
          </p:nvPr>
        </p:nvSpPr>
        <p:spPr>
          <a:xfrm>
            <a:off x="312078" y="839606"/>
            <a:ext cx="1964861" cy="38354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CBR+</a:t>
            </a:r>
            <a:r>
              <a:rPr b="1" dirty="0">
                <a:latin typeface="Times New Roman" panose="02020603050405020304" pitchFamily="18" charset="0"/>
                <a:cs typeface="Times New Roman" panose="02020603050405020304" pitchFamily="18" charset="0"/>
              </a:rPr>
              <a:t>MB model</a:t>
            </a:r>
          </a:p>
        </p:txBody>
      </p:sp>
      <p:graphicFrame>
        <p:nvGraphicFramePr>
          <p:cNvPr id="9" name="表格 8"/>
          <p:cNvGraphicFramePr/>
          <p:nvPr>
            <p:custDataLst>
              <p:tags r:id="rId3"/>
            </p:custDataLst>
            <p:extLst>
              <p:ext uri="{D42A27DB-BD31-4B8C-83A1-F6EECF244321}">
                <p14:modId xmlns:p14="http://schemas.microsoft.com/office/powerpoint/2010/main" val="1637741679"/>
              </p:ext>
            </p:extLst>
          </p:nvPr>
        </p:nvGraphicFramePr>
        <p:xfrm>
          <a:off x="2234162" y="2695429"/>
          <a:ext cx="9411737" cy="3938915"/>
        </p:xfrm>
        <a:graphic>
          <a:graphicData uri="http://schemas.openxmlformats.org/drawingml/2006/table">
            <a:tbl>
              <a:tblPr firstRow="1" bandRow="1">
                <a:tableStyleId>{5C22544A-7EE6-4342-B048-85BDC9FD1C3A}</a:tableStyleId>
              </a:tblPr>
              <a:tblGrid>
                <a:gridCol w="1911662">
                  <a:extLst>
                    <a:ext uri="{9D8B030D-6E8A-4147-A177-3AD203B41FA5}">
                      <a16:colId xmlns:a16="http://schemas.microsoft.com/office/drawing/2014/main" val="20000"/>
                    </a:ext>
                  </a:extLst>
                </a:gridCol>
                <a:gridCol w="1142774">
                  <a:extLst>
                    <a:ext uri="{9D8B030D-6E8A-4147-A177-3AD203B41FA5}">
                      <a16:colId xmlns:a16="http://schemas.microsoft.com/office/drawing/2014/main" val="20001"/>
                    </a:ext>
                  </a:extLst>
                </a:gridCol>
                <a:gridCol w="1258915">
                  <a:extLst>
                    <a:ext uri="{9D8B030D-6E8A-4147-A177-3AD203B41FA5}">
                      <a16:colId xmlns:a16="http://schemas.microsoft.com/office/drawing/2014/main" val="20002"/>
                    </a:ext>
                  </a:extLst>
                </a:gridCol>
                <a:gridCol w="1150848">
                  <a:extLst>
                    <a:ext uri="{9D8B030D-6E8A-4147-A177-3AD203B41FA5}">
                      <a16:colId xmlns:a16="http://schemas.microsoft.com/office/drawing/2014/main" val="20003"/>
                    </a:ext>
                  </a:extLst>
                </a:gridCol>
                <a:gridCol w="1367602">
                  <a:extLst>
                    <a:ext uri="{9D8B030D-6E8A-4147-A177-3AD203B41FA5}">
                      <a16:colId xmlns:a16="http://schemas.microsoft.com/office/drawing/2014/main" val="20004"/>
                    </a:ext>
                  </a:extLst>
                </a:gridCol>
                <a:gridCol w="1289968">
                  <a:extLst>
                    <a:ext uri="{9D8B030D-6E8A-4147-A177-3AD203B41FA5}">
                      <a16:colId xmlns:a16="http://schemas.microsoft.com/office/drawing/2014/main" val="20005"/>
                    </a:ext>
                  </a:extLst>
                </a:gridCol>
                <a:gridCol w="1289968">
                  <a:extLst>
                    <a:ext uri="{9D8B030D-6E8A-4147-A177-3AD203B41FA5}">
                      <a16:colId xmlns:a16="http://schemas.microsoft.com/office/drawing/2014/main" val="20006"/>
                    </a:ext>
                  </a:extLst>
                </a:gridCol>
              </a:tblGrid>
              <a:tr h="129359">
                <a:tc>
                  <a:txBody>
                    <a:bodyPr/>
                    <a:lstStyle/>
                    <a:p>
                      <a:pPr algn="ctr">
                        <a:buNone/>
                      </a:pPr>
                      <a:r>
                        <a:rPr lang="en-US" altLang="zh-CN" sz="1200">
                          <a:cs typeface="+mn-lt"/>
                        </a:rPr>
                        <a:t>      </a:t>
                      </a:r>
                      <a:r>
                        <a:rPr lang="en-US" sz="1200">
                          <a:cs typeface="+mn-lt"/>
                        </a:rPr>
                        <a:t>MAPE</a:t>
                      </a:r>
                    </a:p>
                  </a:txBody>
                  <a:tcPr/>
                </a:tc>
                <a:tc>
                  <a:txBody>
                    <a:bodyPr/>
                    <a:lstStyle/>
                    <a:p>
                      <a:pPr algn="ctr">
                        <a:buNone/>
                      </a:pPr>
                      <a:r>
                        <a:rPr lang="en-US" altLang="zh-CN" sz="1200">
                          <a:cs typeface="+mn-lt"/>
                        </a:rPr>
                        <a:t>  Fold 0 </a:t>
                      </a:r>
                    </a:p>
                  </a:txBody>
                  <a:tcPr/>
                </a:tc>
                <a:tc>
                  <a:txBody>
                    <a:bodyPr/>
                    <a:lstStyle/>
                    <a:p>
                      <a:pPr algn="ctr">
                        <a:buNone/>
                      </a:pPr>
                      <a:r>
                        <a:rPr lang="en-US" altLang="zh-CN" sz="1200" dirty="0">
                          <a:cs typeface="+mn-lt"/>
                        </a:rPr>
                        <a:t>Fold 1</a:t>
                      </a:r>
                    </a:p>
                  </a:txBody>
                  <a:tcPr/>
                </a:tc>
                <a:tc>
                  <a:txBody>
                    <a:bodyPr/>
                    <a:lstStyle/>
                    <a:p>
                      <a:pPr algn="ctr">
                        <a:buNone/>
                      </a:pPr>
                      <a:r>
                        <a:rPr lang="en-US" altLang="zh-CN" sz="1200" dirty="0">
                          <a:cs typeface="+mn-lt"/>
                        </a:rPr>
                        <a:t>Fold 2 </a:t>
                      </a:r>
                    </a:p>
                  </a:txBody>
                  <a:tcPr/>
                </a:tc>
                <a:tc>
                  <a:txBody>
                    <a:bodyPr/>
                    <a:lstStyle/>
                    <a:p>
                      <a:pPr algn="ctr">
                        <a:buNone/>
                      </a:pPr>
                      <a:r>
                        <a:rPr lang="en-US" altLang="zh-CN" sz="1200">
                          <a:cs typeface="+mn-lt"/>
                        </a:rPr>
                        <a:t>Fold 3</a:t>
                      </a:r>
                    </a:p>
                  </a:txBody>
                  <a:tcPr/>
                </a:tc>
                <a:tc>
                  <a:txBody>
                    <a:bodyPr/>
                    <a:lstStyle/>
                    <a:p>
                      <a:pPr algn="ctr">
                        <a:buNone/>
                      </a:pPr>
                      <a:r>
                        <a:rPr lang="en-US" altLang="zh-CN" sz="1200">
                          <a:cs typeface="+mn-lt"/>
                        </a:rPr>
                        <a:t>Fold 4</a:t>
                      </a:r>
                    </a:p>
                  </a:txBody>
                  <a:tcPr/>
                </a:tc>
                <a:tc>
                  <a:txBody>
                    <a:bodyPr/>
                    <a:lstStyle/>
                    <a:p>
                      <a:pPr algn="ctr">
                        <a:buNone/>
                      </a:pPr>
                      <a:r>
                        <a:rPr lang="en-US" altLang="zh-CN" sz="1200">
                          <a:cs typeface="+mn-lt"/>
                          <a:sym typeface="+mn-ea"/>
                        </a:rPr>
                        <a:t>Average</a:t>
                      </a:r>
                      <a:endParaRPr lang="en-US" altLang="zh-CN" sz="1200">
                        <a:cs typeface="+mn-lt"/>
                      </a:endParaRPr>
                    </a:p>
                    <a:p>
                      <a:pPr algn="ctr">
                        <a:buNone/>
                      </a:pPr>
                      <a:endParaRPr lang="en-US" altLang="zh-CN" sz="1200">
                        <a:cs typeface="+mn-lt"/>
                      </a:endParaRPr>
                    </a:p>
                  </a:txBody>
                  <a:tcPr/>
                </a:tc>
                <a:extLst>
                  <a:ext uri="{0D108BD9-81ED-4DB2-BD59-A6C34878D82A}">
                    <a16:rowId xmlns:a16="http://schemas.microsoft.com/office/drawing/2014/main" val="10000"/>
                  </a:ext>
                </a:extLst>
              </a:tr>
              <a:tr h="325120">
                <a:tc>
                  <a:txBody>
                    <a:bodyPr/>
                    <a:lstStyle/>
                    <a:p>
                      <a:pPr algn="ctr">
                        <a:buNone/>
                      </a:pPr>
                      <a:r>
                        <a:rPr lang="en-US" altLang="zh-CN" sz="1200" b="1">
                          <a:cs typeface="+mn-lt"/>
                        </a:rPr>
                        <a:t>None (Baseline)</a:t>
                      </a:r>
                    </a:p>
                  </a:txBody>
                  <a:tcPr/>
                </a:tc>
                <a:tc>
                  <a:txBody>
                    <a:bodyPr/>
                    <a:lstStyle/>
                    <a:p>
                      <a:pPr indent="0" algn="ctr">
                        <a:buNone/>
                      </a:pPr>
                      <a:r>
                        <a:rPr lang="en-US" sz="1200" b="1">
                          <a:solidFill>
                            <a:schemeClr val="tx1"/>
                          </a:solidFill>
                          <a:cs typeface="+mn-lt"/>
                        </a:rPr>
                        <a:t>36.0941925</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36.78473663</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36.15675735</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37.54171371</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36.6777153</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36.6510231</a:t>
                      </a:r>
                      <a:endParaRPr lang="en-US" altLang="en-US" sz="1200" b="1">
                        <a:solidFill>
                          <a:schemeClr val="tx1"/>
                        </a:solidFill>
                        <a:cs typeface="+mn-lt"/>
                      </a:endParaRPr>
                    </a:p>
                  </a:txBody>
                  <a:tcPr marL="12700" marR="12700" marT="12700" anchor="ctr"/>
                </a:tc>
                <a:extLst>
                  <a:ext uri="{0D108BD9-81ED-4DB2-BD59-A6C34878D82A}">
                    <a16:rowId xmlns:a16="http://schemas.microsoft.com/office/drawing/2014/main" val="10001"/>
                  </a:ext>
                </a:extLst>
              </a:tr>
              <a:tr h="323850">
                <a:tc>
                  <a:txBody>
                    <a:bodyPr/>
                    <a:lstStyle/>
                    <a:p>
                      <a:pPr algn="ctr">
                        <a:buNone/>
                      </a:pPr>
                      <a:r>
                        <a:rPr lang="en-US" altLang="zh-CN" sz="1200" b="1">
                          <a:cs typeface="+mn-lt"/>
                        </a:rPr>
                        <a:t>Add Feature </a:t>
                      </a:r>
                      <a:r>
                        <a:rPr lang="en-US" altLang="zh-CN" sz="1200" b="1">
                          <a:solidFill>
                            <a:srgbClr val="FF0000"/>
                          </a:solidFill>
                          <a:cs typeface="+mn-lt"/>
                        </a:rPr>
                        <a:t>IPG</a:t>
                      </a:r>
                    </a:p>
                  </a:txBody>
                  <a:tcPr/>
                </a:tc>
                <a:tc>
                  <a:txBody>
                    <a:bodyPr/>
                    <a:lstStyle/>
                    <a:p>
                      <a:pPr indent="0" algn="ctr">
                        <a:buNone/>
                      </a:pPr>
                      <a:r>
                        <a:rPr lang="en-US" sz="1200" b="1">
                          <a:solidFill>
                            <a:schemeClr val="tx1"/>
                          </a:solidFill>
                          <a:cs typeface="+mn-lt"/>
                        </a:rPr>
                        <a:t>32.19689941</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33.04437256</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33.66588211</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31.8786869</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33.11622238</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32.78041267</a:t>
                      </a:r>
                      <a:endParaRPr lang="en-US" altLang="en-US" sz="1200" b="1">
                        <a:solidFill>
                          <a:schemeClr val="tx1"/>
                        </a:solidFill>
                        <a:cs typeface="+mn-lt"/>
                      </a:endParaRPr>
                    </a:p>
                  </a:txBody>
                  <a:tcPr marL="12700" marR="12700" marT="12700" anchor="ctr"/>
                </a:tc>
                <a:extLst>
                  <a:ext uri="{0D108BD9-81ED-4DB2-BD59-A6C34878D82A}">
                    <a16:rowId xmlns:a16="http://schemas.microsoft.com/office/drawing/2014/main" val="10002"/>
                  </a:ext>
                </a:extLst>
              </a:tr>
              <a:tr h="520700">
                <a:tc>
                  <a:txBody>
                    <a:bodyPr/>
                    <a:lstStyle/>
                    <a:p>
                      <a:pPr algn="ctr">
                        <a:buNone/>
                      </a:pPr>
                      <a:r>
                        <a:rPr lang="en-US" altLang="zh-CN" sz="1200" b="1">
                          <a:cs typeface="+mn-lt"/>
                          <a:sym typeface="+mn-ea"/>
                        </a:rPr>
                        <a:t>Add Feature </a:t>
                      </a:r>
                      <a:r>
                        <a:rPr lang="en-US" altLang="zh-CN" sz="1200" b="1">
                          <a:solidFill>
                            <a:srgbClr val="FF0000"/>
                          </a:solidFill>
                          <a:cs typeface="+mn-lt"/>
                          <a:sym typeface="+mn-ea"/>
                        </a:rPr>
                        <a:t>IPG</a:t>
                      </a:r>
                      <a:endParaRPr lang="en-US" altLang="zh-CN" sz="1200" b="1">
                        <a:cs typeface="+mn-lt"/>
                      </a:endParaRPr>
                    </a:p>
                    <a:p>
                      <a:pPr algn="ctr">
                        <a:buNone/>
                      </a:pPr>
                      <a:r>
                        <a:rPr lang="en-US" altLang="zh-CN" sz="1200" b="1">
                          <a:cs typeface="+mn-lt"/>
                        </a:rPr>
                        <a:t>Add Feature </a:t>
                      </a:r>
                      <a:r>
                        <a:rPr lang="en-US" altLang="zh-CN" sz="1200" b="1">
                          <a:solidFill>
                            <a:srgbClr val="FF0000"/>
                          </a:solidFill>
                          <a:cs typeface="+mn-lt"/>
                        </a:rPr>
                        <a:t>PPB</a:t>
                      </a:r>
                    </a:p>
                  </a:txBody>
                  <a:tcPr>
                    <a:solidFill>
                      <a:srgbClr val="D0D8E8"/>
                    </a:solidFill>
                  </a:tcPr>
                </a:tc>
                <a:tc>
                  <a:txBody>
                    <a:bodyPr/>
                    <a:lstStyle/>
                    <a:p>
                      <a:pPr indent="0" algn="ctr">
                        <a:buNone/>
                      </a:pPr>
                      <a:r>
                        <a:rPr lang="en-US" sz="1200" b="1">
                          <a:solidFill>
                            <a:schemeClr val="tx1"/>
                          </a:solidFill>
                          <a:cs typeface="+mn-lt"/>
                        </a:rPr>
                        <a:t>36.87373734</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36.23926544</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38.94083405</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34.52573776</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35.97927856</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35.46103706</a:t>
                      </a:r>
                      <a:endParaRPr lang="en-US" altLang="en-US" sz="1200" b="1">
                        <a:solidFill>
                          <a:schemeClr val="tx1"/>
                        </a:solidFill>
                        <a:cs typeface="+mn-lt"/>
                      </a:endParaRPr>
                    </a:p>
                  </a:txBody>
                  <a:tcPr marL="12700" marR="12700" marT="12700" anchor="ctr"/>
                </a:tc>
                <a:extLst>
                  <a:ext uri="{0D108BD9-81ED-4DB2-BD59-A6C34878D82A}">
                    <a16:rowId xmlns:a16="http://schemas.microsoft.com/office/drawing/2014/main" val="10003"/>
                  </a:ext>
                </a:extLst>
              </a:tr>
              <a:tr h="625835">
                <a:tc>
                  <a:txBody>
                    <a:bodyPr/>
                    <a:lstStyle/>
                    <a:p>
                      <a:pPr algn="ctr">
                        <a:buNone/>
                      </a:pPr>
                      <a:r>
                        <a:rPr lang="en-US" altLang="zh-CN" sz="1200" b="1" dirty="0">
                          <a:cs typeface="+mn-lt"/>
                          <a:sym typeface="+mn-ea"/>
                        </a:rPr>
                        <a:t>Add Feature </a:t>
                      </a:r>
                      <a:r>
                        <a:rPr lang="en-US" altLang="zh-CN" sz="1200" b="1" dirty="0">
                          <a:solidFill>
                            <a:srgbClr val="FF0000"/>
                          </a:solidFill>
                          <a:cs typeface="+mn-lt"/>
                          <a:sym typeface="+mn-ea"/>
                        </a:rPr>
                        <a:t>IPG</a:t>
                      </a:r>
                      <a:endParaRPr lang="en-US" altLang="zh-CN" sz="1200" b="1" dirty="0">
                        <a:cs typeface="+mn-lt"/>
                      </a:endParaRPr>
                    </a:p>
                    <a:p>
                      <a:pPr algn="ctr">
                        <a:buNone/>
                      </a:pPr>
                      <a:r>
                        <a:rPr lang="en-US" altLang="zh-CN" sz="1200" b="1" dirty="0">
                          <a:cs typeface="+mn-lt"/>
                          <a:sym typeface="+mn-ea"/>
                        </a:rPr>
                        <a:t>Add Feature </a:t>
                      </a:r>
                      <a:r>
                        <a:rPr lang="en-US" altLang="zh-CN" sz="1200" b="1" dirty="0">
                          <a:solidFill>
                            <a:srgbClr val="FF0000"/>
                          </a:solidFill>
                          <a:cs typeface="+mn-lt"/>
                          <a:sym typeface="+mn-ea"/>
                        </a:rPr>
                        <a:t>PPB</a:t>
                      </a:r>
                      <a:endParaRPr lang="en-US" altLang="zh-CN" sz="1200" b="1" dirty="0">
                        <a:solidFill>
                          <a:srgbClr val="FF0000"/>
                        </a:solidFill>
                        <a:cs typeface="+mn-lt"/>
                      </a:endParaRPr>
                    </a:p>
                    <a:p>
                      <a:pPr algn="ctr">
                        <a:buNone/>
                      </a:pPr>
                      <a:r>
                        <a:rPr lang="en-US" altLang="zh-CN" sz="1200" b="1" dirty="0">
                          <a:cs typeface="+mn-lt"/>
                          <a:sym typeface="+mn-ea"/>
                        </a:rPr>
                        <a:t>Add Feature </a:t>
                      </a:r>
                      <a:r>
                        <a:rPr lang="en-US" altLang="zh-CN" sz="1200" b="1" dirty="0">
                          <a:solidFill>
                            <a:srgbClr val="FF0000"/>
                          </a:solidFill>
                          <a:cs typeface="+mn-lt"/>
                          <a:sym typeface="+mn-ea"/>
                        </a:rPr>
                        <a:t>IBG</a:t>
                      </a:r>
                      <a:endParaRPr lang="zh-CN" altLang="en-US" sz="1200" dirty="0">
                        <a:cs typeface="+mn-lt"/>
                      </a:endParaRPr>
                    </a:p>
                  </a:txBody>
                  <a:tcPr/>
                </a:tc>
                <a:tc>
                  <a:txBody>
                    <a:bodyPr/>
                    <a:lstStyle/>
                    <a:p>
                      <a:pPr indent="0" algn="ctr">
                        <a:buNone/>
                      </a:pPr>
                      <a:r>
                        <a:rPr lang="en-US" sz="1200" b="1" dirty="0">
                          <a:solidFill>
                            <a:schemeClr val="tx1"/>
                          </a:solidFill>
                          <a:cs typeface="+mn-lt"/>
                        </a:rPr>
                        <a:t>26.19252396</a:t>
                      </a:r>
                      <a:endParaRPr lang="en-US" altLang="en-US" sz="1200" b="1" dirty="0">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26.65249825</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26.8210659</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24.28470993</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26.32581139</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26.05532188</a:t>
                      </a:r>
                      <a:endParaRPr lang="en-US" altLang="en-US" sz="1200" b="1">
                        <a:solidFill>
                          <a:schemeClr val="tx1"/>
                        </a:solidFill>
                        <a:cs typeface="+mn-lt"/>
                      </a:endParaRPr>
                    </a:p>
                  </a:txBody>
                  <a:tcPr marL="12700" marR="12700" marT="12700" anchor="ctr"/>
                </a:tc>
                <a:extLst>
                  <a:ext uri="{0D108BD9-81ED-4DB2-BD59-A6C34878D82A}">
                    <a16:rowId xmlns:a16="http://schemas.microsoft.com/office/drawing/2014/main" val="10004"/>
                  </a:ext>
                </a:extLst>
              </a:tr>
              <a:tr h="825510">
                <a:tc>
                  <a:txBody>
                    <a:bodyPr/>
                    <a:lstStyle/>
                    <a:p>
                      <a:pPr algn="ctr">
                        <a:buNone/>
                      </a:pPr>
                      <a:r>
                        <a:rPr lang="en-US" altLang="zh-CN" sz="1200" b="1">
                          <a:cs typeface="+mn-lt"/>
                          <a:sym typeface="+mn-ea"/>
                        </a:rPr>
                        <a:t>Add Feature </a:t>
                      </a:r>
                      <a:r>
                        <a:rPr lang="en-US" altLang="zh-CN" sz="1200" b="1">
                          <a:solidFill>
                            <a:srgbClr val="FF0000"/>
                          </a:solidFill>
                          <a:cs typeface="+mn-lt"/>
                          <a:sym typeface="+mn-ea"/>
                        </a:rPr>
                        <a:t>IPG</a:t>
                      </a:r>
                      <a:endParaRPr lang="en-US" altLang="zh-CN" sz="1200" b="1">
                        <a:cs typeface="+mn-lt"/>
                      </a:endParaRPr>
                    </a:p>
                    <a:p>
                      <a:pPr algn="ctr">
                        <a:buNone/>
                      </a:pPr>
                      <a:r>
                        <a:rPr lang="en-US" altLang="zh-CN" sz="1200" b="1">
                          <a:cs typeface="+mn-lt"/>
                          <a:sym typeface="+mn-ea"/>
                        </a:rPr>
                        <a:t>Add Feature </a:t>
                      </a:r>
                      <a:r>
                        <a:rPr lang="en-US" altLang="zh-CN" sz="1200" b="1">
                          <a:solidFill>
                            <a:srgbClr val="FF0000"/>
                          </a:solidFill>
                          <a:cs typeface="+mn-lt"/>
                          <a:sym typeface="+mn-ea"/>
                        </a:rPr>
                        <a:t>PPB</a:t>
                      </a:r>
                      <a:endParaRPr lang="en-US" altLang="zh-CN" sz="1200" b="1">
                        <a:solidFill>
                          <a:srgbClr val="FF0000"/>
                        </a:solidFill>
                        <a:cs typeface="+mn-lt"/>
                      </a:endParaRPr>
                    </a:p>
                    <a:p>
                      <a:pPr algn="ctr">
                        <a:buNone/>
                      </a:pPr>
                      <a:r>
                        <a:rPr lang="en-US" altLang="zh-CN" sz="1200" b="1">
                          <a:cs typeface="+mn-lt"/>
                          <a:sym typeface="+mn-ea"/>
                        </a:rPr>
                        <a:t>Add Feature </a:t>
                      </a:r>
                      <a:r>
                        <a:rPr lang="en-US" altLang="zh-CN" sz="1200" b="1">
                          <a:solidFill>
                            <a:srgbClr val="FF0000"/>
                          </a:solidFill>
                          <a:cs typeface="+mn-lt"/>
                          <a:sym typeface="+mn-ea"/>
                        </a:rPr>
                        <a:t>IBG</a:t>
                      </a:r>
                      <a:endParaRPr lang="zh-CN" altLang="en-US" sz="1200">
                        <a:cs typeface="+mn-lt"/>
                      </a:endParaRPr>
                    </a:p>
                    <a:p>
                      <a:pPr algn="ctr">
                        <a:buNone/>
                      </a:pPr>
                      <a:r>
                        <a:rPr lang="en-US" altLang="zh-CN" sz="1200" b="1">
                          <a:cs typeface="+mn-lt"/>
                        </a:rPr>
                        <a:t>Add Feature </a:t>
                      </a:r>
                      <a:r>
                        <a:rPr lang="en-US" altLang="zh-CN" sz="1200" b="1">
                          <a:solidFill>
                            <a:srgbClr val="FF0000"/>
                          </a:solidFill>
                          <a:cs typeface="+mn-lt"/>
                        </a:rPr>
                        <a:t>On-Rate</a:t>
                      </a:r>
                    </a:p>
                  </a:txBody>
                  <a:tcPr>
                    <a:solidFill>
                      <a:srgbClr val="D0D8E8"/>
                    </a:solidFill>
                  </a:tcPr>
                </a:tc>
                <a:tc>
                  <a:txBody>
                    <a:bodyPr/>
                    <a:lstStyle/>
                    <a:p>
                      <a:pPr indent="0" algn="ctr">
                        <a:buNone/>
                      </a:pPr>
                      <a:r>
                        <a:rPr lang="en-US" sz="1200" b="1" dirty="0">
                          <a:solidFill>
                            <a:schemeClr val="tx1"/>
                          </a:solidFill>
                          <a:cs typeface="+mn-lt"/>
                        </a:rPr>
                        <a:t>21.8938961</a:t>
                      </a:r>
                      <a:endParaRPr lang="en-US" altLang="en-US" sz="1200" b="1" dirty="0">
                        <a:solidFill>
                          <a:schemeClr val="tx1"/>
                        </a:solidFill>
                        <a:cs typeface="+mn-lt"/>
                      </a:endParaRPr>
                    </a:p>
                  </a:txBody>
                  <a:tcPr marL="12700" marR="12700" marT="12700" anchor="ctr">
                    <a:solidFill>
                      <a:srgbClr val="D2DEEF"/>
                    </a:solidFill>
                  </a:tcPr>
                </a:tc>
                <a:tc>
                  <a:txBody>
                    <a:bodyPr/>
                    <a:lstStyle/>
                    <a:p>
                      <a:pPr indent="0" algn="ctr">
                        <a:buNone/>
                      </a:pPr>
                      <a:r>
                        <a:rPr lang="en-US" sz="1200" b="1">
                          <a:solidFill>
                            <a:schemeClr val="tx1"/>
                          </a:solidFill>
                          <a:cs typeface="+mn-lt"/>
                        </a:rPr>
                        <a:t>22.34586525</a:t>
                      </a:r>
                      <a:endParaRPr lang="en-US" altLang="en-US" sz="1200" b="1">
                        <a:solidFill>
                          <a:schemeClr val="tx1"/>
                        </a:solidFill>
                        <a:cs typeface="+mn-lt"/>
                      </a:endParaRPr>
                    </a:p>
                  </a:txBody>
                  <a:tcPr marL="12700" marR="12700" marT="12700" anchor="ctr">
                    <a:solidFill>
                      <a:srgbClr val="D2DEEF"/>
                    </a:solidFill>
                  </a:tcPr>
                </a:tc>
                <a:tc>
                  <a:txBody>
                    <a:bodyPr/>
                    <a:lstStyle/>
                    <a:p>
                      <a:pPr indent="0" algn="ctr">
                        <a:buNone/>
                      </a:pPr>
                      <a:r>
                        <a:rPr lang="en-US" sz="1200" b="1">
                          <a:solidFill>
                            <a:schemeClr val="tx1"/>
                          </a:solidFill>
                          <a:cs typeface="+mn-lt"/>
                        </a:rPr>
                        <a:t>22.83009338</a:t>
                      </a:r>
                      <a:endParaRPr lang="en-US" altLang="en-US" sz="1200" b="1">
                        <a:solidFill>
                          <a:schemeClr val="tx1"/>
                        </a:solidFill>
                        <a:cs typeface="+mn-lt"/>
                      </a:endParaRPr>
                    </a:p>
                  </a:txBody>
                  <a:tcPr marL="12700" marR="12700" marT="12700" anchor="ctr">
                    <a:solidFill>
                      <a:srgbClr val="D2DEEF"/>
                    </a:solidFill>
                  </a:tcPr>
                </a:tc>
                <a:tc>
                  <a:txBody>
                    <a:bodyPr/>
                    <a:lstStyle/>
                    <a:p>
                      <a:pPr indent="0" algn="ctr">
                        <a:buNone/>
                      </a:pPr>
                      <a:r>
                        <a:rPr lang="en-US" sz="1200" b="1">
                          <a:solidFill>
                            <a:schemeClr val="tx1"/>
                          </a:solidFill>
                          <a:cs typeface="+mn-lt"/>
                        </a:rPr>
                        <a:t>21.12554169</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22.25577927</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22.09023514</a:t>
                      </a:r>
                      <a:endParaRPr lang="en-US" altLang="en-US" sz="1200" b="1">
                        <a:solidFill>
                          <a:schemeClr val="tx1"/>
                        </a:solidFill>
                        <a:cs typeface="+mn-lt"/>
                      </a:endParaRPr>
                    </a:p>
                  </a:txBody>
                  <a:tcPr marL="12700" marR="12700" marT="12700" anchor="ctr"/>
                </a:tc>
                <a:extLst>
                  <a:ext uri="{0D108BD9-81ED-4DB2-BD59-A6C34878D82A}">
                    <a16:rowId xmlns:a16="http://schemas.microsoft.com/office/drawing/2014/main" val="10005"/>
                  </a:ext>
                </a:extLst>
              </a:tr>
              <a:tr h="325120">
                <a:tc>
                  <a:txBody>
                    <a:bodyPr/>
                    <a:lstStyle/>
                    <a:p>
                      <a:pPr algn="ctr">
                        <a:buNone/>
                      </a:pPr>
                      <a:r>
                        <a:rPr lang="en-US" altLang="zh-CN" sz="1200" b="1">
                          <a:cs typeface="+mn-lt"/>
                          <a:sym typeface="+mn-ea"/>
                        </a:rPr>
                        <a:t>Add Feature </a:t>
                      </a:r>
                      <a:r>
                        <a:rPr lang="en-US" altLang="zh-CN" sz="1200" b="1">
                          <a:solidFill>
                            <a:srgbClr val="FF0000"/>
                          </a:solidFill>
                          <a:cs typeface="+mn-lt"/>
                          <a:sym typeface="+mn-ea"/>
                        </a:rPr>
                        <a:t>IBG</a:t>
                      </a:r>
                    </a:p>
                  </a:txBody>
                  <a:tcPr/>
                </a:tc>
                <a:tc>
                  <a:txBody>
                    <a:bodyPr/>
                    <a:lstStyle/>
                    <a:p>
                      <a:pPr indent="0" algn="ctr">
                        <a:buNone/>
                      </a:pPr>
                      <a:r>
                        <a:rPr lang="en-US" sz="1200" b="1">
                          <a:solidFill>
                            <a:schemeClr val="tx1"/>
                          </a:solidFill>
                          <a:cs typeface="+mn-lt"/>
                        </a:rPr>
                        <a:t>22.84088326</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23.30004883</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23.96886253</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21.73176956</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23.3187809</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23.03206902</a:t>
                      </a:r>
                      <a:endParaRPr lang="en-US" altLang="en-US" sz="1200" b="1">
                        <a:solidFill>
                          <a:schemeClr val="tx1"/>
                        </a:solidFill>
                        <a:cs typeface="+mn-lt"/>
                      </a:endParaRPr>
                    </a:p>
                  </a:txBody>
                  <a:tcPr marL="12700" marR="12700" marT="12700" anchor="ctr"/>
                </a:tc>
                <a:extLst>
                  <a:ext uri="{0D108BD9-81ED-4DB2-BD59-A6C34878D82A}">
                    <a16:rowId xmlns:a16="http://schemas.microsoft.com/office/drawing/2014/main" val="10006"/>
                  </a:ext>
                </a:extLst>
              </a:tr>
              <a:tr h="521335">
                <a:tc>
                  <a:txBody>
                    <a:bodyPr/>
                    <a:lstStyle/>
                    <a:p>
                      <a:pPr algn="ctr">
                        <a:buNone/>
                      </a:pPr>
                      <a:r>
                        <a:rPr lang="en-US" altLang="zh-CN" sz="1200" b="1">
                          <a:cs typeface="+mn-lt"/>
                          <a:sym typeface="+mn-ea"/>
                        </a:rPr>
                        <a:t>Add Feature </a:t>
                      </a:r>
                      <a:r>
                        <a:rPr lang="en-US" altLang="zh-CN" sz="1200" b="1">
                          <a:solidFill>
                            <a:srgbClr val="FF0000"/>
                          </a:solidFill>
                          <a:cs typeface="+mn-lt"/>
                          <a:sym typeface="+mn-ea"/>
                        </a:rPr>
                        <a:t>IBG</a:t>
                      </a:r>
                      <a:endParaRPr lang="zh-CN" altLang="en-US" sz="1200">
                        <a:cs typeface="+mn-lt"/>
                      </a:endParaRPr>
                    </a:p>
                    <a:p>
                      <a:pPr algn="ctr">
                        <a:buNone/>
                      </a:pPr>
                      <a:r>
                        <a:rPr lang="en-US" altLang="zh-CN" sz="1200" b="1">
                          <a:cs typeface="+mn-lt"/>
                          <a:sym typeface="+mn-ea"/>
                        </a:rPr>
                        <a:t>Add Feature </a:t>
                      </a:r>
                      <a:r>
                        <a:rPr lang="en-US" altLang="zh-CN" sz="1200" b="1">
                          <a:solidFill>
                            <a:srgbClr val="FF0000"/>
                          </a:solidFill>
                          <a:cs typeface="+mn-lt"/>
                          <a:sym typeface="+mn-ea"/>
                        </a:rPr>
                        <a:t>On-Rate</a:t>
                      </a:r>
                      <a:endParaRPr lang="en-US" altLang="zh-CN" sz="1200" b="1">
                        <a:solidFill>
                          <a:srgbClr val="FF0000"/>
                        </a:solidFill>
                        <a:cs typeface="+mn-lt"/>
                      </a:endParaRPr>
                    </a:p>
                  </a:txBody>
                  <a:tcPr/>
                </a:tc>
                <a:tc>
                  <a:txBody>
                    <a:bodyPr/>
                    <a:lstStyle/>
                    <a:p>
                      <a:pPr indent="0" algn="ctr">
                        <a:buNone/>
                      </a:pPr>
                      <a:r>
                        <a:rPr lang="en-US" sz="1200" b="1">
                          <a:solidFill>
                            <a:schemeClr val="tx1"/>
                          </a:solidFill>
                          <a:cs typeface="+mn-lt"/>
                        </a:rPr>
                        <a:t>21.65055847</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22.37553406</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chemeClr val="tx1"/>
                          </a:solidFill>
                          <a:cs typeface="+mn-lt"/>
                        </a:rPr>
                        <a:t>22.59537125</a:t>
                      </a:r>
                      <a:endParaRPr lang="en-US" altLang="en-US" sz="1200" b="1">
                        <a:solidFill>
                          <a:schemeClr val="tx1"/>
                        </a:solidFill>
                        <a:cs typeface="+mn-lt"/>
                      </a:endParaRPr>
                    </a:p>
                  </a:txBody>
                  <a:tcPr marL="12700" marR="12700" marT="12700" anchor="ctr"/>
                </a:tc>
                <a:tc>
                  <a:txBody>
                    <a:bodyPr/>
                    <a:lstStyle/>
                    <a:p>
                      <a:pPr indent="0" algn="ctr">
                        <a:buNone/>
                      </a:pPr>
                      <a:r>
                        <a:rPr lang="en-US" sz="1200" b="1">
                          <a:solidFill>
                            <a:srgbClr val="FF0000"/>
                          </a:solidFill>
                          <a:cs typeface="+mn-lt"/>
                        </a:rPr>
                        <a:t>21.30610275</a:t>
                      </a:r>
                      <a:endParaRPr lang="en-US" altLang="en-US" sz="1200" b="1">
                        <a:solidFill>
                          <a:srgbClr val="FF0000"/>
                        </a:solidFill>
                        <a:cs typeface="+mn-lt"/>
                      </a:endParaRPr>
                    </a:p>
                  </a:txBody>
                  <a:tcPr marL="12700" marR="12700" marT="12700" anchor="ctr"/>
                </a:tc>
                <a:tc>
                  <a:txBody>
                    <a:bodyPr/>
                    <a:lstStyle/>
                    <a:p>
                      <a:pPr indent="0" algn="ctr">
                        <a:buNone/>
                      </a:pPr>
                      <a:r>
                        <a:rPr lang="en-US" sz="1200" b="1">
                          <a:solidFill>
                            <a:schemeClr val="tx1"/>
                          </a:solidFill>
                          <a:cs typeface="+mn-lt"/>
                        </a:rPr>
                        <a:t>22.06289864</a:t>
                      </a:r>
                      <a:endParaRPr lang="en-US" altLang="en-US" sz="1200" b="1">
                        <a:solidFill>
                          <a:schemeClr val="tx1"/>
                        </a:solidFill>
                        <a:cs typeface="+mn-lt"/>
                      </a:endParaRPr>
                    </a:p>
                  </a:txBody>
                  <a:tcPr marL="12700" marR="12700" marT="12700" anchor="ctr"/>
                </a:tc>
                <a:tc>
                  <a:txBody>
                    <a:bodyPr/>
                    <a:lstStyle/>
                    <a:p>
                      <a:pPr indent="0" algn="ctr">
                        <a:buNone/>
                      </a:pPr>
                      <a:r>
                        <a:rPr lang="en-US" sz="1200" b="1" dirty="0">
                          <a:solidFill>
                            <a:schemeClr val="tx1"/>
                          </a:solidFill>
                          <a:cs typeface="+mn-lt"/>
                        </a:rPr>
                        <a:t>21.99809303</a:t>
                      </a:r>
                      <a:endParaRPr lang="en-US" altLang="en-US" sz="1200" b="1" dirty="0">
                        <a:solidFill>
                          <a:schemeClr val="tx1"/>
                        </a:solidFill>
                        <a:cs typeface="+mn-lt"/>
                      </a:endParaRPr>
                    </a:p>
                  </a:txBody>
                  <a:tcPr marL="12700" marR="12700" marT="12700" anchor="ctr"/>
                </a:tc>
                <a:extLst>
                  <a:ext uri="{0D108BD9-81ED-4DB2-BD59-A6C34878D82A}">
                    <a16:rowId xmlns:a16="http://schemas.microsoft.com/office/drawing/2014/main" val="10007"/>
                  </a:ext>
                </a:extLst>
              </a:tr>
            </a:tbl>
          </a:graphicData>
        </a:graphic>
      </p:graphicFrame>
      <p:sp>
        <p:nvSpPr>
          <p:cNvPr id="10" name="文本框 9"/>
          <p:cNvSpPr txBox="1"/>
          <p:nvPr>
            <p:custDataLst>
              <p:tags r:id="rId4"/>
            </p:custDataLst>
          </p:nvPr>
        </p:nvSpPr>
        <p:spPr>
          <a:xfrm>
            <a:off x="337478" y="2695429"/>
            <a:ext cx="1355261" cy="383540"/>
          </a:xfrm>
          <a:prstGeom prst="rect">
            <a:avLst/>
          </a:prstGeom>
          <a:noFill/>
        </p:spPr>
        <p:txBody>
          <a:bodyPr wrap="square" rtlCol="0">
            <a:spAutoFit/>
          </a:bodyPr>
          <a:lstStyle/>
          <a:p>
            <a:r>
              <a:rPr b="1" dirty="0">
                <a:latin typeface="Times New Roman" panose="02020603050405020304" pitchFamily="18" charset="0"/>
                <a:cs typeface="Times New Roman" panose="02020603050405020304" pitchFamily="18" charset="0"/>
              </a:rPr>
              <a:t>MB model</a:t>
            </a:r>
          </a:p>
        </p:txBody>
      </p:sp>
    </p:spTree>
  </p:cSld>
  <p:clrMapOvr>
    <a:masterClrMapping/>
  </p:clrMapOvr>
  <mc:AlternateContent xmlns:mc="http://schemas.openxmlformats.org/markup-compatibility/2006" xmlns:p14="http://schemas.microsoft.com/office/powerpoint/2010/main">
    <mc:Choice Requires="p14">
      <p:transition p14:dur="0" advTm="7508"/>
    </mc:Choice>
    <mc:Fallback xmlns="">
      <p:transition advTm="750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答辩 49 美乐辰.pptx"/>
  <p:tag name="COMMONDATA" val="eyJoZGlkIjoiNDhkZTY5OGU1M2Q2YmQ5MWUwMGQ4NTUwYjhkNjU2NTgifQ=="/>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757*135"/>
  <p:tag name="TABLE_ENDDRAG_RECT" val="11*57*757*135"/>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TABLE_ENDDRAG_ORIGIN_RECT" val="757*331"/>
  <p:tag name="TABLE_ENDDRAG_RECT" val="11*198*757*331"/>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TABLE_ENDDRAG_ORIGIN_RECT" val="818*81"/>
  <p:tag name="TABLE_ENDDRAG_RECT" val="21*148*818*81"/>
</p:tagLst>
</file>

<file path=ppt/tags/tag8.xml><?xml version="1.0" encoding="utf-8"?>
<p:tagLst xmlns:a="http://schemas.openxmlformats.org/drawingml/2006/main" xmlns:r="http://schemas.openxmlformats.org/officeDocument/2006/relationships" xmlns:p="http://schemas.openxmlformats.org/presentationml/2006/main">
  <p:tag name="TABLE_ENDDRAG_ORIGIN_RECT" val="818*68"/>
  <p:tag name="TABLE_ENDDRAG_RECT" val="21*260*818*6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2036</Words>
  <Application>Microsoft Macintosh PowerPoint</Application>
  <PresentationFormat>宽屏</PresentationFormat>
  <Paragraphs>255</Paragraphs>
  <Slides>11</Slides>
  <Notes>11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11</vt:i4>
      </vt:variant>
    </vt:vector>
  </HeadingPairs>
  <TitlesOfParts>
    <vt:vector size="21" baseType="lpstr">
      <vt:lpstr>Microsoft YaHei</vt:lpstr>
      <vt:lpstr>Microsoft YaHei</vt:lpstr>
      <vt:lpstr>Söhne</vt:lpstr>
      <vt:lpstr>Arial</vt:lpstr>
      <vt:lpstr>Calibri</vt:lpstr>
      <vt:lpstr>Cambria Math</vt:lpstr>
      <vt:lpstr>Times New Roman</vt:lpstr>
      <vt:lpstr>Wingdings</vt:lpstr>
      <vt:lpstr>Office 主题</vt:lpstr>
      <vt:lpstr>Equation.KSEE3</vt:lpstr>
      <vt:lpstr>PowerPoint 演示文稿</vt:lpstr>
      <vt:lpstr>Team Introduction</vt:lpstr>
      <vt:lpstr>Principle of Baseline</vt:lpstr>
      <vt:lpstr>Limitation of Baseline</vt:lpstr>
      <vt:lpstr>Analysis of Traffic Pattern</vt:lpstr>
      <vt:lpstr>Our Solution</vt:lpstr>
      <vt:lpstr>Detailed Solution</vt:lpstr>
      <vt:lpstr>Detailed Solution</vt:lpstr>
      <vt:lpstr>Experimental results</vt:lpstr>
      <vt:lpstr>Experimental results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答辩 49 美乐辰.pptx</dc:title>
  <dc:creator/>
  <cp:lastModifiedBy>私は世界の支配者です</cp:lastModifiedBy>
  <cp:revision>50</cp:revision>
  <cp:lastPrinted>2018-11-13T13:50:00Z</cp:lastPrinted>
  <dcterms:created xsi:type="dcterms:W3CDTF">2016-12-02T15:27:00Z</dcterms:created>
  <dcterms:modified xsi:type="dcterms:W3CDTF">2023-12-08T11:43:22Z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F423E32CD4FB47A68A927FF04E3AD4B6_12</vt:lpwstr>
  </property>
  <property fmtid="{D5CDD505-2E9C-101B-9397-08002B2CF9AE}" pid="3" name="KSOProductBuildVer">
    <vt:lpwstr>2052-12.1.0.15990</vt:lpwstr>
  </property>
</Properties>
</file>