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8" r:id="rId3"/>
    <p:sldId id="297" r:id="rId4"/>
    <p:sldId id="299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278" r:id="rId16"/>
  </p:sldIdLst>
  <p:sldSz cx="9144000" cy="5143500" type="screen16x9"/>
  <p:notesSz cx="6858000" cy="9144000"/>
  <p:embeddedFontLst>
    <p:embeddedFont>
      <p:font typeface="Advent Pro SemiBold" panose="020B0604020202020204" charset="0"/>
      <p:regular r:id="rId18"/>
      <p:bold r:id="rId19"/>
    </p:embeddedFont>
    <p:embeddedFont>
      <p:font typeface="Cambria Math" panose="02040503050406030204" pitchFamily="18" charset="0"/>
      <p:regular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67DBD3-741E-49BE-9058-0B8070F1F726}">
  <a:tblStyle styleId="{4067DBD3-741E-49BE-9058-0B8070F1F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60" autoAdjust="0"/>
  </p:normalViewPr>
  <p:slideViewPr>
    <p:cSldViewPr snapToGrid="0">
      <p:cViewPr varScale="1">
        <p:scale>
          <a:sx n="96" d="100"/>
          <a:sy n="96" d="100"/>
        </p:scale>
        <p:origin x="10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sha\Projects\ITU_AI_5G\Repo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sha\Projects\ITU_AI_5G\Repo\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sha\Projects\ITU_AI_5G\Repo\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sha\Projects\ITU_AI_5G\Repo\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Sheet2!$B$1:$Q$1</c:f>
              <c:strCache>
                <c:ptCount val="16"/>
                <c:pt idx="0">
                  <c:v>ind1_UBE</c:v>
                </c:pt>
                <c:pt idx="1">
                  <c:v>ind1_UGE</c:v>
                </c:pt>
                <c:pt idx="2">
                  <c:v>ind2_UBE</c:v>
                </c:pt>
                <c:pt idx="3">
                  <c:v>ind2_UGE</c:v>
                </c:pt>
                <c:pt idx="4">
                  <c:v>ind3_UBE</c:v>
                </c:pt>
                <c:pt idx="5">
                  <c:v>ind3_UGE</c:v>
                </c:pt>
                <c:pt idx="6">
                  <c:v>ind4_UBE</c:v>
                </c:pt>
                <c:pt idx="7">
                  <c:v>ind4_UGE</c:v>
                </c:pt>
                <c:pt idx="8">
                  <c:v>ind5_UBE</c:v>
                </c:pt>
                <c:pt idx="9">
                  <c:v>ind5_UGE</c:v>
                </c:pt>
                <c:pt idx="10">
                  <c:v>ind6_UBE</c:v>
                </c:pt>
                <c:pt idx="11">
                  <c:v>ind6_UGE</c:v>
                </c:pt>
                <c:pt idx="12">
                  <c:v>ind7_UBE</c:v>
                </c:pt>
                <c:pt idx="13">
                  <c:v>ind7_UGE</c:v>
                </c:pt>
                <c:pt idx="14">
                  <c:v>ind8_UBE</c:v>
                </c:pt>
                <c:pt idx="15">
                  <c:v>ind8_UGE</c:v>
                </c:pt>
              </c:strCache>
            </c:strRef>
          </c:cat>
          <c:val>
            <c:numRef>
              <c:f>Sheet2!$B$2:$Q$2</c:f>
              <c:numCache>
                <c:formatCode>0.00E+00</c:formatCode>
                <c:ptCount val="16"/>
                <c:pt idx="0">
                  <c:v>88.116960000000006</c:v>
                </c:pt>
                <c:pt idx="1">
                  <c:v>92.002979999999994</c:v>
                </c:pt>
                <c:pt idx="2">
                  <c:v>167.40440000000001</c:v>
                </c:pt>
                <c:pt idx="3">
                  <c:v>198.7696</c:v>
                </c:pt>
                <c:pt idx="4">
                  <c:v>129.25020000000001</c:v>
                </c:pt>
                <c:pt idx="5">
                  <c:v>149.51910000000001</c:v>
                </c:pt>
                <c:pt idx="6">
                  <c:v>180.29</c:v>
                </c:pt>
                <c:pt idx="7">
                  <c:v>170.08090000000001</c:v>
                </c:pt>
                <c:pt idx="8">
                  <c:v>50.967550000000003</c:v>
                </c:pt>
                <c:pt idx="9">
                  <c:v>45.446899999999999</c:v>
                </c:pt>
                <c:pt idx="10">
                  <c:v>21.93486</c:v>
                </c:pt>
                <c:pt idx="11">
                  <c:v>21.665379999999999</c:v>
                </c:pt>
                <c:pt idx="12">
                  <c:v>2.1130599999999999E-2</c:v>
                </c:pt>
                <c:pt idx="13">
                  <c:v>2.234421E-2</c:v>
                </c:pt>
                <c:pt idx="14">
                  <c:v>1.6473979999999999E-2</c:v>
                </c:pt>
                <c:pt idx="15">
                  <c:v>1.723937E-2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69-4C11-8C2E-0010396EB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5662575"/>
        <c:axId val="2055649679"/>
      </c:barChart>
      <c:catAx>
        <c:axId val="2055662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649679"/>
        <c:crosses val="autoZero"/>
        <c:auto val="1"/>
        <c:lblAlgn val="ctr"/>
        <c:lblOffset val="100"/>
        <c:noMultiLvlLbl val="0"/>
      </c:catAx>
      <c:valAx>
        <c:axId val="2055649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662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Standard</a:t>
            </a:r>
            <a:r>
              <a:rPr lang="en-US" baseline="0"/>
              <a:t> Deviation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Sheet2!$A$3</c:f>
              <c:strCache>
                <c:ptCount val="1"/>
                <c:pt idx="0">
                  <c:v>std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Sheet2!$B$1:$Q$1</c:f>
              <c:strCache>
                <c:ptCount val="16"/>
                <c:pt idx="0">
                  <c:v>ind1_UBE</c:v>
                </c:pt>
                <c:pt idx="1">
                  <c:v>ind1_UGE</c:v>
                </c:pt>
                <c:pt idx="2">
                  <c:v>ind2_UBE</c:v>
                </c:pt>
                <c:pt idx="3">
                  <c:v>ind2_UGE</c:v>
                </c:pt>
                <c:pt idx="4">
                  <c:v>ind3_UBE</c:v>
                </c:pt>
                <c:pt idx="5">
                  <c:v>ind3_UGE</c:v>
                </c:pt>
                <c:pt idx="6">
                  <c:v>ind4_UBE</c:v>
                </c:pt>
                <c:pt idx="7">
                  <c:v>ind4_UGE</c:v>
                </c:pt>
                <c:pt idx="8">
                  <c:v>ind5_UBE</c:v>
                </c:pt>
                <c:pt idx="9">
                  <c:v>ind5_UGE</c:v>
                </c:pt>
                <c:pt idx="10">
                  <c:v>ind6_UBE</c:v>
                </c:pt>
                <c:pt idx="11">
                  <c:v>ind6_UGE</c:v>
                </c:pt>
                <c:pt idx="12">
                  <c:v>ind7_UBE</c:v>
                </c:pt>
                <c:pt idx="13">
                  <c:v>ind7_UGE</c:v>
                </c:pt>
                <c:pt idx="14">
                  <c:v>ind8_UBE</c:v>
                </c:pt>
                <c:pt idx="15">
                  <c:v>ind8_UGE</c:v>
                </c:pt>
              </c:strCache>
            </c:strRef>
          </c:cat>
          <c:val>
            <c:numRef>
              <c:f>Sheet2!$B$3:$Q$3</c:f>
              <c:numCache>
                <c:formatCode>0.00E+00</c:formatCode>
                <c:ptCount val="16"/>
                <c:pt idx="0">
                  <c:v>1538.213</c:v>
                </c:pt>
                <c:pt idx="1">
                  <c:v>1895.8340000000001</c:v>
                </c:pt>
                <c:pt idx="2">
                  <c:v>1628.6590000000001</c:v>
                </c:pt>
                <c:pt idx="3">
                  <c:v>2201.4</c:v>
                </c:pt>
                <c:pt idx="4">
                  <c:v>1721.797</c:v>
                </c:pt>
                <c:pt idx="5">
                  <c:v>1996.6969999999999</c:v>
                </c:pt>
                <c:pt idx="6">
                  <c:v>3071.1379999999999</c:v>
                </c:pt>
                <c:pt idx="7">
                  <c:v>2974.748</c:v>
                </c:pt>
                <c:pt idx="8">
                  <c:v>108.8445</c:v>
                </c:pt>
                <c:pt idx="9">
                  <c:v>96.090260000000001</c:v>
                </c:pt>
                <c:pt idx="10">
                  <c:v>311.19229999999999</c:v>
                </c:pt>
                <c:pt idx="11">
                  <c:v>293.50420000000003</c:v>
                </c:pt>
                <c:pt idx="12">
                  <c:v>5.3267839999999997E-2</c:v>
                </c:pt>
                <c:pt idx="13">
                  <c:v>5.566579E-2</c:v>
                </c:pt>
                <c:pt idx="14">
                  <c:v>6.5466300000000005E-2</c:v>
                </c:pt>
                <c:pt idx="15">
                  <c:v>6.7378010000000002E-2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E5-467C-B155-126390798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8888383"/>
        <c:axId val="2058904607"/>
      </c:barChart>
      <c:catAx>
        <c:axId val="2058888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904607"/>
        <c:crosses val="autoZero"/>
        <c:auto val="1"/>
        <c:lblAlgn val="ctr"/>
        <c:lblOffset val="100"/>
        <c:noMultiLvlLbl val="0"/>
      </c:catAx>
      <c:valAx>
        <c:axId val="205890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88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25% Quartile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Sheet2!$A$4</c:f>
              <c:strCache>
                <c:ptCount val="1"/>
                <c:pt idx="0">
                  <c:v>25%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Sheet2!$B$1:$Q$1</c:f>
              <c:strCache>
                <c:ptCount val="16"/>
                <c:pt idx="0">
                  <c:v>ind1_UBE</c:v>
                </c:pt>
                <c:pt idx="1">
                  <c:v>ind1_UGE</c:v>
                </c:pt>
                <c:pt idx="2">
                  <c:v>ind2_UBE</c:v>
                </c:pt>
                <c:pt idx="3">
                  <c:v>ind2_UGE</c:v>
                </c:pt>
                <c:pt idx="4">
                  <c:v>ind3_UBE</c:v>
                </c:pt>
                <c:pt idx="5">
                  <c:v>ind3_UGE</c:v>
                </c:pt>
                <c:pt idx="6">
                  <c:v>ind4_UBE</c:v>
                </c:pt>
                <c:pt idx="7">
                  <c:v>ind4_UGE</c:v>
                </c:pt>
                <c:pt idx="8">
                  <c:v>ind5_UBE</c:v>
                </c:pt>
                <c:pt idx="9">
                  <c:v>ind5_UGE</c:v>
                </c:pt>
                <c:pt idx="10">
                  <c:v>ind6_UBE</c:v>
                </c:pt>
                <c:pt idx="11">
                  <c:v>ind6_UGE</c:v>
                </c:pt>
                <c:pt idx="12">
                  <c:v>ind7_UBE</c:v>
                </c:pt>
                <c:pt idx="13">
                  <c:v>ind7_UGE</c:v>
                </c:pt>
                <c:pt idx="14">
                  <c:v>ind8_UBE</c:v>
                </c:pt>
                <c:pt idx="15">
                  <c:v>ind8_UGE</c:v>
                </c:pt>
              </c:strCache>
            </c:strRef>
          </c:cat>
          <c:val>
            <c:numRef>
              <c:f>Sheet2!$B$4:$Q$4</c:f>
              <c:numCache>
                <c:formatCode>0.00E+00</c:formatCode>
                <c:ptCount val="16"/>
                <c:pt idx="0">
                  <c:v>4.5</c:v>
                </c:pt>
                <c:pt idx="1">
                  <c:v>4.38</c:v>
                </c:pt>
                <c:pt idx="2">
                  <c:v>3</c:v>
                </c:pt>
                <c:pt idx="3">
                  <c:v>3</c:v>
                </c:pt>
                <c:pt idx="4">
                  <c:v>0.5</c:v>
                </c:pt>
                <c:pt idx="5">
                  <c:v>0.67</c:v>
                </c:pt>
                <c:pt idx="6">
                  <c:v>4.67</c:v>
                </c:pt>
                <c:pt idx="7">
                  <c:v>4.5</c:v>
                </c:pt>
                <c:pt idx="8">
                  <c:v>5</c:v>
                </c:pt>
                <c:pt idx="9">
                  <c:v>5</c:v>
                </c:pt>
                <c:pt idx="10">
                  <c:v>8</c:v>
                </c:pt>
                <c:pt idx="11">
                  <c:v>8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EB-43E5-80B8-837ACA6DB0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8906687"/>
        <c:axId val="2058907103"/>
      </c:barChart>
      <c:catAx>
        <c:axId val="205890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907103"/>
        <c:crosses val="autoZero"/>
        <c:auto val="1"/>
        <c:lblAlgn val="ctr"/>
        <c:lblOffset val="100"/>
        <c:noMultiLvlLbl val="0"/>
      </c:catAx>
      <c:valAx>
        <c:axId val="205890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906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75% Quartile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Sheet2!$A$6</c:f>
              <c:strCache>
                <c:ptCount val="1"/>
                <c:pt idx="0">
                  <c:v>75%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Sheet2!$B$1:$Q$1</c:f>
              <c:strCache>
                <c:ptCount val="16"/>
                <c:pt idx="0">
                  <c:v>ind1_UBE</c:v>
                </c:pt>
                <c:pt idx="1">
                  <c:v>ind1_UGE</c:v>
                </c:pt>
                <c:pt idx="2">
                  <c:v>ind2_UBE</c:v>
                </c:pt>
                <c:pt idx="3">
                  <c:v>ind2_UGE</c:v>
                </c:pt>
                <c:pt idx="4">
                  <c:v>ind3_UBE</c:v>
                </c:pt>
                <c:pt idx="5">
                  <c:v>ind3_UGE</c:v>
                </c:pt>
                <c:pt idx="6">
                  <c:v>ind4_UBE</c:v>
                </c:pt>
                <c:pt idx="7">
                  <c:v>ind4_UGE</c:v>
                </c:pt>
                <c:pt idx="8">
                  <c:v>ind5_UBE</c:v>
                </c:pt>
                <c:pt idx="9">
                  <c:v>ind5_UGE</c:v>
                </c:pt>
                <c:pt idx="10">
                  <c:v>ind6_UBE</c:v>
                </c:pt>
                <c:pt idx="11">
                  <c:v>ind6_UGE</c:v>
                </c:pt>
                <c:pt idx="12">
                  <c:v>ind7_UBE</c:v>
                </c:pt>
                <c:pt idx="13">
                  <c:v>ind7_UGE</c:v>
                </c:pt>
                <c:pt idx="14">
                  <c:v>ind8_UBE</c:v>
                </c:pt>
                <c:pt idx="15">
                  <c:v>ind8_UGE</c:v>
                </c:pt>
              </c:strCache>
            </c:strRef>
          </c:cat>
          <c:val>
            <c:numRef>
              <c:f>Sheet2!$B$6:$Q$6</c:f>
              <c:numCache>
                <c:formatCode>0.00E+00</c:formatCode>
                <c:ptCount val="16"/>
                <c:pt idx="0">
                  <c:v>22.5</c:v>
                </c:pt>
                <c:pt idx="1">
                  <c:v>22.67</c:v>
                </c:pt>
                <c:pt idx="2">
                  <c:v>40.5</c:v>
                </c:pt>
                <c:pt idx="3">
                  <c:v>39</c:v>
                </c:pt>
                <c:pt idx="4">
                  <c:v>8</c:v>
                </c:pt>
                <c:pt idx="5">
                  <c:v>8</c:v>
                </c:pt>
                <c:pt idx="6">
                  <c:v>24</c:v>
                </c:pt>
                <c:pt idx="7">
                  <c:v>24</c:v>
                </c:pt>
                <c:pt idx="8">
                  <c:v>52</c:v>
                </c:pt>
                <c:pt idx="9">
                  <c:v>48</c:v>
                </c:pt>
                <c:pt idx="10">
                  <c:v>25</c:v>
                </c:pt>
                <c:pt idx="11">
                  <c:v>25</c:v>
                </c:pt>
                <c:pt idx="12">
                  <c:v>1.2699999999999999E-2</c:v>
                </c:pt>
                <c:pt idx="13">
                  <c:v>1.4E-2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2F-451E-BCA9-587EE2A34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8307487"/>
        <c:axId val="2118299999"/>
      </c:barChart>
      <c:catAx>
        <c:axId val="2118307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299999"/>
        <c:crosses val="autoZero"/>
        <c:auto val="1"/>
        <c:lblAlgn val="ctr"/>
        <c:lblOffset val="100"/>
        <c:noMultiLvlLbl val="0"/>
      </c:catAx>
      <c:valAx>
        <c:axId val="211829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307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6 indicators are time-based</a:t>
            </a:r>
          </a:p>
          <a:p>
            <a:r>
              <a:rPr lang="en-US" dirty="0"/>
              <a:t>Last 2 indicators are percentage values</a:t>
            </a:r>
          </a:p>
        </p:txBody>
      </p:sp>
    </p:spTree>
    <p:extLst>
      <p:ext uri="{BB962C8B-B14F-4D97-AF65-F5344CB8AC3E}">
        <p14:creationId xmlns:p14="http://schemas.microsoft.com/office/powerpoint/2010/main" val="4193204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5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5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9" r:id="rId4"/>
    <p:sldLayoutId id="2147483665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612230" y="3619413"/>
            <a:ext cx="4425546" cy="105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Rushat Rai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baseline="30000" dirty="0"/>
              <a:t>rd</a:t>
            </a:r>
            <a:r>
              <a:rPr lang="en" dirty="0"/>
              <a:t> Year B.Eng. Information Engineering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Chinese University of Hong Kong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976769" y="643244"/>
            <a:ext cx="7717126" cy="26157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Models for Home User Network Classification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7526934" y="1653009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3A4813E4-4959-668A-D317-2185403F3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567" y="104180"/>
            <a:ext cx="796202" cy="878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B5B50-00D7-0EB3-2CD2-C7F0542A2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14" y="3798020"/>
            <a:ext cx="3493454" cy="1128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68FBA-CAD6-5799-8456-753950FCC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7871" y="4619281"/>
            <a:ext cx="541083" cy="428005"/>
          </a:xfrm>
          <a:prstGeom prst="rect">
            <a:avLst/>
          </a:prstGeom>
        </p:spPr>
      </p:pic>
      <p:sp>
        <p:nvSpPr>
          <p:cNvPr id="9" name="Google Shape;434;p25">
            <a:extLst>
              <a:ext uri="{FF2B5EF4-FFF2-40B4-BE49-F238E27FC236}">
                <a16:creationId xmlns:a16="http://schemas.microsoft.com/office/drawing/2014/main" id="{84B870E3-A4A6-EC97-5B51-1CEA8478CD6D}"/>
              </a:ext>
            </a:extLst>
          </p:cNvPr>
          <p:cNvSpPr txBox="1">
            <a:spLocks/>
          </p:cNvSpPr>
          <p:nvPr/>
        </p:nvSpPr>
        <p:spPr>
          <a:xfrm>
            <a:off x="7167575" y="111196"/>
            <a:ext cx="1665862" cy="50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en-US" dirty="0"/>
              <a:t>Team Xdding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DBD189-8F1A-FA63-A263-F38EF4F34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2128" y="107027"/>
            <a:ext cx="1065775" cy="5983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4ABDE-A4F3-14AF-0599-FC26FFDD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705" y="934769"/>
            <a:ext cx="2275970" cy="577800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Linear Interpolation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DBC38D-45AB-483B-7C49-573891C4C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204940"/>
            <a:ext cx="4727700" cy="577800"/>
          </a:xfrm>
        </p:spPr>
        <p:txBody>
          <a:bodyPr/>
          <a:lstStyle/>
          <a:p>
            <a:r>
              <a:rPr lang="en-US" dirty="0"/>
              <a:t>SOLUTION: Data Preprocessing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9D2096A-3044-8690-DB51-E553EB658B1D}"/>
              </a:ext>
            </a:extLst>
          </p:cNvPr>
          <p:cNvSpPr txBox="1">
            <a:spLocks/>
          </p:cNvSpPr>
          <p:nvPr/>
        </p:nvSpPr>
        <p:spPr>
          <a:xfrm>
            <a:off x="3758969" y="902963"/>
            <a:ext cx="206206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n-US" dirty="0"/>
              <a:t>Z-Normalization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F5F3855-483A-EB69-3FB0-76F16896DE0E}"/>
              </a:ext>
            </a:extLst>
          </p:cNvPr>
          <p:cNvSpPr txBox="1">
            <a:spLocks/>
          </p:cNvSpPr>
          <p:nvPr/>
        </p:nvSpPr>
        <p:spPr>
          <a:xfrm>
            <a:off x="6471010" y="883426"/>
            <a:ext cx="227597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n-US" dirty="0"/>
              <a:t>Low-Noise Padding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EF65B-B394-37B2-6CB2-580574B7A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" y="1627687"/>
            <a:ext cx="3370293" cy="115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8502C9-1CAD-FC6C-53D8-98D2E8DA1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349" y="1316268"/>
            <a:ext cx="2577333" cy="193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E52EFB-2E55-0DA3-4C9E-D978DD05E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92" y="1272039"/>
            <a:ext cx="2645410" cy="177292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927F33-8D61-B42A-F498-4FDF2638435B}"/>
              </a:ext>
            </a:extLst>
          </p:cNvPr>
          <p:cNvSpPr/>
          <p:nvPr/>
        </p:nvSpPr>
        <p:spPr>
          <a:xfrm>
            <a:off x="3199673" y="1085945"/>
            <a:ext cx="484486" cy="17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BBCB74-F601-FDD1-D8DD-F0FDC2D26B0F}"/>
              </a:ext>
            </a:extLst>
          </p:cNvPr>
          <p:cNvSpPr/>
          <p:nvPr/>
        </p:nvSpPr>
        <p:spPr>
          <a:xfrm>
            <a:off x="5761614" y="1065643"/>
            <a:ext cx="484486" cy="17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8EFBA-C4A1-BB02-D748-6F8CBCA41BD9}"/>
              </a:ext>
            </a:extLst>
          </p:cNvPr>
          <p:cNvSpPr txBox="1"/>
          <p:nvPr/>
        </p:nvSpPr>
        <p:spPr>
          <a:xfrm>
            <a:off x="188509" y="2864144"/>
            <a:ext cx="3297441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  <a:ea typeface="SimSun" panose="02010600030101010101" pitchFamily="2" charset="-122"/>
              </a:rPr>
              <a:t>Resamples time series to a fixed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  <a:ea typeface="SimSun" panose="02010600030101010101" pitchFamily="2" charset="-122"/>
              </a:rPr>
              <a:t>Fixes problem of uneven sampling rates, dense time series, multiple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  <a:ea typeface="SimSun" panose="02010600030101010101" pitchFamily="2" charset="-122"/>
              </a:rPr>
              <a:t>Up to 95% length reduction while preserving predictive power</a:t>
            </a:r>
          </a:p>
          <a:p>
            <a:endParaRPr lang="en-US" sz="11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90B511-3B95-68E9-F1B5-DA016003DEAD}"/>
                  </a:ext>
                </a:extLst>
              </p:cNvPr>
              <p:cNvSpPr txBox="1"/>
              <p:nvPr/>
            </p:nvSpPr>
            <p:spPr>
              <a:xfrm>
                <a:off x="3376444" y="2957310"/>
                <a:ext cx="3035148" cy="1922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sz="1800" dirty="0">
                  <a:solidFill>
                    <a:schemeClr val="bg1"/>
                  </a:solidFill>
                  <a:effectLst/>
                  <a:latin typeface="Maven Pro" panose="020B060402020202020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Maven Pro" panose="020B0604020202020204" charset="0"/>
                  </a:rPr>
                  <a:t>Allows model to focus on structural similarities rather than on the amplitude-driven ones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Maven Pro" panose="020B0604020202020204" charset="0"/>
                  </a:rPr>
                  <a:t>Necessary since units used in the indicator columns are not the same and the scales differ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90B511-3B95-68E9-F1B5-DA016003D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44" y="2957310"/>
                <a:ext cx="3035148" cy="1922770"/>
              </a:xfrm>
              <a:prstGeom prst="rect">
                <a:avLst/>
              </a:prstGeom>
              <a:blipFill>
                <a:blip r:embed="rId5"/>
                <a:stretch>
                  <a:fillRect l="-402" b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40F0952-D082-52A4-25F2-3EDF5CAC850C}"/>
              </a:ext>
            </a:extLst>
          </p:cNvPr>
          <p:cNvSpPr txBox="1"/>
          <p:nvPr/>
        </p:nvSpPr>
        <p:spPr>
          <a:xfrm>
            <a:off x="6117069" y="3096360"/>
            <a:ext cx="2979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Adds a low amplitude noise to the suffix of shorter time series to obtain sequences as long as the longest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Better performance than alternatives such as uniform scaling and ARIMA-based future value forecasting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Fixes uneven length time series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6ADECF-DCD7-FDE6-A518-8A1A4A8E5E18}"/>
              </a:ext>
            </a:extLst>
          </p:cNvPr>
          <p:cNvSpPr txBox="1"/>
          <p:nvPr/>
        </p:nvSpPr>
        <p:spPr>
          <a:xfrm>
            <a:off x="5644962" y="138925"/>
            <a:ext cx="3923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Source (image 1): https://stackoverflow.com/a/39730384/6453452</a:t>
            </a:r>
          </a:p>
          <a:p>
            <a:r>
              <a:rPr lang="en-US" sz="700" dirty="0"/>
              <a:t>Source (image 2): https://commons.wikimedia.org/w/index.php?curid=2799839</a:t>
            </a:r>
          </a:p>
        </p:txBody>
      </p:sp>
    </p:spTree>
    <p:extLst>
      <p:ext uri="{BB962C8B-B14F-4D97-AF65-F5344CB8AC3E}">
        <p14:creationId xmlns:p14="http://schemas.microsoft.com/office/powerpoint/2010/main" val="45316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9B8ADA-77DA-F4E9-F696-31D4B7EA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53" y="1157404"/>
            <a:ext cx="3810051" cy="3446401"/>
          </a:xfrm>
        </p:spPr>
        <p:txBody>
          <a:bodyPr/>
          <a:lstStyle/>
          <a:p>
            <a:r>
              <a:rPr lang="en-US" sz="1800" dirty="0"/>
              <a:t>Well-established model for deep-learning-based time series classification</a:t>
            </a:r>
          </a:p>
          <a:p>
            <a:r>
              <a:rPr lang="en-US" sz="1800" dirty="0"/>
              <a:t>Can model deeper relationships than traditional methods</a:t>
            </a:r>
          </a:p>
          <a:p>
            <a:r>
              <a:rPr lang="en-US" sz="1800" dirty="0"/>
              <a:t>1.3 million parameter final model</a:t>
            </a:r>
          </a:p>
          <a:p>
            <a:r>
              <a:rPr lang="en-US" sz="1800" dirty="0"/>
              <a:t>~1 hour training time on single P5000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CC694-7522-1A54-5BF1-25ABB7A8A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SOLUTION: LSTM RNN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95FAD-6F4D-9E0D-5D77-04576380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71750"/>
            <a:ext cx="4207617" cy="1105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DDB5FD-9894-1166-14AA-277D3415E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49" y="819136"/>
            <a:ext cx="3941318" cy="1480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B973B-B0CF-1F65-4D70-5EBF68E4B92F}"/>
              </a:ext>
            </a:extLst>
          </p:cNvPr>
          <p:cNvSpPr txBox="1"/>
          <p:nvPr/>
        </p:nvSpPr>
        <p:spPr>
          <a:xfrm>
            <a:off x="4969565" y="3975652"/>
            <a:ext cx="381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50819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03A116-2F78-DC24-1B8F-2322BD51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989474"/>
            <a:ext cx="4072963" cy="3742351"/>
          </a:xfrm>
        </p:spPr>
        <p:txBody>
          <a:bodyPr/>
          <a:lstStyle/>
          <a:p>
            <a:r>
              <a:rPr lang="en-US" dirty="0"/>
              <a:t>Most promising solution given more data availability</a:t>
            </a:r>
          </a:p>
          <a:p>
            <a:r>
              <a:rPr lang="en-US" dirty="0"/>
              <a:t>Validation accuracy: 58%</a:t>
            </a:r>
          </a:p>
          <a:p>
            <a:r>
              <a:rPr lang="en-US" dirty="0"/>
              <a:t>Up to 18% accuracy improvement over traditional methods tested (ROCKET, DTW-KNN, etc.)</a:t>
            </a:r>
          </a:p>
          <a:p>
            <a:r>
              <a:rPr lang="en-US" dirty="0"/>
              <a:t>~4000 steps training loss stagnates and validation loss spikes</a:t>
            </a:r>
          </a:p>
          <a:p>
            <a:r>
              <a:rPr lang="en-US" dirty="0"/>
              <a:t>Overfitting, unable to find more predictive features</a:t>
            </a:r>
          </a:p>
          <a:p>
            <a:r>
              <a:rPr lang="en-US" dirty="0"/>
              <a:t>Implies possible improvement with more data at user-level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06E9D6-08F7-0E7C-8170-984BDF10A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SOLUTION: LSTM RNN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FBCAE-58FD-3C7D-55AC-72FE6B9A6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24" y="700575"/>
            <a:ext cx="3121613" cy="1994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889863-1228-D11A-E0F6-C30ED2C25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35" y="2902578"/>
            <a:ext cx="3121614" cy="20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2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C67B5A-953D-AE77-2729-E2CB3152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58" y="636607"/>
            <a:ext cx="3374651" cy="437323"/>
          </a:xfrm>
        </p:spPr>
        <p:txBody>
          <a:bodyPr/>
          <a:lstStyle/>
          <a:p>
            <a:pPr marL="152400" indent="0" algn="ctr">
              <a:buNone/>
            </a:pPr>
            <a:r>
              <a:rPr lang="en-US" dirty="0"/>
              <a:t>TSFresh Feature Extraction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C07F76-58AB-BEDE-3D2F-1DC4E21B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29" y="180664"/>
            <a:ext cx="4727700" cy="577800"/>
          </a:xfrm>
        </p:spPr>
        <p:txBody>
          <a:bodyPr/>
          <a:lstStyle/>
          <a:p>
            <a:r>
              <a:rPr lang="en-US" dirty="0"/>
              <a:t>SOLUTION: TSFresh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8BDC-FF23-CEF1-A9DA-2E4306A8C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78" y="1082441"/>
            <a:ext cx="3374651" cy="2022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A5FA25-B192-9387-E130-9FC08D75FD30}"/>
              </a:ext>
            </a:extLst>
          </p:cNvPr>
          <p:cNvSpPr txBox="1"/>
          <p:nvPr/>
        </p:nvSpPr>
        <p:spPr>
          <a:xfrm>
            <a:off x="4214191" y="-26230"/>
            <a:ext cx="49298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 (image 1): https://tsfresh.readthedocs.io/en/latest/text/introduction.html</a:t>
            </a:r>
          </a:p>
          <a:p>
            <a:r>
              <a:rPr lang="en-US" sz="1050" dirty="0"/>
              <a:t>Source (image 2):https://commons.wikimedia.org/w/index.php?curid=46871195</a:t>
            </a:r>
          </a:p>
          <a:p>
            <a:r>
              <a:rPr lang="en-US" sz="1050" dirty="0"/>
              <a:t>Source (image 3): https://www.geeksforgeeks.org/xgboost/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A8F72B-A0D3-30C4-E4B2-B001353DF15D}"/>
              </a:ext>
            </a:extLst>
          </p:cNvPr>
          <p:cNvSpPr/>
          <p:nvPr/>
        </p:nvSpPr>
        <p:spPr>
          <a:xfrm>
            <a:off x="3577497" y="726166"/>
            <a:ext cx="318484" cy="25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B820D44-EFA0-BFB3-84BB-EDE8895AC7F9}"/>
              </a:ext>
            </a:extLst>
          </p:cNvPr>
          <p:cNvSpPr txBox="1">
            <a:spLocks/>
          </p:cNvSpPr>
          <p:nvPr/>
        </p:nvSpPr>
        <p:spPr>
          <a:xfrm>
            <a:off x="4178008" y="636607"/>
            <a:ext cx="1355599" cy="43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ctr">
              <a:buFont typeface="Maven Pro"/>
              <a:buNone/>
            </a:pPr>
            <a:r>
              <a:rPr lang="en-US" dirty="0"/>
              <a:t>PCA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4FDF1A-4E31-0813-B5AF-312BC2EB3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79" y="1082441"/>
            <a:ext cx="2224986" cy="2022029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1D3D37D-2912-08B7-B582-2C58144F6BEC}"/>
              </a:ext>
            </a:extLst>
          </p:cNvPr>
          <p:cNvSpPr txBox="1">
            <a:spLocks/>
          </p:cNvSpPr>
          <p:nvPr/>
        </p:nvSpPr>
        <p:spPr>
          <a:xfrm>
            <a:off x="6705487" y="645118"/>
            <a:ext cx="1718537" cy="43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ctr">
              <a:buFont typeface="Maven Pro"/>
              <a:buNone/>
            </a:pPr>
            <a:r>
              <a:rPr lang="en-US" dirty="0"/>
              <a:t>XGBoost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D3F90D-EB1B-388E-7902-BA29D33C7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881" y="1073930"/>
            <a:ext cx="2878061" cy="194251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554C176-BF24-0B61-C6B1-A1E25341F61E}"/>
              </a:ext>
            </a:extLst>
          </p:cNvPr>
          <p:cNvSpPr/>
          <p:nvPr/>
        </p:nvSpPr>
        <p:spPr>
          <a:xfrm>
            <a:off x="5986263" y="736210"/>
            <a:ext cx="318484" cy="25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5E16C7A5-9117-E243-E081-5B5779FAFC9E}"/>
              </a:ext>
            </a:extLst>
          </p:cNvPr>
          <p:cNvSpPr txBox="1">
            <a:spLocks/>
          </p:cNvSpPr>
          <p:nvPr/>
        </p:nvSpPr>
        <p:spPr>
          <a:xfrm>
            <a:off x="91058" y="3214034"/>
            <a:ext cx="3374651" cy="149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400" dirty="0"/>
              <a:t>Automatically extracts 1000s of features from time series to give new insights into their dynamics</a:t>
            </a:r>
          </a:p>
          <a:p>
            <a:r>
              <a:rPr lang="en-US" sz="1400" dirty="0"/>
              <a:t>6242 extracted features</a:t>
            </a:r>
          </a:p>
          <a:p>
            <a:r>
              <a:rPr lang="en-US" sz="1400" dirty="0"/>
              <a:t>No preprocessing required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145355BF-B9FB-7FE7-FA14-FA8629EBBF1F}"/>
              </a:ext>
            </a:extLst>
          </p:cNvPr>
          <p:cNvSpPr txBox="1">
            <a:spLocks/>
          </p:cNvSpPr>
          <p:nvPr/>
        </p:nvSpPr>
        <p:spPr>
          <a:xfrm>
            <a:off x="3366699" y="3112981"/>
            <a:ext cx="2930096" cy="16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400" dirty="0"/>
              <a:t>Dimensionality reduction to solve Big-p, Little-n (p&gt;&gt;n) problem</a:t>
            </a:r>
          </a:p>
          <a:p>
            <a:r>
              <a:rPr lang="en-US" sz="1400" dirty="0"/>
              <a:t>Min-max normalization included for PCA</a:t>
            </a:r>
          </a:p>
          <a:p>
            <a:r>
              <a:rPr lang="en-US" sz="1400" dirty="0"/>
              <a:t>397 final features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5E5EC2A8-0BA4-B45D-0A0F-4726C5FF8A30}"/>
              </a:ext>
            </a:extLst>
          </p:cNvPr>
          <p:cNvSpPr txBox="1">
            <a:spLocks/>
          </p:cNvSpPr>
          <p:nvPr/>
        </p:nvSpPr>
        <p:spPr>
          <a:xfrm>
            <a:off x="6076064" y="3104470"/>
            <a:ext cx="2930096" cy="16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400" dirty="0"/>
              <a:t>State-of-the-art gradient boosted classifier</a:t>
            </a:r>
          </a:p>
          <a:p>
            <a:r>
              <a:rPr lang="en-US" sz="1400" dirty="0"/>
              <a:t>Robust</a:t>
            </a:r>
          </a:p>
          <a:p>
            <a:r>
              <a:rPr lang="en-US" sz="1400" dirty="0"/>
              <a:t>Fast</a:t>
            </a:r>
          </a:p>
          <a:p>
            <a:r>
              <a:rPr lang="en-US" sz="1400" dirty="0"/>
              <a:t>Interpretable</a:t>
            </a:r>
          </a:p>
        </p:txBody>
      </p:sp>
    </p:spTree>
    <p:extLst>
      <p:ext uri="{BB962C8B-B14F-4D97-AF65-F5344CB8AC3E}">
        <p14:creationId xmlns:p14="http://schemas.microsoft.com/office/powerpoint/2010/main" val="245925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4413F-5F13-EDDD-8503-887FEABDB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989475"/>
            <a:ext cx="4565945" cy="3439402"/>
          </a:xfrm>
        </p:spPr>
        <p:txBody>
          <a:bodyPr/>
          <a:lstStyle/>
          <a:p>
            <a:r>
              <a:rPr lang="en-US" dirty="0"/>
              <a:t>Best performing model with provided data</a:t>
            </a:r>
          </a:p>
          <a:p>
            <a:r>
              <a:rPr lang="en-US" dirty="0"/>
              <a:t>Validation accuracy: 65%</a:t>
            </a:r>
          </a:p>
          <a:p>
            <a:r>
              <a:rPr lang="en-US" dirty="0"/>
              <a:t>~10% improvement over manually extracted features</a:t>
            </a:r>
          </a:p>
          <a:p>
            <a:r>
              <a:rPr lang="en-US" dirty="0"/>
              <a:t>Only needs 300 users’ data to reach this accuracy</a:t>
            </a:r>
          </a:p>
          <a:p>
            <a:r>
              <a:rPr lang="en-US" dirty="0"/>
              <a:t>Total runtime of ~2 hours on 8 core CPU machine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132863-FB57-8F6F-17FC-A819E9F5D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SOLUTION: TSFresh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2D271B-BF2D-6B42-FE2D-894509A93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55514"/>
              </p:ext>
            </p:extLst>
          </p:nvPr>
        </p:nvGraphicFramePr>
        <p:xfrm>
          <a:off x="5271715" y="1179636"/>
          <a:ext cx="3514476" cy="870378"/>
        </p:xfrm>
        <a:graphic>
          <a:graphicData uri="http://schemas.openxmlformats.org/drawingml/2006/table">
            <a:tbl>
              <a:tblPr firstRow="1" firstCol="1" bandRow="1">
                <a:tableStyleId>{4067DBD3-741E-49BE-9058-0B8070F1F726}</a:tableStyleId>
              </a:tblPr>
              <a:tblGrid>
                <a:gridCol w="623886">
                  <a:extLst>
                    <a:ext uri="{9D8B030D-6E8A-4147-A177-3AD203B41FA5}">
                      <a16:colId xmlns:a16="http://schemas.microsoft.com/office/drawing/2014/main" val="3824120510"/>
                    </a:ext>
                  </a:extLst>
                </a:gridCol>
                <a:gridCol w="800946">
                  <a:extLst>
                    <a:ext uri="{9D8B030D-6E8A-4147-A177-3AD203B41FA5}">
                      <a16:colId xmlns:a16="http://schemas.microsoft.com/office/drawing/2014/main" val="2777197250"/>
                    </a:ext>
                  </a:extLst>
                </a:gridCol>
                <a:gridCol w="586848">
                  <a:extLst>
                    <a:ext uri="{9D8B030D-6E8A-4147-A177-3AD203B41FA5}">
                      <a16:colId xmlns:a16="http://schemas.microsoft.com/office/drawing/2014/main" val="2419722429"/>
                    </a:ext>
                  </a:extLst>
                </a:gridCol>
                <a:gridCol w="736927">
                  <a:extLst>
                    <a:ext uri="{9D8B030D-6E8A-4147-A177-3AD203B41FA5}">
                      <a16:colId xmlns:a16="http://schemas.microsoft.com/office/drawing/2014/main" val="3943382517"/>
                    </a:ext>
                  </a:extLst>
                </a:gridCol>
                <a:gridCol w="765869">
                  <a:extLst>
                    <a:ext uri="{9D8B030D-6E8A-4147-A177-3AD203B41FA5}">
                      <a16:colId xmlns:a16="http://schemas.microsoft.com/office/drawing/2014/main" val="534749578"/>
                    </a:ext>
                  </a:extLst>
                </a:gridCol>
              </a:tblGrid>
              <a:tr h="27545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Precision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Recall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F1 Score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Samples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877394"/>
                  </a:ext>
                </a:extLst>
              </a:tr>
              <a:tr h="2974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UBE</a:t>
                      </a:r>
                      <a:endParaRPr lang="en-US" sz="1100" spc="-5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0.66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0.62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0.64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50</a:t>
                      </a:r>
                      <a:endParaRPr lang="en-US" sz="1100" spc="-5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998544"/>
                  </a:ext>
                </a:extLst>
              </a:tr>
              <a:tr h="2974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UGE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0.64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0.68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0.66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50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99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00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449296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431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4ECFC2-BB64-9D6F-75BF-3ECB9A4DFCF1}"/>
              </a:ext>
            </a:extLst>
          </p:cNvPr>
          <p:cNvSpPr/>
          <p:nvPr/>
        </p:nvSpPr>
        <p:spPr>
          <a:xfrm>
            <a:off x="2377440" y="3872285"/>
            <a:ext cx="4206240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4"/>
            <a:ext cx="1753800" cy="833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Models, Results, Improvements.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761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problem statement about?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79"/>
            <a:ext cx="1824774" cy="105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of the data given for the problem statement.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18C4A31-CF42-8826-A428-B81BE6B12328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US" dirty="0"/>
              <a:t>PROBLEM: Motivation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A0FB73-A15D-A3FA-E594-EB3A186C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35" y="2199095"/>
            <a:ext cx="5728266" cy="17830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2F6DD0-3284-9045-CFF3-11D32C03A55E}"/>
              </a:ext>
            </a:extLst>
          </p:cNvPr>
          <p:cNvSpPr txBox="1"/>
          <p:nvPr/>
        </p:nvSpPr>
        <p:spPr>
          <a:xfrm>
            <a:off x="1144789" y="3992412"/>
            <a:ext cx="516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https://challenge.aiforgood.itu.int/match/matchitem/73</a:t>
            </a: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38370E8F-8985-C1E9-2656-FD14C8C60395}"/>
              </a:ext>
            </a:extLst>
          </p:cNvPr>
          <p:cNvSpPr txBox="1">
            <a:spLocks/>
          </p:cNvSpPr>
          <p:nvPr/>
        </p:nvSpPr>
        <p:spPr>
          <a:xfrm>
            <a:off x="444098" y="997199"/>
            <a:ext cx="7092020" cy="120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experience while using the internet is becoming a top priority for network operators worldwide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Eight key indicators from DPI probe readings on the downlink network side reflect the kind of experience the user is having. </a:t>
            </a:r>
          </a:p>
        </p:txBody>
      </p:sp>
    </p:spTree>
    <p:extLst>
      <p:ext uri="{BB962C8B-B14F-4D97-AF65-F5344CB8AC3E}">
        <p14:creationId xmlns:p14="http://schemas.microsoft.com/office/powerpoint/2010/main" val="287426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68ADE7-8B67-AD4B-2307-D662372B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50" y="852954"/>
            <a:ext cx="8819899" cy="3785429"/>
          </a:xfrm>
        </p:spPr>
        <p:txBody>
          <a:bodyPr/>
          <a:lstStyle/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1: In the first step of the three-way handshake, the time interval between the syn ack packet and the ack packet;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2: In the second step of the three-way handshake, the time interval between the syn ack packet and the ack packet;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3: The time interval between the ack packet and the first payload packet in the three-way handshake;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4: The response delay of the first packet with payload after the establishment of TCP for multiple flows in the session;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5: In TCP transmission, the actual delay of transmission from the DPI position to the user terminal;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6: In TCP transmission, the transmission delay from the DPI position to the website;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7: In TCP transmission, the percentage of downlink retransmitted packets in the current session;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8: In TCP transmission, the percentage of upstream retransmission packets of the current session.</a:t>
            </a:r>
          </a:p>
          <a:p>
            <a:endParaRPr lang="en-US" sz="1200" dirty="0">
              <a:latin typeface="Maven Pro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B9CF3B-447F-6F54-B7FA-CCF8AE242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711" y="313434"/>
            <a:ext cx="4727700" cy="577800"/>
          </a:xfrm>
        </p:spPr>
        <p:txBody>
          <a:bodyPr/>
          <a:lstStyle/>
          <a:p>
            <a:r>
              <a:rPr lang="en-US" dirty="0"/>
              <a:t>PROBLEM: Eight Indicators</a:t>
            </a:r>
          </a:p>
        </p:txBody>
      </p:sp>
    </p:spTree>
    <p:extLst>
      <p:ext uri="{BB962C8B-B14F-4D97-AF65-F5344CB8AC3E}">
        <p14:creationId xmlns:p14="http://schemas.microsoft.com/office/powerpoint/2010/main" val="80439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3825B6-5B5E-65C2-1F11-78D952007C21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520584" y="200079"/>
            <a:ext cx="4576200" cy="577800"/>
          </a:xfrm>
        </p:spPr>
        <p:txBody>
          <a:bodyPr/>
          <a:lstStyle/>
          <a:p>
            <a:r>
              <a:rPr lang="en-US" dirty="0"/>
              <a:t>PROBLEM: UBE vs UGE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247B89-0516-4B00-C5B0-B5CDC9464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4" y="777879"/>
            <a:ext cx="4331026" cy="3832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E8E9A9-D6D5-5BFB-1018-98964CA0E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10" y="777880"/>
            <a:ext cx="4051416" cy="38324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FCAA7C6-59CD-AB0B-64D5-4F5121DFCF99}"/>
              </a:ext>
            </a:extLst>
          </p:cNvPr>
          <p:cNvSpPr txBox="1">
            <a:spLocks/>
          </p:cNvSpPr>
          <p:nvPr/>
        </p:nvSpPr>
        <p:spPr>
          <a:xfrm>
            <a:off x="1007749" y="4619136"/>
            <a:ext cx="3364247" cy="51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/>
            <a:r>
              <a:rPr lang="en-US" dirty="0">
                <a:solidFill>
                  <a:schemeClr val="bg1"/>
                </a:solidFill>
              </a:rPr>
              <a:t>User with bad experience (UBE)</a:t>
            </a:r>
          </a:p>
          <a:p>
            <a:endParaRPr lang="en-US" dirty="0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35B2A53D-9138-1AE9-71F3-FE44901774DA}"/>
              </a:ext>
            </a:extLst>
          </p:cNvPr>
          <p:cNvSpPr txBox="1">
            <a:spLocks/>
          </p:cNvSpPr>
          <p:nvPr/>
        </p:nvSpPr>
        <p:spPr>
          <a:xfrm>
            <a:off x="5349856" y="4544135"/>
            <a:ext cx="3431000" cy="40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n-US" sz="1400" dirty="0">
                <a:solidFill>
                  <a:schemeClr val="bg1"/>
                </a:solidFill>
              </a:rPr>
              <a:t>User with good experience (UGE)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709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C0B61C-717A-5A04-E0B4-35AC2E56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061987"/>
            <a:ext cx="7197307" cy="3017032"/>
          </a:xfrm>
        </p:spPr>
        <p:txBody>
          <a:bodyPr/>
          <a:lstStyle/>
          <a:p>
            <a:r>
              <a:rPr lang="en-US" sz="2400" dirty="0"/>
              <a:t>Records for 500 Users</a:t>
            </a:r>
          </a:p>
          <a:p>
            <a:r>
              <a:rPr lang="en-US" sz="2400" dirty="0"/>
              <a:t>Eight Time Series of Indicator Readings per User</a:t>
            </a:r>
          </a:p>
          <a:p>
            <a:r>
              <a:rPr lang="en-US" sz="2400" dirty="0"/>
              <a:t>Class Distribution 50/50 Between UBE-UGE</a:t>
            </a:r>
          </a:p>
          <a:p>
            <a:r>
              <a:rPr lang="en-US" sz="2400" dirty="0"/>
              <a:t>80% Training Set (400 Users)</a:t>
            </a:r>
          </a:p>
          <a:p>
            <a:r>
              <a:rPr lang="en-US" sz="2400" dirty="0"/>
              <a:t>20% Validation Set (100 Users)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D526BD-CEFD-D7AE-DDE4-0C70BCDF7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DATA: Dataset</a:t>
            </a:r>
          </a:p>
        </p:txBody>
      </p:sp>
    </p:spTree>
    <p:extLst>
      <p:ext uri="{BB962C8B-B14F-4D97-AF65-F5344CB8AC3E}">
        <p14:creationId xmlns:p14="http://schemas.microsoft.com/office/powerpoint/2010/main" val="142457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E272A4-184B-266D-285A-7CBE6B71F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120" y="1071185"/>
            <a:ext cx="8429760" cy="3001129"/>
          </a:xfrm>
        </p:spPr>
        <p:txBody>
          <a:bodyPr/>
          <a:lstStyle/>
          <a:p>
            <a:r>
              <a:rPr lang="en-US" sz="2000" dirty="0"/>
              <a:t>Sampling Rate and Time Range of Records are Not Standard</a:t>
            </a:r>
          </a:p>
          <a:p>
            <a:r>
              <a:rPr lang="en-US" sz="2000" dirty="0"/>
              <a:t>Dense (up to 43828 observations) and Sparse Records (566 observations)</a:t>
            </a:r>
          </a:p>
          <a:p>
            <a:r>
              <a:rPr lang="en-US" sz="2000" dirty="0"/>
              <a:t>Multiple Observations for Single Time Stamp</a:t>
            </a:r>
          </a:p>
          <a:p>
            <a:r>
              <a:rPr lang="en-US" sz="2000" dirty="0"/>
              <a:t>Small Sample Size of 500 Users</a:t>
            </a:r>
          </a:p>
          <a:p>
            <a:r>
              <a:rPr lang="en-US" sz="2000" dirty="0"/>
              <a:t>UGE Data Has Outliers         Similar Statistical Distribution with UBE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946FD6-5470-CDE0-E09F-1E135C2A5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DATA: Challenge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709F73-DC54-82AB-8B92-3A9EE6719FED}"/>
              </a:ext>
            </a:extLst>
          </p:cNvPr>
          <p:cNvCxnSpPr/>
          <p:nvPr/>
        </p:nvCxnSpPr>
        <p:spPr>
          <a:xfrm>
            <a:off x="3633746" y="3093057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3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DC2E3D-315D-0C5D-8486-5F2E137B7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449885" cy="577800"/>
          </a:xfrm>
        </p:spPr>
        <p:txBody>
          <a:bodyPr/>
          <a:lstStyle/>
          <a:p>
            <a:r>
              <a:rPr lang="en-US" dirty="0"/>
              <a:t>DATA: Statistical Distribution Similarity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D8C1BE6-F173-C13A-C7E7-A2BBF95261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643062"/>
              </p:ext>
            </p:extLst>
          </p:nvPr>
        </p:nvGraphicFramePr>
        <p:xfrm>
          <a:off x="324626" y="1132101"/>
          <a:ext cx="4247374" cy="2990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CC18ABA-C8BB-3F8B-91BA-E1EF77C43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413906"/>
              </p:ext>
            </p:extLst>
          </p:nvPr>
        </p:nvGraphicFramePr>
        <p:xfrm>
          <a:off x="4721697" y="1132102"/>
          <a:ext cx="4318936" cy="2990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563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DC2E3D-315D-0C5D-8486-5F2E137B7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449885" cy="577800"/>
          </a:xfrm>
        </p:spPr>
        <p:txBody>
          <a:bodyPr/>
          <a:lstStyle/>
          <a:p>
            <a:r>
              <a:rPr lang="en-US" dirty="0"/>
              <a:t>DATA: Statistical Distribution Similarity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A2C2A1A-B56B-6728-F87E-6B5EA316F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790098"/>
              </p:ext>
            </p:extLst>
          </p:nvPr>
        </p:nvGraphicFramePr>
        <p:xfrm>
          <a:off x="109940" y="12681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FECF3B-A0DC-0803-A65E-CC9B49F112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037742"/>
              </p:ext>
            </p:extLst>
          </p:nvPr>
        </p:nvGraphicFramePr>
        <p:xfrm>
          <a:off x="4572000" y="12681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213324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866</Words>
  <Application>Microsoft Office PowerPoint</Application>
  <PresentationFormat>On-screen Show (16:9)</PresentationFormat>
  <Paragraphs>119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Advent Pro SemiBold</vt:lpstr>
      <vt:lpstr>Times New Roman</vt:lpstr>
      <vt:lpstr>Cambria Math</vt:lpstr>
      <vt:lpstr>Share Tech</vt:lpstr>
      <vt:lpstr>Arial</vt:lpstr>
      <vt:lpstr>Maven Pro</vt:lpstr>
      <vt:lpstr>Fira Sans Extra Condensed Medium</vt:lpstr>
      <vt:lpstr>Data Science Consulting by Slidesgo</vt:lpstr>
      <vt:lpstr>Machine Learning Models for Home User Network Classification</vt:lpstr>
      <vt:lpstr>SOLUTION</vt:lpstr>
      <vt:lpstr>PROBLEM: Motivation</vt:lpstr>
      <vt:lpstr>PROBLEM: Eight Indicators</vt:lpstr>
      <vt:lpstr>PROBLEM: UBE vs UGE</vt:lpstr>
      <vt:lpstr>DATA: Dataset</vt:lpstr>
      <vt:lpstr>DATA: Challenge</vt:lpstr>
      <vt:lpstr>DATA: Statistical Distribution Similarity</vt:lpstr>
      <vt:lpstr>DATA: Statistical Distribution Similarity</vt:lpstr>
      <vt:lpstr>SOLUTION: Data Preprocessing</vt:lpstr>
      <vt:lpstr>SOLUTION: LSTM RNN Model</vt:lpstr>
      <vt:lpstr>SOLUTION: LSTM RNN Results</vt:lpstr>
      <vt:lpstr>SOLUTION: TSFresh Model</vt:lpstr>
      <vt:lpstr>SOLUTION: TSFresh 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Use of Machine Learning Models for Home User Network Classification</dc:title>
  <cp:lastModifiedBy>Rushat Rai</cp:lastModifiedBy>
  <cp:revision>179</cp:revision>
  <dcterms:modified xsi:type="dcterms:W3CDTF">2022-11-28T13:29:23Z</dcterms:modified>
</cp:coreProperties>
</file>