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8" r:id="rId3"/>
    <p:sldId id="297" r:id="rId4"/>
    <p:sldId id="299" r:id="rId5"/>
    <p:sldId id="298" r:id="rId6"/>
    <p:sldId id="300" r:id="rId7"/>
    <p:sldId id="310" r:id="rId8"/>
    <p:sldId id="301" r:id="rId9"/>
    <p:sldId id="309" r:id="rId10"/>
    <p:sldId id="311" r:id="rId11"/>
    <p:sldId id="304" r:id="rId12"/>
    <p:sldId id="305" r:id="rId13"/>
    <p:sldId id="306" r:id="rId14"/>
    <p:sldId id="307" r:id="rId15"/>
    <p:sldId id="308" r:id="rId16"/>
    <p:sldId id="278" r:id="rId17"/>
  </p:sldIdLst>
  <p:sldSz cx="9144000" cy="5143500" type="screen16x9"/>
  <p:notesSz cx="6858000" cy="9144000"/>
  <p:embeddedFontLst>
    <p:embeddedFont>
      <p:font typeface="Advent Pro SemiBold" panose="020B0604020202020204" charset="0"/>
      <p:regular r:id="rId19"/>
      <p:bold r:id="rId20"/>
    </p:embeddedFont>
    <p:embeddedFont>
      <p:font typeface="Cambria Math" panose="02040503050406030204" pitchFamily="18" charset="0"/>
      <p:regular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Maven Pro" panose="020B0604020202020204" charset="0"/>
      <p:regular r:id="rId26"/>
      <p:bold r:id="rId27"/>
    </p:embeddedFont>
    <p:embeddedFont>
      <p:font typeface="Share Tech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67DBD3-741E-49BE-9058-0B8070F1F726}">
  <a:tblStyle styleId="{4067DBD3-741E-49BE-9058-0B8070F1F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72" autoAdjust="0"/>
  </p:normalViewPr>
  <p:slideViewPr>
    <p:cSldViewPr snapToGrid="0">
      <p:cViewPr varScale="1">
        <p:scale>
          <a:sx n="91" d="100"/>
          <a:sy n="91" d="100"/>
        </p:scale>
        <p:origin x="121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6 are time-based</a:t>
            </a:r>
          </a:p>
          <a:p>
            <a:r>
              <a:rPr lang="en-US" dirty="0"/>
              <a:t>Last 2 are percentage values</a:t>
            </a:r>
          </a:p>
          <a:p>
            <a:r>
              <a:rPr lang="en-US" dirty="0"/>
              <a:t>First 4 relate to three-way handshake</a:t>
            </a:r>
          </a:p>
          <a:p>
            <a:r>
              <a:rPr lang="en-US" dirty="0"/>
              <a:t>Last 5 relate to TCP transmission</a:t>
            </a:r>
          </a:p>
        </p:txBody>
      </p:sp>
    </p:spTree>
    <p:extLst>
      <p:ext uri="{BB962C8B-B14F-4D97-AF65-F5344CB8AC3E}">
        <p14:creationId xmlns:p14="http://schemas.microsoft.com/office/powerpoint/2010/main" val="4193204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5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7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5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9" r:id="rId4"/>
    <p:sldLayoutId id="2147483665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612230" y="3619413"/>
            <a:ext cx="4425546" cy="1058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Rushat Rai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baseline="30000" dirty="0"/>
              <a:t>rd</a:t>
            </a:r>
            <a:r>
              <a:rPr lang="en" dirty="0"/>
              <a:t> Year B.Eng. Information Engineering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Chinese University of Hong Kong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976769" y="643244"/>
            <a:ext cx="7717126" cy="26157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Models for Home User Network Classification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7526934" y="1653009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3A4813E4-4959-668A-D317-2185403F3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567" y="104180"/>
            <a:ext cx="796202" cy="878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B5B50-00D7-0EB3-2CD2-C7F0542A2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14" y="3798020"/>
            <a:ext cx="3493454" cy="1128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68FBA-CAD6-5799-8456-753950FCC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7871" y="4619281"/>
            <a:ext cx="541083" cy="428005"/>
          </a:xfrm>
          <a:prstGeom prst="rect">
            <a:avLst/>
          </a:prstGeom>
        </p:spPr>
      </p:pic>
      <p:sp>
        <p:nvSpPr>
          <p:cNvPr id="9" name="Google Shape;434;p25">
            <a:extLst>
              <a:ext uri="{FF2B5EF4-FFF2-40B4-BE49-F238E27FC236}">
                <a16:creationId xmlns:a16="http://schemas.microsoft.com/office/drawing/2014/main" id="{84B870E3-A4A6-EC97-5B51-1CEA8478CD6D}"/>
              </a:ext>
            </a:extLst>
          </p:cNvPr>
          <p:cNvSpPr txBox="1">
            <a:spLocks/>
          </p:cNvSpPr>
          <p:nvPr/>
        </p:nvSpPr>
        <p:spPr>
          <a:xfrm>
            <a:off x="7167575" y="111196"/>
            <a:ext cx="1665862" cy="50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/>
            <a:r>
              <a:rPr lang="en-US" dirty="0"/>
              <a:t>Team Xdding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DBD189-8F1A-FA63-A263-F38EF4F342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2128" y="107027"/>
            <a:ext cx="1065775" cy="5983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0ADE70-172E-8DC8-6C71-B53414DE3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30" y="989475"/>
            <a:ext cx="8030745" cy="3507024"/>
          </a:xfrm>
        </p:spPr>
        <p:txBody>
          <a:bodyPr/>
          <a:lstStyle/>
          <a:p>
            <a:r>
              <a:rPr lang="en-US" sz="2400" dirty="0"/>
              <a:t>Multivariate Time Series Classification (MTSC) Problem</a:t>
            </a:r>
          </a:p>
          <a:p>
            <a:r>
              <a:rPr lang="en-US" sz="2400" dirty="0"/>
              <a:t>Experiments Show Two Promising Model Architectures:</a:t>
            </a:r>
          </a:p>
          <a:p>
            <a:pPr marL="1123950" lvl="1" indent="-514350">
              <a:buFont typeface="+mj-lt"/>
              <a:buAutoNum type="romanUcPeriod"/>
            </a:pPr>
            <a:r>
              <a:rPr lang="en-US" sz="1800" dirty="0"/>
              <a:t>Data Preprocessing Pipeline + Long Short Term Memory Recurrent Neural Network (LSTM RNN)</a:t>
            </a:r>
          </a:p>
          <a:p>
            <a:pPr marL="1123950" lvl="1" indent="-514350">
              <a:buFont typeface="+mj-lt"/>
              <a:buAutoNum type="romanUcPeriod"/>
            </a:pPr>
            <a:r>
              <a:rPr lang="en-US" sz="1800" dirty="0"/>
              <a:t>No Preprocessing + TSFresh Library + PCA + XGBoost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2D2DAF-FE0D-5C4D-7892-CDBBEB264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SOLUTION: Overview</a:t>
            </a:r>
          </a:p>
        </p:txBody>
      </p:sp>
    </p:spTree>
    <p:extLst>
      <p:ext uri="{BB962C8B-B14F-4D97-AF65-F5344CB8AC3E}">
        <p14:creationId xmlns:p14="http://schemas.microsoft.com/office/powerpoint/2010/main" val="246912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4ABDE-A4F3-14AF-0599-FC26FFDD8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705" y="934769"/>
            <a:ext cx="2275970" cy="577800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Linear Interpolation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DBC38D-45AB-483B-7C49-573891C4C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204940"/>
            <a:ext cx="5142789" cy="577800"/>
          </a:xfrm>
        </p:spPr>
        <p:txBody>
          <a:bodyPr/>
          <a:lstStyle/>
          <a:p>
            <a:r>
              <a:rPr lang="en-US" dirty="0"/>
              <a:t>SOLUTION 1: Data Preprocessing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9D2096A-3044-8690-DB51-E553EB658B1D}"/>
              </a:ext>
            </a:extLst>
          </p:cNvPr>
          <p:cNvSpPr txBox="1">
            <a:spLocks/>
          </p:cNvSpPr>
          <p:nvPr/>
        </p:nvSpPr>
        <p:spPr>
          <a:xfrm>
            <a:off x="3758969" y="902963"/>
            <a:ext cx="206206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n-US" dirty="0"/>
              <a:t>Z-Normalization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2F5F3855-483A-EB69-3FB0-76F16896DE0E}"/>
              </a:ext>
            </a:extLst>
          </p:cNvPr>
          <p:cNvSpPr txBox="1">
            <a:spLocks/>
          </p:cNvSpPr>
          <p:nvPr/>
        </p:nvSpPr>
        <p:spPr>
          <a:xfrm>
            <a:off x="6471010" y="883426"/>
            <a:ext cx="227597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n-US" dirty="0"/>
              <a:t>Low-Noise Padding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E52EFB-2E55-0DA3-4C9E-D978DD05E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92" y="1272039"/>
            <a:ext cx="2645410" cy="177292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927F33-8D61-B42A-F498-4FDF2638435B}"/>
              </a:ext>
            </a:extLst>
          </p:cNvPr>
          <p:cNvSpPr/>
          <p:nvPr/>
        </p:nvSpPr>
        <p:spPr>
          <a:xfrm>
            <a:off x="3199673" y="1085945"/>
            <a:ext cx="484486" cy="17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BBCB74-F601-FDD1-D8DD-F0FDC2D26B0F}"/>
              </a:ext>
            </a:extLst>
          </p:cNvPr>
          <p:cNvSpPr/>
          <p:nvPr/>
        </p:nvSpPr>
        <p:spPr>
          <a:xfrm>
            <a:off x="5761614" y="1065643"/>
            <a:ext cx="484486" cy="17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8EFBA-C4A1-BB02-D748-6F8CBCA41BD9}"/>
              </a:ext>
            </a:extLst>
          </p:cNvPr>
          <p:cNvSpPr txBox="1"/>
          <p:nvPr/>
        </p:nvSpPr>
        <p:spPr>
          <a:xfrm>
            <a:off x="188509" y="2864144"/>
            <a:ext cx="3297441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  <a:ea typeface="SimSun" panose="02010600030101010101" pitchFamily="2" charset="-122"/>
              </a:rPr>
              <a:t>Resamples time series to a fixed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  <a:ea typeface="SimSun" panose="02010600030101010101" pitchFamily="2" charset="-122"/>
              </a:rPr>
              <a:t>Fixes problem of uneven sampling rates, dense time series, multiple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/>
                <a:latin typeface="Maven Pro" panose="020B0604020202020204" charset="0"/>
                <a:ea typeface="SimSun" panose="02010600030101010101" pitchFamily="2" charset="-122"/>
              </a:rPr>
              <a:t>Up to 95% length reduction while preserving predictive power</a:t>
            </a:r>
          </a:p>
          <a:p>
            <a:endParaRPr lang="en-US" sz="11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90B511-3B95-68E9-F1B5-DA016003DEAD}"/>
                  </a:ext>
                </a:extLst>
              </p:cNvPr>
              <p:cNvSpPr txBox="1"/>
              <p:nvPr/>
            </p:nvSpPr>
            <p:spPr>
              <a:xfrm>
                <a:off x="3376444" y="2957310"/>
                <a:ext cx="3035148" cy="1922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sz="1800" dirty="0">
                  <a:solidFill>
                    <a:schemeClr val="bg1"/>
                  </a:solidFill>
                  <a:effectLst/>
                  <a:latin typeface="Maven Pro" panose="020B060402020202020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Maven Pro" panose="020B0604020202020204" charset="0"/>
                  </a:rPr>
                  <a:t>Allows model to focus on structural similarities rather than on the amplitude-driven ones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Maven Pro" panose="020B0604020202020204" charset="0"/>
                  </a:rPr>
                  <a:t>Necessary since units used in the indicator columns are not the same and the scales differ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90B511-3B95-68E9-F1B5-DA016003D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44" y="2957310"/>
                <a:ext cx="3035148" cy="1922770"/>
              </a:xfrm>
              <a:prstGeom prst="rect">
                <a:avLst/>
              </a:prstGeom>
              <a:blipFill>
                <a:blip r:embed="rId5"/>
                <a:stretch>
                  <a:fillRect l="-402" b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40F0952-D082-52A4-25F2-3EDF5CAC850C}"/>
              </a:ext>
            </a:extLst>
          </p:cNvPr>
          <p:cNvSpPr txBox="1"/>
          <p:nvPr/>
        </p:nvSpPr>
        <p:spPr>
          <a:xfrm>
            <a:off x="6117069" y="3096360"/>
            <a:ext cx="2979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Adds a low amplitude noise to the suffix of shorter time series to obtain sequences as long as the longest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Better performance than alternatives such as uniform scaling and ARIMA-based future value forecasting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Maven Pro" panose="020B0604020202020204" charset="0"/>
              </a:rPr>
              <a:t>Fixes uneven length time series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6ADECF-DCD7-FDE6-A518-8A1A4A8E5E18}"/>
              </a:ext>
            </a:extLst>
          </p:cNvPr>
          <p:cNvSpPr txBox="1"/>
          <p:nvPr/>
        </p:nvSpPr>
        <p:spPr>
          <a:xfrm>
            <a:off x="5176007" y="62453"/>
            <a:ext cx="4107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Source (image 1): https://stackoverflow.com/a/39730384/6453452</a:t>
            </a:r>
          </a:p>
          <a:p>
            <a:r>
              <a:rPr lang="en-US" sz="700" dirty="0"/>
              <a:t>Source (image 2): https://study.com/cimages/multimages/16/normal005825455157190833177.jpg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9080F2-44BB-9350-59EA-A58B854ED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800" y="1361789"/>
            <a:ext cx="2572721" cy="1502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7EF65B-B394-37B2-6CB2-580574B7AC9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6" y="1559275"/>
            <a:ext cx="3370293" cy="115007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16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9B8ADA-77DA-F4E9-F696-31D4B7EA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53" y="1157404"/>
            <a:ext cx="3810051" cy="3446401"/>
          </a:xfrm>
        </p:spPr>
        <p:txBody>
          <a:bodyPr/>
          <a:lstStyle/>
          <a:p>
            <a:r>
              <a:rPr lang="en-US" sz="1800" dirty="0"/>
              <a:t>Well-established model for deep-learning-based time series classification</a:t>
            </a:r>
          </a:p>
          <a:p>
            <a:r>
              <a:rPr lang="en-US" sz="1800" dirty="0"/>
              <a:t>1.3 million parameter final model</a:t>
            </a:r>
          </a:p>
          <a:p>
            <a:r>
              <a:rPr lang="en-US" sz="1800" dirty="0"/>
              <a:t>~1 hour training time on single P5000</a:t>
            </a:r>
          </a:p>
          <a:p>
            <a:r>
              <a:rPr lang="en-US" sz="1800" dirty="0"/>
              <a:t>80% Training Set (400 Users)</a:t>
            </a:r>
          </a:p>
          <a:p>
            <a:r>
              <a:rPr lang="en-US" sz="1800" dirty="0"/>
              <a:t>20% Testing Set (100 Users)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CC694-7522-1A54-5BF1-25ABB7A8A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1: LSTM RNN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95FAD-6F4D-9E0D-5D77-04576380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71750"/>
            <a:ext cx="4207617" cy="1105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DDB5FD-9894-1166-14AA-277D3415E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49" y="819136"/>
            <a:ext cx="3941318" cy="14808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B973B-B0CF-1F65-4D70-5EBF68E4B92F}"/>
              </a:ext>
            </a:extLst>
          </p:cNvPr>
          <p:cNvSpPr txBox="1"/>
          <p:nvPr/>
        </p:nvSpPr>
        <p:spPr>
          <a:xfrm>
            <a:off x="4969565" y="3975652"/>
            <a:ext cx="3810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50819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03A116-2F78-DC24-1B8F-2322BD51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989474"/>
            <a:ext cx="4072963" cy="3742351"/>
          </a:xfrm>
        </p:spPr>
        <p:txBody>
          <a:bodyPr/>
          <a:lstStyle/>
          <a:p>
            <a:r>
              <a:rPr lang="en-US" dirty="0"/>
              <a:t>Most promising solution given more data availability</a:t>
            </a:r>
          </a:p>
          <a:p>
            <a:r>
              <a:rPr lang="en-US" dirty="0"/>
              <a:t>Test set accuracy: 58%</a:t>
            </a:r>
          </a:p>
          <a:p>
            <a:r>
              <a:rPr lang="en-US" dirty="0"/>
              <a:t>Up to 18% accuracy improvement over traditional methods tested (ROCKET, DTW-KNN, etc.)</a:t>
            </a:r>
          </a:p>
          <a:p>
            <a:r>
              <a:rPr lang="en-US" dirty="0"/>
              <a:t>~4000 steps training loss stagnates and validation loss spikes</a:t>
            </a:r>
          </a:p>
          <a:p>
            <a:r>
              <a:rPr lang="en-US" dirty="0"/>
              <a:t>Overfitting, unable to find more predictive features</a:t>
            </a:r>
          </a:p>
          <a:p>
            <a:r>
              <a:rPr lang="en-US" dirty="0"/>
              <a:t>Implies possible improvement with more data at user-level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06E9D6-08F7-0E7C-8170-984BDF10A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1: LSTM RNN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FBCAE-58FD-3C7D-55AC-72FE6B9A6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24" y="700575"/>
            <a:ext cx="3121613" cy="1994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889863-1228-D11A-E0F6-C30ED2C25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335" y="2902578"/>
            <a:ext cx="3121614" cy="20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2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C67B5A-953D-AE77-2729-E2CB3152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32" y="636607"/>
            <a:ext cx="3374651" cy="437323"/>
          </a:xfrm>
        </p:spPr>
        <p:txBody>
          <a:bodyPr/>
          <a:lstStyle/>
          <a:p>
            <a:pPr marL="152400" indent="0" algn="ctr">
              <a:buNone/>
            </a:pPr>
            <a:r>
              <a:rPr lang="en-US" dirty="0"/>
              <a:t>TSFresh Feature Extraction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C07F76-58AB-BEDE-3D2F-1DC4E21B7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29" y="180664"/>
            <a:ext cx="4727700" cy="577800"/>
          </a:xfrm>
        </p:spPr>
        <p:txBody>
          <a:bodyPr/>
          <a:lstStyle/>
          <a:p>
            <a:r>
              <a:rPr lang="en-US" dirty="0"/>
              <a:t>SOLUTION 2: TSFresh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8BDC-FF23-CEF1-A9DA-2E4306A8C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6" y="1102448"/>
            <a:ext cx="3374651" cy="2022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A5FA25-B192-9387-E130-9FC08D75FD30}"/>
              </a:ext>
            </a:extLst>
          </p:cNvPr>
          <p:cNvSpPr txBox="1"/>
          <p:nvPr/>
        </p:nvSpPr>
        <p:spPr>
          <a:xfrm>
            <a:off x="4214191" y="-26230"/>
            <a:ext cx="49298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 (image 1): https://tsfresh.readthedocs.io/en/latest/text/introduction.html</a:t>
            </a:r>
          </a:p>
          <a:p>
            <a:r>
              <a:rPr lang="en-US" sz="1050" dirty="0"/>
              <a:t>Source (image 2):https://commons.wikimedia.org/w/index.php?curid=46871195</a:t>
            </a:r>
          </a:p>
          <a:p>
            <a:r>
              <a:rPr lang="en-US" sz="1050" dirty="0"/>
              <a:t>Source (image 3): https://www.geeksforgeeks.org/xgboost/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A8F72B-A0D3-30C4-E4B2-B001353DF15D}"/>
              </a:ext>
            </a:extLst>
          </p:cNvPr>
          <p:cNvSpPr/>
          <p:nvPr/>
        </p:nvSpPr>
        <p:spPr>
          <a:xfrm>
            <a:off x="3577497" y="726166"/>
            <a:ext cx="318484" cy="25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B820D44-EFA0-BFB3-84BB-EDE8895AC7F9}"/>
              </a:ext>
            </a:extLst>
          </p:cNvPr>
          <p:cNvSpPr txBox="1">
            <a:spLocks/>
          </p:cNvSpPr>
          <p:nvPr/>
        </p:nvSpPr>
        <p:spPr>
          <a:xfrm>
            <a:off x="4178008" y="636607"/>
            <a:ext cx="1355599" cy="43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ctr">
              <a:buFont typeface="Maven Pro"/>
              <a:buNone/>
            </a:pPr>
            <a:r>
              <a:rPr lang="en-US" dirty="0"/>
              <a:t>PCA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4FDF1A-4E31-0813-B5AF-312BC2EB3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079" y="1082441"/>
            <a:ext cx="2224986" cy="2022029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1D3D37D-2912-08B7-B582-2C58144F6BEC}"/>
              </a:ext>
            </a:extLst>
          </p:cNvPr>
          <p:cNvSpPr txBox="1">
            <a:spLocks/>
          </p:cNvSpPr>
          <p:nvPr/>
        </p:nvSpPr>
        <p:spPr>
          <a:xfrm>
            <a:off x="6705487" y="645118"/>
            <a:ext cx="1718537" cy="43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 algn="ctr">
              <a:buFont typeface="Maven Pro"/>
              <a:buNone/>
            </a:pPr>
            <a:r>
              <a:rPr lang="en-US" dirty="0"/>
              <a:t>XGBoost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D3F90D-EB1B-388E-7902-BA29D33C7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881" y="1073930"/>
            <a:ext cx="2878061" cy="194251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554C176-BF24-0B61-C6B1-A1E25341F61E}"/>
              </a:ext>
            </a:extLst>
          </p:cNvPr>
          <p:cNvSpPr/>
          <p:nvPr/>
        </p:nvSpPr>
        <p:spPr>
          <a:xfrm>
            <a:off x="5986263" y="736210"/>
            <a:ext cx="318484" cy="258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5E16C7A5-9117-E243-E081-5B5779FAFC9E}"/>
              </a:ext>
            </a:extLst>
          </p:cNvPr>
          <p:cNvSpPr txBox="1">
            <a:spLocks/>
          </p:cNvSpPr>
          <p:nvPr/>
        </p:nvSpPr>
        <p:spPr>
          <a:xfrm>
            <a:off x="91058" y="3214034"/>
            <a:ext cx="3374651" cy="149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400" dirty="0"/>
              <a:t>Automatically extracts 1000s of features from time series to give new insights into their dynamics</a:t>
            </a:r>
          </a:p>
          <a:p>
            <a:r>
              <a:rPr lang="en-US" sz="1400" dirty="0"/>
              <a:t>No preprocessing required</a:t>
            </a:r>
          </a:p>
          <a:p>
            <a:r>
              <a:rPr lang="en-US" sz="1400" dirty="0"/>
              <a:t>6242 extracted features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145355BF-B9FB-7FE7-FA14-FA8629EBBF1F}"/>
              </a:ext>
            </a:extLst>
          </p:cNvPr>
          <p:cNvSpPr txBox="1">
            <a:spLocks/>
          </p:cNvSpPr>
          <p:nvPr/>
        </p:nvSpPr>
        <p:spPr>
          <a:xfrm>
            <a:off x="3366699" y="3112981"/>
            <a:ext cx="2930096" cy="16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400" dirty="0"/>
              <a:t>Dimensionality reduction to solve Big-p, Little-n (p&gt;&gt;n) problem</a:t>
            </a:r>
          </a:p>
          <a:p>
            <a:r>
              <a:rPr lang="en-US" sz="1400" dirty="0"/>
              <a:t>Min-max normalization included for PCA</a:t>
            </a:r>
          </a:p>
          <a:p>
            <a:r>
              <a:rPr lang="en-US" sz="1400" dirty="0"/>
              <a:t>397 final features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5E5EC2A8-0BA4-B45D-0A0F-4726C5FF8A30}"/>
              </a:ext>
            </a:extLst>
          </p:cNvPr>
          <p:cNvSpPr txBox="1">
            <a:spLocks/>
          </p:cNvSpPr>
          <p:nvPr/>
        </p:nvSpPr>
        <p:spPr>
          <a:xfrm>
            <a:off x="6076064" y="3104470"/>
            <a:ext cx="2930096" cy="169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z="1400" dirty="0"/>
              <a:t>State-of-the-art gradient boosted classifier</a:t>
            </a:r>
          </a:p>
          <a:p>
            <a:r>
              <a:rPr lang="en-US" sz="1400" dirty="0"/>
              <a:t>Robust</a:t>
            </a:r>
          </a:p>
          <a:p>
            <a:r>
              <a:rPr lang="en-US" sz="1400" dirty="0"/>
              <a:t>Fast</a:t>
            </a:r>
          </a:p>
          <a:p>
            <a:r>
              <a:rPr lang="en-US" sz="1400" dirty="0"/>
              <a:t>Interpretable</a:t>
            </a:r>
          </a:p>
        </p:txBody>
      </p:sp>
    </p:spTree>
    <p:extLst>
      <p:ext uri="{BB962C8B-B14F-4D97-AF65-F5344CB8AC3E}">
        <p14:creationId xmlns:p14="http://schemas.microsoft.com/office/powerpoint/2010/main" val="245925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4413F-5F13-EDDD-8503-887FEABDB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989475"/>
            <a:ext cx="4565945" cy="3439402"/>
          </a:xfrm>
        </p:spPr>
        <p:txBody>
          <a:bodyPr/>
          <a:lstStyle/>
          <a:p>
            <a:r>
              <a:rPr lang="en-US" dirty="0"/>
              <a:t>Best performing model with provided data</a:t>
            </a:r>
          </a:p>
          <a:p>
            <a:r>
              <a:rPr lang="en-US" dirty="0"/>
              <a:t>Test set accuracy (best): 67%</a:t>
            </a:r>
          </a:p>
          <a:p>
            <a:r>
              <a:rPr lang="en-US" dirty="0"/>
              <a:t>~12% improvement over manually extracted features (e.g. % outliers using Local Outlier Factor &amp; MAD, descriptive stats)</a:t>
            </a:r>
          </a:p>
          <a:p>
            <a:r>
              <a:rPr lang="en-US" dirty="0"/>
              <a:t>Total runtime of ~2 hours on 8 core CPU machine</a:t>
            </a:r>
          </a:p>
          <a:p>
            <a:r>
              <a:rPr lang="en-US" dirty="0"/>
              <a:t>6</a:t>
            </a:r>
            <a:r>
              <a:rPr lang="en-US" sz="1600" dirty="0"/>
              <a:t>0% Training Set (300 Users)</a:t>
            </a:r>
          </a:p>
          <a:p>
            <a:r>
              <a:rPr lang="en-US" sz="1600" dirty="0"/>
              <a:t>20% Testing Set (100 Users)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132863-FB57-8F6F-17FC-A819E9F5DB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2: TSFresh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2D271B-BF2D-6B42-FE2D-894509A93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34941"/>
              </p:ext>
            </p:extLst>
          </p:nvPr>
        </p:nvGraphicFramePr>
        <p:xfrm>
          <a:off x="5271715" y="1179636"/>
          <a:ext cx="3514476" cy="870378"/>
        </p:xfrm>
        <a:graphic>
          <a:graphicData uri="http://schemas.openxmlformats.org/drawingml/2006/table">
            <a:tbl>
              <a:tblPr firstRow="1" firstCol="1" bandRow="1">
                <a:tableStyleId>{4067DBD3-741E-49BE-9058-0B8070F1F726}</a:tableStyleId>
              </a:tblPr>
              <a:tblGrid>
                <a:gridCol w="623886">
                  <a:extLst>
                    <a:ext uri="{9D8B030D-6E8A-4147-A177-3AD203B41FA5}">
                      <a16:colId xmlns:a16="http://schemas.microsoft.com/office/drawing/2014/main" val="3824120510"/>
                    </a:ext>
                  </a:extLst>
                </a:gridCol>
                <a:gridCol w="800946">
                  <a:extLst>
                    <a:ext uri="{9D8B030D-6E8A-4147-A177-3AD203B41FA5}">
                      <a16:colId xmlns:a16="http://schemas.microsoft.com/office/drawing/2014/main" val="2777197250"/>
                    </a:ext>
                  </a:extLst>
                </a:gridCol>
                <a:gridCol w="586848">
                  <a:extLst>
                    <a:ext uri="{9D8B030D-6E8A-4147-A177-3AD203B41FA5}">
                      <a16:colId xmlns:a16="http://schemas.microsoft.com/office/drawing/2014/main" val="2419722429"/>
                    </a:ext>
                  </a:extLst>
                </a:gridCol>
                <a:gridCol w="736927">
                  <a:extLst>
                    <a:ext uri="{9D8B030D-6E8A-4147-A177-3AD203B41FA5}">
                      <a16:colId xmlns:a16="http://schemas.microsoft.com/office/drawing/2014/main" val="3943382517"/>
                    </a:ext>
                  </a:extLst>
                </a:gridCol>
                <a:gridCol w="765869">
                  <a:extLst>
                    <a:ext uri="{9D8B030D-6E8A-4147-A177-3AD203B41FA5}">
                      <a16:colId xmlns:a16="http://schemas.microsoft.com/office/drawing/2014/main" val="534749578"/>
                    </a:ext>
                  </a:extLst>
                </a:gridCol>
              </a:tblGrid>
              <a:tr h="27545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Precision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Recall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F1 Score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Samples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9877394"/>
                  </a:ext>
                </a:extLst>
              </a:tr>
              <a:tr h="2974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UBE</a:t>
                      </a:r>
                      <a:endParaRPr lang="en-US" sz="1100" spc="-5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0.67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0.68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0.67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50</a:t>
                      </a:r>
                      <a:endParaRPr lang="en-US" sz="1100" spc="-5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998544"/>
                  </a:ext>
                </a:extLst>
              </a:tr>
              <a:tr h="29746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UGE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0.67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0.66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0.67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82880" algn="l"/>
                        </a:tabLst>
                      </a:pPr>
                      <a:r>
                        <a:rPr lang="en-US" sz="1100" spc="-5" dirty="0">
                          <a:solidFill>
                            <a:schemeClr val="bg1"/>
                          </a:solidFill>
                          <a:effectLst/>
                          <a:latin typeface="Maven Pro" panose="020B0604020202020204" charset="0"/>
                        </a:rPr>
                        <a:t>50</a:t>
                      </a:r>
                      <a:endParaRPr lang="en-US" sz="1100" spc="-5" dirty="0">
                        <a:solidFill>
                          <a:schemeClr val="bg1"/>
                        </a:solidFill>
                        <a:effectLst/>
                        <a:latin typeface="Maven Pro" panose="020B060402020202020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399463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74641B5-E6D3-D4F1-6B2F-E1F0E88F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286" y="2240175"/>
            <a:ext cx="3147333" cy="25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0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308809"/>
            <a:ext cx="3823200" cy="2151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YOU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431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Questions?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4ECFC2-BB64-9D6F-75BF-3ECB9A4DFCF1}"/>
              </a:ext>
            </a:extLst>
          </p:cNvPr>
          <p:cNvSpPr/>
          <p:nvPr/>
        </p:nvSpPr>
        <p:spPr>
          <a:xfrm>
            <a:off x="2377440" y="3872285"/>
            <a:ext cx="4206240" cy="78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4"/>
            <a:ext cx="1753800" cy="833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Models, Results, Improvements. (Slides 10 to 15)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79"/>
            <a:ext cx="1755600" cy="1050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problem statement about? (Slides 3 to 5)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79"/>
            <a:ext cx="1824774" cy="1050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of the data given for the problem statement. (Slides 6 to 9)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18C4A31-CF42-8826-A428-B81BE6B12328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643992" y="277689"/>
            <a:ext cx="4576200" cy="577800"/>
          </a:xfrm>
        </p:spPr>
        <p:txBody>
          <a:bodyPr/>
          <a:lstStyle/>
          <a:p>
            <a:r>
              <a:rPr lang="en-US" dirty="0"/>
              <a:t>PROBLEM: Motivation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A0FB73-A15D-A3FA-E594-EB3A186C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52" y="3082735"/>
            <a:ext cx="5728266" cy="17830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2F6DD0-3284-9045-CFF3-11D32C03A55E}"/>
              </a:ext>
            </a:extLst>
          </p:cNvPr>
          <p:cNvSpPr txBox="1"/>
          <p:nvPr/>
        </p:nvSpPr>
        <p:spPr>
          <a:xfrm>
            <a:off x="3990108" y="103898"/>
            <a:ext cx="5162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https://challenge.aiforgood.itu.int/match/matchitem/73</a:t>
            </a: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38370E8F-8985-C1E9-2656-FD14C8C60395}"/>
              </a:ext>
            </a:extLst>
          </p:cNvPr>
          <p:cNvSpPr txBox="1">
            <a:spLocks/>
          </p:cNvSpPr>
          <p:nvPr/>
        </p:nvSpPr>
        <p:spPr>
          <a:xfrm>
            <a:off x="444098" y="852923"/>
            <a:ext cx="7092020" cy="216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User experience while using broadband internet is quickly becoming a top priority for network operators worldwide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Predictive models can help operators discover potential complaining users in advance.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kind of experience the user is having is dependent on eight key indicators from DPI probe readings (downlink network side problems). </a:t>
            </a:r>
          </a:p>
        </p:txBody>
      </p:sp>
    </p:spTree>
    <p:extLst>
      <p:ext uri="{BB962C8B-B14F-4D97-AF65-F5344CB8AC3E}">
        <p14:creationId xmlns:p14="http://schemas.microsoft.com/office/powerpoint/2010/main" val="287426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68ADE7-8B67-AD4B-2307-D662372B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762" y="852954"/>
            <a:ext cx="8819899" cy="3785429"/>
          </a:xfrm>
        </p:spPr>
        <p:txBody>
          <a:bodyPr/>
          <a:lstStyle/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1: In the first step of the three-way handshake, the time interval between the syn ack packet and the ack packet;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2: In the second step of the three-way handshake, the time interval between the syn ack packet and the ack packet;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3: The time interval between the ack packet and the first payload packet in the three-way handshake;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4: The response delay of the first packet with payload after the establishment of TCP for multiple flows in the session;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5: In TCP transmission, the actual delay of transmission from the DPI position to the user terminal;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6: In TCP transmission, the transmission delay from the DPI position to the website;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7: In TCP transmission, the percentage of downlink retransmitted packets in the current session;</a:t>
            </a:r>
          </a:p>
          <a:p>
            <a:pPr marL="0" marR="0" lvl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1400" spc="-5" dirty="0">
                <a:effectLst/>
                <a:latin typeface="Maven Pro" panose="020B0604020202020204" charset="0"/>
                <a:ea typeface="SimSun" panose="02010600030101010101" pitchFamily="2" charset="-122"/>
              </a:rPr>
              <a:t>Indicator 8: In TCP transmission, the percentage of upstream retransmission packets of the current session.</a:t>
            </a:r>
          </a:p>
          <a:p>
            <a:endParaRPr lang="en-US" sz="1200" dirty="0">
              <a:latin typeface="Maven Pro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B9CF3B-447F-6F54-B7FA-CCF8AE242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762" y="275154"/>
            <a:ext cx="6224928" cy="577800"/>
          </a:xfrm>
        </p:spPr>
        <p:txBody>
          <a:bodyPr/>
          <a:lstStyle/>
          <a:p>
            <a:r>
              <a:rPr lang="en-US" dirty="0"/>
              <a:t>PROBLEM: Eight Indicators (Predictors)</a:t>
            </a:r>
          </a:p>
        </p:txBody>
      </p:sp>
    </p:spTree>
    <p:extLst>
      <p:ext uri="{BB962C8B-B14F-4D97-AF65-F5344CB8AC3E}">
        <p14:creationId xmlns:p14="http://schemas.microsoft.com/office/powerpoint/2010/main" val="80439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3825B6-5B5E-65C2-1F11-78D952007C21}"/>
              </a:ext>
            </a:extLst>
          </p:cNvPr>
          <p:cNvSpPr>
            <a:spLocks noGrp="1"/>
          </p:cNvSpPr>
          <p:nvPr>
            <p:ph type="ctrTitle" idx="7"/>
          </p:nvPr>
        </p:nvSpPr>
        <p:spPr>
          <a:xfrm>
            <a:off x="520584" y="200079"/>
            <a:ext cx="4990984" cy="577800"/>
          </a:xfrm>
        </p:spPr>
        <p:txBody>
          <a:bodyPr/>
          <a:lstStyle/>
          <a:p>
            <a:r>
              <a:rPr lang="en-US" dirty="0"/>
              <a:t>PROBLEM: UBE vs UGE (Labels)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247B89-0516-4B00-C5B0-B5CDC9464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74" y="777879"/>
            <a:ext cx="4331026" cy="3832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E8E9A9-D6D5-5BFB-1018-98964CA0E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10" y="777880"/>
            <a:ext cx="4051416" cy="383241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7FCAA7C6-59CD-AB0B-64D5-4F5121DFCF99}"/>
              </a:ext>
            </a:extLst>
          </p:cNvPr>
          <p:cNvSpPr txBox="1">
            <a:spLocks/>
          </p:cNvSpPr>
          <p:nvPr/>
        </p:nvSpPr>
        <p:spPr>
          <a:xfrm>
            <a:off x="1007749" y="4619136"/>
            <a:ext cx="3364247" cy="51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/>
            <a:r>
              <a:rPr lang="en-US" dirty="0">
                <a:solidFill>
                  <a:schemeClr val="bg1"/>
                </a:solidFill>
              </a:rPr>
              <a:t>User with bad experience (UBE)</a:t>
            </a:r>
          </a:p>
          <a:p>
            <a:endParaRPr lang="en-US" dirty="0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35B2A53D-9138-1AE9-71F3-FE44901774DA}"/>
              </a:ext>
            </a:extLst>
          </p:cNvPr>
          <p:cNvSpPr txBox="1">
            <a:spLocks/>
          </p:cNvSpPr>
          <p:nvPr/>
        </p:nvSpPr>
        <p:spPr>
          <a:xfrm>
            <a:off x="5349856" y="4544135"/>
            <a:ext cx="3431000" cy="406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Font typeface="Maven Pro"/>
              <a:buNone/>
            </a:pPr>
            <a:r>
              <a:rPr lang="en-US" sz="1400" dirty="0">
                <a:solidFill>
                  <a:schemeClr val="bg1"/>
                </a:solidFill>
              </a:rPr>
              <a:t>User with good experience (UGE)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709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C0B61C-717A-5A04-E0B4-35AC2E56C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622089"/>
            <a:ext cx="7778555" cy="1404249"/>
          </a:xfrm>
        </p:spPr>
        <p:txBody>
          <a:bodyPr/>
          <a:lstStyle/>
          <a:p>
            <a:r>
              <a:rPr lang="en-US" sz="1800" dirty="0"/>
              <a:t>Contains Records of 500 Users</a:t>
            </a:r>
          </a:p>
          <a:p>
            <a:r>
              <a:rPr lang="en-US" sz="1800" dirty="0"/>
              <a:t>Eight Time Series of Indicator Readings per User</a:t>
            </a:r>
          </a:p>
          <a:p>
            <a:r>
              <a:rPr lang="en-US" sz="1800" dirty="0"/>
              <a:t>Time Span Generally 1 Week</a:t>
            </a:r>
          </a:p>
          <a:p>
            <a:r>
              <a:rPr lang="en-US" sz="1800" dirty="0"/>
              <a:t>Class Distribution 50/50 Between UBE-UGE (250 each)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D526BD-CEFD-D7AE-DDE4-0C70BCDF7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160005"/>
            <a:ext cx="4727700" cy="577800"/>
          </a:xfrm>
        </p:spPr>
        <p:txBody>
          <a:bodyPr/>
          <a:lstStyle/>
          <a:p>
            <a:r>
              <a:rPr lang="en-US" dirty="0"/>
              <a:t>DATA: Dataset Overview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E08B25-1D4A-4B1A-1F27-EBA5798C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0" y="2026338"/>
            <a:ext cx="7982967" cy="29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7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B66493A-C61E-E839-B430-BDD9DAA6A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336" y="2032208"/>
            <a:ext cx="4308228" cy="2363617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5C939F-CCD2-3078-D64D-F8E01FF0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710" y="564053"/>
            <a:ext cx="6654949" cy="1349518"/>
          </a:xfrm>
        </p:spPr>
        <p:txBody>
          <a:bodyPr/>
          <a:lstStyle/>
          <a:p>
            <a:r>
              <a:rPr lang="en-US" sz="1600" dirty="0"/>
              <a:t>Small Sample Size of 500 Users</a:t>
            </a:r>
          </a:p>
          <a:p>
            <a:r>
              <a:rPr lang="en-US" sz="1600" dirty="0"/>
              <a:t>Very Dense (up to 43828 observations) and Very Sparse Records (down to 566 observations)</a:t>
            </a:r>
          </a:p>
          <a:p>
            <a:r>
              <a:rPr lang="en-US" sz="1600" dirty="0"/>
              <a:t>Sampling Rate and Time Range of Records are Not Standard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BE3D9E-A21A-7FF6-9637-7F2DED368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544" y="158751"/>
            <a:ext cx="4727700" cy="577800"/>
          </a:xfrm>
        </p:spPr>
        <p:txBody>
          <a:bodyPr/>
          <a:lstStyle/>
          <a:p>
            <a:r>
              <a:rPr lang="en-US" dirty="0"/>
              <a:t>DATA: Challenges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43EAC-E797-E543-4AB4-2DA56A52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8" y="2040165"/>
            <a:ext cx="4428231" cy="23477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F2349C-ACC1-2A9C-7E77-D0215DF8593E}"/>
              </a:ext>
            </a:extLst>
          </p:cNvPr>
          <p:cNvSpPr/>
          <p:nvPr/>
        </p:nvSpPr>
        <p:spPr>
          <a:xfrm>
            <a:off x="143768" y="2206305"/>
            <a:ext cx="804188" cy="21815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D8DF9-7B7B-2CAB-5905-6471D1A75358}"/>
              </a:ext>
            </a:extLst>
          </p:cNvPr>
          <p:cNvSpPr/>
          <p:nvPr/>
        </p:nvSpPr>
        <p:spPr>
          <a:xfrm>
            <a:off x="4682336" y="2222218"/>
            <a:ext cx="752451" cy="21815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4F9C012-0693-96A2-A8EC-E8DF61C25D09}"/>
              </a:ext>
            </a:extLst>
          </p:cNvPr>
          <p:cNvSpPr txBox="1">
            <a:spLocks/>
          </p:cNvSpPr>
          <p:nvPr/>
        </p:nvSpPr>
        <p:spPr>
          <a:xfrm>
            <a:off x="1825471" y="4403782"/>
            <a:ext cx="1064824" cy="43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None/>
            </a:pPr>
            <a:r>
              <a:rPr lang="en-US" dirty="0"/>
              <a:t>User A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9765BCC1-D1D3-BF0C-C3E7-8CB0DBA28265}"/>
              </a:ext>
            </a:extLst>
          </p:cNvPr>
          <p:cNvSpPr txBox="1">
            <a:spLocks/>
          </p:cNvSpPr>
          <p:nvPr/>
        </p:nvSpPr>
        <p:spPr>
          <a:xfrm>
            <a:off x="6304038" y="4403782"/>
            <a:ext cx="1064824" cy="43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None/>
            </a:pPr>
            <a:r>
              <a:rPr lang="en-US" dirty="0"/>
              <a:t>User 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80060-7C45-1615-BC15-A2259AF60BF0}"/>
              </a:ext>
            </a:extLst>
          </p:cNvPr>
          <p:cNvSpPr/>
          <p:nvPr/>
        </p:nvSpPr>
        <p:spPr>
          <a:xfrm>
            <a:off x="4635555" y="3899258"/>
            <a:ext cx="814083" cy="615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9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E272A4-184B-266D-285A-7CBE6B71F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120" y="584623"/>
            <a:ext cx="8429760" cy="577801"/>
          </a:xfrm>
        </p:spPr>
        <p:txBody>
          <a:bodyPr/>
          <a:lstStyle/>
          <a:p>
            <a:r>
              <a:rPr lang="en-US" sz="2000" dirty="0"/>
              <a:t>Multiple Observations for Single Time Stamp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946FD6-5470-CDE0-E09F-1E135C2A5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880" y="76115"/>
            <a:ext cx="4727700" cy="577800"/>
          </a:xfrm>
        </p:spPr>
        <p:txBody>
          <a:bodyPr/>
          <a:lstStyle/>
          <a:p>
            <a:r>
              <a:rPr lang="en-US" dirty="0"/>
              <a:t>DATA: Challenges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09363-72B5-EE71-CC67-04DAC8AD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74" y="1162423"/>
            <a:ext cx="7758252" cy="31891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839A2F-AB31-BA97-6A88-0119912D26ED}"/>
              </a:ext>
            </a:extLst>
          </p:cNvPr>
          <p:cNvSpPr/>
          <p:nvPr/>
        </p:nvSpPr>
        <p:spPr>
          <a:xfrm>
            <a:off x="1254936" y="1688076"/>
            <a:ext cx="1233182" cy="108128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5914A2-3596-AE4E-892A-96DA33E30BA1}"/>
              </a:ext>
            </a:extLst>
          </p:cNvPr>
          <p:cNvSpPr/>
          <p:nvPr/>
        </p:nvSpPr>
        <p:spPr>
          <a:xfrm>
            <a:off x="1246547" y="3544493"/>
            <a:ext cx="1233182" cy="46139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3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C99126-E1B0-4AEB-0D75-656F1369D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544329"/>
            <a:ext cx="4727700" cy="905911"/>
          </a:xfrm>
        </p:spPr>
        <p:txBody>
          <a:bodyPr/>
          <a:lstStyle/>
          <a:p>
            <a:r>
              <a:rPr lang="en-US" sz="1600" dirty="0"/>
              <a:t>UGE Data Has Outliers </a:t>
            </a:r>
          </a:p>
          <a:p>
            <a:r>
              <a:rPr lang="en-US" sz="1600" dirty="0"/>
              <a:t>UGE/UBE Might Be User-Reported (Different Standards)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8CCF5-FCD5-93D4-3549-278543E83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5" y="138773"/>
            <a:ext cx="4727700" cy="577800"/>
          </a:xfrm>
        </p:spPr>
        <p:txBody>
          <a:bodyPr/>
          <a:lstStyle/>
          <a:p>
            <a:r>
              <a:rPr lang="en-US" dirty="0"/>
              <a:t>Data: Challenges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E11808ED-C1C7-57D8-D02E-DC3D684E51AC}"/>
              </a:ext>
            </a:extLst>
          </p:cNvPr>
          <p:cNvSpPr txBox="1">
            <a:spLocks/>
          </p:cNvSpPr>
          <p:nvPr/>
        </p:nvSpPr>
        <p:spPr>
          <a:xfrm>
            <a:off x="5084745" y="744913"/>
            <a:ext cx="3583677" cy="517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6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○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aven Pro"/>
              <a:buChar char="■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52400" indent="0">
              <a:buNone/>
            </a:pPr>
            <a:r>
              <a:rPr lang="en-US" sz="1600" dirty="0"/>
              <a:t>Similar Statistical Distributions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A1A76EF-C1BD-08E0-80AF-730C769F0089}"/>
              </a:ext>
            </a:extLst>
          </p:cNvPr>
          <p:cNvSpPr/>
          <p:nvPr/>
        </p:nvSpPr>
        <p:spPr>
          <a:xfrm>
            <a:off x="4619156" y="769230"/>
            <a:ext cx="494950" cy="402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84B588-32B1-47EB-84DC-716F76CD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90" y="1515506"/>
            <a:ext cx="4085553" cy="32874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B99CA0-B5E1-F088-25E9-3BAA5BA7B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338" y="1515506"/>
            <a:ext cx="3894175" cy="328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5063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992</Words>
  <Application>Microsoft Office PowerPoint</Application>
  <PresentationFormat>On-screen Show (16:9)</PresentationFormat>
  <Paragraphs>128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Share Tech</vt:lpstr>
      <vt:lpstr>Times New Roman</vt:lpstr>
      <vt:lpstr>Advent Pro SemiBold</vt:lpstr>
      <vt:lpstr>Cambria Math</vt:lpstr>
      <vt:lpstr>Arial</vt:lpstr>
      <vt:lpstr>Maven Pro</vt:lpstr>
      <vt:lpstr>Fira Sans Extra Condensed Medium</vt:lpstr>
      <vt:lpstr>Data Science Consulting by Slidesgo</vt:lpstr>
      <vt:lpstr>Machine Learning Models for Home User Network Classification</vt:lpstr>
      <vt:lpstr>SOLUTIONS</vt:lpstr>
      <vt:lpstr>PROBLEM: Motivation</vt:lpstr>
      <vt:lpstr>PROBLEM: Eight Indicators (Predictors)</vt:lpstr>
      <vt:lpstr>PROBLEM: UBE vs UGE (Labels)</vt:lpstr>
      <vt:lpstr>DATA: Dataset Overview</vt:lpstr>
      <vt:lpstr>DATA: Challenges</vt:lpstr>
      <vt:lpstr>DATA: Challenges</vt:lpstr>
      <vt:lpstr>Data: Challenges</vt:lpstr>
      <vt:lpstr>SOLUTION: Overview</vt:lpstr>
      <vt:lpstr>SOLUTION 1: Data Preprocessing</vt:lpstr>
      <vt:lpstr>SOLUTION 1: LSTM RNN Model</vt:lpstr>
      <vt:lpstr>SOLUTION 1: LSTM RNN Results</vt:lpstr>
      <vt:lpstr>SOLUTION 2: TSFresh Model</vt:lpstr>
      <vt:lpstr>SOLUTION 2: TSFresh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Use of Machine Learning Models for Home User Network Classification</dc:title>
  <cp:lastModifiedBy>Rushat Rai</cp:lastModifiedBy>
  <cp:revision>298</cp:revision>
  <dcterms:modified xsi:type="dcterms:W3CDTF">2022-11-29T12:58:33Z</dcterms:modified>
</cp:coreProperties>
</file>