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ndekar@campus.tu-berlin.de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itu.int/rec/T-REC-Y.3172-201906-I/en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itu.int/rec/T-REC-Y.3176-202009-P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bhishek Dandekar &lt; dandekar@campus.tu-berlin.de &gt;                                    15 December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8"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pPr>
            <a:r>
              <a:t>Abhishek Dandekar &lt; </a:t>
            </a:r>
            <a:r>
              <a:rPr u="sng">
                <a:hlinkClick r:id="rId2" invalidUrl="" action="" tgtFrame="" tooltip="" history="1" highlightClick="0" endSnd="0"/>
              </a:rPr>
              <a:t>dandekar@campus.tu-berlin.de</a:t>
            </a:r>
            <a:r>
              <a:t> &gt;                                    15 December 2020                                                                                   </a:t>
            </a:r>
          </a:p>
        </p:txBody>
      </p:sp>
      <p:sp>
        <p:nvSpPr>
          <p:cNvPr id="152" name="MLFO Demonstration using Reference Implem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MLFO Demonstration using Reference Implementation</a:t>
            </a:r>
          </a:p>
        </p:txBody>
      </p:sp>
      <p:sp>
        <p:nvSpPr>
          <p:cNvPr id="153" name="Final pres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Final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teraction with ML underl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Interaction with ML underlay</a:t>
            </a:r>
          </a:p>
        </p:txBody>
      </p:sp>
      <p:sp>
        <p:nvSpPr>
          <p:cNvPr id="19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MLFO queries the ML underlay about availability of following resour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MLFO queries the ML underlay about availability of following resources:</a:t>
            </a:r>
          </a:p>
          <a:p>
            <a:pPr lvl="1"/>
            <a:r>
              <a:t>Number of clusters available for training</a:t>
            </a:r>
          </a:p>
          <a:p>
            <a:pPr lvl="2"/>
            <a:r>
              <a:t>nGPUs in training cluster</a:t>
            </a:r>
          </a:p>
          <a:p>
            <a:pPr lvl="1"/>
            <a:r>
              <a:t>Number of clusters available for inference</a:t>
            </a:r>
          </a:p>
          <a:p>
            <a:pPr lvl="2"/>
            <a:r>
              <a:t>nGPUs in inference cluster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dditional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features</a:t>
            </a:r>
          </a:p>
        </p:txBody>
      </p:sp>
      <p:sp>
        <p:nvSpPr>
          <p:cNvPr id="196" name="Intelligent resource allocation algorith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Intelligent resource allocation algorithm</a:t>
            </a:r>
          </a:p>
        </p:txBody>
      </p:sp>
      <p:sp>
        <p:nvSpPr>
          <p:cNvPr id="197" name="MLFO can have a global overview of GPU resources across net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MLFO can have a global overview of GPU resources across network</a:t>
            </a:r>
          </a:p>
          <a:p>
            <a:pPr/>
            <a:r>
              <a:t>It can allocate set of GPUs for a given ML job by factoring-</a:t>
            </a:r>
          </a:p>
          <a:p>
            <a:pPr lvl="1"/>
            <a:r>
              <a:t>Location of source / sink nodes</a:t>
            </a:r>
          </a:p>
          <a:p>
            <a:pPr lvl="1"/>
            <a:r>
              <a:t>Network characteristics e.g Latency/Bandwidth</a:t>
            </a:r>
          </a:p>
          <a:p>
            <a:pPr lvl="1"/>
            <a:r>
              <a:t>Model resource requirements for training/inference</a:t>
            </a:r>
          </a:p>
          <a:p>
            <a:pPr lvl="1"/>
            <a:r>
              <a:t>Policy set by the operator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uture ext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extensions</a:t>
            </a:r>
          </a:p>
        </p:txBody>
      </p:sp>
      <p:sp>
        <p:nvSpPr>
          <p:cNvPr id="20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MLFO can be integrated with-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MLFO can be integrated with-</a:t>
            </a:r>
          </a:p>
          <a:p>
            <a:pPr lvl="1"/>
            <a:r>
              <a:t>ONAP DCAE to centrally orchestrate ML apps</a:t>
            </a:r>
          </a:p>
          <a:p>
            <a:pPr lvl="1"/>
            <a:r>
              <a:t>ORAN Non-RT RIC to orchestrate ML apps in RAN</a:t>
            </a:r>
          </a:p>
          <a:p>
            <a:pPr/>
            <a:r>
              <a:rPr i="1"/>
              <a:t>Smart </a:t>
            </a:r>
            <a:r>
              <a:t>MLFO-</a:t>
            </a:r>
          </a:p>
          <a:p>
            <a:pPr lvl="1"/>
            <a:r>
              <a:t>It can adapt its functionalities according to the dynamic network</a:t>
            </a:r>
          </a:p>
          <a:p>
            <a:pPr/>
            <a:r>
              <a:t>MLFO could be extended to use in hierarchical fashion for granular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ost Feedback Incorp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 Feedback Incorporation</a:t>
            </a:r>
          </a:p>
        </p:txBody>
      </p:sp>
      <p:sp>
        <p:nvSpPr>
          <p:cNvPr id="20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Add references to ITU specif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references to ITU specifications</a:t>
            </a:r>
          </a:p>
          <a:p>
            <a:pPr lvl="1"/>
            <a:r>
              <a:t>Added references to ITU Y.3176  </a:t>
            </a:r>
          </a:p>
          <a:p>
            <a:pPr/>
            <a:r>
              <a:t>Add new scenarios and future work </a:t>
            </a:r>
          </a:p>
          <a:p>
            <a:pPr lvl="1"/>
            <a:r>
              <a:t>Added new scenarios and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hanks!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950671">
              <a:defRPr spc="-185" sz="9280"/>
            </a:pPr>
            <a:r>
              <a:t>Thanks!</a:t>
            </a:r>
          </a:p>
          <a:p>
            <a:pPr defTabSz="1950671">
              <a:defRPr spc="-185" sz="9280"/>
            </a:pPr>
          </a:p>
          <a:p>
            <a:pPr defTabSz="1950671">
              <a:defRPr spc="-185" sz="9280"/>
            </a:pPr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demo_video.mp4" descr="demo_video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95469" y="0"/>
            <a:ext cx="22993062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900" fill="hold"/>
                                        <p:tgtEl>
                                          <p:spTgt spid="2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209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09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09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achine learning function orchest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function orchestrator</a:t>
            </a:r>
          </a:p>
        </p:txBody>
      </p:sp>
      <p:sp>
        <p:nvSpPr>
          <p:cNvPr id="158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9" name="Defined in ITU-T Y.317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Defined in ITU-T Y.3172</a:t>
            </a:r>
          </a:p>
          <a:p>
            <a:pPr/>
            <a:r>
              <a:t>Orchestrates ML pipelines in the network by interacting with ML underlay</a:t>
            </a:r>
          </a:p>
          <a:p>
            <a:pPr/>
            <a:r>
              <a:t>ML use cases are fed to MLFO via intent</a:t>
            </a:r>
          </a:p>
          <a:p>
            <a:pPr/>
            <a:r>
              <a:t>Based on intent MLFO performs-</a:t>
            </a:r>
          </a:p>
          <a:p>
            <a:pPr lvl="1"/>
            <a:r>
              <a:t>Model management</a:t>
            </a:r>
          </a:p>
          <a:p>
            <a:pPr lvl="1"/>
            <a:r>
              <a:t>Data management</a:t>
            </a:r>
          </a:p>
          <a:p>
            <a:pPr lvl="1"/>
            <a:r>
              <a:t>Pipeline management</a:t>
            </a:r>
          </a:p>
        </p:txBody>
      </p:sp>
      <p:sp>
        <p:nvSpPr>
          <p:cNvPr id="160" name="Google Shape;100;p17"/>
          <p:cNvSpPr txBox="1"/>
          <p:nvPr/>
        </p:nvSpPr>
        <p:spPr>
          <a:xfrm>
            <a:off x="12237915" y="12927176"/>
            <a:ext cx="12086401" cy="833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algn="r" defTabSz="24384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Source: ITU-T Y.3172 </a:t>
            </a:r>
            <a:r>
              <a:rPr u="sng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 invalidUrl="" action="" tgtFrame="" tooltip="" history="1" highlightClick="0" endSnd="0"/>
              </a:rPr>
              <a:t>https://www.itu.int/rec/T-REC-Y.3172-201906-I/en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achine learning function orchest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function orchestrator</a:t>
            </a:r>
          </a:p>
        </p:txBody>
      </p:sp>
      <p:sp>
        <p:nvSpPr>
          <p:cNvPr id="163" name="Figu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Figure</a:t>
            </a:r>
          </a:p>
        </p:txBody>
      </p:sp>
      <p:sp>
        <p:nvSpPr>
          <p:cNvPr id="164" name="MLFO"/>
          <p:cNvSpPr/>
          <p:nvPr/>
        </p:nvSpPr>
        <p:spPr>
          <a:xfrm>
            <a:off x="6630773" y="5265773"/>
            <a:ext cx="4682821" cy="249927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MLFO</a:t>
            </a:r>
          </a:p>
        </p:txBody>
      </p:sp>
      <p:sp>
        <p:nvSpPr>
          <p:cNvPr id="165" name="Line"/>
          <p:cNvSpPr/>
          <p:nvPr/>
        </p:nvSpPr>
        <p:spPr>
          <a:xfrm>
            <a:off x="4688735" y="6547091"/>
            <a:ext cx="1988248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Intent"/>
          <p:cNvSpPr txBox="1"/>
          <p:nvPr/>
        </p:nvSpPr>
        <p:spPr>
          <a:xfrm>
            <a:off x="5205236" y="5883595"/>
            <a:ext cx="95524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Intent</a:t>
            </a:r>
          </a:p>
        </p:txBody>
      </p:sp>
      <p:sp>
        <p:nvSpPr>
          <p:cNvPr id="167" name="ML Underlay"/>
          <p:cNvSpPr/>
          <p:nvPr/>
        </p:nvSpPr>
        <p:spPr>
          <a:xfrm>
            <a:off x="6630773" y="9229625"/>
            <a:ext cx="4682821" cy="1977287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ML Underlay</a:t>
            </a:r>
          </a:p>
        </p:txBody>
      </p:sp>
      <p:sp>
        <p:nvSpPr>
          <p:cNvPr id="168" name="ML Marketplace"/>
          <p:cNvSpPr/>
          <p:nvPr/>
        </p:nvSpPr>
        <p:spPr>
          <a:xfrm>
            <a:off x="15404312" y="5265773"/>
            <a:ext cx="4682821" cy="249927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ML Marketplace</a:t>
            </a:r>
          </a:p>
        </p:txBody>
      </p:sp>
      <p:sp>
        <p:nvSpPr>
          <p:cNvPr id="169" name="Line"/>
          <p:cNvSpPr/>
          <p:nvPr/>
        </p:nvSpPr>
        <p:spPr>
          <a:xfrm>
            <a:off x="11245860" y="6547091"/>
            <a:ext cx="418074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 flipV="1">
            <a:off x="8958939" y="7778592"/>
            <a:ext cx="1" cy="1437489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ITU Y.3176 API"/>
          <p:cNvSpPr txBox="1"/>
          <p:nvPr/>
        </p:nvSpPr>
        <p:spPr>
          <a:xfrm>
            <a:off x="12230570" y="5883595"/>
            <a:ext cx="221132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ITU Y.3176 API</a:t>
            </a:r>
          </a:p>
        </p:txBody>
      </p:sp>
      <p:sp>
        <p:nvSpPr>
          <p:cNvPr id="172" name="Underlay specific SBI"/>
          <p:cNvSpPr txBox="1"/>
          <p:nvPr/>
        </p:nvSpPr>
        <p:spPr>
          <a:xfrm>
            <a:off x="9113342" y="8266807"/>
            <a:ext cx="32238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Underlay specific SBI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halle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</a:t>
            </a:r>
          </a:p>
        </p:txBody>
      </p:sp>
      <p:sp>
        <p:nvSpPr>
          <p:cNvPr id="175" name="Demonstrate following MLFO capabiliti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Demonstrate following MLFO capabilities</a:t>
            </a:r>
          </a:p>
        </p:txBody>
      </p:sp>
      <p:sp>
        <p:nvSpPr>
          <p:cNvPr id="176" name="Handle input int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Handle input intent </a:t>
            </a:r>
          </a:p>
          <a:p>
            <a:pPr/>
            <a:r>
              <a:t>Model selection </a:t>
            </a:r>
          </a:p>
          <a:p>
            <a:pPr/>
            <a:r>
              <a:t>Fetch model from ML Marketplace</a:t>
            </a:r>
          </a:p>
          <a:p>
            <a:pPr/>
            <a:r>
              <a:t>Interact with ML underlay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 minimal implementation of MLFO using open-source componen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b="1" spc="-211" sz="1055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b="1">
                <a:latin typeface="+mn-lt"/>
                <a:ea typeface="+mn-ea"/>
                <a:cs typeface="+mn-cs"/>
                <a:sym typeface="Helvetica Neue"/>
              </a:rPr>
              <a:t>A minimal implementation of MLFO using open-source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ent Hand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Intent Handling</a:t>
            </a:r>
          </a:p>
        </p:txBody>
      </p:sp>
      <p:sp>
        <p:nvSpPr>
          <p:cNvPr id="18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Operator can specify input intent in a ya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 can specify input intent in a yaml</a:t>
            </a:r>
          </a:p>
          <a:p>
            <a:pPr/>
            <a:r>
              <a:t>Intent may describe:</a:t>
            </a:r>
          </a:p>
          <a:p>
            <a:pPr lvl="1"/>
            <a:r>
              <a:t>Operator use case (e.g edge/cloud/distributed)</a:t>
            </a:r>
          </a:p>
          <a:p>
            <a:pPr lvl="1"/>
            <a:r>
              <a:t>Target application which uses the generated insights (e.g RAN-CU)</a:t>
            </a:r>
          </a:p>
          <a:p>
            <a:pPr/>
            <a:r>
              <a:t>Based on the intent, model requirements are generated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odel selection/Model fe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selection/Model fetch</a:t>
            </a:r>
          </a:p>
        </p:txBody>
      </p:sp>
      <p:sp>
        <p:nvSpPr>
          <p:cNvPr id="18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ML marketplace is queried with generated model requir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 marketplace is queried with generated model requirements </a:t>
            </a:r>
          </a:p>
          <a:p>
            <a:pPr lvl="1"/>
            <a:r>
              <a:t>Ideally Acumos, currently using custom db</a:t>
            </a:r>
          </a:p>
          <a:p>
            <a:pPr/>
            <a:r>
              <a:t>If a matching model is found, it is fetched from the ML marketplace</a:t>
            </a:r>
          </a:p>
          <a:p>
            <a:pPr/>
            <a:r>
              <a:t>This is aligned with API described in ITU-T Y.3176</a:t>
            </a:r>
          </a:p>
        </p:txBody>
      </p:sp>
      <p:sp>
        <p:nvSpPr>
          <p:cNvPr id="189" name="Google Shape;100;p17"/>
          <p:cNvSpPr txBox="1"/>
          <p:nvPr/>
        </p:nvSpPr>
        <p:spPr>
          <a:xfrm>
            <a:off x="12237915" y="12927176"/>
            <a:ext cx="12086401" cy="833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algn="r" defTabSz="24384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Source: ITU-T Y.3176  </a:t>
            </a:r>
            <a:r>
              <a:rPr u="sng">
                <a:hlinkClick r:id="rId2" invalidUrl="" action="" tgtFrame="" tooltip="" history="1" highlightClick="0" endSnd="0"/>
              </a:rPr>
              <a:t>https://www.itu.int/rec/T-REC-Y.3176-202009-P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