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Lato"/>
      <p:regular r:id="rId34"/>
      <p:bold r:id="rId35"/>
      <p:italic r:id="rId36"/>
      <p:boldItalic r:id="rId37"/>
    </p:embeddedFont>
    <p:embeddedFont>
      <p:font typeface="Bebas Neu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BebasNeu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4a34fa03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4a34fa03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4a34fa03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4a34fa03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4a34fa03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4a34fa03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4a34fa03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4a34fa03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4a34fa0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4a34fa0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4a34fa03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4a34fa03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45e998a0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45e998a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45e998a0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45e998a0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45e998a0b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45e998a0b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4a34fa0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4a34fa0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96be1b4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d96be1b4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45e998a0b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45e998a0b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4a34f9ee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4a34f9ee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4a34fa03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4a34fa03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32b52f43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32b52f43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d96be1b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d96be1b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2d00bc8b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2d00bc8b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2d00bc8b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2d00bc8b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2d00bc8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2d00bc8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2d00bc8b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2d00bc8b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2d00bc8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2d00bc8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a34fa0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a34fa0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a34fa03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a34fa03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a34fa03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a34fa03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a34fa03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a34fa03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4a34fa03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4a34fa03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a34fa03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a34fa03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a34fa03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a34fa03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www.stories.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27275"/>
            <a:ext cx="2746800" cy="26901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3514825"/>
            <a:ext cx="2746800" cy="792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685800" y="1172875"/>
            <a:ext cx="7772400" cy="1163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
    <p:spTree>
      <p:nvGrpSpPr>
        <p:cNvPr id="40" name="Shape 40"/>
        <p:cNvGrpSpPr/>
        <p:nvPr/>
      </p:nvGrpSpPr>
      <p:grpSpPr>
        <a:xfrm>
          <a:off x="0" y="0"/>
          <a:ext cx="0" cy="0"/>
          <a:chOff x="0" y="0"/>
          <a:chExt cx="0" cy="0"/>
        </a:xfrm>
      </p:grpSpPr>
      <p:sp>
        <p:nvSpPr>
          <p:cNvPr id="41" name="Google Shape;41;p1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13"/>
          <p:cNvSpPr txBox="1"/>
          <p:nvPr>
            <p:ph idx="1" type="body"/>
          </p:nvPr>
        </p:nvSpPr>
        <p:spPr>
          <a:xfrm>
            <a:off x="678600" y="1716300"/>
            <a:ext cx="3722400" cy="17055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43" name="Google Shape;43;p13"/>
          <p:cNvSpPr txBox="1"/>
          <p:nvPr>
            <p:ph idx="2" type="body"/>
          </p:nvPr>
        </p:nvSpPr>
        <p:spPr>
          <a:xfrm>
            <a:off x="678600" y="4035175"/>
            <a:ext cx="3722400" cy="581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4" name="Shape 44"/>
        <p:cNvGrpSpPr/>
        <p:nvPr/>
      </p:nvGrpSpPr>
      <p:grpSpPr>
        <a:xfrm>
          <a:off x="0" y="0"/>
          <a:ext cx="0" cy="0"/>
          <a:chOff x="0" y="0"/>
          <a:chExt cx="0" cy="0"/>
        </a:xfrm>
      </p:grpSpPr>
      <p:sp>
        <p:nvSpPr>
          <p:cNvPr id="45" name="Google Shape;45;p14"/>
          <p:cNvSpPr txBox="1"/>
          <p:nvPr>
            <p:ph hasCustomPrompt="1" type="title"/>
          </p:nvPr>
        </p:nvSpPr>
        <p:spPr>
          <a:xfrm>
            <a:off x="1695600" y="66176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6" name="Google Shape;46;p14"/>
          <p:cNvSpPr txBox="1"/>
          <p:nvPr>
            <p:ph idx="1" type="subTitle"/>
          </p:nvPr>
        </p:nvSpPr>
        <p:spPr>
          <a:xfrm>
            <a:off x="1695600" y="140258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 name="Google Shape;47;p14"/>
          <p:cNvSpPr txBox="1"/>
          <p:nvPr>
            <p:ph hasCustomPrompt="1" idx="2" type="title"/>
          </p:nvPr>
        </p:nvSpPr>
        <p:spPr>
          <a:xfrm>
            <a:off x="1695600" y="1974538"/>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8" name="Google Shape;48;p14"/>
          <p:cNvSpPr txBox="1"/>
          <p:nvPr>
            <p:ph idx="3" type="subTitle"/>
          </p:nvPr>
        </p:nvSpPr>
        <p:spPr>
          <a:xfrm>
            <a:off x="1695600" y="2715363"/>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 name="Google Shape;49;p14"/>
          <p:cNvSpPr txBox="1"/>
          <p:nvPr>
            <p:ph hasCustomPrompt="1" idx="4" type="title"/>
          </p:nvPr>
        </p:nvSpPr>
        <p:spPr>
          <a:xfrm>
            <a:off x="1695600" y="328731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0" name="Google Shape;50;p14"/>
          <p:cNvSpPr txBox="1"/>
          <p:nvPr>
            <p:ph idx="5" type="subTitle"/>
          </p:nvPr>
        </p:nvSpPr>
        <p:spPr>
          <a:xfrm>
            <a:off x="1695600" y="402813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51" name="Shape 51"/>
        <p:cNvGrpSpPr/>
        <p:nvPr/>
      </p:nvGrpSpPr>
      <p:grpSpPr>
        <a:xfrm>
          <a:off x="0" y="0"/>
          <a:ext cx="0" cy="0"/>
          <a:chOff x="0" y="0"/>
          <a:chExt cx="0" cy="0"/>
        </a:xfrm>
      </p:grpSpPr>
      <p:sp>
        <p:nvSpPr>
          <p:cNvPr id="52" name="Google Shape;52;p15"/>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15"/>
          <p:cNvSpPr txBox="1"/>
          <p:nvPr>
            <p:ph idx="1" type="body"/>
          </p:nvPr>
        </p:nvSpPr>
        <p:spPr>
          <a:xfrm>
            <a:off x="685800" y="1268825"/>
            <a:ext cx="2531700" cy="1734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54" name="Shape 54"/>
        <p:cNvGrpSpPr/>
        <p:nvPr/>
      </p:nvGrpSpPr>
      <p:grpSpPr>
        <a:xfrm>
          <a:off x="0" y="0"/>
          <a:ext cx="0" cy="0"/>
          <a:chOff x="0" y="0"/>
          <a:chExt cx="0" cy="0"/>
        </a:xfrm>
      </p:grpSpPr>
      <p:sp>
        <p:nvSpPr>
          <p:cNvPr id="55" name="Google Shape;55;p16"/>
          <p:cNvSpPr txBox="1"/>
          <p:nvPr>
            <p:ph type="title"/>
          </p:nvPr>
        </p:nvSpPr>
        <p:spPr>
          <a:xfrm>
            <a:off x="685800" y="1409625"/>
            <a:ext cx="3231000" cy="2049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6" name="Google Shape;56;p16"/>
          <p:cNvSpPr txBox="1"/>
          <p:nvPr>
            <p:ph idx="1" type="body"/>
          </p:nvPr>
        </p:nvSpPr>
        <p:spPr>
          <a:xfrm>
            <a:off x="685800" y="3458875"/>
            <a:ext cx="3231000" cy="11622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57" name="Shape 57"/>
        <p:cNvGrpSpPr/>
        <p:nvPr/>
      </p:nvGrpSpPr>
      <p:grpSpPr>
        <a:xfrm>
          <a:off x="0" y="0"/>
          <a:ext cx="0" cy="0"/>
          <a:chOff x="0" y="0"/>
          <a:chExt cx="0" cy="0"/>
        </a:xfrm>
      </p:grpSpPr>
      <p:sp>
        <p:nvSpPr>
          <p:cNvPr id="58" name="Google Shape;58;p17"/>
          <p:cNvSpPr txBox="1"/>
          <p:nvPr>
            <p:ph idx="1" type="body"/>
          </p:nvPr>
        </p:nvSpPr>
        <p:spPr>
          <a:xfrm>
            <a:off x="685800" y="1706275"/>
            <a:ext cx="4734600" cy="11190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59" name="Google Shape;59;p17"/>
          <p:cNvSpPr txBox="1"/>
          <p:nvPr>
            <p:ph idx="2" type="subTitle"/>
          </p:nvPr>
        </p:nvSpPr>
        <p:spPr>
          <a:xfrm>
            <a:off x="685800" y="2825275"/>
            <a:ext cx="4734600" cy="495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2">
  <p:cSld name="CUSTOM_4">
    <p:spTree>
      <p:nvGrpSpPr>
        <p:cNvPr id="60" name="Shape 60"/>
        <p:cNvGrpSpPr/>
        <p:nvPr/>
      </p:nvGrpSpPr>
      <p:grpSpPr>
        <a:xfrm>
          <a:off x="0" y="0"/>
          <a:ext cx="0" cy="0"/>
          <a:chOff x="0" y="0"/>
          <a:chExt cx="0" cy="0"/>
        </a:xfrm>
      </p:grpSpPr>
      <p:sp>
        <p:nvSpPr>
          <p:cNvPr id="61" name="Google Shape;61;p18"/>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8"/>
          <p:cNvSpPr txBox="1"/>
          <p:nvPr>
            <p:ph idx="1" type="body"/>
          </p:nvPr>
        </p:nvSpPr>
        <p:spPr>
          <a:xfrm>
            <a:off x="678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3" name="Google Shape;63;p18"/>
          <p:cNvSpPr txBox="1"/>
          <p:nvPr>
            <p:ph idx="2" type="subTitle"/>
          </p:nvPr>
        </p:nvSpPr>
        <p:spPr>
          <a:xfrm>
            <a:off x="678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4" name="Google Shape;64;p18"/>
          <p:cNvSpPr txBox="1"/>
          <p:nvPr>
            <p:ph idx="3" type="body"/>
          </p:nvPr>
        </p:nvSpPr>
        <p:spPr>
          <a:xfrm>
            <a:off x="2722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5" name="Google Shape;65;p18"/>
          <p:cNvSpPr txBox="1"/>
          <p:nvPr>
            <p:ph idx="4" type="subTitle"/>
          </p:nvPr>
        </p:nvSpPr>
        <p:spPr>
          <a:xfrm>
            <a:off x="2722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6" name="Google Shape;66;p18"/>
          <p:cNvSpPr txBox="1"/>
          <p:nvPr>
            <p:ph idx="5" type="body"/>
          </p:nvPr>
        </p:nvSpPr>
        <p:spPr>
          <a:xfrm>
            <a:off x="4765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7" name="Google Shape;67;p18"/>
          <p:cNvSpPr txBox="1"/>
          <p:nvPr>
            <p:ph idx="6" type="subTitle"/>
          </p:nvPr>
        </p:nvSpPr>
        <p:spPr>
          <a:xfrm>
            <a:off x="4765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8" name="Google Shape;68;p18"/>
          <p:cNvSpPr txBox="1"/>
          <p:nvPr>
            <p:ph idx="7" type="body"/>
          </p:nvPr>
        </p:nvSpPr>
        <p:spPr>
          <a:xfrm>
            <a:off x="6809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9" name="Google Shape;69;p18"/>
          <p:cNvSpPr txBox="1"/>
          <p:nvPr>
            <p:ph idx="8" type="subTitle"/>
          </p:nvPr>
        </p:nvSpPr>
        <p:spPr>
          <a:xfrm>
            <a:off x="6809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hree columns">
  <p:cSld name="CUSTOM_2">
    <p:spTree>
      <p:nvGrpSpPr>
        <p:cNvPr id="70" name="Shape 70"/>
        <p:cNvGrpSpPr/>
        <p:nvPr/>
      </p:nvGrpSpPr>
      <p:grpSpPr>
        <a:xfrm>
          <a:off x="0" y="0"/>
          <a:ext cx="0" cy="0"/>
          <a:chOff x="0" y="0"/>
          <a:chExt cx="0" cy="0"/>
        </a:xfrm>
      </p:grpSpPr>
      <p:sp>
        <p:nvSpPr>
          <p:cNvPr id="71" name="Google Shape;71;p19"/>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9"/>
          <p:cNvSpPr txBox="1"/>
          <p:nvPr>
            <p:ph idx="1" type="body"/>
          </p:nvPr>
        </p:nvSpPr>
        <p:spPr>
          <a:xfrm>
            <a:off x="678600"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3" name="Google Shape;73;p19"/>
          <p:cNvSpPr txBox="1"/>
          <p:nvPr>
            <p:ph idx="2" type="subTitle"/>
          </p:nvPr>
        </p:nvSpPr>
        <p:spPr>
          <a:xfrm>
            <a:off x="678612"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4" name="Google Shape;74;p19"/>
          <p:cNvSpPr txBox="1"/>
          <p:nvPr>
            <p:ph idx="3" type="body"/>
          </p:nvPr>
        </p:nvSpPr>
        <p:spPr>
          <a:xfrm>
            <a:off x="6242075"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5" name="Google Shape;75;p19"/>
          <p:cNvSpPr txBox="1"/>
          <p:nvPr>
            <p:ph idx="4" type="subTitle"/>
          </p:nvPr>
        </p:nvSpPr>
        <p:spPr>
          <a:xfrm>
            <a:off x="6242087"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6" name="Google Shape;76;p19"/>
          <p:cNvSpPr txBox="1"/>
          <p:nvPr>
            <p:ph idx="5" type="body"/>
          </p:nvPr>
        </p:nvSpPr>
        <p:spPr>
          <a:xfrm>
            <a:off x="3460338" y="20691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7" name="Google Shape;77;p19"/>
          <p:cNvSpPr txBox="1"/>
          <p:nvPr>
            <p:ph idx="6" type="subTitle"/>
          </p:nvPr>
        </p:nvSpPr>
        <p:spPr>
          <a:xfrm>
            <a:off x="3460350" y="15312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p:cSld name="CUSTOM_2_1">
    <p:spTree>
      <p:nvGrpSpPr>
        <p:cNvPr id="78" name="Shape 78"/>
        <p:cNvGrpSpPr/>
        <p:nvPr/>
      </p:nvGrpSpPr>
      <p:grpSpPr>
        <a:xfrm>
          <a:off x="0" y="0"/>
          <a:ext cx="0" cy="0"/>
          <a:chOff x="0" y="0"/>
          <a:chExt cx="0" cy="0"/>
        </a:xfrm>
      </p:grpSpPr>
      <p:sp>
        <p:nvSpPr>
          <p:cNvPr id="79" name="Google Shape;79;p2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20"/>
          <p:cNvSpPr txBox="1"/>
          <p:nvPr>
            <p:ph idx="1" type="body"/>
          </p:nvPr>
        </p:nvSpPr>
        <p:spPr>
          <a:xfrm>
            <a:off x="678600" y="39168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1" name="Google Shape;81;p20"/>
          <p:cNvSpPr txBox="1"/>
          <p:nvPr>
            <p:ph idx="2" type="subTitle"/>
          </p:nvPr>
        </p:nvSpPr>
        <p:spPr>
          <a:xfrm>
            <a:off x="678600" y="35832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2" name="Google Shape;82;p20"/>
          <p:cNvSpPr txBox="1"/>
          <p:nvPr>
            <p:ph idx="3" type="body"/>
          </p:nvPr>
        </p:nvSpPr>
        <p:spPr>
          <a:xfrm>
            <a:off x="678600" y="23889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3" name="Google Shape;83;p20"/>
          <p:cNvSpPr txBox="1"/>
          <p:nvPr>
            <p:ph idx="4" type="subTitle"/>
          </p:nvPr>
        </p:nvSpPr>
        <p:spPr>
          <a:xfrm>
            <a:off x="678600" y="20553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4" name="Google Shape;84;p20"/>
          <p:cNvSpPr txBox="1"/>
          <p:nvPr>
            <p:ph idx="5" type="body"/>
          </p:nvPr>
        </p:nvSpPr>
        <p:spPr>
          <a:xfrm>
            <a:off x="5639700" y="39168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5" name="Google Shape;85;p20"/>
          <p:cNvSpPr txBox="1"/>
          <p:nvPr>
            <p:ph idx="6" type="subTitle"/>
          </p:nvPr>
        </p:nvSpPr>
        <p:spPr>
          <a:xfrm>
            <a:off x="5639700" y="35832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
        <p:nvSpPr>
          <p:cNvPr id="86" name="Google Shape;86;p20"/>
          <p:cNvSpPr txBox="1"/>
          <p:nvPr>
            <p:ph idx="7" type="body"/>
          </p:nvPr>
        </p:nvSpPr>
        <p:spPr>
          <a:xfrm>
            <a:off x="5639700" y="23889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7" name="Google Shape;87;p20"/>
          <p:cNvSpPr txBox="1"/>
          <p:nvPr>
            <p:ph idx="8" type="subTitle"/>
          </p:nvPr>
        </p:nvSpPr>
        <p:spPr>
          <a:xfrm>
            <a:off x="5639700" y="20553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0" y="1172875"/>
            <a:ext cx="91440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5821500" y="2152100"/>
            <a:ext cx="2636700" cy="1329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six Columns">
  <p:cSld name="CUSTOM_3">
    <p:spTree>
      <p:nvGrpSpPr>
        <p:cNvPr id="88" name="Shape 88"/>
        <p:cNvGrpSpPr/>
        <p:nvPr/>
      </p:nvGrpSpPr>
      <p:grpSpPr>
        <a:xfrm>
          <a:off x="0" y="0"/>
          <a:ext cx="0" cy="0"/>
          <a:chOff x="0" y="0"/>
          <a:chExt cx="0" cy="0"/>
        </a:xfrm>
      </p:grpSpPr>
      <p:sp>
        <p:nvSpPr>
          <p:cNvPr id="89" name="Google Shape;89;p2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0" name="Google Shape;90;p21"/>
          <p:cNvSpPr txBox="1"/>
          <p:nvPr>
            <p:ph idx="1" type="body"/>
          </p:nvPr>
        </p:nvSpPr>
        <p:spPr>
          <a:xfrm>
            <a:off x="6786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1" name="Google Shape;91;p21"/>
          <p:cNvSpPr txBox="1"/>
          <p:nvPr>
            <p:ph idx="2" type="subTitle"/>
          </p:nvPr>
        </p:nvSpPr>
        <p:spPr>
          <a:xfrm>
            <a:off x="6786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2" name="Google Shape;92;p21"/>
          <p:cNvSpPr txBox="1"/>
          <p:nvPr>
            <p:ph idx="3" type="body"/>
          </p:nvPr>
        </p:nvSpPr>
        <p:spPr>
          <a:xfrm>
            <a:off x="68019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3" name="Google Shape;93;p21"/>
          <p:cNvSpPr txBox="1"/>
          <p:nvPr>
            <p:ph idx="4" type="subTitle"/>
          </p:nvPr>
        </p:nvSpPr>
        <p:spPr>
          <a:xfrm>
            <a:off x="68019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4" name="Google Shape;94;p21"/>
          <p:cNvSpPr txBox="1"/>
          <p:nvPr>
            <p:ph idx="5" type="body"/>
          </p:nvPr>
        </p:nvSpPr>
        <p:spPr>
          <a:xfrm>
            <a:off x="374025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5" name="Google Shape;95;p21"/>
          <p:cNvSpPr txBox="1"/>
          <p:nvPr>
            <p:ph idx="6" type="subTitle"/>
          </p:nvPr>
        </p:nvSpPr>
        <p:spPr>
          <a:xfrm>
            <a:off x="374025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6" name="Google Shape;96;p21"/>
          <p:cNvSpPr txBox="1"/>
          <p:nvPr>
            <p:ph idx="7" type="body"/>
          </p:nvPr>
        </p:nvSpPr>
        <p:spPr>
          <a:xfrm>
            <a:off x="6786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7" name="Google Shape;97;p21"/>
          <p:cNvSpPr txBox="1"/>
          <p:nvPr>
            <p:ph idx="8" type="subTitle"/>
          </p:nvPr>
        </p:nvSpPr>
        <p:spPr>
          <a:xfrm>
            <a:off x="6786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8" name="Google Shape;98;p21"/>
          <p:cNvSpPr txBox="1"/>
          <p:nvPr>
            <p:ph idx="9" type="body"/>
          </p:nvPr>
        </p:nvSpPr>
        <p:spPr>
          <a:xfrm>
            <a:off x="68019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9" name="Google Shape;99;p21"/>
          <p:cNvSpPr txBox="1"/>
          <p:nvPr>
            <p:ph idx="13" type="subTitle"/>
          </p:nvPr>
        </p:nvSpPr>
        <p:spPr>
          <a:xfrm>
            <a:off x="68019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100" name="Google Shape;100;p21"/>
          <p:cNvSpPr txBox="1"/>
          <p:nvPr>
            <p:ph idx="14" type="body"/>
          </p:nvPr>
        </p:nvSpPr>
        <p:spPr>
          <a:xfrm>
            <a:off x="374025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101" name="Google Shape;101;p21"/>
          <p:cNvSpPr txBox="1"/>
          <p:nvPr>
            <p:ph idx="15" type="subTitle"/>
          </p:nvPr>
        </p:nvSpPr>
        <p:spPr>
          <a:xfrm>
            <a:off x="374025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
    <p:spTree>
      <p:nvGrpSpPr>
        <p:cNvPr id="102" name="Shape 102"/>
        <p:cNvGrpSpPr/>
        <p:nvPr/>
      </p:nvGrpSpPr>
      <p:grpSpPr>
        <a:xfrm>
          <a:off x="0" y="0"/>
          <a:ext cx="0" cy="0"/>
          <a:chOff x="0" y="0"/>
          <a:chExt cx="0" cy="0"/>
        </a:xfrm>
      </p:grpSpPr>
      <p:sp>
        <p:nvSpPr>
          <p:cNvPr id="103" name="Google Shape;103;p22"/>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9">
    <p:spTree>
      <p:nvGrpSpPr>
        <p:cNvPr id="104" name="Shape 104"/>
        <p:cNvGrpSpPr/>
        <p:nvPr/>
      </p:nvGrpSpPr>
      <p:grpSpPr>
        <a:xfrm>
          <a:off x="0" y="0"/>
          <a:ext cx="0" cy="0"/>
          <a:chOff x="0" y="0"/>
          <a:chExt cx="0" cy="0"/>
        </a:xfrm>
      </p:grpSpPr>
      <p:sp>
        <p:nvSpPr>
          <p:cNvPr id="105" name="Google Shape;105;p2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6" name="Shape 106"/>
        <p:cNvGrpSpPr/>
        <p:nvPr/>
      </p:nvGrpSpPr>
      <p:grpSpPr>
        <a:xfrm>
          <a:off x="0" y="0"/>
          <a:ext cx="0" cy="0"/>
          <a:chOff x="0" y="0"/>
          <a:chExt cx="0" cy="0"/>
        </a:xfrm>
      </p:grpSpPr>
      <p:sp>
        <p:nvSpPr>
          <p:cNvPr id="107" name="Google Shape;107;p24"/>
          <p:cNvSpPr txBox="1"/>
          <p:nvPr>
            <p:ph hasCustomPrompt="1" type="title"/>
          </p:nvPr>
        </p:nvSpPr>
        <p:spPr>
          <a:xfrm>
            <a:off x="685800" y="704124"/>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8" name="Google Shape;108;p24"/>
          <p:cNvSpPr txBox="1"/>
          <p:nvPr>
            <p:ph hasCustomPrompt="1" idx="2" type="title"/>
          </p:nvPr>
        </p:nvSpPr>
        <p:spPr>
          <a:xfrm>
            <a:off x="685800" y="1779970"/>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9" name="Google Shape;109;p24"/>
          <p:cNvSpPr txBox="1"/>
          <p:nvPr>
            <p:ph idx="1" type="body"/>
          </p:nvPr>
        </p:nvSpPr>
        <p:spPr>
          <a:xfrm>
            <a:off x="2028700" y="1018075"/>
            <a:ext cx="2700900" cy="4119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110" name="Google Shape;110;p24"/>
          <p:cNvSpPr txBox="1"/>
          <p:nvPr>
            <p:ph idx="3" type="title"/>
          </p:nvPr>
        </p:nvSpPr>
        <p:spPr>
          <a:xfrm>
            <a:off x="4853100" y="527275"/>
            <a:ext cx="3605100" cy="1334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11" name="Google Shape;111;p24"/>
          <p:cNvSpPr txBox="1"/>
          <p:nvPr>
            <p:ph hasCustomPrompt="1" idx="4" type="title"/>
          </p:nvPr>
        </p:nvSpPr>
        <p:spPr>
          <a:xfrm>
            <a:off x="685800" y="2855816"/>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2" name="Google Shape;112;p24"/>
          <p:cNvSpPr txBox="1"/>
          <p:nvPr>
            <p:ph hasCustomPrompt="1" idx="5" type="title"/>
          </p:nvPr>
        </p:nvSpPr>
        <p:spPr>
          <a:xfrm>
            <a:off x="685800" y="3931662"/>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3" name="Google Shape;113;p24"/>
          <p:cNvSpPr txBox="1"/>
          <p:nvPr>
            <p:ph idx="6" type="subTitle"/>
          </p:nvPr>
        </p:nvSpPr>
        <p:spPr>
          <a:xfrm>
            <a:off x="2028700" y="662863"/>
            <a:ext cx="2700900" cy="35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4" name="Google Shape;114;p24"/>
          <p:cNvSpPr txBox="1"/>
          <p:nvPr>
            <p:ph idx="7" type="body"/>
          </p:nvPr>
        </p:nvSpPr>
        <p:spPr>
          <a:xfrm>
            <a:off x="2028700" y="20939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5" name="Google Shape;115;p24"/>
          <p:cNvSpPr txBox="1"/>
          <p:nvPr>
            <p:ph idx="8" type="subTitle"/>
          </p:nvPr>
        </p:nvSpPr>
        <p:spPr>
          <a:xfrm>
            <a:off x="2028700" y="17387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24"/>
          <p:cNvSpPr txBox="1"/>
          <p:nvPr>
            <p:ph idx="9" type="body"/>
          </p:nvPr>
        </p:nvSpPr>
        <p:spPr>
          <a:xfrm>
            <a:off x="2028700" y="31491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7" name="Google Shape;117;p24"/>
          <p:cNvSpPr txBox="1"/>
          <p:nvPr>
            <p:ph idx="13" type="subTitle"/>
          </p:nvPr>
        </p:nvSpPr>
        <p:spPr>
          <a:xfrm>
            <a:off x="2028700" y="27939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8" name="Google Shape;118;p24"/>
          <p:cNvSpPr txBox="1"/>
          <p:nvPr>
            <p:ph idx="14" type="body"/>
          </p:nvPr>
        </p:nvSpPr>
        <p:spPr>
          <a:xfrm>
            <a:off x="2028700" y="42043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9" name="Google Shape;119;p24"/>
          <p:cNvSpPr txBox="1"/>
          <p:nvPr>
            <p:ph idx="15" type="subTitle"/>
          </p:nvPr>
        </p:nvSpPr>
        <p:spPr>
          <a:xfrm>
            <a:off x="2028700" y="38491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120" name="Shape 120"/>
        <p:cNvGrpSpPr/>
        <p:nvPr/>
      </p:nvGrpSpPr>
      <p:grpSpPr>
        <a:xfrm>
          <a:off x="0" y="0"/>
          <a:ext cx="0" cy="0"/>
          <a:chOff x="0" y="0"/>
          <a:chExt cx="0" cy="0"/>
        </a:xfrm>
      </p:grpSpPr>
      <p:sp>
        <p:nvSpPr>
          <p:cNvPr id="121" name="Google Shape;121;p25"/>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Font typeface="Bebas Neue"/>
              <a:buNone/>
              <a:defRPr b="1" sz="4800">
                <a:latin typeface="Bebas Neue"/>
                <a:ea typeface="Bebas Neue"/>
                <a:cs typeface="Bebas Neue"/>
                <a:sym typeface="Bebas Neue"/>
              </a:defRPr>
            </a:lvl2pPr>
            <a:lvl3pPr lvl="2" algn="r">
              <a:spcBef>
                <a:spcPts val="0"/>
              </a:spcBef>
              <a:spcAft>
                <a:spcPts val="0"/>
              </a:spcAft>
              <a:buSzPts val="4800"/>
              <a:buFont typeface="Bebas Neue"/>
              <a:buNone/>
              <a:defRPr b="1" sz="4800">
                <a:latin typeface="Bebas Neue"/>
                <a:ea typeface="Bebas Neue"/>
                <a:cs typeface="Bebas Neue"/>
                <a:sym typeface="Bebas Neue"/>
              </a:defRPr>
            </a:lvl3pPr>
            <a:lvl4pPr lvl="3" algn="r">
              <a:spcBef>
                <a:spcPts val="0"/>
              </a:spcBef>
              <a:spcAft>
                <a:spcPts val="0"/>
              </a:spcAft>
              <a:buSzPts val="4800"/>
              <a:buFont typeface="Bebas Neue"/>
              <a:buNone/>
              <a:defRPr b="1" sz="4800">
                <a:latin typeface="Bebas Neue"/>
                <a:ea typeface="Bebas Neue"/>
                <a:cs typeface="Bebas Neue"/>
                <a:sym typeface="Bebas Neue"/>
              </a:defRPr>
            </a:lvl4pPr>
            <a:lvl5pPr lvl="4" algn="r">
              <a:spcBef>
                <a:spcPts val="0"/>
              </a:spcBef>
              <a:spcAft>
                <a:spcPts val="0"/>
              </a:spcAft>
              <a:buSzPts val="4800"/>
              <a:buFont typeface="Bebas Neue"/>
              <a:buNone/>
              <a:defRPr b="1" sz="4800">
                <a:latin typeface="Bebas Neue"/>
                <a:ea typeface="Bebas Neue"/>
                <a:cs typeface="Bebas Neue"/>
                <a:sym typeface="Bebas Neue"/>
              </a:defRPr>
            </a:lvl5pPr>
            <a:lvl6pPr lvl="5" algn="r">
              <a:spcBef>
                <a:spcPts val="0"/>
              </a:spcBef>
              <a:spcAft>
                <a:spcPts val="0"/>
              </a:spcAft>
              <a:buSzPts val="4800"/>
              <a:buFont typeface="Bebas Neue"/>
              <a:buNone/>
              <a:defRPr b="1" sz="4800">
                <a:latin typeface="Bebas Neue"/>
                <a:ea typeface="Bebas Neue"/>
                <a:cs typeface="Bebas Neue"/>
                <a:sym typeface="Bebas Neue"/>
              </a:defRPr>
            </a:lvl6pPr>
            <a:lvl7pPr lvl="6" algn="r">
              <a:spcBef>
                <a:spcPts val="0"/>
              </a:spcBef>
              <a:spcAft>
                <a:spcPts val="0"/>
              </a:spcAft>
              <a:buSzPts val="4800"/>
              <a:buFont typeface="Bebas Neue"/>
              <a:buNone/>
              <a:defRPr b="1" sz="4800">
                <a:latin typeface="Bebas Neue"/>
                <a:ea typeface="Bebas Neue"/>
                <a:cs typeface="Bebas Neue"/>
                <a:sym typeface="Bebas Neue"/>
              </a:defRPr>
            </a:lvl7pPr>
            <a:lvl8pPr lvl="7" algn="r">
              <a:spcBef>
                <a:spcPts val="0"/>
              </a:spcBef>
              <a:spcAft>
                <a:spcPts val="0"/>
              </a:spcAft>
              <a:buSzPts val="4800"/>
              <a:buFont typeface="Bebas Neue"/>
              <a:buNone/>
              <a:defRPr b="1" sz="4800">
                <a:latin typeface="Bebas Neue"/>
                <a:ea typeface="Bebas Neue"/>
                <a:cs typeface="Bebas Neue"/>
                <a:sym typeface="Bebas Neue"/>
              </a:defRPr>
            </a:lvl8pPr>
            <a:lvl9pPr lvl="8" algn="r">
              <a:spcBef>
                <a:spcPts val="0"/>
              </a:spcBef>
              <a:spcAft>
                <a:spcPts val="0"/>
              </a:spcAft>
              <a:buSzPts val="4800"/>
              <a:buFont typeface="Bebas Neue"/>
              <a:buNone/>
              <a:defRPr b="1" sz="4800">
                <a:latin typeface="Bebas Neue"/>
                <a:ea typeface="Bebas Neue"/>
                <a:cs typeface="Bebas Neue"/>
                <a:sym typeface="Bebas Neue"/>
              </a:defRPr>
            </a:lvl9pPr>
          </a:lstStyle>
          <a:p/>
        </p:txBody>
      </p:sp>
      <p:sp>
        <p:nvSpPr>
          <p:cNvPr id="122" name="Google Shape;122;p25"/>
          <p:cNvSpPr txBox="1"/>
          <p:nvPr>
            <p:ph idx="1" type="subTitle"/>
          </p:nvPr>
        </p:nvSpPr>
        <p:spPr>
          <a:xfrm>
            <a:off x="5068488" y="1627650"/>
            <a:ext cx="3390000" cy="5379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Bebas Neue"/>
              <a:buNone/>
              <a:defRPr sz="20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3" name="Google Shape;123;p25"/>
          <p:cNvSpPr txBox="1"/>
          <p:nvPr>
            <p:ph idx="2" type="body"/>
          </p:nvPr>
        </p:nvSpPr>
        <p:spPr>
          <a:xfrm>
            <a:off x="5068488" y="2144100"/>
            <a:ext cx="3390000" cy="1000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
        <p:nvSpPr>
          <p:cNvPr id="124" name="Google Shape;124;p25"/>
          <p:cNvSpPr txBox="1"/>
          <p:nvPr/>
        </p:nvSpPr>
        <p:spPr>
          <a:xfrm>
            <a:off x="5208075" y="3257800"/>
            <a:ext cx="3250200" cy="84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chemeClr val="accent1"/>
                </a:solidFill>
                <a:latin typeface="Lato"/>
                <a:ea typeface="Lato"/>
                <a:cs typeface="Lato"/>
                <a:sym typeface="Lato"/>
              </a:rPr>
              <a:t>CREDITS:</a:t>
            </a:r>
            <a:r>
              <a:rPr lang="en" sz="1200">
                <a:latin typeface="Lato"/>
                <a:ea typeface="Lato"/>
                <a:cs typeface="Lato"/>
                <a:sym typeface="Lato"/>
              </a:rPr>
              <a:t> This presentation template was created by </a:t>
            </a:r>
            <a:r>
              <a:rPr b="1" lang="en" sz="1200">
                <a:solidFill>
                  <a:schemeClr val="hlink"/>
                </a:solidFill>
                <a:uFill>
                  <a:noFill/>
                </a:uFill>
                <a:latin typeface="Lato"/>
                <a:ea typeface="Lato"/>
                <a:cs typeface="Lato"/>
                <a:sym typeface="Lato"/>
                <a:hlinkClick r:id="rId2"/>
              </a:rPr>
              <a:t>Slidesgo</a:t>
            </a:r>
            <a:r>
              <a:rPr lang="en" sz="1200">
                <a:latin typeface="Lato"/>
                <a:ea typeface="Lato"/>
                <a:cs typeface="Lato"/>
                <a:sym typeface="Lato"/>
              </a:rPr>
              <a:t>, including icons by </a:t>
            </a:r>
            <a:r>
              <a:rPr b="1" lang="en" sz="1200">
                <a:solidFill>
                  <a:schemeClr val="hlink"/>
                </a:solidFill>
                <a:uFill>
                  <a:noFill/>
                </a:uFill>
                <a:latin typeface="Lato"/>
                <a:ea typeface="Lato"/>
                <a:cs typeface="Lato"/>
                <a:sym typeface="Lato"/>
                <a:hlinkClick r:id="rId3"/>
              </a:rPr>
              <a:t>Flaticon</a:t>
            </a:r>
            <a:r>
              <a:rPr lang="en" sz="1200">
                <a:latin typeface="Lato"/>
                <a:ea typeface="Lato"/>
                <a:cs typeface="Lato"/>
                <a:sym typeface="Lato"/>
              </a:rPr>
              <a:t>, and infographics &amp; images by </a:t>
            </a:r>
            <a:r>
              <a:rPr b="1" lang="en" sz="1200">
                <a:solidFill>
                  <a:schemeClr val="hlink"/>
                </a:solidFill>
                <a:uFill>
                  <a:noFill/>
                </a:uFill>
                <a:latin typeface="Lato"/>
                <a:ea typeface="Lato"/>
                <a:cs typeface="Lato"/>
                <a:sym typeface="Lato"/>
                <a:hlinkClick r:id="rId4"/>
              </a:rPr>
              <a:t>Freepik</a:t>
            </a:r>
            <a:r>
              <a:rPr lang="en" sz="1200">
                <a:latin typeface="Lato"/>
                <a:ea typeface="Lato"/>
                <a:cs typeface="Lato"/>
                <a:sym typeface="Lato"/>
              </a:rPr>
              <a:t> and illustrations by </a:t>
            </a:r>
            <a:r>
              <a:rPr b="1" lang="en" sz="1200">
                <a:solidFill>
                  <a:schemeClr val="hlink"/>
                </a:solidFill>
                <a:uFill>
                  <a:noFill/>
                </a:uFill>
                <a:latin typeface="Lato"/>
                <a:ea typeface="Lato"/>
                <a:cs typeface="Lato"/>
                <a:sym typeface="Lato"/>
                <a:hlinkClick r:id="rId5"/>
              </a:rPr>
              <a:t>Stories</a:t>
            </a:r>
            <a:endParaRPr b="1" sz="1200">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7_1">
    <p:bg>
      <p:bgPr>
        <a:solidFill>
          <a:schemeClr val="accent1"/>
        </a:solidFill>
      </p:bgPr>
    </p:bg>
    <p:spTree>
      <p:nvGrpSpPr>
        <p:cNvPr id="125"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 name="Google Shape;16;p4"/>
          <p:cNvSpPr txBox="1"/>
          <p:nvPr>
            <p:ph idx="1" type="body"/>
          </p:nvPr>
        </p:nvSpPr>
        <p:spPr>
          <a:xfrm>
            <a:off x="678600" y="1280500"/>
            <a:ext cx="7786800" cy="3335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5"/>
          <p:cNvSpPr txBox="1"/>
          <p:nvPr>
            <p:ph idx="1" type="body"/>
          </p:nvPr>
        </p:nvSpPr>
        <p:spPr>
          <a:xfrm>
            <a:off x="678600"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0" name="Google Shape;20;p5"/>
          <p:cNvSpPr txBox="1"/>
          <p:nvPr>
            <p:ph idx="2" type="subTitle"/>
          </p:nvPr>
        </p:nvSpPr>
        <p:spPr>
          <a:xfrm>
            <a:off x="688675" y="2942875"/>
            <a:ext cx="3360000" cy="537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spcBef>
                <a:spcPts val="0"/>
              </a:spcBef>
              <a:spcAft>
                <a:spcPts val="0"/>
              </a:spcAft>
              <a:buSzPts val="2400"/>
              <a:buNone/>
              <a:defRPr sz="2400"/>
            </a:lvl2pPr>
            <a:lvl3pPr lvl="2" algn="ctr">
              <a:spcBef>
                <a:spcPts val="1600"/>
              </a:spcBef>
              <a:spcAft>
                <a:spcPts val="0"/>
              </a:spcAft>
              <a:buSzPts val="2400"/>
              <a:buNone/>
              <a:defRPr sz="2400"/>
            </a:lvl3pPr>
            <a:lvl4pPr lvl="3" algn="ctr">
              <a:spcBef>
                <a:spcPts val="1600"/>
              </a:spcBef>
              <a:spcAft>
                <a:spcPts val="0"/>
              </a:spcAft>
              <a:buSzPts val="2400"/>
              <a:buNone/>
              <a:defRPr sz="2400"/>
            </a:lvl4pPr>
            <a:lvl5pPr lvl="4" algn="ctr">
              <a:spcBef>
                <a:spcPts val="1600"/>
              </a:spcBef>
              <a:spcAft>
                <a:spcPts val="0"/>
              </a:spcAft>
              <a:buSzPts val="2400"/>
              <a:buNone/>
              <a:defRPr sz="2400"/>
            </a:lvl5pPr>
            <a:lvl6pPr lvl="5" algn="ctr">
              <a:spcBef>
                <a:spcPts val="1600"/>
              </a:spcBef>
              <a:spcAft>
                <a:spcPts val="0"/>
              </a:spcAft>
              <a:buSzPts val="2400"/>
              <a:buNone/>
              <a:defRPr sz="2400"/>
            </a:lvl6pPr>
            <a:lvl7pPr lvl="6" algn="ctr">
              <a:spcBef>
                <a:spcPts val="1600"/>
              </a:spcBef>
              <a:spcAft>
                <a:spcPts val="0"/>
              </a:spcAft>
              <a:buSzPts val="2400"/>
              <a:buNone/>
              <a:defRPr sz="2400"/>
            </a:lvl7pPr>
            <a:lvl8pPr lvl="7" algn="ctr">
              <a:spcBef>
                <a:spcPts val="1600"/>
              </a:spcBef>
              <a:spcAft>
                <a:spcPts val="0"/>
              </a:spcAft>
              <a:buSzPts val="2400"/>
              <a:buNone/>
              <a:defRPr sz="2400"/>
            </a:lvl8pPr>
            <a:lvl9pPr lvl="8" algn="ctr">
              <a:spcBef>
                <a:spcPts val="1600"/>
              </a:spcBef>
              <a:spcAft>
                <a:spcPts val="1600"/>
              </a:spcAft>
              <a:buSzPts val="2400"/>
              <a:buNone/>
              <a:defRPr sz="2400"/>
            </a:lvl9pPr>
          </a:lstStyle>
          <a:p/>
        </p:txBody>
      </p:sp>
      <p:sp>
        <p:nvSpPr>
          <p:cNvPr id="21" name="Google Shape;21;p5"/>
          <p:cNvSpPr txBox="1"/>
          <p:nvPr>
            <p:ph idx="3" type="body"/>
          </p:nvPr>
        </p:nvSpPr>
        <p:spPr>
          <a:xfrm>
            <a:off x="5088125"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2" name="Google Shape;22;p5"/>
          <p:cNvSpPr txBox="1"/>
          <p:nvPr>
            <p:ph idx="4" type="subTitle"/>
          </p:nvPr>
        </p:nvSpPr>
        <p:spPr>
          <a:xfrm>
            <a:off x="5098200" y="2942875"/>
            <a:ext cx="33600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4366500" y="527275"/>
            <a:ext cx="4091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3000"/>
              <a:buNone/>
              <a:defRPr/>
            </a:lvl1pPr>
            <a:lvl2pPr lvl="1" algn="r">
              <a:spcBef>
                <a:spcPts val="0"/>
              </a:spcBef>
              <a:spcAft>
                <a:spcPts val="0"/>
              </a:spcAft>
              <a:buSzPts val="3000"/>
              <a:buNone/>
              <a:defRPr/>
            </a:lvl2pPr>
            <a:lvl3pPr lvl="2" algn="r">
              <a:spcBef>
                <a:spcPts val="0"/>
              </a:spcBef>
              <a:spcAft>
                <a:spcPts val="0"/>
              </a:spcAft>
              <a:buSzPts val="3000"/>
              <a:buNone/>
              <a:defRPr/>
            </a:lvl3pPr>
            <a:lvl4pPr lvl="3" algn="r">
              <a:spcBef>
                <a:spcPts val="0"/>
              </a:spcBef>
              <a:spcAft>
                <a:spcPts val="0"/>
              </a:spcAft>
              <a:buSzPts val="3000"/>
              <a:buNone/>
              <a:defRPr/>
            </a:lvl4pPr>
            <a:lvl5pPr lvl="4" algn="r">
              <a:spcBef>
                <a:spcPts val="0"/>
              </a:spcBef>
              <a:spcAft>
                <a:spcPts val="0"/>
              </a:spcAft>
              <a:buSzPts val="3000"/>
              <a:buNone/>
              <a:defRPr/>
            </a:lvl5pPr>
            <a:lvl6pPr lvl="5" algn="r">
              <a:spcBef>
                <a:spcPts val="0"/>
              </a:spcBef>
              <a:spcAft>
                <a:spcPts val="0"/>
              </a:spcAft>
              <a:buSzPts val="3000"/>
              <a:buNone/>
              <a:defRPr/>
            </a:lvl6pPr>
            <a:lvl7pPr lvl="6" algn="r">
              <a:spcBef>
                <a:spcPts val="0"/>
              </a:spcBef>
              <a:spcAft>
                <a:spcPts val="0"/>
              </a:spcAft>
              <a:buSzPts val="3000"/>
              <a:buNone/>
              <a:defRPr/>
            </a:lvl7pPr>
            <a:lvl8pPr lvl="7" algn="r">
              <a:spcBef>
                <a:spcPts val="0"/>
              </a:spcBef>
              <a:spcAft>
                <a:spcPts val="0"/>
              </a:spcAft>
              <a:buSzPts val="3000"/>
              <a:buNone/>
              <a:defRPr/>
            </a:lvl8pPr>
            <a:lvl9pPr lvl="8" algn="r">
              <a:spcBef>
                <a:spcPts val="0"/>
              </a:spcBef>
              <a:spcAft>
                <a:spcPts val="0"/>
              </a:spcAft>
              <a:buSzPts val="3000"/>
              <a:buNone/>
              <a:defRPr/>
            </a:lvl9pPr>
          </a:lstStyle>
          <a:p/>
        </p:txBody>
      </p:sp>
      <p:sp>
        <p:nvSpPr>
          <p:cNvPr id="27" name="Google Shape;27;p7"/>
          <p:cNvSpPr txBox="1"/>
          <p:nvPr>
            <p:ph idx="1" type="body"/>
          </p:nvPr>
        </p:nvSpPr>
        <p:spPr>
          <a:xfrm>
            <a:off x="4366500" y="1352300"/>
            <a:ext cx="4091700" cy="1678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5259600" y="527275"/>
            <a:ext cx="3198600" cy="2550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9"/>
          <p:cNvSpPr txBox="1"/>
          <p:nvPr>
            <p:ph type="title"/>
          </p:nvPr>
        </p:nvSpPr>
        <p:spPr>
          <a:xfrm>
            <a:off x="685800" y="527275"/>
            <a:ext cx="7772400" cy="645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9"/>
          <p:cNvSpPr txBox="1"/>
          <p:nvPr>
            <p:ph idx="1" type="subTitle"/>
          </p:nvPr>
        </p:nvSpPr>
        <p:spPr>
          <a:xfrm>
            <a:off x="4572000" y="1172875"/>
            <a:ext cx="3886200" cy="473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Font typeface="Bebas Neue"/>
              <a:buNone/>
              <a:defRPr sz="1800">
                <a:latin typeface="Bebas Neue"/>
                <a:ea typeface="Bebas Neue"/>
                <a:cs typeface="Bebas Neue"/>
                <a:sym typeface="Bebas Neu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 name="Google Shape;33;p9"/>
          <p:cNvSpPr txBox="1"/>
          <p:nvPr>
            <p:ph idx="2" type="body"/>
          </p:nvPr>
        </p:nvSpPr>
        <p:spPr>
          <a:xfrm>
            <a:off x="4572000" y="1818500"/>
            <a:ext cx="3886200" cy="12483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685800" y="2561000"/>
            <a:ext cx="4931100" cy="2055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78600" y="527275"/>
            <a:ext cx="7786800" cy="645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Bebas Neue"/>
              <a:buNone/>
              <a:defRPr b="1" sz="3000">
                <a:solidFill>
                  <a:schemeClr val="dk1"/>
                </a:solidFill>
                <a:latin typeface="Bebas Neue"/>
                <a:ea typeface="Bebas Neue"/>
                <a:cs typeface="Bebas Neue"/>
                <a:sym typeface="Bebas Neue"/>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p:txBody>
      </p:sp>
      <p:sp>
        <p:nvSpPr>
          <p:cNvPr id="7" name="Google Shape;7;p1"/>
          <p:cNvSpPr txBox="1"/>
          <p:nvPr>
            <p:ph idx="1" type="body"/>
          </p:nvPr>
        </p:nvSpPr>
        <p:spPr>
          <a:xfrm>
            <a:off x="678600" y="1657100"/>
            <a:ext cx="7786800" cy="2959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32">
          <p15:clr>
            <a:srgbClr val="EA4335"/>
          </p15:clr>
        </p15:guide>
        <p15:guide id="2" orient="horz" pos="332">
          <p15:clr>
            <a:srgbClr val="EA4335"/>
          </p15:clr>
        </p15:guide>
        <p15:guide id="3" pos="5328">
          <p15:clr>
            <a:srgbClr val="EA4335"/>
          </p15:clr>
        </p15:guide>
        <p15:guide id="4" orient="horz" pos="2908">
          <p15:clr>
            <a:srgbClr val="EA4335"/>
          </p15:clr>
        </p15:guide>
        <p15:guide id="5" orient="horz" pos="73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hyperlink" Target="https://doi.org/10.1109/VETECS.2008.581" TargetMode="External"/><Relationship Id="rId4" Type="http://schemas.openxmlformats.org/officeDocument/2006/relationships/hyperlink" Target="https://doi.org/10.1109/VETECS.2008.581" TargetMode="External"/><Relationship Id="rId9" Type="http://schemas.openxmlformats.org/officeDocument/2006/relationships/hyperlink" Target="https://doi.org/10.1007/s10776-008-0085-6" TargetMode="External"/><Relationship Id="rId5" Type="http://schemas.openxmlformats.org/officeDocument/2006/relationships/hyperlink" Target="https://doi.org/10.1155/2016/2080536" TargetMode="External"/><Relationship Id="rId6" Type="http://schemas.openxmlformats.org/officeDocument/2006/relationships/hyperlink" Target="https://doi.org/10.1155/2016/2080536" TargetMode="External"/><Relationship Id="rId7" Type="http://schemas.openxmlformats.org/officeDocument/2006/relationships/hyperlink" Target="https://doi.org/10.1109/PIMRC.2006.254179" TargetMode="External"/><Relationship Id="rId8" Type="http://schemas.openxmlformats.org/officeDocument/2006/relationships/hyperlink" Target="https://doi.org/10.1109/PIMRC.2006.254179" TargetMode="External"/><Relationship Id="rId11" Type="http://schemas.openxmlformats.org/officeDocument/2006/relationships/hyperlink" Target="https://doi.org/10.1109/ISWCS.2006.4362362" TargetMode="External"/><Relationship Id="rId10" Type="http://schemas.openxmlformats.org/officeDocument/2006/relationships/hyperlink" Target="https://doi.org/10.1007/s10776-008-0085-6" TargetMode="External"/><Relationship Id="rId12" Type="http://schemas.openxmlformats.org/officeDocument/2006/relationships/hyperlink" Target="https://doi.org/10.1109/ISWCS.2006.436236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hyperlink" Target="https://doi.org/10.1109/PIMRC.2006.254179" TargetMode="External"/><Relationship Id="rId4" Type="http://schemas.openxmlformats.org/officeDocument/2006/relationships/hyperlink" Target="https://doi.org/10.1109/PIMRC.2006.254179" TargetMode="External"/><Relationship Id="rId9" Type="http://schemas.openxmlformats.org/officeDocument/2006/relationships/hyperlink" Target="https://doi.org/10.1109/VETECS.2009.5073388" TargetMode="External"/><Relationship Id="rId5" Type="http://schemas.openxmlformats.org/officeDocument/2006/relationships/hyperlink" Target="https://doi.org/10.1109/TSP.2003.814469" TargetMode="External"/><Relationship Id="rId6" Type="http://schemas.openxmlformats.org/officeDocument/2006/relationships/hyperlink" Target="https://doi.org/10.1109/TSP.2003.814469" TargetMode="External"/><Relationship Id="rId7" Type="http://schemas.openxmlformats.org/officeDocument/2006/relationships/hyperlink" Target="https://doi.org/10.1109/MOBHOC.2007.4428599" TargetMode="External"/><Relationship Id="rId8" Type="http://schemas.openxmlformats.org/officeDocument/2006/relationships/hyperlink" Target="https://doi.org/10.1109/MOBHOC.2007.4428599" TargetMode="External"/><Relationship Id="rId11" Type="http://schemas.openxmlformats.org/officeDocument/2006/relationships/hyperlink" Target="https://doi.org/10.1109/TCOMM.2013.012313.110509" TargetMode="External"/><Relationship Id="rId10" Type="http://schemas.openxmlformats.org/officeDocument/2006/relationships/hyperlink" Target="https://doi.org/10.1109/VETECS.2009.5073388" TargetMode="External"/><Relationship Id="rId12" Type="http://schemas.openxmlformats.org/officeDocument/2006/relationships/hyperlink" Target="https://doi.org/10.1109/TCOMM.2013.012313.11050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7"/>
          <p:cNvSpPr/>
          <p:nvPr/>
        </p:nvSpPr>
        <p:spPr>
          <a:xfrm>
            <a:off x="0" y="43871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txBox="1"/>
          <p:nvPr>
            <p:ph type="ctrTitle"/>
          </p:nvPr>
        </p:nvSpPr>
        <p:spPr>
          <a:xfrm>
            <a:off x="685800" y="527275"/>
            <a:ext cx="7241700" cy="26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ITU-ML5G-PS-016: </a:t>
            </a:r>
            <a:endParaRPr/>
          </a:p>
          <a:p>
            <a:pPr indent="0" lvl="0" marL="0" rtl="0" algn="l">
              <a:spcBef>
                <a:spcPts val="0"/>
              </a:spcBef>
              <a:spcAft>
                <a:spcPts val="0"/>
              </a:spcAft>
              <a:buNone/>
            </a:pPr>
            <a:r>
              <a:rPr lang="en"/>
              <a:t>Location estimation using RSSI of wireless LAN</a:t>
            </a:r>
            <a:endParaRPr/>
          </a:p>
        </p:txBody>
      </p:sp>
      <p:sp>
        <p:nvSpPr>
          <p:cNvPr id="132" name="Google Shape;132;p27"/>
          <p:cNvSpPr txBox="1"/>
          <p:nvPr>
            <p:ph idx="1" type="subTitle"/>
          </p:nvPr>
        </p:nvSpPr>
        <p:spPr>
          <a:xfrm>
            <a:off x="1327800" y="3514825"/>
            <a:ext cx="2129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Team Name:</a:t>
            </a:r>
            <a:endParaRPr b="1"/>
          </a:p>
          <a:p>
            <a:pPr indent="0" lvl="0" marL="0" rtl="0" algn="l">
              <a:spcBef>
                <a:spcPts val="0"/>
              </a:spcBef>
              <a:spcAft>
                <a:spcPts val="0"/>
              </a:spcAft>
              <a:buNone/>
            </a:pPr>
            <a:r>
              <a:rPr lang="en"/>
              <a:t> SSN_ITU</a:t>
            </a:r>
            <a:endParaRPr/>
          </a:p>
        </p:txBody>
      </p:sp>
      <p:sp>
        <p:nvSpPr>
          <p:cNvPr id="133" name="Google Shape;133;p27"/>
          <p:cNvSpPr/>
          <p:nvPr/>
        </p:nvSpPr>
        <p:spPr>
          <a:xfrm>
            <a:off x="0" y="0"/>
            <a:ext cx="418500" cy="26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7"/>
          <p:cNvSpPr txBox="1"/>
          <p:nvPr>
            <p:ph idx="1" type="subTitle"/>
          </p:nvPr>
        </p:nvSpPr>
        <p:spPr>
          <a:xfrm>
            <a:off x="3957900" y="3514825"/>
            <a:ext cx="5186100" cy="116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Project Students:  </a:t>
            </a:r>
            <a:r>
              <a:rPr lang="en"/>
              <a:t>Charu Jain</a:t>
            </a:r>
            <a:endParaRPr/>
          </a:p>
          <a:p>
            <a:pPr indent="0" lvl="0" marL="1371600" rtl="0" algn="l">
              <a:spcBef>
                <a:spcPts val="0"/>
              </a:spcBef>
              <a:spcAft>
                <a:spcPts val="0"/>
              </a:spcAft>
              <a:buNone/>
            </a:pPr>
            <a:r>
              <a:rPr lang="en"/>
              <a:t>  Indu Subramanian</a:t>
            </a:r>
            <a:endParaRPr/>
          </a:p>
          <a:p>
            <a:pPr indent="0" lvl="0" marL="1371600" rtl="0" algn="l">
              <a:spcBef>
                <a:spcPts val="0"/>
              </a:spcBef>
              <a:spcAft>
                <a:spcPts val="0"/>
              </a:spcAft>
              <a:buNone/>
            </a:pPr>
            <a:r>
              <a:rPr lang="en"/>
              <a:t>  Meghna Govind</a:t>
            </a:r>
            <a:endParaRPr/>
          </a:p>
          <a:p>
            <a:pPr indent="0" lvl="0" marL="1371600" rtl="0" algn="l">
              <a:spcBef>
                <a:spcPts val="0"/>
              </a:spcBef>
              <a:spcAft>
                <a:spcPts val="0"/>
              </a:spcAft>
              <a:buNone/>
            </a:pPr>
            <a:r>
              <a:rPr lang="en"/>
              <a:t>  N Venkateswaran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TRAINING</a:t>
            </a:r>
            <a:br>
              <a:rPr lang="en"/>
            </a:br>
            <a:r>
              <a:rPr lang="en"/>
              <a:t>BLOCK DIAGRAM</a:t>
            </a:r>
            <a:endParaRPr/>
          </a:p>
        </p:txBody>
      </p:sp>
      <p:sp>
        <p:nvSpPr>
          <p:cNvPr id="202" name="Google Shape;202;p36"/>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7"/>
          <p:cNvPicPr preferRelativeResize="0"/>
          <p:nvPr/>
        </p:nvPicPr>
        <p:blipFill>
          <a:blip r:embed="rId3">
            <a:alphaModFix/>
          </a:blip>
          <a:stretch>
            <a:fillRect/>
          </a:stretch>
        </p:blipFill>
        <p:spPr>
          <a:xfrm>
            <a:off x="228600" y="76200"/>
            <a:ext cx="8766531" cy="4991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TESTING</a:t>
            </a:r>
            <a:br>
              <a:rPr lang="en"/>
            </a:br>
            <a:r>
              <a:rPr lang="en"/>
              <a:t>BLOCK DIAGRAM</a:t>
            </a:r>
            <a:endParaRPr/>
          </a:p>
        </p:txBody>
      </p:sp>
      <p:sp>
        <p:nvSpPr>
          <p:cNvPr id="213" name="Google Shape;213;p38"/>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9"/>
          <p:cNvPicPr preferRelativeResize="0"/>
          <p:nvPr/>
        </p:nvPicPr>
        <p:blipFill>
          <a:blip r:embed="rId3">
            <a:alphaModFix/>
          </a:blip>
          <a:stretch>
            <a:fillRect/>
          </a:stretch>
        </p:blipFill>
        <p:spPr>
          <a:xfrm>
            <a:off x="152400" y="457200"/>
            <a:ext cx="8839204" cy="42901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t>
            </a:r>
            <a:endParaRPr/>
          </a:p>
          <a:p>
            <a:pPr indent="0" lvl="0" marL="0" rtl="0" algn="ctr">
              <a:spcBef>
                <a:spcPts val="0"/>
              </a:spcBef>
              <a:spcAft>
                <a:spcPts val="0"/>
              </a:spcAft>
              <a:buNone/>
            </a:pPr>
            <a:r>
              <a:rPr lang="en">
                <a:solidFill>
                  <a:srgbClr val="FFC727"/>
                </a:solidFill>
              </a:rPr>
              <a:t>PREPROCESSING</a:t>
            </a:r>
            <a:r>
              <a:rPr lang="en"/>
              <a:t> </a:t>
            </a:r>
            <a:r>
              <a:rPr lang="en"/>
              <a:t>STEPS</a:t>
            </a:r>
            <a:endParaRPr/>
          </a:p>
        </p:txBody>
      </p:sp>
      <p:sp>
        <p:nvSpPr>
          <p:cNvPr id="224" name="Google Shape;224;p40"/>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RESTRUCTURING</a:t>
            </a:r>
            <a:endParaRPr/>
          </a:p>
        </p:txBody>
      </p:sp>
      <p:sp>
        <p:nvSpPr>
          <p:cNvPr id="230" name="Google Shape;230;p41"/>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1"/>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41"/>
          <p:cNvPicPr preferRelativeResize="0"/>
          <p:nvPr/>
        </p:nvPicPr>
        <p:blipFill rotWithShape="1">
          <a:blip r:embed="rId3">
            <a:alphaModFix/>
          </a:blip>
          <a:srcRect b="0" l="7287" r="0" t="0"/>
          <a:stretch/>
        </p:blipFill>
        <p:spPr>
          <a:xfrm>
            <a:off x="173470" y="1874500"/>
            <a:ext cx="3537055" cy="2006275"/>
          </a:xfrm>
          <a:prstGeom prst="rect">
            <a:avLst/>
          </a:prstGeom>
          <a:noFill/>
          <a:ln>
            <a:noFill/>
          </a:ln>
        </p:spPr>
      </p:pic>
      <p:pic>
        <p:nvPicPr>
          <p:cNvPr id="233" name="Google Shape;233;p41"/>
          <p:cNvPicPr preferRelativeResize="0"/>
          <p:nvPr/>
        </p:nvPicPr>
        <p:blipFill>
          <a:blip r:embed="rId4">
            <a:alphaModFix/>
          </a:blip>
          <a:stretch>
            <a:fillRect/>
          </a:stretch>
        </p:blipFill>
        <p:spPr>
          <a:xfrm>
            <a:off x="3862928" y="1686563"/>
            <a:ext cx="4710171" cy="2194212"/>
          </a:xfrm>
          <a:prstGeom prst="rect">
            <a:avLst/>
          </a:prstGeom>
          <a:noFill/>
          <a:ln>
            <a:noFill/>
          </a:ln>
        </p:spPr>
      </p:pic>
      <p:sp>
        <p:nvSpPr>
          <p:cNvPr id="234" name="Google Shape;234;p41"/>
          <p:cNvSpPr txBox="1"/>
          <p:nvPr>
            <p:ph idx="2" type="body"/>
          </p:nvPr>
        </p:nvSpPr>
        <p:spPr>
          <a:xfrm>
            <a:off x="214925" y="4123025"/>
            <a:ext cx="3457500" cy="64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ORIGINAL </a:t>
            </a:r>
            <a:endParaRPr>
              <a:latin typeface="Bebas Neue"/>
              <a:ea typeface="Bebas Neue"/>
              <a:cs typeface="Bebas Neue"/>
              <a:sym typeface="Bebas Neue"/>
            </a:endParaRPr>
          </a:p>
          <a:p>
            <a:pPr indent="0" lvl="0" marL="0" rtl="0" algn="ctr">
              <a:spcBef>
                <a:spcPts val="0"/>
              </a:spcBef>
              <a:spcAft>
                <a:spcPts val="0"/>
              </a:spcAft>
              <a:buNone/>
            </a:pPr>
            <a:r>
              <a:rPr lang="en"/>
              <a:t>5200 rows with 8 features</a:t>
            </a:r>
            <a:endParaRPr/>
          </a:p>
        </p:txBody>
      </p:sp>
      <p:sp>
        <p:nvSpPr>
          <p:cNvPr id="235" name="Google Shape;235;p41"/>
          <p:cNvSpPr txBox="1"/>
          <p:nvPr>
            <p:ph idx="2" type="body"/>
          </p:nvPr>
        </p:nvSpPr>
        <p:spPr>
          <a:xfrm>
            <a:off x="3914925" y="4123025"/>
            <a:ext cx="4543200" cy="64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AFTER RESTRUCTURING</a:t>
            </a:r>
            <a:endParaRPr>
              <a:latin typeface="Bebas Neue"/>
              <a:ea typeface="Bebas Neue"/>
              <a:cs typeface="Bebas Neue"/>
              <a:sym typeface="Bebas Neue"/>
            </a:endParaRPr>
          </a:p>
          <a:p>
            <a:pPr indent="0" lvl="0" marL="0" rtl="0" algn="ctr">
              <a:spcBef>
                <a:spcPts val="0"/>
              </a:spcBef>
              <a:spcAft>
                <a:spcPts val="0"/>
              </a:spcAft>
              <a:buNone/>
            </a:pPr>
            <a:r>
              <a:rPr lang="en"/>
              <a:t>1300 rows with 12 features</a:t>
            </a:r>
            <a:endParaRPr/>
          </a:p>
        </p:txBody>
      </p:sp>
      <p:sp>
        <p:nvSpPr>
          <p:cNvPr id="236" name="Google Shape;236;p41"/>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0"/>
              </a:spcBef>
              <a:spcAft>
                <a:spcPts val="0"/>
              </a:spcAft>
              <a:buNone/>
            </a:pPr>
            <a:r>
              <a:rPr lang="en"/>
              <a:t>Data SMOOTHENING</a:t>
            </a:r>
            <a:endParaRPr/>
          </a:p>
          <a:p>
            <a:pPr indent="0" lvl="0" marL="0" rtl="0" algn="l">
              <a:spcBef>
                <a:spcPts val="0"/>
              </a:spcBef>
              <a:spcAft>
                <a:spcPts val="0"/>
              </a:spcAft>
              <a:buNone/>
            </a:pPr>
            <a:r>
              <a:t/>
            </a:r>
            <a:endParaRPr/>
          </a:p>
        </p:txBody>
      </p:sp>
      <p:sp>
        <p:nvSpPr>
          <p:cNvPr id="242" name="Google Shape;242;p42"/>
          <p:cNvSpPr txBox="1"/>
          <p:nvPr>
            <p:ph idx="2" type="body"/>
          </p:nvPr>
        </p:nvSpPr>
        <p:spPr>
          <a:xfrm>
            <a:off x="3853475" y="1445200"/>
            <a:ext cx="4380900" cy="3393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The RSSI values observed by the target nodes are highly dynamic.  And in some cases, the RSSI values are similar for 2 or more target nodes, which hampers accurate learning process of the model. </a:t>
            </a:r>
            <a:endParaRPr/>
          </a:p>
          <a:p>
            <a:pPr indent="-317500" lvl="0" marL="457200" rtl="0" algn="l">
              <a:spcBef>
                <a:spcPts val="0"/>
              </a:spcBef>
              <a:spcAft>
                <a:spcPts val="0"/>
              </a:spcAft>
              <a:buSzPts val="1400"/>
              <a:buChar char="●"/>
            </a:pPr>
            <a:r>
              <a:rPr lang="en"/>
              <a:t>This in turn  weighs down the accuracy of the model. </a:t>
            </a:r>
            <a:endParaRPr/>
          </a:p>
          <a:p>
            <a:pPr indent="-317500" lvl="0" marL="457200" rtl="0" algn="l">
              <a:spcBef>
                <a:spcPts val="0"/>
              </a:spcBef>
              <a:spcAft>
                <a:spcPts val="0"/>
              </a:spcAft>
              <a:buSzPts val="1400"/>
              <a:buChar char="●"/>
            </a:pPr>
            <a:r>
              <a:rPr lang="en"/>
              <a:t>Therefore, we formulated a data smoothening method called the windowing method.</a:t>
            </a:r>
            <a:endParaRPr/>
          </a:p>
          <a:p>
            <a:pPr indent="-317500" lvl="0" marL="457200" rtl="0" algn="l">
              <a:spcBef>
                <a:spcPts val="0"/>
              </a:spcBef>
              <a:spcAft>
                <a:spcPts val="0"/>
              </a:spcAft>
              <a:buSzPts val="1400"/>
              <a:buChar char="●"/>
            </a:pPr>
            <a:r>
              <a:rPr lang="en"/>
              <a:t>The process is to select a window size ‘n’ and to determine the average of these values. The weightage of this average value on the current RSSI values is determined by ‘</a:t>
            </a:r>
            <a:r>
              <a:rPr lang="en">
                <a:solidFill>
                  <a:srgbClr val="000000"/>
                </a:solidFill>
              </a:rPr>
              <a:t>𝛼</a:t>
            </a:r>
            <a:r>
              <a:rPr lang="en"/>
              <a:t>’.</a:t>
            </a:r>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𝛼 = 0.2 , to give more weightage to the average of previous values.</a:t>
            </a:r>
            <a:endParaRPr/>
          </a:p>
          <a:p>
            <a:pPr indent="0" lvl="0" marL="0" rtl="0" algn="l">
              <a:spcBef>
                <a:spcPts val="0"/>
              </a:spcBef>
              <a:spcAft>
                <a:spcPts val="0"/>
              </a:spcAft>
              <a:buNone/>
            </a:pPr>
            <a:r>
              <a:t/>
            </a:r>
            <a:endParaRPr/>
          </a:p>
        </p:txBody>
      </p:sp>
      <p:sp>
        <p:nvSpPr>
          <p:cNvPr id="243" name="Google Shape;243;p42"/>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2"/>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2"/>
          <p:cNvSpPr txBox="1"/>
          <p:nvPr/>
        </p:nvSpPr>
        <p:spPr>
          <a:xfrm>
            <a:off x="558000" y="4216025"/>
            <a:ext cx="304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ebas Neue"/>
                <a:ea typeface="Bebas Neue"/>
                <a:cs typeface="Bebas Neue"/>
                <a:sym typeface="Bebas Neue"/>
              </a:rPr>
              <a:t>curr_val = curr_val*</a:t>
            </a:r>
            <a:r>
              <a:rPr lang="en">
                <a:latin typeface="Bebas Neue"/>
                <a:ea typeface="Bebas Neue"/>
                <a:cs typeface="Bebas Neue"/>
                <a:sym typeface="Bebas Neue"/>
              </a:rPr>
              <a:t>𝛼</a:t>
            </a:r>
            <a:r>
              <a:rPr lang="en">
                <a:latin typeface="Bebas Neue"/>
                <a:ea typeface="Bebas Neue"/>
                <a:cs typeface="Bebas Neue"/>
                <a:sym typeface="Bebas Neue"/>
              </a:rPr>
              <a:t> + (1-</a:t>
            </a:r>
            <a:r>
              <a:rPr lang="en">
                <a:latin typeface="Bebas Neue"/>
                <a:ea typeface="Bebas Neue"/>
                <a:cs typeface="Bebas Neue"/>
                <a:sym typeface="Bebas Neue"/>
              </a:rPr>
              <a:t>𝛼</a:t>
            </a:r>
            <a:r>
              <a:rPr lang="en">
                <a:latin typeface="Bebas Neue"/>
                <a:ea typeface="Bebas Neue"/>
                <a:cs typeface="Bebas Neue"/>
                <a:sym typeface="Bebas Neue"/>
              </a:rPr>
              <a:t>)*avg_val </a:t>
            </a:r>
            <a:endParaRPr>
              <a:latin typeface="Bebas Neue"/>
              <a:ea typeface="Bebas Neue"/>
              <a:cs typeface="Bebas Neue"/>
              <a:sym typeface="Bebas Neue"/>
            </a:endParaRPr>
          </a:p>
        </p:txBody>
      </p:sp>
      <p:pic>
        <p:nvPicPr>
          <p:cNvPr id="246" name="Google Shape;246;p42"/>
          <p:cNvPicPr preferRelativeResize="0"/>
          <p:nvPr/>
        </p:nvPicPr>
        <p:blipFill>
          <a:blip r:embed="rId3">
            <a:alphaModFix/>
          </a:blip>
          <a:stretch>
            <a:fillRect/>
          </a:stretch>
        </p:blipFill>
        <p:spPr>
          <a:xfrm>
            <a:off x="304813" y="1668025"/>
            <a:ext cx="3548675" cy="2365783"/>
          </a:xfrm>
          <a:prstGeom prst="rect">
            <a:avLst/>
          </a:prstGeom>
          <a:noFill/>
          <a:ln>
            <a:noFill/>
          </a:ln>
        </p:spPr>
      </p:pic>
      <p:sp>
        <p:nvSpPr>
          <p:cNvPr id="247" name="Google Shape;247;p42"/>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11358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253" name="Google Shape;253;p43"/>
          <p:cNvSpPr txBox="1"/>
          <p:nvPr/>
        </p:nvSpPr>
        <p:spPr>
          <a:xfrm>
            <a:off x="3814900" y="1020475"/>
            <a:ext cx="45222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Bebas Neue"/>
              <a:ea typeface="Bebas Neue"/>
              <a:cs typeface="Bebas Neue"/>
              <a:sym typeface="Bebas Neue"/>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Irrelevant or partially relevant features can negatively impact model performance.</a:t>
            </a:r>
            <a:endParaRPr>
              <a:solidFill>
                <a:srgbClr val="292929"/>
              </a:solidFill>
              <a:highlight>
                <a:srgbClr val="FFFFFF"/>
              </a:highlight>
              <a:latin typeface="Lato"/>
              <a:ea typeface="Lato"/>
              <a:cs typeface="Lato"/>
              <a:sym typeface="Lato"/>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Having irrelevant features in your data can decrease the accuracy of the model.</a:t>
            </a:r>
            <a:endParaRPr>
              <a:solidFill>
                <a:srgbClr val="292929"/>
              </a:solidFill>
              <a:highlight>
                <a:srgbClr val="FFFFFF"/>
              </a:highlight>
              <a:latin typeface="Lato"/>
              <a:ea typeface="Lato"/>
              <a:cs typeface="Lato"/>
              <a:sym typeface="Lato"/>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Hence  we select only those features which contribute most to the output that we are interested in.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latin typeface="Lato"/>
                <a:ea typeface="Lato"/>
                <a:cs typeface="Lato"/>
                <a:sym typeface="Lato"/>
              </a:rPr>
              <a:t>Correlation is a measure of how 2 variables change together. </a:t>
            </a:r>
            <a:br>
              <a:rPr lang="en">
                <a:latin typeface="Lato"/>
                <a:ea typeface="Lato"/>
                <a:cs typeface="Lato"/>
                <a:sym typeface="Lato"/>
              </a:rPr>
            </a:br>
            <a:r>
              <a:rPr b="1" lang="en">
                <a:latin typeface="Lato"/>
                <a:ea typeface="Lato"/>
                <a:cs typeface="Lato"/>
                <a:sym typeface="Lato"/>
              </a:rPr>
              <a:t>SelectKBest() </a:t>
            </a:r>
            <a:r>
              <a:rPr lang="en">
                <a:latin typeface="Lato"/>
                <a:ea typeface="Lato"/>
                <a:cs typeface="Lato"/>
                <a:sym typeface="Lato"/>
              </a:rPr>
              <a:t>from  scikit-learn machine library uses correlation statistics to</a:t>
            </a:r>
            <a:r>
              <a:rPr lang="en"/>
              <a:t> provide scores for all features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scores that are in the negative range or zero are neglected and the the scores that fall under the positive range are considered. </a:t>
            </a:r>
            <a:endParaRPr>
              <a:solidFill>
                <a:schemeClr val="dk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54" name="Google Shape;254;p43"/>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3"/>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3"/>
          <p:cNvSpPr txBox="1"/>
          <p:nvPr/>
        </p:nvSpPr>
        <p:spPr>
          <a:xfrm>
            <a:off x="415200" y="1834900"/>
            <a:ext cx="32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57" name="Google Shape;257;p43"/>
          <p:cNvPicPr preferRelativeResize="0"/>
          <p:nvPr/>
        </p:nvPicPr>
        <p:blipFill>
          <a:blip r:embed="rId3">
            <a:alphaModFix/>
          </a:blip>
          <a:stretch>
            <a:fillRect/>
          </a:stretch>
        </p:blipFill>
        <p:spPr>
          <a:xfrm>
            <a:off x="303100" y="1674801"/>
            <a:ext cx="3755274" cy="2503500"/>
          </a:xfrm>
          <a:prstGeom prst="rect">
            <a:avLst/>
          </a:prstGeom>
          <a:noFill/>
          <a:ln>
            <a:noFill/>
          </a:ln>
        </p:spPr>
      </p:pic>
      <p:sp>
        <p:nvSpPr>
          <p:cNvPr id="258" name="Google Shape;258;p43"/>
          <p:cNvSpPr txBox="1"/>
          <p:nvPr/>
        </p:nvSpPr>
        <p:spPr>
          <a:xfrm>
            <a:off x="685800" y="4216025"/>
            <a:ext cx="301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ebas Neue"/>
                <a:ea typeface="Bebas Neue"/>
                <a:cs typeface="Bebas Neue"/>
                <a:sym typeface="Bebas Neue"/>
              </a:rPr>
              <a:t>Feature 7, 8 and 9 are removed</a:t>
            </a:r>
            <a:endParaRPr>
              <a:latin typeface="Bebas Neue"/>
              <a:ea typeface="Bebas Neue"/>
              <a:cs typeface="Bebas Neue"/>
              <a:sym typeface="Bebas Neue"/>
            </a:endParaRPr>
          </a:p>
        </p:txBody>
      </p:sp>
      <p:sp>
        <p:nvSpPr>
          <p:cNvPr id="259" name="Google Shape;259;p43"/>
          <p:cNvSpPr txBox="1"/>
          <p:nvPr>
            <p:ph type="title"/>
          </p:nvPr>
        </p:nvSpPr>
        <p:spPr>
          <a:xfrm>
            <a:off x="609600" y="527275"/>
            <a:ext cx="6042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265" name="Google Shape;265;p44"/>
          <p:cNvSpPr txBox="1"/>
          <p:nvPr/>
        </p:nvSpPr>
        <p:spPr>
          <a:xfrm>
            <a:off x="609600" y="1645975"/>
            <a:ext cx="65403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We devised a technique that is used to increase the amount of already existing data. </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We  utilized a factor “num”, which determined by what amount the dataset would increase. Based on this factor, rows belonging to a particular target node were chosen to be appended to the same node’s datapoints.</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For every unique target node, “num” number of extra rows are generated.</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Reduces the risk of overfitting and the accuracy on unseen data can be improved.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For the given data, we have used num=10000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Shape of training dataset :  (1300, 18)</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Shape of training dataset after augmenting:  (130000, 18)</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66" name="Google Shape;266;p44"/>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4"/>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4"/>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EXTRA TREES </a:t>
            </a:r>
            <a:endParaRPr>
              <a:solidFill>
                <a:srgbClr val="FFC727"/>
              </a:solidFill>
            </a:endParaRPr>
          </a:p>
          <a:p>
            <a:pPr indent="0" lvl="0" marL="0" rtl="0" algn="ctr">
              <a:spcBef>
                <a:spcPts val="0"/>
              </a:spcBef>
              <a:spcAft>
                <a:spcPts val="0"/>
              </a:spcAft>
              <a:buNone/>
            </a:pPr>
            <a:r>
              <a:rPr lang="en">
                <a:solidFill>
                  <a:srgbClr val="FFC727"/>
                </a:solidFill>
              </a:rPr>
              <a:t>REGRESSION</a:t>
            </a:r>
            <a:r>
              <a:rPr lang="en"/>
              <a:t> MODEL</a:t>
            </a:r>
            <a:endParaRPr/>
          </a:p>
        </p:txBody>
      </p:sp>
      <p:sp>
        <p:nvSpPr>
          <p:cNvPr id="274" name="Google Shape;274;p45"/>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OBJECTIVE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28"/>
          <p:cNvSpPr txBox="1"/>
          <p:nvPr>
            <p:ph idx="1" type="body"/>
          </p:nvPr>
        </p:nvSpPr>
        <p:spPr>
          <a:xfrm>
            <a:off x="678600" y="1280500"/>
            <a:ext cx="7786800" cy="10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To propose AI/ML aided localization, utilizing received signal strength indicator (RSSI) observed at the terminal with high accuracy as that of GPS-based localization.</a:t>
            </a:r>
            <a:endParaRPr/>
          </a:p>
          <a:p>
            <a:pPr indent="-304800" lvl="0" marL="457200" rtl="0" algn="l">
              <a:spcBef>
                <a:spcPts val="0"/>
              </a:spcBef>
              <a:spcAft>
                <a:spcPts val="0"/>
              </a:spcAft>
              <a:buSzPts val="1200"/>
              <a:buAutoNum type="arabicPeriod"/>
            </a:pPr>
            <a:r>
              <a:rPr lang="en"/>
              <a:t>Exploit the relationship between distance and RSSI </a:t>
            </a:r>
            <a:endParaRPr/>
          </a:p>
          <a:p>
            <a:pPr indent="-304800" lvl="0" marL="457200" rtl="0" algn="l">
              <a:spcBef>
                <a:spcPts val="0"/>
              </a:spcBef>
              <a:spcAft>
                <a:spcPts val="0"/>
              </a:spcAft>
              <a:buSzPts val="1200"/>
              <a:buAutoNum type="arabicPeriod"/>
            </a:pPr>
            <a:r>
              <a:rPr lang="en"/>
              <a:t>To find latitude and longitude of the nodes of a Wireless network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1" name="Google Shape;141;p28"/>
          <p:cNvPicPr preferRelativeResize="0"/>
          <p:nvPr/>
        </p:nvPicPr>
        <p:blipFill>
          <a:blip r:embed="rId3">
            <a:alphaModFix/>
          </a:blip>
          <a:stretch>
            <a:fillRect/>
          </a:stretch>
        </p:blipFill>
        <p:spPr>
          <a:xfrm>
            <a:off x="5166300" y="2448000"/>
            <a:ext cx="3242126" cy="2223175"/>
          </a:xfrm>
          <a:prstGeom prst="rect">
            <a:avLst/>
          </a:prstGeom>
          <a:noFill/>
          <a:ln>
            <a:noFill/>
          </a:ln>
        </p:spPr>
      </p:pic>
      <p:sp>
        <p:nvSpPr>
          <p:cNvPr id="142" name="Google Shape;142;p28"/>
          <p:cNvSpPr txBox="1"/>
          <p:nvPr>
            <p:ph type="title"/>
          </p:nvPr>
        </p:nvSpPr>
        <p:spPr>
          <a:xfrm>
            <a:off x="678600" y="2401350"/>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kEY issues with rssi </a:t>
            </a:r>
            <a:endParaRPr/>
          </a:p>
          <a:p>
            <a:pPr indent="0" lvl="0" marL="0" rtl="0" algn="l">
              <a:spcBef>
                <a:spcPts val="0"/>
              </a:spcBef>
              <a:spcAft>
                <a:spcPts val="0"/>
              </a:spcAft>
              <a:buNone/>
            </a:pPr>
            <a:r>
              <a:t/>
            </a:r>
            <a:endParaRPr/>
          </a:p>
        </p:txBody>
      </p:sp>
      <p:sp>
        <p:nvSpPr>
          <p:cNvPr id="143" name="Google Shape;143;p28"/>
          <p:cNvSpPr txBox="1"/>
          <p:nvPr>
            <p:ph idx="1" type="body"/>
          </p:nvPr>
        </p:nvSpPr>
        <p:spPr>
          <a:xfrm>
            <a:off x="678600" y="2990100"/>
            <a:ext cx="4792500" cy="10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Highly prone to shadowing effects</a:t>
            </a:r>
            <a:endParaRPr/>
          </a:p>
          <a:p>
            <a:pPr indent="-304800" lvl="0" marL="457200" rtl="0" algn="l">
              <a:spcBef>
                <a:spcPts val="0"/>
              </a:spcBef>
              <a:spcAft>
                <a:spcPts val="0"/>
              </a:spcAft>
              <a:buSzPts val="1200"/>
              <a:buAutoNum type="arabicPeriod"/>
            </a:pPr>
            <a:r>
              <a:rPr lang="en"/>
              <a:t>Multipath fading affects the distance-RSSI relationship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trees regression MODEL</a:t>
            </a:r>
            <a:endParaRPr/>
          </a:p>
        </p:txBody>
      </p:sp>
      <p:sp>
        <p:nvSpPr>
          <p:cNvPr id="280" name="Google Shape;280;p46"/>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6"/>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6"/>
          <p:cNvSpPr txBox="1"/>
          <p:nvPr/>
        </p:nvSpPr>
        <p:spPr>
          <a:xfrm>
            <a:off x="810075" y="1648950"/>
            <a:ext cx="5307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Extra Trees algorithm works by creating a large number of unpruned decision trees from the training 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 Predictions are made by averaging the prediction of the decision trees in the case of regression.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An ensemble method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Provided by sklearn library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283" name="Google Shape;283;p46"/>
          <p:cNvPicPr preferRelativeResize="0"/>
          <p:nvPr/>
        </p:nvPicPr>
        <p:blipFill>
          <a:blip r:embed="rId3">
            <a:alphaModFix/>
          </a:blip>
          <a:stretch>
            <a:fillRect/>
          </a:stretch>
        </p:blipFill>
        <p:spPr>
          <a:xfrm>
            <a:off x="292150" y="3342225"/>
            <a:ext cx="4070800" cy="1178025"/>
          </a:xfrm>
          <a:prstGeom prst="rect">
            <a:avLst/>
          </a:prstGeom>
          <a:noFill/>
          <a:ln>
            <a:noFill/>
          </a:ln>
        </p:spPr>
      </p:pic>
      <p:pic>
        <p:nvPicPr>
          <p:cNvPr id="284" name="Google Shape;284;p46"/>
          <p:cNvPicPr preferRelativeResize="0"/>
          <p:nvPr/>
        </p:nvPicPr>
        <p:blipFill>
          <a:blip r:embed="rId4">
            <a:alphaModFix/>
          </a:blip>
          <a:stretch>
            <a:fillRect/>
          </a:stretch>
        </p:blipFill>
        <p:spPr>
          <a:xfrm>
            <a:off x="4470600" y="3342224"/>
            <a:ext cx="4137610" cy="1178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Why </a:t>
            </a:r>
            <a:r>
              <a:rPr lang="en"/>
              <a:t>regression MODEL</a:t>
            </a:r>
            <a:endParaRPr/>
          </a:p>
        </p:txBody>
      </p:sp>
      <p:sp>
        <p:nvSpPr>
          <p:cNvPr id="290" name="Google Shape;290;p47"/>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7"/>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7"/>
          <p:cNvSpPr txBox="1"/>
          <p:nvPr/>
        </p:nvSpPr>
        <p:spPr>
          <a:xfrm>
            <a:off x="3638350" y="1676350"/>
            <a:ext cx="38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3" name="Google Shape;293;p47"/>
          <p:cNvSpPr txBox="1"/>
          <p:nvPr/>
        </p:nvSpPr>
        <p:spPr>
          <a:xfrm>
            <a:off x="886600" y="1676350"/>
            <a:ext cx="7245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73239"/>
              </a:buClr>
              <a:buSzPts val="1400"/>
              <a:buFont typeface="Lato"/>
              <a:buChar char="●"/>
            </a:pPr>
            <a:r>
              <a:rPr lang="en">
                <a:solidFill>
                  <a:srgbClr val="273239"/>
                </a:solidFill>
                <a:highlight>
                  <a:srgbClr val="FFFFFF"/>
                </a:highlight>
                <a:latin typeface="Lato"/>
                <a:ea typeface="Lato"/>
                <a:cs typeface="Lato"/>
                <a:sym typeface="Lato"/>
              </a:rPr>
              <a:t>Regression is a type of supervised learning task. It is used in cases where the value to be predicted is continuous.</a:t>
            </a:r>
            <a:endParaRPr>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Regression is used  to predict the value of the dependent variable for which some information concerning the explanatory variables is available, or in order to estimate the effect of some explanatory variable on the dependent variable.</a:t>
            </a:r>
            <a:endParaRPr>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As we need to predict the Latitude and Longitude of the unknown node, given a set of dependent features, we have used </a:t>
            </a:r>
            <a:r>
              <a:rPr b="1" lang="en">
                <a:solidFill>
                  <a:srgbClr val="202124"/>
                </a:solidFill>
                <a:highlight>
                  <a:srgbClr val="FFFFFF"/>
                </a:highlight>
                <a:latin typeface="Lato"/>
                <a:ea typeface="Lato"/>
                <a:cs typeface="Lato"/>
                <a:sym typeface="Lato"/>
              </a:rPr>
              <a:t>Regression</a:t>
            </a:r>
            <a:endParaRPr b="1">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We have used </a:t>
            </a:r>
            <a:r>
              <a:rPr b="1" lang="en">
                <a:solidFill>
                  <a:srgbClr val="202124"/>
                </a:solidFill>
                <a:highlight>
                  <a:srgbClr val="FFFFFF"/>
                </a:highlight>
                <a:latin typeface="Lato"/>
                <a:ea typeface="Lato"/>
                <a:cs typeface="Lato"/>
                <a:sym typeface="Lato"/>
              </a:rPr>
              <a:t>Extra Trees regression model</a:t>
            </a:r>
            <a:r>
              <a:rPr lang="en">
                <a:solidFill>
                  <a:srgbClr val="202124"/>
                </a:solidFill>
                <a:highlight>
                  <a:srgbClr val="FFFFFF"/>
                </a:highlight>
                <a:latin typeface="Lato"/>
                <a:ea typeface="Lato"/>
                <a:cs typeface="Lato"/>
                <a:sym typeface="Lato"/>
              </a:rPr>
              <a:t> to model the given  ITU Dataset  </a:t>
            </a:r>
            <a:endParaRPr>
              <a:solidFill>
                <a:srgbClr val="202124"/>
              </a:solidFill>
              <a:highlight>
                <a:srgbClr val="FFFFFF"/>
              </a:highlight>
              <a:latin typeface="Lato"/>
              <a:ea typeface="Lato"/>
              <a:cs typeface="Lato"/>
              <a:sym typeface="Lato"/>
            </a:endParaRPr>
          </a:p>
          <a:p>
            <a:pPr indent="0" lvl="0" marL="0" rtl="0" algn="l">
              <a:spcBef>
                <a:spcPts val="0"/>
              </a:spcBef>
              <a:spcAft>
                <a:spcPts val="3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p:nvPr/>
        </p:nvSpPr>
        <p:spPr>
          <a:xfrm>
            <a:off x="2000250" y="0"/>
            <a:ext cx="5143500" cy="277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8"/>
          <p:cNvSpPr txBox="1"/>
          <p:nvPr>
            <p:ph type="title"/>
          </p:nvPr>
        </p:nvSpPr>
        <p:spPr>
          <a:xfrm>
            <a:off x="685800" y="1172875"/>
            <a:ext cx="7772400" cy="11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00" name="Google Shape;300;p48"/>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see how the model works!</a:t>
            </a:r>
            <a:endParaRPr/>
          </a:p>
        </p:txBody>
      </p:sp>
      <p:sp>
        <p:nvSpPr>
          <p:cNvPr id="301" name="Google Shape;301;p48"/>
          <p:cNvSpPr/>
          <p:nvPr/>
        </p:nvSpPr>
        <p:spPr>
          <a:xfrm>
            <a:off x="2843250" y="3592200"/>
            <a:ext cx="3457500" cy="13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In MODELS</a:t>
            </a:r>
            <a:endParaRPr/>
          </a:p>
        </p:txBody>
      </p:sp>
      <p:sp>
        <p:nvSpPr>
          <p:cNvPr id="307" name="Google Shape;307;p49"/>
          <p:cNvSpPr txBox="1"/>
          <p:nvPr>
            <p:ph idx="2" type="subTitle"/>
          </p:nvPr>
        </p:nvSpPr>
        <p:spPr>
          <a:xfrm>
            <a:off x="593450" y="3461675"/>
            <a:ext cx="3360000" cy="5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LATITUDE MODEL</a:t>
            </a:r>
            <a:endParaRPr/>
          </a:p>
        </p:txBody>
      </p:sp>
      <p:sp>
        <p:nvSpPr>
          <p:cNvPr id="308" name="Google Shape;308;p49"/>
          <p:cNvSpPr txBox="1"/>
          <p:nvPr>
            <p:ph idx="4" type="subTitle"/>
          </p:nvPr>
        </p:nvSpPr>
        <p:spPr>
          <a:xfrm>
            <a:off x="5002975" y="3461675"/>
            <a:ext cx="3360000" cy="5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LONGITUDE MODEL</a:t>
            </a:r>
            <a:endParaRPr/>
          </a:p>
        </p:txBody>
      </p:sp>
      <p:sp>
        <p:nvSpPr>
          <p:cNvPr id="309" name="Google Shape;309;p49"/>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9"/>
          <p:cNvSpPr/>
          <p:nvPr/>
        </p:nvSpPr>
        <p:spPr>
          <a:xfrm rot="-5400000">
            <a:off x="6931475" y="-109815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49"/>
          <p:cNvPicPr preferRelativeResize="0"/>
          <p:nvPr/>
        </p:nvPicPr>
        <p:blipFill>
          <a:blip r:embed="rId3">
            <a:alphaModFix/>
          </a:blip>
          <a:stretch>
            <a:fillRect/>
          </a:stretch>
        </p:blipFill>
        <p:spPr>
          <a:xfrm>
            <a:off x="351850" y="2303825"/>
            <a:ext cx="3985310" cy="1076325"/>
          </a:xfrm>
          <a:prstGeom prst="rect">
            <a:avLst/>
          </a:prstGeom>
          <a:noFill/>
          <a:ln>
            <a:noFill/>
          </a:ln>
        </p:spPr>
      </p:pic>
      <p:pic>
        <p:nvPicPr>
          <p:cNvPr id="312" name="Google Shape;312;p49"/>
          <p:cNvPicPr preferRelativeResize="0"/>
          <p:nvPr/>
        </p:nvPicPr>
        <p:blipFill>
          <a:blip r:embed="rId4">
            <a:alphaModFix/>
          </a:blip>
          <a:stretch>
            <a:fillRect/>
          </a:stretch>
        </p:blipFill>
        <p:spPr>
          <a:xfrm>
            <a:off x="4744850" y="2303825"/>
            <a:ext cx="3767123" cy="1076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MODEL</a:t>
            </a:r>
            <a:endParaRPr/>
          </a:p>
        </p:txBody>
      </p:sp>
      <p:sp>
        <p:nvSpPr>
          <p:cNvPr id="318" name="Google Shape;318;p50"/>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0"/>
          <p:cNvSpPr/>
          <p:nvPr/>
        </p:nvSpPr>
        <p:spPr>
          <a:xfrm rot="-5400000">
            <a:off x="6931475" y="-109815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50"/>
          <p:cNvPicPr preferRelativeResize="0"/>
          <p:nvPr/>
        </p:nvPicPr>
        <p:blipFill rotWithShape="1">
          <a:blip r:embed="rId3">
            <a:alphaModFix/>
          </a:blip>
          <a:srcRect b="0" l="0" r="3586" t="0"/>
          <a:stretch/>
        </p:blipFill>
        <p:spPr>
          <a:xfrm>
            <a:off x="212925" y="1465250"/>
            <a:ext cx="4288025" cy="2732150"/>
          </a:xfrm>
          <a:prstGeom prst="rect">
            <a:avLst/>
          </a:prstGeom>
          <a:noFill/>
          <a:ln>
            <a:noFill/>
          </a:ln>
        </p:spPr>
      </p:pic>
      <p:pic>
        <p:nvPicPr>
          <p:cNvPr id="321" name="Google Shape;321;p50"/>
          <p:cNvPicPr preferRelativeResize="0"/>
          <p:nvPr/>
        </p:nvPicPr>
        <p:blipFill>
          <a:blip r:embed="rId4">
            <a:alphaModFix/>
          </a:blip>
          <a:stretch>
            <a:fillRect/>
          </a:stretch>
        </p:blipFill>
        <p:spPr>
          <a:xfrm>
            <a:off x="4563050" y="2622075"/>
            <a:ext cx="4249385" cy="418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CONCLUSION</a:t>
            </a:r>
            <a:endParaRPr/>
          </a:p>
        </p:txBody>
      </p:sp>
      <p:sp>
        <p:nvSpPr>
          <p:cNvPr id="327" name="Google Shape;327;p51"/>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33" name="Google Shape;333;p52"/>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2"/>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2"/>
          <p:cNvSpPr txBox="1"/>
          <p:nvPr/>
        </p:nvSpPr>
        <p:spPr>
          <a:xfrm>
            <a:off x="810075" y="1725150"/>
            <a:ext cx="7648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On the given dataset, we have implemented the AI/ML model called  </a:t>
            </a:r>
            <a:r>
              <a:rPr b="1" lang="en">
                <a:latin typeface="Lato"/>
                <a:ea typeface="Lato"/>
                <a:cs typeface="Lato"/>
                <a:sym typeface="Lato"/>
              </a:rPr>
              <a:t>Extra Trees regression model</a:t>
            </a:r>
            <a:r>
              <a:rPr lang="en">
                <a:latin typeface="Lato"/>
                <a:ea typeface="Lato"/>
                <a:cs typeface="Lato"/>
                <a:sym typeface="Lato"/>
              </a:rPr>
              <a:t>,  to localise the unknown node in combination with some data-preprocessing techniques.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techniques included, data restructuring, data smoothening, feature selection and data augmentation.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Used 2 models, one to predict the latitude and one for the longitude.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Obtained a maximum error of 18.3m with an average error of 13.48m in a 35x15m field.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41" name="Google Shape;341;p53"/>
          <p:cNvSpPr txBox="1"/>
          <p:nvPr/>
        </p:nvSpPr>
        <p:spPr>
          <a:xfrm>
            <a:off x="812875" y="1172875"/>
            <a:ext cx="7645200" cy="3664200"/>
          </a:xfrm>
          <a:prstGeom prst="rect">
            <a:avLst/>
          </a:prstGeom>
          <a:noFill/>
          <a:ln>
            <a:noFill/>
          </a:ln>
        </p:spPr>
        <p:txBody>
          <a:bodyPr anchorCtr="0" anchor="t" bIns="91425" lIns="91425" spcFirstLastPara="1" rIns="91425" wrap="square" tIns="91425">
            <a:spAutoFit/>
          </a:bodyPr>
          <a:lstStyle/>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S. Hara and D. Anzai, “Experimental Performance Comparison of RSSI- and TDOA-Based Location Estimation Methods,” in </a:t>
            </a:r>
            <a:r>
              <a:rPr i="1" lang="en" sz="1100">
                <a:latin typeface="Times New Roman"/>
                <a:ea typeface="Times New Roman"/>
                <a:cs typeface="Times New Roman"/>
                <a:sym typeface="Times New Roman"/>
              </a:rPr>
              <a:t>VTC Spring 2008 - IEEE Vehicular Technology Conference</a:t>
            </a:r>
            <a:r>
              <a:rPr lang="en" sz="1100">
                <a:latin typeface="Times New Roman"/>
                <a:ea typeface="Times New Roman"/>
                <a:cs typeface="Times New Roman"/>
                <a:sym typeface="Times New Roman"/>
              </a:rPr>
              <a:t>, May 2008, pp. 2651–2655. doi:</a:t>
            </a:r>
            <a:r>
              <a:rPr lang="en" sz="1100">
                <a:uFill>
                  <a:noFill/>
                </a:uFill>
                <a:latin typeface="Times New Roman"/>
                <a:ea typeface="Times New Roman"/>
                <a:cs typeface="Times New Roman"/>
                <a:sym typeface="Times New Roman"/>
                <a:hlinkClick r:id="rId3"/>
              </a:rPr>
              <a:t> </a:t>
            </a:r>
            <a:r>
              <a:rPr lang="en" sz="1100" u="sng">
                <a:latin typeface="Times New Roman"/>
                <a:ea typeface="Times New Roman"/>
                <a:cs typeface="Times New Roman"/>
                <a:sym typeface="Times New Roman"/>
                <a:hlinkClick r:id="rId4"/>
              </a:rPr>
              <a:t>10.1109/VETECS.2008.581</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J. Xu, J. He, Y. Zhang, F. Xu, and F. Cai, “A Distance-Based Maximum Likelihood Estimation Method for Sensor Localization in Wireless Sensor Networks,” </a:t>
            </a:r>
            <a:r>
              <a:rPr i="1" lang="en" sz="1100">
                <a:latin typeface="Times New Roman"/>
                <a:ea typeface="Times New Roman"/>
                <a:cs typeface="Times New Roman"/>
                <a:sym typeface="Times New Roman"/>
              </a:rPr>
              <a:t>International Journal of Distributed Sensor Networks</a:t>
            </a:r>
            <a:r>
              <a:rPr lang="en" sz="1100">
                <a:latin typeface="Times New Roman"/>
                <a:ea typeface="Times New Roman"/>
                <a:cs typeface="Times New Roman"/>
                <a:sym typeface="Times New Roman"/>
              </a:rPr>
              <a:t>, vol. 2016, pp. 1–8, Apr. 2016, doi:</a:t>
            </a:r>
            <a:r>
              <a:rPr lang="en" sz="1100">
                <a:uFill>
                  <a:noFill/>
                </a:uFill>
                <a:latin typeface="Times New Roman"/>
                <a:ea typeface="Times New Roman"/>
                <a:cs typeface="Times New Roman"/>
                <a:sym typeface="Times New Roman"/>
                <a:hlinkClick r:id="rId5"/>
              </a:rPr>
              <a:t> </a:t>
            </a:r>
            <a:r>
              <a:rPr lang="en" sz="1100" u="sng">
                <a:latin typeface="Times New Roman"/>
                <a:ea typeface="Times New Roman"/>
                <a:cs typeface="Times New Roman"/>
                <a:sym typeface="Times New Roman"/>
                <a:hlinkClick r:id="rId6"/>
              </a:rPr>
              <a:t>10.1155/2016/2080536</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A. Poulose and D. S. Han, “Hybrid Deep Learning Model Based Indoor Positioning Using Wi-Fi RSSI Heat Maps for Autonomous Applications,” Electronics, vol. 10, no. 1, Art. no. 1, Jan. 2021, doi: 10.3390/electronics10010002.</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Belief Propagation-Based Iterative Location Estimation Method for Wireless Sensor Networks,” in </a:t>
            </a:r>
            <a:r>
              <a:rPr i="1" lang="en" sz="1100">
                <a:latin typeface="Times New Roman"/>
                <a:ea typeface="Times New Roman"/>
                <a:cs typeface="Times New Roman"/>
                <a:sym typeface="Times New Roman"/>
              </a:rPr>
              <a:t>2006 IEEE 17th International Symposium on Personal, Indoor and Mobile Radio Communications</a:t>
            </a:r>
            <a:r>
              <a:rPr lang="en" sz="1100">
                <a:latin typeface="Times New Roman"/>
                <a:ea typeface="Times New Roman"/>
                <a:cs typeface="Times New Roman"/>
                <a:sym typeface="Times New Roman"/>
              </a:rPr>
              <a:t>, Sep. 2006, pp. 1–5. doi:</a:t>
            </a:r>
            <a:r>
              <a:rPr lang="en" sz="1100">
                <a:uFill>
                  <a:noFill/>
                </a:uFill>
                <a:latin typeface="Times New Roman"/>
                <a:ea typeface="Times New Roman"/>
                <a:cs typeface="Times New Roman"/>
                <a:sym typeface="Times New Roman"/>
                <a:hlinkClick r:id="rId7"/>
              </a:rPr>
              <a:t> </a:t>
            </a:r>
            <a:r>
              <a:rPr lang="en" sz="1100" u="sng">
                <a:latin typeface="Times New Roman"/>
                <a:ea typeface="Times New Roman"/>
                <a:cs typeface="Times New Roman"/>
                <a:sym typeface="Times New Roman"/>
                <a:hlinkClick r:id="rId8"/>
              </a:rPr>
              <a:t>10.1109/PIMRC.2006.254179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Zemek, S. Hara, K. Yanagihara, and K. Kitayama, A Joint Estimation of Target Location and Channel Model Parameters in an IEEE 802.15.4-based Wireless Sensor Network. 2007, p. 5. doi: 10.1109/PIMRC.2007.4394355.</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Zemek, D. Anzai, S. Hara, K. Yanagihara, and K. Kitayama, “RSSI-based Localization without a Prior Knowledge of Channel Model Parameters,” </a:t>
            </a:r>
            <a:r>
              <a:rPr i="1" lang="en" sz="1100">
                <a:latin typeface="Times New Roman"/>
                <a:ea typeface="Times New Roman"/>
                <a:cs typeface="Times New Roman"/>
                <a:sym typeface="Times New Roman"/>
              </a:rPr>
              <a:t>Int J Wireless Inf Networks</a:t>
            </a:r>
            <a:r>
              <a:rPr lang="en" sz="1100">
                <a:latin typeface="Times New Roman"/>
                <a:ea typeface="Times New Roman"/>
                <a:cs typeface="Times New Roman"/>
                <a:sym typeface="Times New Roman"/>
              </a:rPr>
              <a:t>, vol. 15, no. 3, pp. 128–136, Dec. 2008, doi:</a:t>
            </a:r>
            <a:r>
              <a:rPr lang="en" sz="1100">
                <a:uFill>
                  <a:noFill/>
                </a:uFill>
                <a:latin typeface="Times New Roman"/>
                <a:ea typeface="Times New Roman"/>
                <a:cs typeface="Times New Roman"/>
                <a:sym typeface="Times New Roman"/>
                <a:hlinkClick r:id="rId9"/>
              </a:rPr>
              <a:t> </a:t>
            </a:r>
            <a:r>
              <a:rPr lang="en" sz="1100" u="sng">
                <a:latin typeface="Times New Roman"/>
                <a:ea typeface="Times New Roman"/>
                <a:cs typeface="Times New Roman"/>
                <a:sym typeface="Times New Roman"/>
                <a:hlinkClick r:id="rId10"/>
              </a:rPr>
              <a:t>10.1007/s10776-008-0085-6</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 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Novel Iterative Technique for Collaborative Location Estimations,” in </a:t>
            </a:r>
            <a:r>
              <a:rPr i="1" lang="en" sz="1100">
                <a:latin typeface="Times New Roman"/>
                <a:ea typeface="Times New Roman"/>
                <a:cs typeface="Times New Roman"/>
                <a:sym typeface="Times New Roman"/>
              </a:rPr>
              <a:t>2006 3rd International Symposium on Wireless Communication Systems</a:t>
            </a:r>
            <a:r>
              <a:rPr lang="en" sz="1100">
                <a:latin typeface="Times New Roman"/>
                <a:ea typeface="Times New Roman"/>
                <a:cs typeface="Times New Roman"/>
                <a:sym typeface="Times New Roman"/>
              </a:rPr>
              <a:t>, Sep. 2006, pp. 564–568. doi:</a:t>
            </a:r>
            <a:r>
              <a:rPr lang="en" sz="1100">
                <a:uFill>
                  <a:noFill/>
                </a:uFill>
                <a:latin typeface="Times New Roman"/>
                <a:ea typeface="Times New Roman"/>
                <a:cs typeface="Times New Roman"/>
                <a:sym typeface="Times New Roman"/>
                <a:hlinkClick r:id="rId11"/>
              </a:rPr>
              <a:t> </a:t>
            </a:r>
            <a:r>
              <a:rPr lang="en" sz="1100" u="sng">
                <a:latin typeface="Times New Roman"/>
                <a:ea typeface="Times New Roman"/>
                <a:cs typeface="Times New Roman"/>
                <a:sym typeface="Times New Roman"/>
                <a:hlinkClick r:id="rId12"/>
              </a:rPr>
              <a:t>10.1109/ISWCS.2006.4362362</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342" name="Google Shape;342;p53"/>
          <p:cNvSpPr/>
          <p:nvPr/>
        </p:nvSpPr>
        <p:spPr>
          <a:xfrm>
            <a:off x="2552000" y="7843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nvSpPr>
        <p:spPr>
          <a:xfrm>
            <a:off x="7380050" y="2371600"/>
            <a:ext cx="8153400" cy="400200"/>
          </a:xfrm>
          <a:prstGeom prst="rect">
            <a:avLst/>
          </a:prstGeom>
          <a:noFill/>
          <a:ln>
            <a:noFill/>
          </a:ln>
        </p:spPr>
        <p:txBody>
          <a:bodyPr anchorCtr="0" anchor="t" bIns="91425" lIns="91425" spcFirstLastPara="1" rIns="91425" wrap="square" tIns="91425">
            <a:spAutoFit/>
          </a:bodyPr>
          <a:lstStyle/>
          <a:p>
            <a:pPr indent="-307975" lvl="0" marL="457200" marR="76200" rtl="0" algn="just">
              <a:lnSpc>
                <a:spcPct val="135000"/>
              </a:lnSpc>
              <a:spcBef>
                <a:spcPts val="0"/>
              </a:spcBef>
              <a:spcAft>
                <a:spcPts val="0"/>
              </a:spcAft>
              <a:buClr>
                <a:srgbClr val="000000"/>
              </a:buClr>
              <a:buSzPts val="1250"/>
              <a:buFont typeface="Times New Roman"/>
              <a:buAutoNum type="arabicPeriod" startAt="8"/>
            </a:pPr>
            <a:r>
              <a:t/>
            </a:r>
            <a:endParaRPr/>
          </a:p>
        </p:txBody>
      </p:sp>
      <p:sp>
        <p:nvSpPr>
          <p:cNvPr id="348" name="Google Shape;348;p54"/>
          <p:cNvSpPr txBox="1"/>
          <p:nvPr/>
        </p:nvSpPr>
        <p:spPr>
          <a:xfrm>
            <a:off x="889075" y="1172875"/>
            <a:ext cx="7645200" cy="3782700"/>
          </a:xfrm>
          <a:prstGeom prst="rect">
            <a:avLst/>
          </a:prstGeom>
          <a:noFill/>
          <a:ln>
            <a:noFill/>
          </a:ln>
        </p:spPr>
        <p:txBody>
          <a:bodyPr anchorCtr="0" anchor="t" bIns="91425" lIns="91425" spcFirstLastPara="1" rIns="91425" wrap="square" tIns="91425">
            <a:spAutoFit/>
          </a:bodyPr>
          <a:lstStyle/>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Belief Propagation-Based Iterative Location Estimation Method for Wireless Sensor Networks,” in </a:t>
            </a:r>
            <a:r>
              <a:rPr i="1" lang="en" sz="1100">
                <a:latin typeface="Times New Roman"/>
                <a:ea typeface="Times New Roman"/>
                <a:cs typeface="Times New Roman"/>
                <a:sym typeface="Times New Roman"/>
              </a:rPr>
              <a:t>2006 IEEE 17th International Symposium on Personal, Indoor and Mobile Radio Communications</a:t>
            </a:r>
            <a:r>
              <a:rPr lang="en" sz="1100">
                <a:latin typeface="Times New Roman"/>
                <a:ea typeface="Times New Roman"/>
                <a:cs typeface="Times New Roman"/>
                <a:sym typeface="Times New Roman"/>
              </a:rPr>
              <a:t>, Sep. 2006, pp. 1–5. doi:</a:t>
            </a:r>
            <a:r>
              <a:rPr lang="en" sz="1100">
                <a:uFill>
                  <a:noFill/>
                </a:uFill>
                <a:latin typeface="Times New Roman"/>
                <a:ea typeface="Times New Roman"/>
                <a:cs typeface="Times New Roman"/>
                <a:sym typeface="Times New Roman"/>
                <a:hlinkClick r:id="rId3"/>
              </a:rPr>
              <a:t> </a:t>
            </a:r>
            <a:r>
              <a:rPr lang="en" sz="1100" u="sng">
                <a:latin typeface="Times New Roman"/>
                <a:ea typeface="Times New Roman"/>
                <a:cs typeface="Times New Roman"/>
                <a:sym typeface="Times New Roman"/>
                <a:hlinkClick r:id="rId4"/>
              </a:rPr>
              <a:t>10.1109/PIMRC.2006.254179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N. Patwari, A. O. Hero, M. Perkins, N. S. Correal, and R. J. O’Dea, “Relative location estimation in wireless sensor networks,” </a:t>
            </a:r>
            <a:r>
              <a:rPr i="1" lang="en" sz="1100">
                <a:latin typeface="Times New Roman"/>
                <a:ea typeface="Times New Roman"/>
                <a:cs typeface="Times New Roman"/>
                <a:sym typeface="Times New Roman"/>
              </a:rPr>
              <a:t>IEEE Transactions on Signal Processing</a:t>
            </a:r>
            <a:r>
              <a:rPr lang="en" sz="1100">
                <a:latin typeface="Times New Roman"/>
                <a:ea typeface="Times New Roman"/>
                <a:cs typeface="Times New Roman"/>
                <a:sym typeface="Times New Roman"/>
              </a:rPr>
              <a:t>, vol. 51, no. 8, pp. 2137–2148, Aug. 2003, doi:</a:t>
            </a:r>
            <a:r>
              <a:rPr lang="en" sz="1100">
                <a:uFill>
                  <a:noFill/>
                </a:uFill>
                <a:latin typeface="Times New Roman"/>
                <a:ea typeface="Times New Roman"/>
                <a:cs typeface="Times New Roman"/>
                <a:sym typeface="Times New Roman"/>
                <a:hlinkClick r:id="rId5"/>
              </a:rPr>
              <a:t> </a:t>
            </a:r>
            <a:r>
              <a:rPr lang="en" sz="1100" u="sng">
                <a:solidFill>
                  <a:srgbClr val="009999"/>
                </a:solidFill>
                <a:latin typeface="Times New Roman"/>
                <a:ea typeface="Times New Roman"/>
                <a:cs typeface="Times New Roman"/>
                <a:sym typeface="Times New Roman"/>
                <a:hlinkClick r:id="rId6">
                  <a:extLst>
                    <a:ext uri="{A12FA001-AC4F-418D-AE19-62706E023703}">
                      <ahyp:hlinkClr val="tx"/>
                    </a:ext>
                  </a:extLst>
                </a:hlinkClick>
              </a:rPr>
              <a:t>10.1109/TSP.2003.814469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Z. Khokhar and M. Siddiqi, “Machine Learning Based Indoor Localization using Wi-Fi and Smartphone,” Journal of Independent Studies and Research Computing - SZABIST, Vol: 18 – Issue: 1, Apr. 2021.</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S. Hara and D. Anzai, </a:t>
            </a:r>
            <a:r>
              <a:rPr i="1" lang="en" sz="1100">
                <a:latin typeface="Times New Roman"/>
                <a:ea typeface="Times New Roman"/>
                <a:cs typeface="Times New Roman"/>
                <a:sym typeface="Times New Roman"/>
              </a:rPr>
              <a:t>Comparison of Three Estimation Methods for RSSI-Based Localization with Multiple Transmit Antennas</a:t>
            </a:r>
            <a:r>
              <a:rPr lang="en" sz="1100">
                <a:latin typeface="Times New Roman"/>
                <a:ea typeface="Times New Roman"/>
                <a:cs typeface="Times New Roman"/>
                <a:sym typeface="Times New Roman"/>
              </a:rPr>
              <a:t>. 2007, p. 3. doi:</a:t>
            </a:r>
            <a:r>
              <a:rPr lang="en" sz="1100">
                <a:uFill>
                  <a:noFill/>
                </a:uFill>
                <a:latin typeface="Times New Roman"/>
                <a:ea typeface="Times New Roman"/>
                <a:cs typeface="Times New Roman"/>
                <a:sym typeface="Times New Roman"/>
                <a:hlinkClick r:id="rId7"/>
              </a:rPr>
              <a:t> </a:t>
            </a:r>
            <a:r>
              <a:rPr lang="en" sz="1100" u="sng">
                <a:latin typeface="Times New Roman"/>
                <a:ea typeface="Times New Roman"/>
                <a:cs typeface="Times New Roman"/>
                <a:sym typeface="Times New Roman"/>
                <a:hlinkClick r:id="rId8"/>
              </a:rPr>
              <a:t>10.1109/MOBHOC.2007.4428599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D. Anzai and S. Hara, “An RSSI-Based MAP Localization Method with Channel Parameters Estimation in Wireless Sensor Networks,” in </a:t>
            </a:r>
            <a:r>
              <a:rPr i="1" lang="en" sz="1100">
                <a:latin typeface="Times New Roman"/>
                <a:ea typeface="Times New Roman"/>
                <a:cs typeface="Times New Roman"/>
                <a:sym typeface="Times New Roman"/>
              </a:rPr>
              <a:t>VTC Spring 2009 - IEEE 69th Vehicular Technology Conference</a:t>
            </a:r>
            <a:r>
              <a:rPr lang="en" sz="1100">
                <a:latin typeface="Times New Roman"/>
                <a:ea typeface="Times New Roman"/>
                <a:cs typeface="Times New Roman"/>
                <a:sym typeface="Times New Roman"/>
              </a:rPr>
              <a:t>, Apr. 2009, pp. 1–5. doi:</a:t>
            </a:r>
            <a:r>
              <a:rPr lang="en" sz="1100">
                <a:uFill>
                  <a:noFill/>
                </a:uFill>
                <a:latin typeface="Times New Roman"/>
                <a:ea typeface="Times New Roman"/>
                <a:cs typeface="Times New Roman"/>
                <a:sym typeface="Times New Roman"/>
                <a:hlinkClick r:id="rId9"/>
              </a:rPr>
              <a:t> </a:t>
            </a:r>
            <a:r>
              <a:rPr lang="en" sz="1100" u="sng">
                <a:latin typeface="Times New Roman"/>
                <a:ea typeface="Times New Roman"/>
                <a:cs typeface="Times New Roman"/>
                <a:sym typeface="Times New Roman"/>
                <a:hlinkClick r:id="rId10"/>
              </a:rPr>
              <a:t>10.1109/VETECS.2009.5073388</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S. Hara, D. Anzai, T. Yabu, K. Lee, T. Derham, and R. Zemek, “A Perturbation Analysis on the Performance of TOA and TDOA Localization in Mixed LOS/NLOS Environments,” </a:t>
            </a:r>
            <a:r>
              <a:rPr i="1" lang="en" sz="1100">
                <a:latin typeface="Times New Roman"/>
                <a:ea typeface="Times New Roman"/>
                <a:cs typeface="Times New Roman"/>
                <a:sym typeface="Times New Roman"/>
              </a:rPr>
              <a:t>IEEE Transactions on Communications</a:t>
            </a:r>
            <a:r>
              <a:rPr lang="en" sz="1100">
                <a:latin typeface="Times New Roman"/>
                <a:ea typeface="Times New Roman"/>
                <a:cs typeface="Times New Roman"/>
                <a:sym typeface="Times New Roman"/>
              </a:rPr>
              <a:t>, vol. 61, no. 2, pp. 679–689, Feb. 2013, doi:</a:t>
            </a:r>
            <a:r>
              <a:rPr lang="en" sz="1100">
                <a:uFill>
                  <a:noFill/>
                </a:uFill>
                <a:latin typeface="Times New Roman"/>
                <a:ea typeface="Times New Roman"/>
                <a:cs typeface="Times New Roman"/>
                <a:sym typeface="Times New Roman"/>
                <a:hlinkClick r:id="rId11"/>
              </a:rPr>
              <a:t> </a:t>
            </a:r>
            <a:r>
              <a:rPr lang="en" sz="1100" u="sng">
                <a:latin typeface="Times New Roman"/>
                <a:ea typeface="Times New Roman"/>
                <a:cs typeface="Times New Roman"/>
                <a:sym typeface="Times New Roman"/>
                <a:hlinkClick r:id="rId12"/>
              </a:rPr>
              <a:t>10.1109/TCOMM.2013.012313.110509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349" name="Google Shape;349;p54"/>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50" name="Google Shape;350;p54"/>
          <p:cNvSpPr/>
          <p:nvPr/>
        </p:nvSpPr>
        <p:spPr>
          <a:xfrm>
            <a:off x="2552000" y="7843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4" name="Shape 354"/>
        <p:cNvGrpSpPr/>
        <p:nvPr/>
      </p:nvGrpSpPr>
      <p:grpSpPr>
        <a:xfrm>
          <a:off x="0" y="0"/>
          <a:ext cx="0" cy="0"/>
          <a:chOff x="0" y="0"/>
          <a:chExt cx="0" cy="0"/>
        </a:xfrm>
      </p:grpSpPr>
      <p:sp>
        <p:nvSpPr>
          <p:cNvPr id="355" name="Google Shape;355;p55"/>
          <p:cNvSpPr/>
          <p:nvPr/>
        </p:nvSpPr>
        <p:spPr>
          <a:xfrm>
            <a:off x="0" y="43871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5"/>
          <p:cNvSpPr txBox="1"/>
          <p:nvPr>
            <p:ph type="ctrTitle"/>
          </p:nvPr>
        </p:nvSpPr>
        <p:spPr>
          <a:xfrm>
            <a:off x="685800" y="987700"/>
            <a:ext cx="8167500" cy="269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57" name="Google Shape;357;p55"/>
          <p:cNvSpPr txBox="1"/>
          <p:nvPr>
            <p:ph idx="1" type="subTitle"/>
          </p:nvPr>
        </p:nvSpPr>
        <p:spPr>
          <a:xfrm>
            <a:off x="3507150" y="4056575"/>
            <a:ext cx="2129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SSN_ITU-ML5G-PS-016</a:t>
            </a:r>
            <a:endParaRPr b="1"/>
          </a:p>
        </p:txBody>
      </p:sp>
      <p:sp>
        <p:nvSpPr>
          <p:cNvPr id="358" name="Google Shape;358;p55"/>
          <p:cNvSpPr/>
          <p:nvPr/>
        </p:nvSpPr>
        <p:spPr>
          <a:xfrm>
            <a:off x="0" y="0"/>
            <a:ext cx="418500" cy="26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DATASET</a:t>
            </a:r>
            <a:br>
              <a:rPr lang="en"/>
            </a:br>
            <a:r>
              <a:rPr lang="en"/>
              <a:t>ANALYSIS</a:t>
            </a:r>
            <a:endParaRPr/>
          </a:p>
        </p:txBody>
      </p:sp>
      <p:sp>
        <p:nvSpPr>
          <p:cNvPr id="149" name="Google Shape;149;p29"/>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TOPOGRAPHY</a:t>
            </a:r>
            <a:endParaRPr/>
          </a:p>
        </p:txBody>
      </p:sp>
      <p:sp>
        <p:nvSpPr>
          <p:cNvPr id="155" name="Google Shape;155;p30"/>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30"/>
          <p:cNvPicPr preferRelativeResize="0"/>
          <p:nvPr/>
        </p:nvPicPr>
        <p:blipFill>
          <a:blip r:embed="rId3">
            <a:alphaModFix/>
          </a:blip>
          <a:stretch>
            <a:fillRect/>
          </a:stretch>
        </p:blipFill>
        <p:spPr>
          <a:xfrm>
            <a:off x="4206550" y="1630375"/>
            <a:ext cx="4815026" cy="2514550"/>
          </a:xfrm>
          <a:prstGeom prst="rect">
            <a:avLst/>
          </a:prstGeom>
          <a:noFill/>
          <a:ln>
            <a:noFill/>
          </a:ln>
        </p:spPr>
      </p:pic>
      <p:pic>
        <p:nvPicPr>
          <p:cNvPr id="157" name="Google Shape;157;p30"/>
          <p:cNvPicPr preferRelativeResize="0"/>
          <p:nvPr/>
        </p:nvPicPr>
        <p:blipFill>
          <a:blip r:embed="rId4">
            <a:alphaModFix/>
          </a:blip>
          <a:stretch>
            <a:fillRect/>
          </a:stretch>
        </p:blipFill>
        <p:spPr>
          <a:xfrm>
            <a:off x="152400" y="1531775"/>
            <a:ext cx="4372425" cy="291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VISUALISING POSITION OF DATA</a:t>
            </a:r>
            <a:endParaRPr/>
          </a:p>
        </p:txBody>
      </p:sp>
      <p:sp>
        <p:nvSpPr>
          <p:cNvPr id="163" name="Google Shape;163;p31"/>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31"/>
          <p:cNvPicPr preferRelativeResize="0"/>
          <p:nvPr/>
        </p:nvPicPr>
        <p:blipFill>
          <a:blip r:embed="rId3">
            <a:alphaModFix/>
          </a:blip>
          <a:stretch>
            <a:fillRect/>
          </a:stretch>
        </p:blipFill>
        <p:spPr>
          <a:xfrm>
            <a:off x="4574375" y="1500325"/>
            <a:ext cx="4785075" cy="3190050"/>
          </a:xfrm>
          <a:prstGeom prst="rect">
            <a:avLst/>
          </a:prstGeom>
          <a:noFill/>
          <a:ln>
            <a:noFill/>
          </a:ln>
        </p:spPr>
      </p:pic>
      <p:pic>
        <p:nvPicPr>
          <p:cNvPr id="165" name="Google Shape;165;p31"/>
          <p:cNvPicPr preferRelativeResize="0"/>
          <p:nvPr/>
        </p:nvPicPr>
        <p:blipFill>
          <a:blip r:embed="rId4">
            <a:alphaModFix/>
          </a:blip>
          <a:stretch>
            <a:fillRect/>
          </a:stretch>
        </p:blipFill>
        <p:spPr>
          <a:xfrm>
            <a:off x="94100" y="1515159"/>
            <a:ext cx="4785075" cy="31900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INFORMATION GIVEN</a:t>
            </a:r>
            <a:endParaRPr/>
          </a:p>
        </p:txBody>
      </p:sp>
      <p:sp>
        <p:nvSpPr>
          <p:cNvPr id="171" name="Google Shape;171;p32"/>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2"/>
          <p:cNvSpPr txBox="1"/>
          <p:nvPr>
            <p:ph idx="4294967295" type="body"/>
          </p:nvPr>
        </p:nvSpPr>
        <p:spPr>
          <a:xfrm>
            <a:off x="678600" y="1818475"/>
            <a:ext cx="3226500" cy="169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4 Access Points</a:t>
            </a:r>
            <a:endParaRPr/>
          </a:p>
          <a:p>
            <a:pPr indent="-317500" lvl="0" marL="457200" rtl="0" algn="l">
              <a:spcBef>
                <a:spcPts val="0"/>
              </a:spcBef>
              <a:spcAft>
                <a:spcPts val="0"/>
              </a:spcAft>
              <a:buSzPts val="1400"/>
              <a:buChar char="●"/>
            </a:pPr>
            <a:r>
              <a:rPr lang="en"/>
              <a:t>13 unknown nodes. </a:t>
            </a:r>
            <a:endParaRPr/>
          </a:p>
          <a:p>
            <a:pPr indent="-317500" lvl="0" marL="457200" rtl="0" algn="l">
              <a:spcBef>
                <a:spcPts val="0"/>
              </a:spcBef>
              <a:spcAft>
                <a:spcPts val="0"/>
              </a:spcAft>
              <a:buSzPts val="1400"/>
              <a:buChar char="●"/>
            </a:pPr>
            <a:r>
              <a:rPr lang="en"/>
              <a:t>Latitude, Longitude of APs</a:t>
            </a:r>
            <a:endParaRPr/>
          </a:p>
          <a:p>
            <a:pPr indent="-317500" lvl="0" marL="457200" rtl="0" algn="l">
              <a:spcBef>
                <a:spcPts val="0"/>
              </a:spcBef>
              <a:spcAft>
                <a:spcPts val="0"/>
              </a:spcAft>
              <a:buSzPts val="1400"/>
              <a:buChar char="●"/>
            </a:pPr>
            <a:r>
              <a:rPr lang="en"/>
              <a:t>Channel number of each AP</a:t>
            </a:r>
            <a:endParaRPr/>
          </a:p>
          <a:p>
            <a:pPr indent="-317500" lvl="0" marL="457200" rtl="0" algn="l">
              <a:spcBef>
                <a:spcPts val="0"/>
              </a:spcBef>
              <a:spcAft>
                <a:spcPts val="0"/>
              </a:spcAft>
              <a:buSzPts val="1400"/>
              <a:buChar char="●"/>
            </a:pPr>
            <a:r>
              <a:rPr lang="en"/>
              <a:t>Timestamps</a:t>
            </a:r>
            <a:endParaRPr/>
          </a:p>
          <a:p>
            <a:pPr indent="-317500" lvl="0" marL="457200" rtl="0" algn="l">
              <a:spcBef>
                <a:spcPts val="0"/>
              </a:spcBef>
              <a:spcAft>
                <a:spcPts val="0"/>
              </a:spcAft>
              <a:buSzPts val="1400"/>
              <a:buChar char="●"/>
            </a:pPr>
            <a:r>
              <a:rPr lang="en"/>
              <a:t>RSSI (dBm)</a:t>
            </a:r>
            <a:endParaRPr/>
          </a:p>
          <a:p>
            <a:pPr indent="0" lvl="0" marL="457200" rtl="0" algn="l">
              <a:spcBef>
                <a:spcPts val="1600"/>
              </a:spcBef>
              <a:spcAft>
                <a:spcPts val="1600"/>
              </a:spcAft>
              <a:buNone/>
            </a:pPr>
            <a:r>
              <a:t/>
            </a:r>
            <a:endParaRPr/>
          </a:p>
        </p:txBody>
      </p:sp>
      <p:pic>
        <p:nvPicPr>
          <p:cNvPr id="173" name="Google Shape;173;p32"/>
          <p:cNvPicPr preferRelativeResize="0"/>
          <p:nvPr/>
        </p:nvPicPr>
        <p:blipFill rotWithShape="1">
          <a:blip r:embed="rId3">
            <a:alphaModFix/>
          </a:blip>
          <a:srcRect b="10549" l="0" r="2400" t="5459"/>
          <a:stretch/>
        </p:blipFill>
        <p:spPr>
          <a:xfrm>
            <a:off x="3055800" y="3886762"/>
            <a:ext cx="5310151" cy="848089"/>
          </a:xfrm>
          <a:prstGeom prst="rect">
            <a:avLst/>
          </a:prstGeom>
          <a:noFill/>
          <a:ln>
            <a:noFill/>
          </a:ln>
        </p:spPr>
      </p:pic>
      <p:pic>
        <p:nvPicPr>
          <p:cNvPr id="174" name="Google Shape;174;p32"/>
          <p:cNvPicPr preferRelativeResize="0"/>
          <p:nvPr/>
        </p:nvPicPr>
        <p:blipFill rotWithShape="1">
          <a:blip r:embed="rId4">
            <a:alphaModFix/>
          </a:blip>
          <a:srcRect b="0" l="7287" r="0" t="0"/>
          <a:stretch/>
        </p:blipFill>
        <p:spPr>
          <a:xfrm>
            <a:off x="4583117" y="1526676"/>
            <a:ext cx="3782833" cy="21456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DATASET</a:t>
            </a:r>
            <a:br>
              <a:rPr lang="en"/>
            </a:br>
            <a:r>
              <a:rPr lang="en"/>
              <a:t>INFERENCE</a:t>
            </a:r>
            <a:endParaRPr/>
          </a:p>
        </p:txBody>
      </p:sp>
      <p:sp>
        <p:nvSpPr>
          <p:cNvPr id="180" name="Google Shape;180;p33"/>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idx="4294967295" type="body"/>
          </p:nvPr>
        </p:nvSpPr>
        <p:spPr>
          <a:xfrm>
            <a:off x="615875" y="346325"/>
            <a:ext cx="5469000" cy="206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Regression problem</a:t>
            </a:r>
            <a:endParaRPr/>
          </a:p>
          <a:p>
            <a:pPr indent="-317500" lvl="0" marL="457200" rtl="0" algn="l">
              <a:spcBef>
                <a:spcPts val="0"/>
              </a:spcBef>
              <a:spcAft>
                <a:spcPts val="0"/>
              </a:spcAft>
              <a:buSzPts val="1400"/>
              <a:buChar char="●"/>
            </a:pPr>
            <a:r>
              <a:rPr lang="en"/>
              <a:t>Sampling period is 100 sec for an unknown node  from one AP, i.e  an unknown node observes 100 RSSI values from one AP in this period.</a:t>
            </a:r>
            <a:endParaRPr/>
          </a:p>
          <a:p>
            <a:pPr indent="-317500" lvl="0" marL="457200" rtl="0" algn="l">
              <a:spcBef>
                <a:spcPts val="0"/>
              </a:spcBef>
              <a:spcAft>
                <a:spcPts val="0"/>
              </a:spcAft>
              <a:buSzPts val="1400"/>
              <a:buChar char="●"/>
            </a:pPr>
            <a:r>
              <a:rPr lang="en"/>
              <a:t>Does not always satisfy the distance-RSSI relationship</a:t>
            </a:r>
            <a:endParaRPr/>
          </a:p>
          <a:p>
            <a:pPr indent="-317500" lvl="0" marL="457200" rtl="0" algn="l">
              <a:spcBef>
                <a:spcPts val="0"/>
              </a:spcBef>
              <a:spcAft>
                <a:spcPts val="0"/>
              </a:spcAft>
              <a:buSzPts val="1400"/>
              <a:buChar char="●"/>
            </a:pPr>
            <a:r>
              <a:rPr lang="en"/>
              <a:t>RSSI values to multiple unknown nodes remain the same even though they are in different positions</a:t>
            </a:r>
            <a:endParaRPr/>
          </a:p>
          <a:p>
            <a:pPr indent="-317500" lvl="0" marL="457200" rtl="0" algn="l">
              <a:spcBef>
                <a:spcPts val="0"/>
              </a:spcBef>
              <a:spcAft>
                <a:spcPts val="0"/>
              </a:spcAft>
              <a:buSzPts val="1400"/>
              <a:buChar char="●"/>
            </a:pPr>
            <a:r>
              <a:rPr lang="en"/>
              <a:t>Less RSSI values ( data points) for a complex environment</a:t>
            </a:r>
            <a:endParaRPr/>
          </a:p>
          <a:p>
            <a:pPr indent="-317500" lvl="0" marL="457200" rtl="0" algn="l">
              <a:spcBef>
                <a:spcPts val="0"/>
              </a:spcBef>
              <a:spcAft>
                <a:spcPts val="0"/>
              </a:spcAft>
              <a:buSzPts val="1400"/>
              <a:buChar char="●"/>
            </a:pPr>
            <a:r>
              <a:rPr lang="en"/>
              <a:t>Hence we need to model all these inconsistencies in the dataset</a:t>
            </a:r>
            <a:endParaRPr/>
          </a:p>
          <a:p>
            <a:pPr indent="0" lvl="0" marL="457200" rtl="0" algn="l">
              <a:spcBef>
                <a:spcPts val="1600"/>
              </a:spcBef>
              <a:spcAft>
                <a:spcPts val="1600"/>
              </a:spcAft>
              <a:buNone/>
            </a:pPr>
            <a:r>
              <a:t/>
            </a:r>
            <a:endParaRPr/>
          </a:p>
        </p:txBody>
      </p:sp>
      <p:pic>
        <p:nvPicPr>
          <p:cNvPr id="186" name="Google Shape;186;p34"/>
          <p:cNvPicPr preferRelativeResize="0"/>
          <p:nvPr/>
        </p:nvPicPr>
        <p:blipFill>
          <a:blip r:embed="rId3">
            <a:alphaModFix/>
          </a:blip>
          <a:stretch>
            <a:fillRect/>
          </a:stretch>
        </p:blipFill>
        <p:spPr>
          <a:xfrm>
            <a:off x="6085650" y="539662"/>
            <a:ext cx="2783375" cy="1835125"/>
          </a:xfrm>
          <a:prstGeom prst="rect">
            <a:avLst/>
          </a:prstGeom>
          <a:noFill/>
          <a:ln>
            <a:noFill/>
          </a:ln>
        </p:spPr>
      </p:pic>
      <p:pic>
        <p:nvPicPr>
          <p:cNvPr id="187" name="Google Shape;187;p34"/>
          <p:cNvPicPr preferRelativeResize="0"/>
          <p:nvPr/>
        </p:nvPicPr>
        <p:blipFill>
          <a:blip r:embed="rId4">
            <a:alphaModFix/>
          </a:blip>
          <a:stretch>
            <a:fillRect/>
          </a:stretch>
        </p:blipFill>
        <p:spPr>
          <a:xfrm>
            <a:off x="2267375" y="2792575"/>
            <a:ext cx="3315575" cy="2147300"/>
          </a:xfrm>
          <a:prstGeom prst="rect">
            <a:avLst/>
          </a:prstGeom>
          <a:noFill/>
          <a:ln>
            <a:noFill/>
          </a:ln>
        </p:spPr>
      </p:pic>
      <p:pic>
        <p:nvPicPr>
          <p:cNvPr id="188" name="Google Shape;188;p34"/>
          <p:cNvPicPr preferRelativeResize="0"/>
          <p:nvPr/>
        </p:nvPicPr>
        <p:blipFill>
          <a:blip r:embed="rId5">
            <a:alphaModFix/>
          </a:blip>
          <a:stretch>
            <a:fillRect/>
          </a:stretch>
        </p:blipFill>
        <p:spPr>
          <a:xfrm>
            <a:off x="5865274" y="2879325"/>
            <a:ext cx="2906550" cy="197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p:nvPr/>
        </p:nvSpPr>
        <p:spPr>
          <a:xfrm>
            <a:off x="2000250" y="0"/>
            <a:ext cx="5143500" cy="277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5"/>
          <p:cNvSpPr txBox="1"/>
          <p:nvPr>
            <p:ph type="title"/>
          </p:nvPr>
        </p:nvSpPr>
        <p:spPr>
          <a:xfrm>
            <a:off x="685800" y="1172875"/>
            <a:ext cx="7772400" cy="11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SOLUTION</a:t>
            </a:r>
            <a:endParaRPr/>
          </a:p>
        </p:txBody>
      </p:sp>
      <p:sp>
        <p:nvSpPr>
          <p:cNvPr id="195" name="Google Shape;195;p35"/>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CHECK OUT THE SOLUTION</a:t>
            </a:r>
            <a:endParaRPr/>
          </a:p>
        </p:txBody>
      </p:sp>
      <p:sp>
        <p:nvSpPr>
          <p:cNvPr id="196" name="Google Shape;196;p35"/>
          <p:cNvSpPr/>
          <p:nvPr/>
        </p:nvSpPr>
        <p:spPr>
          <a:xfrm>
            <a:off x="2843250" y="3592200"/>
            <a:ext cx="3457500" cy="13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ial Skills Learning by Slidesgo">
  <a:themeElements>
    <a:clrScheme name="Simple Light">
      <a:dk1>
        <a:srgbClr val="263238"/>
      </a:dk1>
      <a:lt1>
        <a:srgbClr val="FFFFFF"/>
      </a:lt1>
      <a:dk2>
        <a:srgbClr val="455A64"/>
      </a:dk2>
      <a:lt2>
        <a:srgbClr val="EEEEEE"/>
      </a:lt2>
      <a:accent1>
        <a:srgbClr val="FFC727"/>
      </a:accent1>
      <a:accent2>
        <a:srgbClr val="2C2945"/>
      </a:accent2>
      <a:accent3>
        <a:srgbClr val="AD6359"/>
      </a:accent3>
      <a:accent4>
        <a:srgbClr val="F7A9A0"/>
      </a:accent4>
      <a:accent5>
        <a:srgbClr val="EFEFEF"/>
      </a:accent5>
      <a:accent6>
        <a:srgbClr val="F3F3F3"/>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