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1" r:id="rId4"/>
    <p:sldId id="272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9E7"/>
    <a:srgbClr val="5EB2FC"/>
    <a:srgbClr val="70AD47"/>
    <a:srgbClr val="EC3A3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01DB-1218-419B-FC9D-BDEA685ED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54EEF-AD66-0169-985C-FC40C077D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2A909-2B3A-97AB-EB19-F053A2AE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629F5-D10B-C466-E151-341A0C23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446B6-FC13-22B0-825E-7EFBD70B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0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3179-4EAC-325F-39D6-562F5826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9E92F-4EB4-9BD3-2E48-A80222365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CE1CA-EBA5-F4E6-FBF3-4367F9DF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EBEAB-CCE8-7569-8624-60943738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5728E-5C65-F664-33C1-463C7729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C477B2-8732-1A36-3A17-8B2394DD7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0BBBA-6EED-3238-7975-D5000E33F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37CDD-E055-363F-8213-7E6D123C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63A3D-DF91-6179-0F95-2FD5E46E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00AB3-6B05-CF82-05C3-E9E47DD1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9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9F88-8460-F3CE-EEB8-4EAEDD17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6BCC5-A250-B496-53C4-08A3917B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AF8B9-7AA9-5E10-D0D1-EBB9769C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65CAB-E8B8-CC96-D15D-0B9C734C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308C7-28C5-D357-6E94-EB2F3BBE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7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36B8-8D19-05AE-8D78-8F843BCA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DDFD3-F2F1-15FC-8ABA-67031523F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4AC7F-5FB9-DC4C-518A-447C3F60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2BAE5-FD41-03EF-D910-4334A5D8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F2445-42B3-C9B7-FD25-95EFF255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6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ACD9C-6692-85E0-3D26-9B76792B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5F52D-5775-4B1E-6071-E566F638B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A5BD8-6B3A-018E-9EAB-AABF07360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D4B6A-B4FE-746B-A93C-79E647D4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0AF6D-AFE1-27A9-8E3A-DA82654D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C92F4-A416-2F78-CF87-4FE349D6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8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5347-B482-D6B7-A8DF-1971D1F8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06102-9895-A5B5-F50D-197FB0F0B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8FDE4-39FF-3999-FC87-DA3EBAC8B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504EB-F5A4-F438-3EB6-0EA0FF571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33382-1CE0-DC7A-94C8-203068C07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15C6B-33E3-7CDB-0DE2-84C8153B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F1B1A-E9BB-07EE-CB83-8F8E7711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2712E-BEFB-8A32-4648-08534D9F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8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0975-6DD3-50B6-7D28-8014C051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D769E0-A0B0-55BE-BC7E-900823EA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A17E6-9B95-5B54-F9D7-6A039E12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4A7BF-14A1-D58C-3DBA-7202EF0B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6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CB94A-1A8E-C709-DD6F-195535C2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6639D-BDD1-7E72-23B5-C2629382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CE838-B603-260D-C3A2-725B1EC8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4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8863-0F88-BC83-4D2D-A6514CF6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FAB1-F5A2-5300-2318-9DD8A05BE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03831-7F4B-75D4-1DF1-3DF455AEE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A9684-309B-CF11-4146-38604367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37B73-9BCC-08B1-343F-70719EF4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8B769-34B4-D803-31E8-52950D47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0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2571-BA2E-1CE7-B759-6590046D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247A9-19EB-7FA4-25F2-788D9018A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F09A3-0931-AAD9-36D5-5FEB7255F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24891-34E7-70CD-2405-770BA5F9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4F779-C0A6-1C8C-7B9B-699FA3C0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905C4-990C-458B-D92C-1546EB3D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8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26E83-8028-D4AB-A28D-CEA27B04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976B3-7325-072D-5582-77A0B4CA1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FBF07-F562-9BCF-B799-285065A73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F728-E0AA-4669-97AD-F50223D8D15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9FF4D-FD10-29B6-74A4-3452D9F97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91CBD-5A04-2D19-B4B1-8D2A0AA41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0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92B59-1134-266C-5E15-4593E2F98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 lnSpcReduction="10000"/>
          </a:bodyPr>
          <a:lstStyle/>
          <a:p>
            <a:r>
              <a:rPr lang="en-US" sz="2000" b="1" dirty="0">
                <a:solidFill>
                  <a:srgbClr val="080808"/>
                </a:solidFill>
              </a:rPr>
              <a:t>TEAM MEMBERS:</a:t>
            </a:r>
          </a:p>
          <a:p>
            <a:r>
              <a:rPr lang="en-US" sz="2000" dirty="0">
                <a:solidFill>
                  <a:srgbClr val="080808"/>
                </a:solidFill>
              </a:rPr>
              <a:t>&lt;ADD NAMES&gt;</a:t>
            </a:r>
          </a:p>
          <a:p>
            <a:r>
              <a:rPr lang="en-US" sz="2000" dirty="0">
                <a:solidFill>
                  <a:srgbClr val="080808"/>
                </a:solidFill>
              </a:rPr>
              <a:t>&lt;Course&gt;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D412F-D150-DAF5-BF8B-BD9AB9820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763086"/>
            <a:ext cx="5782716" cy="1741274"/>
          </a:xfrm>
          <a:noFill/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5G PROJECT OVERVIEW</a:t>
            </a:r>
            <a:br>
              <a:rPr lang="en-US" sz="3600" b="1" dirty="0">
                <a:solidFill>
                  <a:srgbClr val="080808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TEAM DATA RANGERS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Current marks | Oklahoma State University">
            <a:extLst>
              <a:ext uri="{FF2B5EF4-FFF2-40B4-BE49-F238E27FC236}">
                <a16:creationId xmlns:a16="http://schemas.microsoft.com/office/drawing/2014/main" id="{521F425C-158E-9906-774A-1B5AFEA61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472" y="1395881"/>
            <a:ext cx="2876352" cy="148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BBF5A96A-7583-8F75-7FDE-3D582466C5A4}"/>
              </a:ext>
            </a:extLst>
          </p:cNvPr>
          <p:cNvSpPr txBox="1">
            <a:spLocks/>
          </p:cNvSpPr>
          <p:nvPr/>
        </p:nvSpPr>
        <p:spPr>
          <a:xfrm>
            <a:off x="4537177" y="888325"/>
            <a:ext cx="3312734" cy="9864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80808"/>
                </a:solidFill>
              </a:rPr>
              <a:t>23</a:t>
            </a:r>
            <a:r>
              <a:rPr lang="en-US" sz="2000" b="1" baseline="30000" dirty="0">
                <a:solidFill>
                  <a:srgbClr val="080808"/>
                </a:solidFill>
              </a:rPr>
              <a:t>rd</a:t>
            </a:r>
            <a:r>
              <a:rPr lang="en-US" sz="2000" b="1" dirty="0">
                <a:solidFill>
                  <a:srgbClr val="080808"/>
                </a:solidFill>
              </a:rPr>
              <a:t> NOV 2022</a:t>
            </a:r>
            <a:endParaRPr lang="en-US" sz="20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7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C0B32-EA1D-4EE1-5179-3510DD5BC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80" y="1851671"/>
            <a:ext cx="10709459" cy="507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Shifted focus from absolute Indicator values to other factors like network fluctuations as several scenarios are possible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011A48-15E5-E3F3-2BBD-A8C781728B84}"/>
              </a:ext>
            </a:extLst>
          </p:cNvPr>
          <p:cNvSpPr txBox="1">
            <a:spLocks/>
          </p:cNvSpPr>
          <p:nvPr/>
        </p:nvSpPr>
        <p:spPr>
          <a:xfrm>
            <a:off x="685800" y="371721"/>
            <a:ext cx="1123314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A FRESH PERSPECTIVE ON INFORMATION FROM INDICATORS</a:t>
            </a:r>
          </a:p>
        </p:txBody>
      </p:sp>
      <p:grpSp>
        <p:nvGrpSpPr>
          <p:cNvPr id="17" name="Google Shape;98;p16">
            <a:extLst>
              <a:ext uri="{FF2B5EF4-FFF2-40B4-BE49-F238E27FC236}">
                <a16:creationId xmlns:a16="http://schemas.microsoft.com/office/drawing/2014/main" id="{995D16E6-A663-0BBF-82F4-1266C6EE321A}"/>
              </a:ext>
            </a:extLst>
          </p:cNvPr>
          <p:cNvGrpSpPr/>
          <p:nvPr/>
        </p:nvGrpSpPr>
        <p:grpSpPr>
          <a:xfrm>
            <a:off x="496955" y="5001687"/>
            <a:ext cx="3859537" cy="923350"/>
            <a:chOff x="2673613" y="2780700"/>
            <a:chExt cx="3859537" cy="923350"/>
          </a:xfrm>
        </p:grpSpPr>
        <p:sp>
          <p:nvSpPr>
            <p:cNvPr id="19" name="Google Shape;99;p16">
              <a:extLst>
                <a:ext uri="{FF2B5EF4-FFF2-40B4-BE49-F238E27FC236}">
                  <a16:creationId xmlns:a16="http://schemas.microsoft.com/office/drawing/2014/main" id="{555EDEE4-888A-DA04-AF38-DEDA6DBDBB69}"/>
                </a:ext>
              </a:extLst>
            </p:cNvPr>
            <p:cNvSpPr txBox="1"/>
            <p:nvPr/>
          </p:nvSpPr>
          <p:spPr>
            <a:xfrm>
              <a:off x="2673613" y="3001788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rgbClr val="FFC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500" dirty="0">
                <a:solidFill>
                  <a:srgbClr val="FFC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" name="Google Shape;100;p16">
              <a:extLst>
                <a:ext uri="{FF2B5EF4-FFF2-40B4-BE49-F238E27FC236}">
                  <a16:creationId xmlns:a16="http://schemas.microsoft.com/office/drawing/2014/main" id="{2D399596-6428-B842-14FA-143BF12EC1F8}"/>
                </a:ext>
              </a:extLst>
            </p:cNvPr>
            <p:cNvSpPr/>
            <p:nvPr/>
          </p:nvSpPr>
          <p:spPr>
            <a:xfrm>
              <a:off x="3466375" y="2780700"/>
              <a:ext cx="566175" cy="923350"/>
            </a:xfrm>
            <a:custGeom>
              <a:avLst/>
              <a:gdLst/>
              <a:ahLst/>
              <a:cxnLst/>
              <a:rect l="l" t="t" r="r" b="b"/>
              <a:pathLst>
                <a:path w="22647" h="36934" extrusionOk="0">
                  <a:moveTo>
                    <a:pt x="3869" y="1"/>
                  </a:moveTo>
                  <a:cubicBezTo>
                    <a:pt x="3069" y="1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9"/>
                  </a:lnTo>
                  <a:cubicBezTo>
                    <a:pt x="14919" y="17485"/>
                    <a:pt x="14919" y="19461"/>
                    <a:pt x="13693" y="20676"/>
                  </a:cubicBezTo>
                  <a:lnTo>
                    <a:pt x="1" y="34368"/>
                  </a:lnTo>
                  <a:lnTo>
                    <a:pt x="1655" y="36023"/>
                  </a:lnTo>
                  <a:cubicBezTo>
                    <a:pt x="2269" y="36630"/>
                    <a:pt x="3069" y="36934"/>
                    <a:pt x="3869" y="36934"/>
                  </a:cubicBezTo>
                  <a:cubicBezTo>
                    <a:pt x="4668" y="36934"/>
                    <a:pt x="5465" y="36630"/>
                    <a:pt x="6073" y="36023"/>
                  </a:cubicBezTo>
                  <a:lnTo>
                    <a:pt x="21420" y="20676"/>
                  </a:lnTo>
                  <a:cubicBezTo>
                    <a:pt x="22646" y="19461"/>
                    <a:pt x="22646" y="17485"/>
                    <a:pt x="21420" y="16259"/>
                  </a:cubicBezTo>
                  <a:lnTo>
                    <a:pt x="6073" y="911"/>
                  </a:lnTo>
                  <a:cubicBezTo>
                    <a:pt x="5465" y="304"/>
                    <a:pt x="4668" y="1"/>
                    <a:pt x="386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1;p16">
              <a:extLst>
                <a:ext uri="{FF2B5EF4-FFF2-40B4-BE49-F238E27FC236}">
                  <a16:creationId xmlns:a16="http://schemas.microsoft.com/office/drawing/2014/main" id="{02D6053A-2F8D-89BA-92F7-F6C8080812F3}"/>
                </a:ext>
              </a:extLst>
            </p:cNvPr>
            <p:cNvSpPr/>
            <p:nvPr/>
          </p:nvSpPr>
          <p:spPr>
            <a:xfrm>
              <a:off x="3533650" y="3093100"/>
              <a:ext cx="171775" cy="298575"/>
            </a:xfrm>
            <a:custGeom>
              <a:avLst/>
              <a:gdLst/>
              <a:ahLst/>
              <a:cxnLst/>
              <a:rect l="l" t="t" r="r" b="b"/>
              <a:pathLst>
                <a:path w="6871" h="11943" extrusionOk="0">
                  <a:moveTo>
                    <a:pt x="1499" y="0"/>
                  </a:moveTo>
                  <a:cubicBezTo>
                    <a:pt x="736" y="0"/>
                    <a:pt x="0" y="595"/>
                    <a:pt x="0" y="1488"/>
                  </a:cubicBezTo>
                  <a:lnTo>
                    <a:pt x="0" y="10454"/>
                  </a:lnTo>
                  <a:cubicBezTo>
                    <a:pt x="0" y="11348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2"/>
                  </a:cubicBezTo>
                  <a:lnTo>
                    <a:pt x="5382" y="8656"/>
                  </a:lnTo>
                  <a:cubicBezTo>
                    <a:pt x="6870" y="7180"/>
                    <a:pt x="6870" y="4775"/>
                    <a:pt x="5382" y="3286"/>
                  </a:cubicBezTo>
                  <a:lnTo>
                    <a:pt x="2536" y="441"/>
                  </a:lnTo>
                  <a:cubicBezTo>
                    <a:pt x="2236" y="136"/>
                    <a:pt x="1864" y="0"/>
                    <a:pt x="149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2;p16">
              <a:extLst>
                <a:ext uri="{FF2B5EF4-FFF2-40B4-BE49-F238E27FC236}">
                  <a16:creationId xmlns:a16="http://schemas.microsoft.com/office/drawing/2014/main" id="{90268B4F-8C6D-2DB1-88A8-409517EA9AD8}"/>
                </a:ext>
              </a:extLst>
            </p:cNvPr>
            <p:cNvSpPr/>
            <p:nvPr/>
          </p:nvSpPr>
          <p:spPr>
            <a:xfrm>
              <a:off x="3680100" y="2865675"/>
              <a:ext cx="2853050" cy="753400"/>
            </a:xfrm>
            <a:custGeom>
              <a:avLst/>
              <a:gdLst/>
              <a:ahLst/>
              <a:cxnLst/>
              <a:rect l="l" t="t" r="r" b="b"/>
              <a:pathLst>
                <a:path w="114122" h="30136" extrusionOk="0">
                  <a:moveTo>
                    <a:pt x="0" y="1"/>
                  </a:moveTo>
                  <a:lnTo>
                    <a:pt x="12871" y="12860"/>
                  </a:lnTo>
                  <a:cubicBezTo>
                    <a:pt x="13478" y="13467"/>
                    <a:pt x="13788" y="14265"/>
                    <a:pt x="13788" y="15074"/>
                  </a:cubicBezTo>
                  <a:cubicBezTo>
                    <a:pt x="13788" y="15872"/>
                    <a:pt x="13478" y="16670"/>
                    <a:pt x="12871" y="17277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 b="1" dirty="0">
                  <a:solidFill>
                    <a:srgbClr val="434343"/>
                  </a:solidFill>
                  <a:ea typeface="Roboto"/>
                  <a:cs typeface="Roboto"/>
                  <a:sym typeface="Roboto"/>
                </a:rPr>
                <a:t>Scenario 3</a:t>
              </a:r>
            </a:p>
          </p:txBody>
        </p:sp>
      </p:grpSp>
      <p:grpSp>
        <p:nvGrpSpPr>
          <p:cNvPr id="25" name="Google Shape;110;p16">
            <a:extLst>
              <a:ext uri="{FF2B5EF4-FFF2-40B4-BE49-F238E27FC236}">
                <a16:creationId xmlns:a16="http://schemas.microsoft.com/office/drawing/2014/main" id="{1404A565-7A4E-D062-6F71-C889D3CD31B6}"/>
              </a:ext>
            </a:extLst>
          </p:cNvPr>
          <p:cNvGrpSpPr/>
          <p:nvPr/>
        </p:nvGrpSpPr>
        <p:grpSpPr>
          <a:xfrm>
            <a:off x="496955" y="2582606"/>
            <a:ext cx="3859525" cy="923575"/>
            <a:chOff x="2673625" y="934650"/>
            <a:chExt cx="3859525" cy="923575"/>
          </a:xfrm>
        </p:grpSpPr>
        <p:sp>
          <p:nvSpPr>
            <p:cNvPr id="26" name="Google Shape;111;p16">
              <a:extLst>
                <a:ext uri="{FF2B5EF4-FFF2-40B4-BE49-F238E27FC236}">
                  <a16:creationId xmlns:a16="http://schemas.microsoft.com/office/drawing/2014/main" id="{8216A3CB-89B7-4887-EC73-16E36061FAF9}"/>
                </a:ext>
              </a:extLst>
            </p:cNvPr>
            <p:cNvSpPr txBox="1"/>
            <p:nvPr/>
          </p:nvSpPr>
          <p:spPr>
            <a:xfrm>
              <a:off x="2673625" y="1155725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5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" name="Google Shape;112;p16">
              <a:extLst>
                <a:ext uri="{FF2B5EF4-FFF2-40B4-BE49-F238E27FC236}">
                  <a16:creationId xmlns:a16="http://schemas.microsoft.com/office/drawing/2014/main" id="{E48D830C-D1DC-C098-C125-79D36F39D137}"/>
                </a:ext>
              </a:extLst>
            </p:cNvPr>
            <p:cNvSpPr/>
            <p:nvPr/>
          </p:nvSpPr>
          <p:spPr>
            <a:xfrm>
              <a:off x="3466375" y="934650"/>
              <a:ext cx="566175" cy="923575"/>
            </a:xfrm>
            <a:custGeom>
              <a:avLst/>
              <a:gdLst/>
              <a:ahLst/>
              <a:cxnLst/>
              <a:rect l="l" t="t" r="r" b="b"/>
              <a:pathLst>
                <a:path w="22647" h="36943" extrusionOk="0">
                  <a:moveTo>
                    <a:pt x="3869" y="0"/>
                  </a:moveTo>
                  <a:cubicBezTo>
                    <a:pt x="3069" y="0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8"/>
                  </a:lnTo>
                  <a:cubicBezTo>
                    <a:pt x="14919" y="17484"/>
                    <a:pt x="14919" y="19461"/>
                    <a:pt x="13693" y="20675"/>
                  </a:cubicBezTo>
                  <a:lnTo>
                    <a:pt x="1" y="34379"/>
                  </a:lnTo>
                  <a:lnTo>
                    <a:pt x="1655" y="36022"/>
                  </a:lnTo>
                  <a:cubicBezTo>
                    <a:pt x="2269" y="36636"/>
                    <a:pt x="3069" y="36942"/>
                    <a:pt x="3869" y="36942"/>
                  </a:cubicBezTo>
                  <a:cubicBezTo>
                    <a:pt x="4668" y="36942"/>
                    <a:pt x="5465" y="36636"/>
                    <a:pt x="6073" y="36022"/>
                  </a:cubicBezTo>
                  <a:lnTo>
                    <a:pt x="21420" y="20675"/>
                  </a:lnTo>
                  <a:cubicBezTo>
                    <a:pt x="22646" y="19461"/>
                    <a:pt x="22646" y="17484"/>
                    <a:pt x="21420" y="16258"/>
                  </a:cubicBezTo>
                  <a:lnTo>
                    <a:pt x="6073" y="911"/>
                  </a:lnTo>
                  <a:cubicBezTo>
                    <a:pt x="5465" y="304"/>
                    <a:pt x="4668" y="0"/>
                    <a:pt x="3869" y="0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3;p16">
              <a:extLst>
                <a:ext uri="{FF2B5EF4-FFF2-40B4-BE49-F238E27FC236}">
                  <a16:creationId xmlns:a16="http://schemas.microsoft.com/office/drawing/2014/main" id="{6FBB822D-F3CA-9720-F92D-6CEF5F1D0406}"/>
                </a:ext>
              </a:extLst>
            </p:cNvPr>
            <p:cNvSpPr/>
            <p:nvPr/>
          </p:nvSpPr>
          <p:spPr>
            <a:xfrm>
              <a:off x="3533650" y="1247050"/>
              <a:ext cx="171775" cy="298550"/>
            </a:xfrm>
            <a:custGeom>
              <a:avLst/>
              <a:gdLst/>
              <a:ahLst/>
              <a:cxnLst/>
              <a:rect l="l" t="t" r="r" b="b"/>
              <a:pathLst>
                <a:path w="6871" h="11942" extrusionOk="0">
                  <a:moveTo>
                    <a:pt x="1501" y="0"/>
                  </a:moveTo>
                  <a:cubicBezTo>
                    <a:pt x="737" y="0"/>
                    <a:pt x="0" y="597"/>
                    <a:pt x="0" y="1500"/>
                  </a:cubicBezTo>
                  <a:lnTo>
                    <a:pt x="0" y="10453"/>
                  </a:lnTo>
                  <a:cubicBezTo>
                    <a:pt x="0" y="11347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1"/>
                  </a:cubicBezTo>
                  <a:lnTo>
                    <a:pt x="5382" y="8656"/>
                  </a:lnTo>
                  <a:cubicBezTo>
                    <a:pt x="6870" y="7179"/>
                    <a:pt x="6870" y="4774"/>
                    <a:pt x="5382" y="3286"/>
                  </a:cubicBezTo>
                  <a:lnTo>
                    <a:pt x="2536" y="440"/>
                  </a:lnTo>
                  <a:cubicBezTo>
                    <a:pt x="2236" y="136"/>
                    <a:pt x="1865" y="0"/>
                    <a:pt x="1501" y="0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4;p16">
              <a:extLst>
                <a:ext uri="{FF2B5EF4-FFF2-40B4-BE49-F238E27FC236}">
                  <a16:creationId xmlns:a16="http://schemas.microsoft.com/office/drawing/2014/main" id="{DDCE71BF-371B-11E7-4531-9B3DBCC203A3}"/>
                </a:ext>
              </a:extLst>
            </p:cNvPr>
            <p:cNvSpPr/>
            <p:nvPr/>
          </p:nvSpPr>
          <p:spPr>
            <a:xfrm>
              <a:off x="3680100" y="1019625"/>
              <a:ext cx="2853050" cy="753400"/>
            </a:xfrm>
            <a:custGeom>
              <a:avLst/>
              <a:gdLst/>
              <a:ahLst/>
              <a:cxnLst/>
              <a:rect l="l" t="t" r="r" b="b"/>
              <a:pathLst>
                <a:path w="114122" h="30136" extrusionOk="0">
                  <a:moveTo>
                    <a:pt x="0" y="0"/>
                  </a:moveTo>
                  <a:lnTo>
                    <a:pt x="12871" y="12859"/>
                  </a:lnTo>
                  <a:cubicBezTo>
                    <a:pt x="13478" y="13466"/>
                    <a:pt x="13788" y="14276"/>
                    <a:pt x="13788" y="15074"/>
                  </a:cubicBezTo>
                  <a:cubicBezTo>
                    <a:pt x="13788" y="15871"/>
                    <a:pt x="13478" y="16669"/>
                    <a:pt x="12871" y="17276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rgbClr val="434343"/>
                  </a:solidFill>
                  <a:ea typeface="Roboto"/>
                  <a:cs typeface="Roboto"/>
                  <a:sym typeface="Roboto"/>
                </a:rPr>
                <a:t>Scenario 1</a:t>
              </a:r>
              <a:endParaRPr sz="1600" b="1" dirty="0">
                <a:solidFill>
                  <a:srgbClr val="434343"/>
                </a:solidFill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" name="Google Shape;98;p16">
            <a:extLst>
              <a:ext uri="{FF2B5EF4-FFF2-40B4-BE49-F238E27FC236}">
                <a16:creationId xmlns:a16="http://schemas.microsoft.com/office/drawing/2014/main" id="{09F74E44-E120-CA41-7EA2-0D5849192FE6}"/>
              </a:ext>
            </a:extLst>
          </p:cNvPr>
          <p:cNvGrpSpPr/>
          <p:nvPr/>
        </p:nvGrpSpPr>
        <p:grpSpPr>
          <a:xfrm>
            <a:off x="496943" y="3785598"/>
            <a:ext cx="3859537" cy="923350"/>
            <a:chOff x="2673613" y="2780700"/>
            <a:chExt cx="3859537" cy="923350"/>
          </a:xfrm>
        </p:grpSpPr>
        <p:sp>
          <p:nvSpPr>
            <p:cNvPr id="32" name="Google Shape;99;p16">
              <a:extLst>
                <a:ext uri="{FF2B5EF4-FFF2-40B4-BE49-F238E27FC236}">
                  <a16:creationId xmlns:a16="http://schemas.microsoft.com/office/drawing/2014/main" id="{098C0182-AA5B-782E-9C3E-74AEEB84B9F3}"/>
                </a:ext>
              </a:extLst>
            </p:cNvPr>
            <p:cNvSpPr txBox="1"/>
            <p:nvPr/>
          </p:nvSpPr>
          <p:spPr>
            <a:xfrm>
              <a:off x="2673613" y="3001788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5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" name="Google Shape;100;p16">
              <a:extLst>
                <a:ext uri="{FF2B5EF4-FFF2-40B4-BE49-F238E27FC236}">
                  <a16:creationId xmlns:a16="http://schemas.microsoft.com/office/drawing/2014/main" id="{8C353346-BBC9-9DC9-59CF-54D3F2CB76E5}"/>
                </a:ext>
              </a:extLst>
            </p:cNvPr>
            <p:cNvSpPr/>
            <p:nvPr/>
          </p:nvSpPr>
          <p:spPr>
            <a:xfrm>
              <a:off x="3466375" y="2780700"/>
              <a:ext cx="566175" cy="923350"/>
            </a:xfrm>
            <a:custGeom>
              <a:avLst/>
              <a:gdLst/>
              <a:ahLst/>
              <a:cxnLst/>
              <a:rect l="l" t="t" r="r" b="b"/>
              <a:pathLst>
                <a:path w="22647" h="36934" extrusionOk="0">
                  <a:moveTo>
                    <a:pt x="3869" y="1"/>
                  </a:moveTo>
                  <a:cubicBezTo>
                    <a:pt x="3069" y="1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9"/>
                  </a:lnTo>
                  <a:cubicBezTo>
                    <a:pt x="14919" y="17485"/>
                    <a:pt x="14919" y="19461"/>
                    <a:pt x="13693" y="20676"/>
                  </a:cubicBezTo>
                  <a:lnTo>
                    <a:pt x="1" y="34368"/>
                  </a:lnTo>
                  <a:lnTo>
                    <a:pt x="1655" y="36023"/>
                  </a:lnTo>
                  <a:cubicBezTo>
                    <a:pt x="2269" y="36630"/>
                    <a:pt x="3069" y="36934"/>
                    <a:pt x="3869" y="36934"/>
                  </a:cubicBezTo>
                  <a:cubicBezTo>
                    <a:pt x="4668" y="36934"/>
                    <a:pt x="5465" y="36630"/>
                    <a:pt x="6073" y="36023"/>
                  </a:cubicBezTo>
                  <a:lnTo>
                    <a:pt x="21420" y="20676"/>
                  </a:lnTo>
                  <a:cubicBezTo>
                    <a:pt x="22646" y="19461"/>
                    <a:pt x="22646" y="17485"/>
                    <a:pt x="21420" y="16259"/>
                  </a:cubicBezTo>
                  <a:lnTo>
                    <a:pt x="6073" y="911"/>
                  </a:lnTo>
                  <a:cubicBezTo>
                    <a:pt x="5465" y="304"/>
                    <a:pt x="4668" y="1"/>
                    <a:pt x="3869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1;p16">
              <a:extLst>
                <a:ext uri="{FF2B5EF4-FFF2-40B4-BE49-F238E27FC236}">
                  <a16:creationId xmlns:a16="http://schemas.microsoft.com/office/drawing/2014/main" id="{90699856-A41F-C535-B193-3255F72A302A}"/>
                </a:ext>
              </a:extLst>
            </p:cNvPr>
            <p:cNvSpPr/>
            <p:nvPr/>
          </p:nvSpPr>
          <p:spPr>
            <a:xfrm>
              <a:off x="3533650" y="3093100"/>
              <a:ext cx="171775" cy="298575"/>
            </a:xfrm>
            <a:custGeom>
              <a:avLst/>
              <a:gdLst/>
              <a:ahLst/>
              <a:cxnLst/>
              <a:rect l="l" t="t" r="r" b="b"/>
              <a:pathLst>
                <a:path w="6871" h="11943" extrusionOk="0">
                  <a:moveTo>
                    <a:pt x="1499" y="0"/>
                  </a:moveTo>
                  <a:cubicBezTo>
                    <a:pt x="736" y="0"/>
                    <a:pt x="0" y="595"/>
                    <a:pt x="0" y="1488"/>
                  </a:cubicBezTo>
                  <a:lnTo>
                    <a:pt x="0" y="10454"/>
                  </a:lnTo>
                  <a:cubicBezTo>
                    <a:pt x="0" y="11348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2"/>
                  </a:cubicBezTo>
                  <a:lnTo>
                    <a:pt x="5382" y="8656"/>
                  </a:lnTo>
                  <a:cubicBezTo>
                    <a:pt x="6870" y="7180"/>
                    <a:pt x="6870" y="4775"/>
                    <a:pt x="5382" y="3286"/>
                  </a:cubicBezTo>
                  <a:lnTo>
                    <a:pt x="2536" y="441"/>
                  </a:lnTo>
                  <a:cubicBezTo>
                    <a:pt x="2236" y="136"/>
                    <a:pt x="1864" y="0"/>
                    <a:pt x="1499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2;p16">
              <a:extLst>
                <a:ext uri="{FF2B5EF4-FFF2-40B4-BE49-F238E27FC236}">
                  <a16:creationId xmlns:a16="http://schemas.microsoft.com/office/drawing/2014/main" id="{47250833-6151-8EF8-7766-8E3CD675E144}"/>
                </a:ext>
              </a:extLst>
            </p:cNvPr>
            <p:cNvSpPr/>
            <p:nvPr/>
          </p:nvSpPr>
          <p:spPr>
            <a:xfrm>
              <a:off x="3680100" y="2865675"/>
              <a:ext cx="2853050" cy="753400"/>
            </a:xfrm>
            <a:custGeom>
              <a:avLst/>
              <a:gdLst/>
              <a:ahLst/>
              <a:cxnLst/>
              <a:rect l="l" t="t" r="r" b="b"/>
              <a:pathLst>
                <a:path w="114122" h="30136" extrusionOk="0">
                  <a:moveTo>
                    <a:pt x="0" y="1"/>
                  </a:moveTo>
                  <a:lnTo>
                    <a:pt x="12871" y="12860"/>
                  </a:lnTo>
                  <a:cubicBezTo>
                    <a:pt x="13478" y="13467"/>
                    <a:pt x="13788" y="14265"/>
                    <a:pt x="13788" y="15074"/>
                  </a:cubicBezTo>
                  <a:cubicBezTo>
                    <a:pt x="13788" y="15872"/>
                    <a:pt x="13478" y="16670"/>
                    <a:pt x="12871" y="17277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rgbClr val="434343"/>
                  </a:solidFill>
                  <a:ea typeface="Roboto"/>
                  <a:cs typeface="Roboto"/>
                  <a:sym typeface="Roboto"/>
                </a:rPr>
                <a:t>Scenario 2</a:t>
              </a:r>
              <a:endParaRPr sz="1600" b="1" dirty="0">
                <a:solidFill>
                  <a:srgbClr val="434343"/>
                </a:solidFill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4093551-45EF-55E3-31ED-5C1A13CE6EA6}"/>
              </a:ext>
            </a:extLst>
          </p:cNvPr>
          <p:cNvSpPr txBox="1"/>
          <p:nvPr/>
        </p:nvSpPr>
        <p:spPr>
          <a:xfrm>
            <a:off x="4017893" y="2725817"/>
            <a:ext cx="76771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Arial" panose="020B0604020202020204" pitchFamily="34" charset="0"/>
              </a:rPr>
              <a:t>High speed connection inversely proportional to time delays (lesser outliers)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a typeface="Arial" panose="020B0604020202020204" pitchFamily="34" charset="0"/>
              </a:rPr>
              <a:t>Exceptions if network fluctuates, multiple packets are transmitted</a:t>
            </a:r>
            <a:endParaRPr lang="en-US" sz="1600" dirty="0">
              <a:effectLst/>
              <a:ea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A79CB9-091D-2760-0727-F9628922D7DD}"/>
              </a:ext>
            </a:extLst>
          </p:cNvPr>
          <p:cNvSpPr txBox="1"/>
          <p:nvPr/>
        </p:nvSpPr>
        <p:spPr>
          <a:xfrm>
            <a:off x="4044986" y="3955095"/>
            <a:ext cx="75810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Arial" panose="020B0604020202020204" pitchFamily="34" charset="0"/>
              </a:rPr>
              <a:t>Size of time delay indicator dataset vs outliers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a typeface="Arial" panose="020B0604020202020204" pitchFamily="34" charset="0"/>
              </a:rPr>
              <a:t>Correlation of user experience with high-volume downloads/uploads </a:t>
            </a:r>
            <a:endParaRPr lang="en-US" sz="1600" dirty="0">
              <a:effectLst/>
              <a:ea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FBE9DF-6E8D-DB0F-07B2-9CAA6AA9C60D}"/>
              </a:ext>
            </a:extLst>
          </p:cNvPr>
          <p:cNvSpPr txBox="1"/>
          <p:nvPr/>
        </p:nvSpPr>
        <p:spPr>
          <a:xfrm>
            <a:off x="4017893" y="4962816"/>
            <a:ext cx="732762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Arial" panose="020B0604020202020204" pitchFamily="34" charset="0"/>
              </a:rPr>
              <a:t>High speed connection yet poor performance (package retransmissions and connection failures/delays due to bad performance of the connection)</a:t>
            </a:r>
          </a:p>
          <a:p>
            <a:pPr marL="800100" lvl="1" indent="-342900" algn="just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a typeface="Arial" panose="020B0604020202020204" pitchFamily="34" charset="0"/>
              </a:rPr>
              <a:t>User reporting good experience with minimal usage </a:t>
            </a:r>
            <a:r>
              <a:rPr lang="en-US" sz="1600" dirty="0">
                <a:effectLst/>
                <a:ea typeface="Arial" panose="020B0604020202020204" pitchFamily="34" charset="0"/>
              </a:rPr>
              <a:t>and the speed compensates for the connection issues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483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DB05E-A33F-903A-A8DE-43958C13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379" y="3167981"/>
            <a:ext cx="3729664" cy="1560947"/>
          </a:xfr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txBody>
          <a:bodyPr anchor="ctr">
            <a:norm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a typeface="Arial" panose="020B0604020202020204" pitchFamily="34" charset="0"/>
              </a:rPr>
              <a:t>While the rest of the methods gave only about 50% test accuracy 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a typeface="Arial" panose="020B0604020202020204" pitchFamily="34" charset="0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a typeface="Arial" panose="020B0604020202020204" pitchFamily="34" charset="0"/>
              </a:rPr>
              <a:t>Method 5 was selected as the final model, as it gave the highest accuracy of 64% </a:t>
            </a:r>
            <a:endParaRPr lang="en-US" sz="1600" dirty="0">
              <a:effectLst/>
              <a:ea typeface="Arial" panose="020B0604020202020204" pitchFamily="34" charset="0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E050B7-AD75-59EC-7F2B-CBE92EF5E3FA}"/>
              </a:ext>
            </a:extLst>
          </p:cNvPr>
          <p:cNvSpPr txBox="1">
            <a:spLocks/>
          </p:cNvSpPr>
          <p:nvPr/>
        </p:nvSpPr>
        <p:spPr>
          <a:xfrm>
            <a:off x="685800" y="371721"/>
            <a:ext cx="1123314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POTENTIAL SOLUTIONS : ML CLASSIFICATION METHODS</a:t>
            </a:r>
          </a:p>
        </p:txBody>
      </p:sp>
      <p:grpSp>
        <p:nvGrpSpPr>
          <p:cNvPr id="5" name="Google Shape;679;p29">
            <a:extLst>
              <a:ext uri="{FF2B5EF4-FFF2-40B4-BE49-F238E27FC236}">
                <a16:creationId xmlns:a16="http://schemas.microsoft.com/office/drawing/2014/main" id="{3F4BE7F9-0711-0944-B723-5E9A311BD29E}"/>
              </a:ext>
            </a:extLst>
          </p:cNvPr>
          <p:cNvGrpSpPr/>
          <p:nvPr/>
        </p:nvGrpSpPr>
        <p:grpSpPr>
          <a:xfrm>
            <a:off x="1063026" y="2432137"/>
            <a:ext cx="5735800" cy="757850"/>
            <a:chOff x="2206725" y="1254350"/>
            <a:chExt cx="5735800" cy="757850"/>
          </a:xfrm>
        </p:grpSpPr>
        <p:sp>
          <p:nvSpPr>
            <p:cNvPr id="6" name="Google Shape;680;p29">
              <a:extLst>
                <a:ext uri="{FF2B5EF4-FFF2-40B4-BE49-F238E27FC236}">
                  <a16:creationId xmlns:a16="http://schemas.microsoft.com/office/drawing/2014/main" id="{01AD90C9-E69B-5E62-C589-827703F3FEA3}"/>
                </a:ext>
              </a:extLst>
            </p:cNvPr>
            <p:cNvSpPr/>
            <p:nvPr/>
          </p:nvSpPr>
          <p:spPr>
            <a:xfrm>
              <a:off x="2820775" y="1614200"/>
              <a:ext cx="1440375" cy="25"/>
            </a:xfrm>
            <a:custGeom>
              <a:avLst/>
              <a:gdLst/>
              <a:ahLst/>
              <a:cxnLst/>
              <a:rect l="l" t="t" r="r" b="b"/>
              <a:pathLst>
                <a:path w="57615" h="1" fill="none" extrusionOk="0">
                  <a:moveTo>
                    <a:pt x="1" y="1"/>
                  </a:moveTo>
                  <a:lnTo>
                    <a:pt x="57615" y="1"/>
                  </a:lnTo>
                </a:path>
              </a:pathLst>
            </a:custGeom>
            <a:noFill/>
            <a:ln w="33625" cap="rnd" cmpd="sng">
              <a:solidFill>
                <a:srgbClr val="69E78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81;p29">
              <a:extLst>
                <a:ext uri="{FF2B5EF4-FFF2-40B4-BE49-F238E27FC236}">
                  <a16:creationId xmlns:a16="http://schemas.microsoft.com/office/drawing/2014/main" id="{6C7D90A6-99B4-0B7A-A477-DB1588B06FB4}"/>
                </a:ext>
              </a:extLst>
            </p:cNvPr>
            <p:cNvSpPr/>
            <p:nvPr/>
          </p:nvSpPr>
          <p:spPr>
            <a:xfrm>
              <a:off x="2206725" y="1254350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33" y="0"/>
                  </a:moveTo>
                  <a:lnTo>
                    <a:pt x="0" y="7572"/>
                  </a:lnTo>
                  <a:lnTo>
                    <a:pt x="0" y="22729"/>
                  </a:lnTo>
                  <a:lnTo>
                    <a:pt x="13133" y="30313"/>
                  </a:lnTo>
                  <a:lnTo>
                    <a:pt x="26253" y="22729"/>
                  </a:lnTo>
                  <a:lnTo>
                    <a:pt x="26253" y="7572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82;p29">
              <a:extLst>
                <a:ext uri="{FF2B5EF4-FFF2-40B4-BE49-F238E27FC236}">
                  <a16:creationId xmlns:a16="http://schemas.microsoft.com/office/drawing/2014/main" id="{C3C1B209-BB3C-B0B5-8FFF-BA6647CE086E}"/>
                </a:ext>
              </a:extLst>
            </p:cNvPr>
            <p:cNvSpPr/>
            <p:nvPr/>
          </p:nvSpPr>
          <p:spPr>
            <a:xfrm>
              <a:off x="2268325" y="1325175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9" y="1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5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83;p29">
              <a:extLst>
                <a:ext uri="{FF2B5EF4-FFF2-40B4-BE49-F238E27FC236}">
                  <a16:creationId xmlns:a16="http://schemas.microsoft.com/office/drawing/2014/main" id="{AEE2F9DF-BFBD-EAFC-7212-5A065425D7FA}"/>
                </a:ext>
              </a:extLst>
            </p:cNvPr>
            <p:cNvSpPr/>
            <p:nvPr/>
          </p:nvSpPr>
          <p:spPr>
            <a:xfrm>
              <a:off x="2369825" y="1468050"/>
              <a:ext cx="330125" cy="330125"/>
            </a:xfrm>
            <a:custGeom>
              <a:avLst/>
              <a:gdLst/>
              <a:ahLst/>
              <a:cxnLst/>
              <a:rect l="l" t="t" r="r" b="b"/>
              <a:pathLst>
                <a:path w="13205" h="13205" extrusionOk="0">
                  <a:moveTo>
                    <a:pt x="6611" y="2399"/>
                  </a:moveTo>
                  <a:cubicBezTo>
                    <a:pt x="7277" y="2399"/>
                    <a:pt x="7954" y="2558"/>
                    <a:pt x="8585" y="2894"/>
                  </a:cubicBezTo>
                  <a:cubicBezTo>
                    <a:pt x="10633" y="3977"/>
                    <a:pt x="11407" y="6525"/>
                    <a:pt x="10324" y="8585"/>
                  </a:cubicBezTo>
                  <a:cubicBezTo>
                    <a:pt x="9564" y="10005"/>
                    <a:pt x="8105" y="10813"/>
                    <a:pt x="6599" y="10813"/>
                  </a:cubicBezTo>
                  <a:cubicBezTo>
                    <a:pt x="5934" y="10813"/>
                    <a:pt x="5260" y="10655"/>
                    <a:pt x="4632" y="10323"/>
                  </a:cubicBezTo>
                  <a:cubicBezTo>
                    <a:pt x="2584" y="9228"/>
                    <a:pt x="1799" y="6680"/>
                    <a:pt x="2894" y="4632"/>
                  </a:cubicBezTo>
                  <a:cubicBezTo>
                    <a:pt x="3654" y="3212"/>
                    <a:pt x="5106" y="2399"/>
                    <a:pt x="6611" y="2399"/>
                  </a:cubicBezTo>
                  <a:close/>
                  <a:moveTo>
                    <a:pt x="5680" y="1"/>
                  </a:moveTo>
                  <a:lnTo>
                    <a:pt x="3692" y="608"/>
                  </a:lnTo>
                  <a:lnTo>
                    <a:pt x="3977" y="1548"/>
                  </a:lnTo>
                  <a:cubicBezTo>
                    <a:pt x="3287" y="1918"/>
                    <a:pt x="2656" y="2418"/>
                    <a:pt x="2156" y="3061"/>
                  </a:cubicBezTo>
                  <a:lnTo>
                    <a:pt x="1275" y="2596"/>
                  </a:lnTo>
                  <a:lnTo>
                    <a:pt x="298" y="4430"/>
                  </a:lnTo>
                  <a:lnTo>
                    <a:pt x="1180" y="4894"/>
                  </a:lnTo>
                  <a:cubicBezTo>
                    <a:pt x="929" y="5668"/>
                    <a:pt x="858" y="6466"/>
                    <a:pt x="941" y="7252"/>
                  </a:cubicBezTo>
                  <a:lnTo>
                    <a:pt x="1" y="7537"/>
                  </a:lnTo>
                  <a:lnTo>
                    <a:pt x="608" y="9526"/>
                  </a:lnTo>
                  <a:lnTo>
                    <a:pt x="1549" y="9240"/>
                  </a:lnTo>
                  <a:cubicBezTo>
                    <a:pt x="1918" y="9930"/>
                    <a:pt x="2418" y="10561"/>
                    <a:pt x="3061" y="11062"/>
                  </a:cubicBezTo>
                  <a:lnTo>
                    <a:pt x="2596" y="11931"/>
                  </a:lnTo>
                  <a:lnTo>
                    <a:pt x="4430" y="12907"/>
                  </a:lnTo>
                  <a:lnTo>
                    <a:pt x="4894" y="12038"/>
                  </a:lnTo>
                  <a:cubicBezTo>
                    <a:pt x="5449" y="12217"/>
                    <a:pt x="6016" y="12305"/>
                    <a:pt x="6583" y="12305"/>
                  </a:cubicBezTo>
                  <a:cubicBezTo>
                    <a:pt x="6806" y="12305"/>
                    <a:pt x="7029" y="12291"/>
                    <a:pt x="7252" y="12264"/>
                  </a:cubicBezTo>
                  <a:lnTo>
                    <a:pt x="7537" y="13205"/>
                  </a:lnTo>
                  <a:lnTo>
                    <a:pt x="9526" y="12597"/>
                  </a:lnTo>
                  <a:lnTo>
                    <a:pt x="9240" y="11657"/>
                  </a:lnTo>
                  <a:cubicBezTo>
                    <a:pt x="9931" y="11300"/>
                    <a:pt x="10562" y="10788"/>
                    <a:pt x="11062" y="10157"/>
                  </a:cubicBezTo>
                  <a:lnTo>
                    <a:pt x="11931" y="10621"/>
                  </a:lnTo>
                  <a:lnTo>
                    <a:pt x="12907" y="8776"/>
                  </a:lnTo>
                  <a:lnTo>
                    <a:pt x="12038" y="8323"/>
                  </a:lnTo>
                  <a:cubicBezTo>
                    <a:pt x="12288" y="7537"/>
                    <a:pt x="12359" y="6740"/>
                    <a:pt x="12264" y="5966"/>
                  </a:cubicBezTo>
                  <a:lnTo>
                    <a:pt x="13205" y="5668"/>
                  </a:lnTo>
                  <a:lnTo>
                    <a:pt x="12598" y="3680"/>
                  </a:lnTo>
                  <a:lnTo>
                    <a:pt x="11657" y="3977"/>
                  </a:lnTo>
                  <a:cubicBezTo>
                    <a:pt x="11300" y="3275"/>
                    <a:pt x="10788" y="2656"/>
                    <a:pt x="10157" y="2144"/>
                  </a:cubicBezTo>
                  <a:lnTo>
                    <a:pt x="10621" y="1275"/>
                  </a:lnTo>
                  <a:lnTo>
                    <a:pt x="8776" y="298"/>
                  </a:lnTo>
                  <a:lnTo>
                    <a:pt x="8323" y="1179"/>
                  </a:lnTo>
                  <a:cubicBezTo>
                    <a:pt x="7745" y="995"/>
                    <a:pt x="7160" y="908"/>
                    <a:pt x="6583" y="908"/>
                  </a:cubicBezTo>
                  <a:cubicBezTo>
                    <a:pt x="6376" y="908"/>
                    <a:pt x="6170" y="919"/>
                    <a:pt x="5966" y="941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84;p29">
              <a:extLst>
                <a:ext uri="{FF2B5EF4-FFF2-40B4-BE49-F238E27FC236}">
                  <a16:creationId xmlns:a16="http://schemas.microsoft.com/office/drawing/2014/main" id="{4393A69D-2A3E-4AF9-D8D3-1AD6C1786D6C}"/>
                </a:ext>
              </a:extLst>
            </p:cNvPr>
            <p:cNvSpPr txBox="1"/>
            <p:nvPr/>
          </p:nvSpPr>
          <p:spPr>
            <a:xfrm>
              <a:off x="5613925" y="1464043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Arial" panose="020B0604020202020204" pitchFamily="34" charset="0"/>
                </a:rPr>
                <a:t>Isolation Forest Anomaly Detection</a:t>
              </a:r>
            </a:p>
          </p:txBody>
        </p:sp>
        <p:sp>
          <p:nvSpPr>
            <p:cNvPr id="15" name="Google Shape;685;p29">
              <a:extLst>
                <a:ext uri="{FF2B5EF4-FFF2-40B4-BE49-F238E27FC236}">
                  <a16:creationId xmlns:a16="http://schemas.microsoft.com/office/drawing/2014/main" id="{49DC2DA0-B282-5334-2F93-0818BF71F82C}"/>
                </a:ext>
              </a:extLst>
            </p:cNvPr>
            <p:cNvSpPr/>
            <p:nvPr/>
          </p:nvSpPr>
          <p:spPr>
            <a:xfrm>
              <a:off x="4261150" y="1478600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 01</a:t>
              </a:r>
              <a:endParaRPr sz="15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7" name="Google Shape;686;p29">
            <a:extLst>
              <a:ext uri="{FF2B5EF4-FFF2-40B4-BE49-F238E27FC236}">
                <a16:creationId xmlns:a16="http://schemas.microsoft.com/office/drawing/2014/main" id="{6C8C94DF-2EA8-603F-0D85-D4EC7DDA60B8}"/>
              </a:ext>
            </a:extLst>
          </p:cNvPr>
          <p:cNvGrpSpPr/>
          <p:nvPr/>
        </p:nvGrpSpPr>
        <p:grpSpPr>
          <a:xfrm>
            <a:off x="1778876" y="3080875"/>
            <a:ext cx="5019950" cy="757850"/>
            <a:chOff x="2922575" y="1798150"/>
            <a:chExt cx="5019950" cy="757850"/>
          </a:xfrm>
        </p:grpSpPr>
        <p:sp>
          <p:nvSpPr>
            <p:cNvPr id="19" name="Google Shape;687;p29">
              <a:extLst>
                <a:ext uri="{FF2B5EF4-FFF2-40B4-BE49-F238E27FC236}">
                  <a16:creationId xmlns:a16="http://schemas.microsoft.com/office/drawing/2014/main" id="{27C39A1F-9E5F-5D21-C494-A0ACC856FCD6}"/>
                </a:ext>
              </a:extLst>
            </p:cNvPr>
            <p:cNvSpPr/>
            <p:nvPr/>
          </p:nvSpPr>
          <p:spPr>
            <a:xfrm>
              <a:off x="3523550" y="2181525"/>
              <a:ext cx="737600" cy="25"/>
            </a:xfrm>
            <a:custGeom>
              <a:avLst/>
              <a:gdLst/>
              <a:ahLst/>
              <a:cxnLst/>
              <a:rect l="l" t="t" r="r" b="b"/>
              <a:pathLst>
                <a:path w="29504" h="1" fill="none" extrusionOk="0">
                  <a:moveTo>
                    <a:pt x="0" y="1"/>
                  </a:moveTo>
                  <a:lnTo>
                    <a:pt x="29504" y="1"/>
                  </a:lnTo>
                </a:path>
              </a:pathLst>
            </a:custGeom>
            <a:noFill/>
            <a:ln w="33625" cap="rnd" cmpd="sng">
              <a:solidFill>
                <a:srgbClr val="FCBD2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88;p29">
              <a:extLst>
                <a:ext uri="{FF2B5EF4-FFF2-40B4-BE49-F238E27FC236}">
                  <a16:creationId xmlns:a16="http://schemas.microsoft.com/office/drawing/2014/main" id="{DA2BC798-A519-7311-9392-082EBA2DAF84}"/>
                </a:ext>
              </a:extLst>
            </p:cNvPr>
            <p:cNvSpPr/>
            <p:nvPr/>
          </p:nvSpPr>
          <p:spPr>
            <a:xfrm>
              <a:off x="2922575" y="1798150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33" y="1"/>
                  </a:moveTo>
                  <a:lnTo>
                    <a:pt x="1" y="7585"/>
                  </a:lnTo>
                  <a:lnTo>
                    <a:pt x="1" y="22742"/>
                  </a:lnTo>
                  <a:lnTo>
                    <a:pt x="13133" y="30314"/>
                  </a:lnTo>
                  <a:lnTo>
                    <a:pt x="26254" y="22742"/>
                  </a:lnTo>
                  <a:lnTo>
                    <a:pt x="26254" y="7585"/>
                  </a:lnTo>
                  <a:lnTo>
                    <a:pt x="131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89;p29">
              <a:extLst>
                <a:ext uri="{FF2B5EF4-FFF2-40B4-BE49-F238E27FC236}">
                  <a16:creationId xmlns:a16="http://schemas.microsoft.com/office/drawing/2014/main" id="{588BB8EF-05A2-4303-823F-6E5C4B5886A3}"/>
                </a:ext>
              </a:extLst>
            </p:cNvPr>
            <p:cNvSpPr/>
            <p:nvPr/>
          </p:nvSpPr>
          <p:spPr>
            <a:xfrm>
              <a:off x="2984200" y="1869300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8" y="0"/>
                  </a:moveTo>
                  <a:lnTo>
                    <a:pt x="0" y="6156"/>
                  </a:lnTo>
                  <a:lnTo>
                    <a:pt x="0" y="18467"/>
                  </a:lnTo>
                  <a:lnTo>
                    <a:pt x="10668" y="24634"/>
                  </a:lnTo>
                  <a:lnTo>
                    <a:pt x="21336" y="18467"/>
                  </a:lnTo>
                  <a:lnTo>
                    <a:pt x="21336" y="6156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692;p29">
              <a:extLst>
                <a:ext uri="{FF2B5EF4-FFF2-40B4-BE49-F238E27FC236}">
                  <a16:creationId xmlns:a16="http://schemas.microsoft.com/office/drawing/2014/main" id="{248A453A-4D22-5D87-E878-640830105074}"/>
                </a:ext>
              </a:extLst>
            </p:cNvPr>
            <p:cNvSpPr/>
            <p:nvPr/>
          </p:nvSpPr>
          <p:spPr>
            <a:xfrm>
              <a:off x="4261150" y="2045938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 02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sp>
          <p:nvSpPr>
            <p:cNvPr id="26" name="Google Shape;693;p29">
              <a:extLst>
                <a:ext uri="{FF2B5EF4-FFF2-40B4-BE49-F238E27FC236}">
                  <a16:creationId xmlns:a16="http://schemas.microsoft.com/office/drawing/2014/main" id="{E02256CD-4A57-9C0C-9815-3E292BDEA5F3}"/>
                </a:ext>
              </a:extLst>
            </p:cNvPr>
            <p:cNvSpPr txBox="1"/>
            <p:nvPr/>
          </p:nvSpPr>
          <p:spPr>
            <a:xfrm>
              <a:off x="5613925" y="2031393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Arial" panose="020B0604020202020204" pitchFamily="34" charset="0"/>
                </a:rPr>
                <a:t>VAR-based Anomaly Detection</a:t>
              </a:r>
            </a:p>
          </p:txBody>
        </p:sp>
      </p:grpSp>
      <p:grpSp>
        <p:nvGrpSpPr>
          <p:cNvPr id="27" name="Google Shape;694;p29">
            <a:extLst>
              <a:ext uri="{FF2B5EF4-FFF2-40B4-BE49-F238E27FC236}">
                <a16:creationId xmlns:a16="http://schemas.microsoft.com/office/drawing/2014/main" id="{08FD8E3F-0378-45A4-C7AE-ED6B26178C5F}"/>
              </a:ext>
            </a:extLst>
          </p:cNvPr>
          <p:cNvGrpSpPr/>
          <p:nvPr/>
        </p:nvGrpSpPr>
        <p:grpSpPr>
          <a:xfrm>
            <a:off x="2308126" y="3729612"/>
            <a:ext cx="4490700" cy="757850"/>
            <a:chOff x="3451825" y="2525325"/>
            <a:chExt cx="4490700" cy="757850"/>
          </a:xfrm>
        </p:grpSpPr>
        <p:sp>
          <p:nvSpPr>
            <p:cNvPr id="28" name="Google Shape;695;p29">
              <a:extLst>
                <a:ext uri="{FF2B5EF4-FFF2-40B4-BE49-F238E27FC236}">
                  <a16:creationId xmlns:a16="http://schemas.microsoft.com/office/drawing/2014/main" id="{B81487DF-B6DB-A83A-E477-26ACDDFAF9C3}"/>
                </a:ext>
              </a:extLst>
            </p:cNvPr>
            <p:cNvSpPr/>
            <p:nvPr/>
          </p:nvSpPr>
          <p:spPr>
            <a:xfrm>
              <a:off x="3989675" y="2914375"/>
              <a:ext cx="271475" cy="0"/>
            </a:xfrm>
            <a:custGeom>
              <a:avLst/>
              <a:gdLst/>
              <a:ahLst/>
              <a:cxnLst/>
              <a:rect l="l" t="t" r="r" b="b"/>
              <a:pathLst>
                <a:path w="10859" fill="none" extrusionOk="0">
                  <a:moveTo>
                    <a:pt x="1" y="0"/>
                  </a:moveTo>
                  <a:lnTo>
                    <a:pt x="10859" y="0"/>
                  </a:lnTo>
                </a:path>
              </a:pathLst>
            </a:custGeom>
            <a:noFill/>
            <a:ln w="33625" cap="rnd" cmpd="sng">
              <a:solidFill>
                <a:srgbClr val="5EB2F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6;p29">
              <a:extLst>
                <a:ext uri="{FF2B5EF4-FFF2-40B4-BE49-F238E27FC236}">
                  <a16:creationId xmlns:a16="http://schemas.microsoft.com/office/drawing/2014/main" id="{545D9D8C-6989-2D6F-00EA-F333FDFF5046}"/>
                </a:ext>
              </a:extLst>
            </p:cNvPr>
            <p:cNvSpPr/>
            <p:nvPr/>
          </p:nvSpPr>
          <p:spPr>
            <a:xfrm>
              <a:off x="3451825" y="2525325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21" y="1"/>
                  </a:moveTo>
                  <a:lnTo>
                    <a:pt x="0" y="7585"/>
                  </a:lnTo>
                  <a:lnTo>
                    <a:pt x="0" y="22741"/>
                  </a:lnTo>
                  <a:lnTo>
                    <a:pt x="13121" y="30314"/>
                  </a:lnTo>
                  <a:lnTo>
                    <a:pt x="26253" y="22741"/>
                  </a:lnTo>
                  <a:lnTo>
                    <a:pt x="26253" y="7585"/>
                  </a:lnTo>
                  <a:lnTo>
                    <a:pt x="1312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97;p29">
              <a:extLst>
                <a:ext uri="{FF2B5EF4-FFF2-40B4-BE49-F238E27FC236}">
                  <a16:creationId xmlns:a16="http://schemas.microsoft.com/office/drawing/2014/main" id="{89C0F0B7-9AC5-C1B1-2C7B-C2ED223F17D0}"/>
                </a:ext>
              </a:extLst>
            </p:cNvPr>
            <p:cNvSpPr/>
            <p:nvPr/>
          </p:nvSpPr>
          <p:spPr>
            <a:xfrm>
              <a:off x="3513125" y="2596475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9" y="0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4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99;p29">
              <a:extLst>
                <a:ext uri="{FF2B5EF4-FFF2-40B4-BE49-F238E27FC236}">
                  <a16:creationId xmlns:a16="http://schemas.microsoft.com/office/drawing/2014/main" id="{C664E548-F565-8B46-D0C3-BE4003C82D37}"/>
                </a:ext>
              </a:extLst>
            </p:cNvPr>
            <p:cNvSpPr/>
            <p:nvPr/>
          </p:nvSpPr>
          <p:spPr>
            <a:xfrm>
              <a:off x="4261150" y="2785463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 03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sp>
          <p:nvSpPr>
            <p:cNvPr id="33" name="Google Shape;700;p29">
              <a:extLst>
                <a:ext uri="{FF2B5EF4-FFF2-40B4-BE49-F238E27FC236}">
                  <a16:creationId xmlns:a16="http://schemas.microsoft.com/office/drawing/2014/main" id="{F40240A4-3966-ECF3-3C07-0522118E4F49}"/>
                </a:ext>
              </a:extLst>
            </p:cNvPr>
            <p:cNvSpPr txBox="1"/>
            <p:nvPr/>
          </p:nvSpPr>
          <p:spPr>
            <a:xfrm>
              <a:off x="5613925" y="2764218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Arial" panose="020B0604020202020204" pitchFamily="34" charset="0"/>
                </a:rPr>
                <a:t>DTW-based time series classification</a:t>
              </a:r>
            </a:p>
          </p:txBody>
        </p:sp>
      </p:grpSp>
      <p:grpSp>
        <p:nvGrpSpPr>
          <p:cNvPr id="34" name="Google Shape;701;p29">
            <a:extLst>
              <a:ext uri="{FF2B5EF4-FFF2-40B4-BE49-F238E27FC236}">
                <a16:creationId xmlns:a16="http://schemas.microsoft.com/office/drawing/2014/main" id="{F9E010B8-CD15-372F-2783-62DD68877E11}"/>
              </a:ext>
            </a:extLst>
          </p:cNvPr>
          <p:cNvGrpSpPr/>
          <p:nvPr/>
        </p:nvGrpSpPr>
        <p:grpSpPr>
          <a:xfrm>
            <a:off x="1778876" y="4378350"/>
            <a:ext cx="5019950" cy="757850"/>
            <a:chOff x="2922575" y="3259950"/>
            <a:chExt cx="5019950" cy="757850"/>
          </a:xfrm>
        </p:grpSpPr>
        <p:sp>
          <p:nvSpPr>
            <p:cNvPr id="35" name="Google Shape;702;p29">
              <a:extLst>
                <a:ext uri="{FF2B5EF4-FFF2-40B4-BE49-F238E27FC236}">
                  <a16:creationId xmlns:a16="http://schemas.microsoft.com/office/drawing/2014/main" id="{47982611-2C61-A840-FDE7-BB8097FD1A6F}"/>
                </a:ext>
              </a:extLst>
            </p:cNvPr>
            <p:cNvSpPr/>
            <p:nvPr/>
          </p:nvSpPr>
          <p:spPr>
            <a:xfrm>
              <a:off x="3523550" y="3638850"/>
              <a:ext cx="737600" cy="25"/>
            </a:xfrm>
            <a:custGeom>
              <a:avLst/>
              <a:gdLst/>
              <a:ahLst/>
              <a:cxnLst/>
              <a:rect l="l" t="t" r="r" b="b"/>
              <a:pathLst>
                <a:path w="29504" h="1" fill="none" extrusionOk="0">
                  <a:moveTo>
                    <a:pt x="0" y="1"/>
                  </a:moveTo>
                  <a:lnTo>
                    <a:pt x="29504" y="1"/>
                  </a:lnTo>
                </a:path>
              </a:pathLst>
            </a:custGeom>
            <a:noFill/>
            <a:ln w="33625" cap="rnd" cmpd="sng">
              <a:solidFill>
                <a:srgbClr val="EC3A3B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03;p29">
              <a:extLst>
                <a:ext uri="{FF2B5EF4-FFF2-40B4-BE49-F238E27FC236}">
                  <a16:creationId xmlns:a16="http://schemas.microsoft.com/office/drawing/2014/main" id="{5645DB57-8C46-0232-44EC-A0189E48D5D5}"/>
                </a:ext>
              </a:extLst>
            </p:cNvPr>
            <p:cNvSpPr/>
            <p:nvPr/>
          </p:nvSpPr>
          <p:spPr>
            <a:xfrm>
              <a:off x="2922575" y="3259950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33" y="0"/>
                  </a:moveTo>
                  <a:lnTo>
                    <a:pt x="1" y="7573"/>
                  </a:lnTo>
                  <a:lnTo>
                    <a:pt x="1" y="22729"/>
                  </a:lnTo>
                  <a:lnTo>
                    <a:pt x="13133" y="30313"/>
                  </a:lnTo>
                  <a:lnTo>
                    <a:pt x="26254" y="22729"/>
                  </a:lnTo>
                  <a:lnTo>
                    <a:pt x="26254" y="7573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04;p29">
              <a:extLst>
                <a:ext uri="{FF2B5EF4-FFF2-40B4-BE49-F238E27FC236}">
                  <a16:creationId xmlns:a16="http://schemas.microsoft.com/office/drawing/2014/main" id="{C87EA388-28FF-4E49-55F0-B76508566C5D}"/>
                </a:ext>
              </a:extLst>
            </p:cNvPr>
            <p:cNvSpPr/>
            <p:nvPr/>
          </p:nvSpPr>
          <p:spPr>
            <a:xfrm>
              <a:off x="2984200" y="3330775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8" y="1"/>
                  </a:moveTo>
                  <a:lnTo>
                    <a:pt x="0" y="6156"/>
                  </a:lnTo>
                  <a:lnTo>
                    <a:pt x="0" y="18479"/>
                  </a:lnTo>
                  <a:lnTo>
                    <a:pt x="10668" y="24635"/>
                  </a:lnTo>
                  <a:lnTo>
                    <a:pt x="21336" y="18479"/>
                  </a:lnTo>
                  <a:lnTo>
                    <a:pt x="21336" y="6156"/>
                  </a:lnTo>
                  <a:lnTo>
                    <a:pt x="1066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06;p29">
              <a:extLst>
                <a:ext uri="{FF2B5EF4-FFF2-40B4-BE49-F238E27FC236}">
                  <a16:creationId xmlns:a16="http://schemas.microsoft.com/office/drawing/2014/main" id="{4350DE98-6CC5-B92E-E503-2A0EB1765ACB}"/>
                </a:ext>
              </a:extLst>
            </p:cNvPr>
            <p:cNvSpPr/>
            <p:nvPr/>
          </p:nvSpPr>
          <p:spPr>
            <a:xfrm>
              <a:off x="4261150" y="3506688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 04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sp>
          <p:nvSpPr>
            <p:cNvPr id="40" name="Google Shape;707;p29">
              <a:extLst>
                <a:ext uri="{FF2B5EF4-FFF2-40B4-BE49-F238E27FC236}">
                  <a16:creationId xmlns:a16="http://schemas.microsoft.com/office/drawing/2014/main" id="{FA2B7D6D-621B-9422-1D77-83EC2C6EB0C5}"/>
                </a:ext>
              </a:extLst>
            </p:cNvPr>
            <p:cNvSpPr txBox="1"/>
            <p:nvPr/>
          </p:nvSpPr>
          <p:spPr>
            <a:xfrm>
              <a:off x="5613925" y="3488555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Arial" panose="020B0604020202020204" pitchFamily="34" charset="0"/>
                </a:rPr>
                <a:t>CWT and CNN-based time series classification</a:t>
              </a:r>
            </a:p>
          </p:txBody>
        </p:sp>
      </p:grpSp>
      <p:grpSp>
        <p:nvGrpSpPr>
          <p:cNvPr id="41" name="Google Shape;708;p29">
            <a:extLst>
              <a:ext uri="{FF2B5EF4-FFF2-40B4-BE49-F238E27FC236}">
                <a16:creationId xmlns:a16="http://schemas.microsoft.com/office/drawing/2014/main" id="{25A89F8F-BFB2-70B1-F58B-0C4F958BA699}"/>
              </a:ext>
            </a:extLst>
          </p:cNvPr>
          <p:cNvGrpSpPr/>
          <p:nvPr/>
        </p:nvGrpSpPr>
        <p:grpSpPr>
          <a:xfrm>
            <a:off x="1063026" y="5027087"/>
            <a:ext cx="5735800" cy="1088413"/>
            <a:chOff x="2206725" y="3849300"/>
            <a:chExt cx="5735800" cy="1088413"/>
          </a:xfrm>
        </p:grpSpPr>
        <p:sp>
          <p:nvSpPr>
            <p:cNvPr id="42" name="Google Shape;709;p29">
              <a:extLst>
                <a:ext uri="{FF2B5EF4-FFF2-40B4-BE49-F238E27FC236}">
                  <a16:creationId xmlns:a16="http://schemas.microsoft.com/office/drawing/2014/main" id="{05AB6CB5-AD80-B555-DB37-EF1FB9C0D99B}"/>
                </a:ext>
              </a:extLst>
            </p:cNvPr>
            <p:cNvSpPr/>
            <p:nvPr/>
          </p:nvSpPr>
          <p:spPr>
            <a:xfrm>
              <a:off x="2820775" y="4227925"/>
              <a:ext cx="1440375" cy="25"/>
            </a:xfrm>
            <a:custGeom>
              <a:avLst/>
              <a:gdLst/>
              <a:ahLst/>
              <a:cxnLst/>
              <a:rect l="l" t="t" r="r" b="b"/>
              <a:pathLst>
                <a:path w="57615" h="1" fill="none" extrusionOk="0">
                  <a:moveTo>
                    <a:pt x="1" y="0"/>
                  </a:moveTo>
                  <a:lnTo>
                    <a:pt x="57615" y="0"/>
                  </a:lnTo>
                </a:path>
              </a:pathLst>
            </a:custGeom>
            <a:noFill/>
            <a:ln w="33625" cap="rnd" cmpd="sng">
              <a:solidFill>
                <a:srgbClr val="4949E7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10;p29">
              <a:extLst>
                <a:ext uri="{FF2B5EF4-FFF2-40B4-BE49-F238E27FC236}">
                  <a16:creationId xmlns:a16="http://schemas.microsoft.com/office/drawing/2014/main" id="{ACA70C73-7749-9A26-5161-33CC0130B35E}"/>
                </a:ext>
              </a:extLst>
            </p:cNvPr>
            <p:cNvSpPr/>
            <p:nvPr/>
          </p:nvSpPr>
          <p:spPr>
            <a:xfrm>
              <a:off x="2206725" y="3849300"/>
              <a:ext cx="656350" cy="757550"/>
            </a:xfrm>
            <a:custGeom>
              <a:avLst/>
              <a:gdLst/>
              <a:ahLst/>
              <a:cxnLst/>
              <a:rect l="l" t="t" r="r" b="b"/>
              <a:pathLst>
                <a:path w="26254" h="30302" extrusionOk="0">
                  <a:moveTo>
                    <a:pt x="13133" y="0"/>
                  </a:moveTo>
                  <a:lnTo>
                    <a:pt x="0" y="7573"/>
                  </a:lnTo>
                  <a:lnTo>
                    <a:pt x="0" y="22729"/>
                  </a:lnTo>
                  <a:lnTo>
                    <a:pt x="13133" y="30302"/>
                  </a:lnTo>
                  <a:lnTo>
                    <a:pt x="26253" y="22729"/>
                  </a:lnTo>
                  <a:lnTo>
                    <a:pt x="26253" y="7573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11;p29">
              <a:extLst>
                <a:ext uri="{FF2B5EF4-FFF2-40B4-BE49-F238E27FC236}">
                  <a16:creationId xmlns:a16="http://schemas.microsoft.com/office/drawing/2014/main" id="{0140F981-06D9-49AF-AB27-95CC29288DC3}"/>
                </a:ext>
              </a:extLst>
            </p:cNvPr>
            <p:cNvSpPr/>
            <p:nvPr/>
          </p:nvSpPr>
          <p:spPr>
            <a:xfrm>
              <a:off x="2268325" y="3920150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9" y="0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4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12;p29">
              <a:extLst>
                <a:ext uri="{FF2B5EF4-FFF2-40B4-BE49-F238E27FC236}">
                  <a16:creationId xmlns:a16="http://schemas.microsoft.com/office/drawing/2014/main" id="{67DB7DF4-BC9A-3F80-DBB5-2E2E729763B5}"/>
                </a:ext>
              </a:extLst>
            </p:cNvPr>
            <p:cNvSpPr/>
            <p:nvPr/>
          </p:nvSpPr>
          <p:spPr>
            <a:xfrm>
              <a:off x="2384125" y="4044275"/>
              <a:ext cx="298875" cy="300200"/>
            </a:xfrm>
            <a:custGeom>
              <a:avLst/>
              <a:gdLst/>
              <a:ahLst/>
              <a:cxnLst/>
              <a:rect l="l" t="t" r="r" b="b"/>
              <a:pathLst>
                <a:path w="11955" h="12008" extrusionOk="0">
                  <a:moveTo>
                    <a:pt x="5080" y="0"/>
                  </a:moveTo>
                  <a:cubicBezTo>
                    <a:pt x="4833" y="0"/>
                    <a:pt x="4541" y="139"/>
                    <a:pt x="4298" y="452"/>
                  </a:cubicBezTo>
                  <a:cubicBezTo>
                    <a:pt x="4108" y="703"/>
                    <a:pt x="3929" y="1179"/>
                    <a:pt x="3894" y="1476"/>
                  </a:cubicBezTo>
                  <a:cubicBezTo>
                    <a:pt x="3786" y="2405"/>
                    <a:pt x="4382" y="2953"/>
                    <a:pt x="4608" y="3286"/>
                  </a:cubicBezTo>
                  <a:cubicBezTo>
                    <a:pt x="4763" y="3512"/>
                    <a:pt x="4846" y="3929"/>
                    <a:pt x="4691" y="4441"/>
                  </a:cubicBezTo>
                  <a:lnTo>
                    <a:pt x="1096" y="4441"/>
                  </a:lnTo>
                  <a:cubicBezTo>
                    <a:pt x="393" y="4441"/>
                    <a:pt x="0" y="4989"/>
                    <a:pt x="238" y="5656"/>
                  </a:cubicBezTo>
                  <a:lnTo>
                    <a:pt x="2072" y="10728"/>
                  </a:lnTo>
                  <a:cubicBezTo>
                    <a:pt x="2179" y="11013"/>
                    <a:pt x="2513" y="11251"/>
                    <a:pt x="2810" y="11251"/>
                  </a:cubicBezTo>
                  <a:lnTo>
                    <a:pt x="7132" y="11251"/>
                  </a:lnTo>
                  <a:cubicBezTo>
                    <a:pt x="7430" y="11251"/>
                    <a:pt x="7858" y="11430"/>
                    <a:pt x="8073" y="11644"/>
                  </a:cubicBezTo>
                  <a:lnTo>
                    <a:pt x="8275" y="11847"/>
                  </a:lnTo>
                  <a:cubicBezTo>
                    <a:pt x="8382" y="11954"/>
                    <a:pt x="8525" y="12007"/>
                    <a:pt x="8668" y="12007"/>
                  </a:cubicBezTo>
                  <a:cubicBezTo>
                    <a:pt x="8811" y="12007"/>
                    <a:pt x="8954" y="11954"/>
                    <a:pt x="9061" y="11847"/>
                  </a:cubicBezTo>
                  <a:lnTo>
                    <a:pt x="11728" y="9168"/>
                  </a:lnTo>
                  <a:cubicBezTo>
                    <a:pt x="11954" y="8954"/>
                    <a:pt x="11954" y="8596"/>
                    <a:pt x="11728" y="8382"/>
                  </a:cubicBezTo>
                  <a:lnTo>
                    <a:pt x="9371" y="6013"/>
                  </a:lnTo>
                  <a:cubicBezTo>
                    <a:pt x="9144" y="5798"/>
                    <a:pt x="8978" y="5620"/>
                    <a:pt x="8978" y="5608"/>
                  </a:cubicBezTo>
                  <a:cubicBezTo>
                    <a:pt x="8978" y="5608"/>
                    <a:pt x="8013" y="3810"/>
                    <a:pt x="6608" y="2893"/>
                  </a:cubicBezTo>
                  <a:cubicBezTo>
                    <a:pt x="5215" y="1965"/>
                    <a:pt x="5608" y="1298"/>
                    <a:pt x="5608" y="548"/>
                  </a:cubicBezTo>
                  <a:cubicBezTo>
                    <a:pt x="5608" y="203"/>
                    <a:pt x="5377" y="0"/>
                    <a:pt x="50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13;p29">
              <a:extLst>
                <a:ext uri="{FF2B5EF4-FFF2-40B4-BE49-F238E27FC236}">
                  <a16:creationId xmlns:a16="http://schemas.microsoft.com/office/drawing/2014/main" id="{DFA9AB8C-7C3B-5374-54C5-C7D610504C35}"/>
                </a:ext>
              </a:extLst>
            </p:cNvPr>
            <p:cNvSpPr/>
            <p:nvPr/>
          </p:nvSpPr>
          <p:spPr>
            <a:xfrm>
              <a:off x="4261150" y="4092338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 05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sp>
          <p:nvSpPr>
            <p:cNvPr id="47" name="Google Shape;714;p29">
              <a:extLst>
                <a:ext uri="{FF2B5EF4-FFF2-40B4-BE49-F238E27FC236}">
                  <a16:creationId xmlns:a16="http://schemas.microsoft.com/office/drawing/2014/main" id="{F8E9F712-1E24-AD53-43CD-D6059B6341C9}"/>
                </a:ext>
              </a:extLst>
            </p:cNvPr>
            <p:cNvSpPr txBox="1"/>
            <p:nvPr/>
          </p:nvSpPr>
          <p:spPr>
            <a:xfrm>
              <a:off x="5613925" y="4077942"/>
              <a:ext cx="2328600" cy="85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Arial" panose="020B0604020202020204" pitchFamily="34" charset="0"/>
                </a:rPr>
                <a:t>DWT and a combination of ML classifiers like Random Forest, </a:t>
              </a:r>
              <a:r>
                <a:rPr lang="en-US" sz="1400" dirty="0" err="1">
                  <a:effectLst/>
                  <a:ea typeface="Arial" panose="020B0604020202020204" pitchFamily="34" charset="0"/>
                </a:rPr>
                <a:t>XGBoost</a:t>
              </a:r>
              <a:r>
                <a:rPr lang="en-US" sz="1400" dirty="0">
                  <a:effectLst/>
                  <a:ea typeface="Arial" panose="020B0604020202020204" pitchFamily="34" charset="0"/>
                </a:rPr>
                <a:t>, KNN 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E40DA29-2990-6EF6-AF0C-309CD18DD020}"/>
              </a:ext>
            </a:extLst>
          </p:cNvPr>
          <p:cNvSpPr txBox="1"/>
          <p:nvPr/>
        </p:nvSpPr>
        <p:spPr>
          <a:xfrm>
            <a:off x="759170" y="1654674"/>
            <a:ext cx="98458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Explored various methods of modeling and classification of longitudinal and time series :</a:t>
            </a:r>
          </a:p>
        </p:txBody>
      </p:sp>
      <p:pic>
        <p:nvPicPr>
          <p:cNvPr id="53" name="Graphic 52" descr="Magnifying glass with solid fill">
            <a:extLst>
              <a:ext uri="{FF2B5EF4-FFF2-40B4-BE49-F238E27FC236}">
                <a16:creationId xmlns:a16="http://schemas.microsoft.com/office/drawing/2014/main" id="{9A4DAC27-2373-A5C3-04C6-8DFB15402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876" y="3289317"/>
            <a:ext cx="320350" cy="320350"/>
          </a:xfrm>
          <a:prstGeom prst="rect">
            <a:avLst/>
          </a:prstGeom>
        </p:spPr>
      </p:pic>
      <p:pic>
        <p:nvPicPr>
          <p:cNvPr id="55" name="Graphic 54" descr="Monthly calendar with solid fill">
            <a:extLst>
              <a:ext uri="{FF2B5EF4-FFF2-40B4-BE49-F238E27FC236}">
                <a16:creationId xmlns:a16="http://schemas.microsoft.com/office/drawing/2014/main" id="{3D7B2280-E0C3-78F3-3544-44094C9A0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5963" y="3948455"/>
            <a:ext cx="320350" cy="320350"/>
          </a:xfrm>
          <a:prstGeom prst="rect">
            <a:avLst/>
          </a:prstGeom>
        </p:spPr>
      </p:pic>
      <p:pic>
        <p:nvPicPr>
          <p:cNvPr id="57" name="Graphic 56" descr="Social network with solid fill">
            <a:extLst>
              <a:ext uri="{FF2B5EF4-FFF2-40B4-BE49-F238E27FC236}">
                <a16:creationId xmlns:a16="http://schemas.microsoft.com/office/drawing/2014/main" id="{6AB1751A-D287-0438-94F6-E77AACF18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95976" y="4536908"/>
            <a:ext cx="422150" cy="42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92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C2EA630-1C42-1C41-C3B0-A7D94DCFE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61" y="1670240"/>
            <a:ext cx="3695192" cy="2494255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049C273D-AA18-CEC0-6B1B-C9777FD81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46" y="4280166"/>
            <a:ext cx="5211166" cy="20844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15BC9-53F1-E7E8-C580-A18B86C41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355" y="2185067"/>
            <a:ext cx="4474253" cy="3995324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b="1" dirty="0">
                <a:effectLst/>
                <a:ea typeface="Arial" panose="020B0604020202020204" pitchFamily="34" charset="0"/>
              </a:rPr>
              <a:t>DWT on Grouped Data</a:t>
            </a:r>
            <a:r>
              <a:rPr lang="en-US" sz="1600" dirty="0">
                <a:effectLst/>
                <a:ea typeface="Arial" panose="020B0604020202020204" pitchFamily="34" charset="0"/>
              </a:rPr>
              <a:t> : </a:t>
            </a:r>
          </a:p>
          <a:p>
            <a:pPr marL="800100" lvl="1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Arial" panose="020B0604020202020204" pitchFamily="34" charset="0"/>
              </a:rPr>
              <a:t>Developed 6 different sets of features using 6 different wavelet types</a:t>
            </a:r>
          </a:p>
          <a:p>
            <a:pPr marL="800100" lvl="1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Arial" panose="020B0604020202020204" pitchFamily="34" charset="0"/>
              </a:rPr>
              <a:t>Db2,db5,sym5,coif5, </a:t>
            </a:r>
            <a:r>
              <a:rPr lang="en-US" sz="1600" dirty="0" err="1">
                <a:effectLst/>
                <a:ea typeface="Arial" panose="020B0604020202020204" pitchFamily="34" charset="0"/>
              </a:rPr>
              <a:t>bior</a:t>
            </a:r>
            <a:r>
              <a:rPr lang="en-US" sz="1600" dirty="0">
                <a:effectLst/>
                <a:ea typeface="Arial" panose="020B0604020202020204" pitchFamily="34" charset="0"/>
              </a:rPr>
              <a:t>, 2.4 rbio3.1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b="1" dirty="0">
                <a:effectLst/>
                <a:ea typeface="Arial" panose="020B0604020202020204" pitchFamily="34" charset="0"/>
              </a:rPr>
              <a:t>DWT on PCA on Grouped Data: </a:t>
            </a:r>
          </a:p>
          <a:p>
            <a:pPr marL="800100" lvl="1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Arial" panose="020B0604020202020204" pitchFamily="34" charset="0"/>
              </a:rPr>
              <a:t>Using PCA, created a new set of variables</a:t>
            </a:r>
            <a:endParaRPr lang="en-US" sz="1600" dirty="0">
              <a:ea typeface="Arial" panose="020B0604020202020204" pitchFamily="34" charset="0"/>
            </a:endParaRPr>
          </a:p>
          <a:p>
            <a:pPr marL="800100" lvl="1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Arial" panose="020B0604020202020204" pitchFamily="34" charset="0"/>
              </a:rPr>
              <a:t>8 components to explain maximum variability </a:t>
            </a:r>
          </a:p>
          <a:p>
            <a:pPr marL="800100" lvl="1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b="1" dirty="0">
                <a:effectLst/>
                <a:ea typeface="Arial" panose="020B0604020202020204" pitchFamily="34" charset="0"/>
              </a:rPr>
              <a:t>DWT on PCA of derivative of Grouped Data</a:t>
            </a:r>
          </a:p>
          <a:p>
            <a:pPr marL="800100" lvl="1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a typeface="Arial" panose="020B0604020202020204" pitchFamily="34" charset="0"/>
              </a:rPr>
              <a:t>To capture information on the </a:t>
            </a:r>
            <a:r>
              <a:rPr lang="en-US" sz="1600" dirty="0">
                <a:effectLst/>
                <a:ea typeface="Arial" panose="020B0604020202020204" pitchFamily="34" charset="0"/>
              </a:rPr>
              <a:t>fluctuation of the values, the rate of change of indicators was used</a:t>
            </a:r>
          </a:p>
          <a:p>
            <a:pPr marL="800100" lvl="1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Arial" panose="020B0604020202020204" pitchFamily="34" charset="0"/>
              </a:rPr>
              <a:t>Another set of features using PCA over estimated derivatives of the indicators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40479909-D91A-CB83-C945-15276E228F18}"/>
              </a:ext>
            </a:extLst>
          </p:cNvPr>
          <p:cNvSpPr txBox="1">
            <a:spLocks/>
          </p:cNvSpPr>
          <p:nvPr/>
        </p:nvSpPr>
        <p:spPr>
          <a:xfrm>
            <a:off x="685800" y="371721"/>
            <a:ext cx="9710530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effectLst/>
                <a:ea typeface="Arial" panose="020B0604020202020204" pitchFamily="34" charset="0"/>
              </a:rPr>
              <a:t>PREPROCESSING, FEATURE EXTRACTION, AND EXPERIMENTATION</a:t>
            </a:r>
            <a:endParaRPr lang="en-US" sz="36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A39C68-8783-88F4-1534-D604876D8BF7}"/>
              </a:ext>
            </a:extLst>
          </p:cNvPr>
          <p:cNvSpPr/>
          <p:nvPr/>
        </p:nvSpPr>
        <p:spPr>
          <a:xfrm>
            <a:off x="6838122" y="1470991"/>
            <a:ext cx="4339817" cy="541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/>
                <a:ea typeface="Arial" panose="020B0604020202020204" pitchFamily="34" charset="0"/>
              </a:rPr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41730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B28B322-22EA-33E7-3439-69AD9EAC6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26" y="1448736"/>
            <a:ext cx="5592980" cy="487987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6E7AAA-72B9-E2DE-7720-387AB3CD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639" y="2271091"/>
            <a:ext cx="4517335" cy="4457700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ea typeface="Arial" panose="020B0604020202020204" pitchFamily="34" charset="0"/>
              </a:rPr>
              <a:t> </a:t>
            </a:r>
            <a:r>
              <a:rPr lang="en-US" sz="1600" b="1" dirty="0">
                <a:effectLst/>
                <a:ea typeface="Arial" panose="020B0604020202020204" pitchFamily="34" charset="0"/>
              </a:rPr>
              <a:t>Experimentation Phase:</a:t>
            </a:r>
            <a:endParaRPr lang="en-US" sz="1600" dirty="0">
              <a:effectLst/>
              <a:ea typeface="Arial" panose="020B0604020202020204" pitchFamily="34" charset="0"/>
            </a:endParaRPr>
          </a:p>
          <a:p>
            <a:pPr marL="208915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Arial" panose="020B0604020202020204" pitchFamily="34" charset="0"/>
              </a:rPr>
              <a:t>All the models are imported from the </a:t>
            </a:r>
            <a:r>
              <a:rPr lang="en-US" sz="1600" dirty="0" err="1">
                <a:effectLst/>
                <a:ea typeface="Arial" panose="020B0604020202020204" pitchFamily="34" charset="0"/>
              </a:rPr>
              <a:t>sklearn</a:t>
            </a:r>
            <a:r>
              <a:rPr lang="en-US" sz="1600" dirty="0">
                <a:effectLst/>
                <a:ea typeface="Arial" panose="020B0604020202020204" pitchFamily="34" charset="0"/>
              </a:rPr>
              <a:t> python package and are run with the default parameters</a:t>
            </a:r>
          </a:p>
          <a:p>
            <a:pPr marL="208915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Arial" panose="020B0604020202020204" pitchFamily="34" charset="0"/>
              </a:rPr>
              <a:t>Random forest and Nearest Neighbors Classifiers had high accuracy of 62% and 63% respectively</a:t>
            </a:r>
          </a:p>
          <a:p>
            <a:pPr marL="208915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208915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Hyperparameter tuning 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effectLst/>
                <a:ea typeface="Arial" panose="020B0604020202020204" pitchFamily="34" charset="0"/>
              </a:rPr>
              <a:t>A wide range of parameter grids was chosen for both Random forest and Nearest Neighbors Classifiers to run </a:t>
            </a:r>
            <a:r>
              <a:rPr lang="en-US" sz="1600" dirty="0" err="1">
                <a:effectLst/>
                <a:ea typeface="Arial" panose="020B0604020202020204" pitchFamily="34" charset="0"/>
              </a:rPr>
              <a:t>RandomSearchCV</a:t>
            </a:r>
            <a:r>
              <a:rPr lang="en-US" sz="1600" dirty="0">
                <a:effectLst/>
                <a:ea typeface="Arial" panose="020B0604020202020204" pitchFamily="34" charset="0"/>
              </a:rPr>
              <a:t> from </a:t>
            </a:r>
            <a:r>
              <a:rPr lang="en-US" sz="1600" dirty="0" err="1">
                <a:effectLst/>
                <a:ea typeface="Arial" panose="020B0604020202020204" pitchFamily="34" charset="0"/>
              </a:rPr>
              <a:t>sklearn</a:t>
            </a:r>
            <a:r>
              <a:rPr lang="en-US" sz="1600" dirty="0">
                <a:effectLst/>
                <a:ea typeface="Arial" panose="020B0604020202020204" pitchFamily="34" charset="0"/>
              </a:rPr>
              <a:t> with 3-fold cross-validations.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effectLst/>
                <a:ea typeface="Arial" panose="020B0604020202020204" pitchFamily="34" charset="0"/>
              </a:rPr>
              <a:t>When the best parameters are found a smaller range near the best parameters is used in </a:t>
            </a:r>
            <a:r>
              <a:rPr lang="en-US" sz="1600" dirty="0" err="1">
                <a:effectLst/>
                <a:ea typeface="Arial" panose="020B0604020202020204" pitchFamily="34" charset="0"/>
              </a:rPr>
              <a:t>GridsearchCV</a:t>
            </a:r>
            <a:r>
              <a:rPr lang="en-US" sz="1600" dirty="0">
                <a:effectLst/>
                <a:ea typeface="Arial" panose="020B0604020202020204" pitchFamily="34" charset="0"/>
              </a:rPr>
              <a:t> with 3-fold cross-validation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45781437-7CAA-FD69-1046-1BCAE0631F31}"/>
              </a:ext>
            </a:extLst>
          </p:cNvPr>
          <p:cNvSpPr txBox="1">
            <a:spLocks/>
          </p:cNvSpPr>
          <p:nvPr/>
        </p:nvSpPr>
        <p:spPr>
          <a:xfrm>
            <a:off x="685800" y="371721"/>
            <a:ext cx="1123314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ML CLASSIFIERS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F3565F-37D6-0084-F3DB-60D757B7389A}"/>
              </a:ext>
            </a:extLst>
          </p:cNvPr>
          <p:cNvSpPr/>
          <p:nvPr/>
        </p:nvSpPr>
        <p:spPr>
          <a:xfrm>
            <a:off x="6838122" y="1470991"/>
            <a:ext cx="4339817" cy="541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351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Machine learning algorithm parameters</a:t>
            </a:r>
          </a:p>
        </p:txBody>
      </p:sp>
    </p:spTree>
    <p:extLst>
      <p:ext uri="{BB962C8B-B14F-4D97-AF65-F5344CB8AC3E}">
        <p14:creationId xmlns:p14="http://schemas.microsoft.com/office/powerpoint/2010/main" val="3477457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7DFDE-25C0-9ABD-7247-E6F7639AC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749" y="5084925"/>
            <a:ext cx="3640426" cy="1680519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 marL="0" marR="0" indent="0" fontAlgn="base" latinLnBrk="1">
              <a:spcBef>
                <a:spcPts val="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precision    recall  f1-score   support</a:t>
            </a:r>
            <a:endParaRPr lang="en-US" sz="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 fontAlgn="base" latinLnBrk="1">
              <a:spcBef>
                <a:spcPts val="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 fontAlgn="base" latinLnBrk="1">
              <a:spcBef>
                <a:spcPts val="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0       0.63      0.66      0.65        50</a:t>
            </a:r>
            <a:endParaRPr lang="en-US" sz="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 fontAlgn="base" latinLnBrk="1">
              <a:spcBef>
                <a:spcPts val="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1       0.65      0.62      0.63        50</a:t>
            </a:r>
            <a:endParaRPr lang="en-US" sz="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 fontAlgn="base" latinLnBrk="1">
              <a:spcBef>
                <a:spcPts val="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 fontAlgn="base" latinLnBrk="1">
              <a:spcBef>
                <a:spcPts val="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accuracy                           0.64       100</a:t>
            </a:r>
            <a:endParaRPr lang="en-US" sz="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 fontAlgn="base" latinLnBrk="1">
              <a:spcBef>
                <a:spcPts val="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macro avg       0.64      0.64      0.64       100</a:t>
            </a:r>
            <a:endParaRPr lang="en-US" sz="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 fontAlgn="base" latinLnBrk="1">
              <a:spcBef>
                <a:spcPts val="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weighted avg       0.64      0.64      0.64       100</a:t>
            </a:r>
            <a:endParaRPr lang="en-US" sz="800" b="1" dirty="0"/>
          </a:p>
        </p:txBody>
      </p:sp>
      <p:pic>
        <p:nvPicPr>
          <p:cNvPr id="4" name="Picture 3" descr="Square&#10;&#10;Description automatically generated">
            <a:extLst>
              <a:ext uri="{FF2B5EF4-FFF2-40B4-BE49-F238E27FC236}">
                <a16:creationId xmlns:a16="http://schemas.microsoft.com/office/drawing/2014/main" id="{2B568A78-DF02-298A-CDE6-88F84AD8F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0418" y="1726185"/>
            <a:ext cx="3749757" cy="3210577"/>
          </a:xfrm>
          <a:prstGeom prst="rect">
            <a:avLst/>
          </a:prstGeom>
          <a:noFill/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AA6FE18-7CBF-AE4C-8530-0EAFA455C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6772" y="2584857"/>
            <a:ext cx="5167185" cy="3507260"/>
          </a:xfrm>
          <a:prstGeom prst="rect">
            <a:avLst/>
          </a:prstGeom>
          <a:noFill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B26680E-CB4D-9959-4017-B4FFC03168EE}"/>
              </a:ext>
            </a:extLst>
          </p:cNvPr>
          <p:cNvSpPr txBox="1">
            <a:spLocks/>
          </p:cNvSpPr>
          <p:nvPr/>
        </p:nvSpPr>
        <p:spPr>
          <a:xfrm>
            <a:off x="685800" y="371721"/>
            <a:ext cx="1123314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FINAL MODEL METRICS</a:t>
            </a:r>
          </a:p>
        </p:txBody>
      </p:sp>
    </p:spTree>
    <p:extLst>
      <p:ext uri="{BB962C8B-B14F-4D97-AF65-F5344CB8AC3E}">
        <p14:creationId xmlns:p14="http://schemas.microsoft.com/office/powerpoint/2010/main" val="138290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575AD-56F5-6E51-D098-2DAB159A4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2352421"/>
            <a:ext cx="6325193" cy="386211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effectLst/>
                <a:ea typeface="Arial" panose="020B0604020202020204" pitchFamily="34" charset="0"/>
              </a:rPr>
              <a:t>It was demonstrated that the best accuracy is achieved using transformation and Machine Learning instead of solely relying on outliers. </a:t>
            </a:r>
          </a:p>
          <a:p>
            <a:pPr marL="14351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kern="0" dirty="0">
                <a:effectLst/>
                <a:ea typeface="Arial" panose="020B0604020202020204" pitchFamily="34" charset="0"/>
              </a:rPr>
              <a:t> </a:t>
            </a:r>
          </a:p>
          <a:p>
            <a:pPr marL="14351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kern="0" dirty="0">
                <a:effectLst/>
                <a:ea typeface="Arial" panose="020B0604020202020204" pitchFamily="34" charset="0"/>
              </a:rPr>
              <a:t>Future Scope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effectLst/>
                <a:ea typeface="Arial" panose="020B0604020202020204" pitchFamily="34" charset="0"/>
              </a:rPr>
              <a:t>Even though 64 % accuracy is decent using such efficient methods we can achieve higher accuracy if we have more </a:t>
            </a:r>
            <a:r>
              <a:rPr lang="en-US" sz="1600" b="1" dirty="0">
                <a:effectLst/>
                <a:ea typeface="Arial" panose="020B0604020202020204" pitchFamily="34" charset="0"/>
              </a:rPr>
              <a:t>informative</a:t>
            </a:r>
            <a:r>
              <a:rPr lang="en-US" sz="1600" dirty="0">
                <a:effectLst/>
                <a:ea typeface="Arial" panose="020B0604020202020204" pitchFamily="34" charset="0"/>
              </a:rPr>
              <a:t> variables. Thus, adding more indicators is also recommended.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effectLst/>
                <a:ea typeface="Arial" panose="020B0604020202020204" pitchFamily="34" charset="0"/>
              </a:rPr>
              <a:t>More variables may not always mean more accuracy, but in our case, with variables the feature extraction may ensure more information being extracted giving more accuracy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effectLst/>
                <a:ea typeface="Arial" panose="020B0604020202020204" pitchFamily="34" charset="0"/>
              </a:rPr>
              <a:t>Can experiment with the transformations more specifically and also use filters</a:t>
            </a:r>
          </a:p>
          <a:p>
            <a:pPr algn="just"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oogle Shape;252;p20">
            <a:extLst>
              <a:ext uri="{FF2B5EF4-FFF2-40B4-BE49-F238E27FC236}">
                <a16:creationId xmlns:a16="http://schemas.microsoft.com/office/drawing/2014/main" id="{7A4E34A0-11EC-B8AE-FB7A-E142A3F0C13E}"/>
              </a:ext>
            </a:extLst>
          </p:cNvPr>
          <p:cNvGrpSpPr/>
          <p:nvPr/>
        </p:nvGrpSpPr>
        <p:grpSpPr>
          <a:xfrm>
            <a:off x="623098" y="2001884"/>
            <a:ext cx="1651339" cy="2325956"/>
            <a:chOff x="983950" y="719064"/>
            <a:chExt cx="1651339" cy="2325956"/>
          </a:xfrm>
        </p:grpSpPr>
        <p:sp>
          <p:nvSpPr>
            <p:cNvPr id="45" name="Google Shape;253;p20">
              <a:extLst>
                <a:ext uri="{FF2B5EF4-FFF2-40B4-BE49-F238E27FC236}">
                  <a16:creationId xmlns:a16="http://schemas.microsoft.com/office/drawing/2014/main" id="{DAF6EAFA-0BAB-6C4D-3DB4-D9738C5AFF83}"/>
                </a:ext>
              </a:extLst>
            </p:cNvPr>
            <p:cNvSpPr/>
            <p:nvPr/>
          </p:nvSpPr>
          <p:spPr>
            <a:xfrm>
              <a:off x="983950" y="719064"/>
              <a:ext cx="1438705" cy="2325956"/>
            </a:xfrm>
            <a:custGeom>
              <a:avLst/>
              <a:gdLst/>
              <a:ahLst/>
              <a:cxnLst/>
              <a:rect l="l" t="t" r="r" b="b"/>
              <a:pathLst>
                <a:path w="62437" h="100942" extrusionOk="0">
                  <a:moveTo>
                    <a:pt x="62437" y="1"/>
                  </a:moveTo>
                  <a:cubicBezTo>
                    <a:pt x="26551" y="9145"/>
                    <a:pt x="0" y="41673"/>
                    <a:pt x="0" y="80404"/>
                  </a:cubicBezTo>
                  <a:cubicBezTo>
                    <a:pt x="0" y="87488"/>
                    <a:pt x="893" y="94370"/>
                    <a:pt x="2572" y="100942"/>
                  </a:cubicBezTo>
                  <a:lnTo>
                    <a:pt x="62437" y="100942"/>
                  </a:lnTo>
                  <a:lnTo>
                    <a:pt x="62437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4;p20">
              <a:extLst>
                <a:ext uri="{FF2B5EF4-FFF2-40B4-BE49-F238E27FC236}">
                  <a16:creationId xmlns:a16="http://schemas.microsoft.com/office/drawing/2014/main" id="{BA922472-D5C4-A519-EDE2-7A5486113EB1}"/>
                </a:ext>
              </a:extLst>
            </p:cNvPr>
            <p:cNvSpPr/>
            <p:nvPr/>
          </p:nvSpPr>
          <p:spPr>
            <a:xfrm>
              <a:off x="1662945" y="1433175"/>
              <a:ext cx="759412" cy="1611823"/>
            </a:xfrm>
            <a:custGeom>
              <a:avLst/>
              <a:gdLst/>
              <a:ahLst/>
              <a:cxnLst/>
              <a:rect l="l" t="t" r="r" b="b"/>
              <a:pathLst>
                <a:path w="32957" h="69950" extrusionOk="0">
                  <a:moveTo>
                    <a:pt x="32957" y="1"/>
                  </a:moveTo>
                  <a:cubicBezTo>
                    <a:pt x="13609" y="8049"/>
                    <a:pt x="0" y="27147"/>
                    <a:pt x="0" y="49412"/>
                  </a:cubicBezTo>
                  <a:cubicBezTo>
                    <a:pt x="0" y="56698"/>
                    <a:pt x="1453" y="63628"/>
                    <a:pt x="4084" y="69950"/>
                  </a:cubicBezTo>
                  <a:lnTo>
                    <a:pt x="32957" y="69950"/>
                  </a:lnTo>
                  <a:lnTo>
                    <a:pt x="32957" y="1"/>
                  </a:ln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5;p20">
              <a:extLst>
                <a:ext uri="{FF2B5EF4-FFF2-40B4-BE49-F238E27FC236}">
                  <a16:creationId xmlns:a16="http://schemas.microsoft.com/office/drawing/2014/main" id="{1684FFA1-E649-1A90-8393-9DF45DBB8FA3}"/>
                </a:ext>
              </a:extLst>
            </p:cNvPr>
            <p:cNvSpPr/>
            <p:nvPr/>
          </p:nvSpPr>
          <p:spPr>
            <a:xfrm>
              <a:off x="1064320" y="742544"/>
              <a:ext cx="1570969" cy="1264065"/>
            </a:xfrm>
            <a:custGeom>
              <a:avLst/>
              <a:gdLst/>
              <a:ahLst/>
              <a:cxnLst/>
              <a:rect l="l" t="t" r="r" b="b"/>
              <a:pathLst>
                <a:path w="68177" h="54858" extrusionOk="0">
                  <a:moveTo>
                    <a:pt x="9503" y="1"/>
                  </a:moveTo>
                  <a:cubicBezTo>
                    <a:pt x="4653" y="1"/>
                    <a:pt x="1" y="3770"/>
                    <a:pt x="1" y="9459"/>
                  </a:cubicBezTo>
                  <a:lnTo>
                    <a:pt x="1" y="54858"/>
                  </a:lnTo>
                  <a:lnTo>
                    <a:pt x="68176" y="54858"/>
                  </a:lnTo>
                  <a:lnTo>
                    <a:pt x="16098" y="2780"/>
                  </a:lnTo>
                  <a:cubicBezTo>
                    <a:pt x="14178" y="860"/>
                    <a:pt x="11818" y="1"/>
                    <a:pt x="9503" y="1"/>
                  </a:cubicBez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7;p20">
              <a:extLst>
                <a:ext uri="{FF2B5EF4-FFF2-40B4-BE49-F238E27FC236}">
                  <a16:creationId xmlns:a16="http://schemas.microsoft.com/office/drawing/2014/main" id="{EBD669F1-D91C-D0B6-6F10-0DDA58E071AD}"/>
                </a:ext>
              </a:extLst>
            </p:cNvPr>
            <p:cNvSpPr txBox="1"/>
            <p:nvPr/>
          </p:nvSpPr>
          <p:spPr>
            <a:xfrm>
              <a:off x="983950" y="2285150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0" name="Google Shape;258;p20">
            <a:extLst>
              <a:ext uri="{FF2B5EF4-FFF2-40B4-BE49-F238E27FC236}">
                <a16:creationId xmlns:a16="http://schemas.microsoft.com/office/drawing/2014/main" id="{23691871-1EFE-2EB7-4F5D-30DC672FF401}"/>
              </a:ext>
            </a:extLst>
          </p:cNvPr>
          <p:cNvGrpSpPr/>
          <p:nvPr/>
        </p:nvGrpSpPr>
        <p:grpSpPr>
          <a:xfrm>
            <a:off x="2061458" y="1942920"/>
            <a:ext cx="2368184" cy="1652951"/>
            <a:chOff x="2422310" y="660100"/>
            <a:chExt cx="2368184" cy="1652951"/>
          </a:xfrm>
        </p:grpSpPr>
        <p:sp>
          <p:nvSpPr>
            <p:cNvPr id="51" name="Google Shape;259;p20">
              <a:extLst>
                <a:ext uri="{FF2B5EF4-FFF2-40B4-BE49-F238E27FC236}">
                  <a16:creationId xmlns:a16="http://schemas.microsoft.com/office/drawing/2014/main" id="{780CCCF9-B45B-7DFE-4123-B7FFDFBF93DD}"/>
                </a:ext>
              </a:extLst>
            </p:cNvPr>
            <p:cNvSpPr/>
            <p:nvPr/>
          </p:nvSpPr>
          <p:spPr>
            <a:xfrm>
              <a:off x="2422587" y="660100"/>
              <a:ext cx="2325956" cy="1438428"/>
            </a:xfrm>
            <a:custGeom>
              <a:avLst/>
              <a:gdLst/>
              <a:ahLst/>
              <a:cxnLst/>
              <a:rect l="l" t="t" r="r" b="b"/>
              <a:pathLst>
                <a:path w="100942" h="62425" extrusionOk="0">
                  <a:moveTo>
                    <a:pt x="20539" y="0"/>
                  </a:moveTo>
                  <a:cubicBezTo>
                    <a:pt x="13443" y="0"/>
                    <a:pt x="6561" y="881"/>
                    <a:pt x="1" y="2560"/>
                  </a:cubicBezTo>
                  <a:lnTo>
                    <a:pt x="1" y="62424"/>
                  </a:lnTo>
                  <a:lnTo>
                    <a:pt x="100942" y="62424"/>
                  </a:lnTo>
                  <a:cubicBezTo>
                    <a:pt x="91798" y="26539"/>
                    <a:pt x="59270" y="0"/>
                    <a:pt x="2053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0;p20">
              <a:extLst>
                <a:ext uri="{FF2B5EF4-FFF2-40B4-BE49-F238E27FC236}">
                  <a16:creationId xmlns:a16="http://schemas.microsoft.com/office/drawing/2014/main" id="{98A52EB9-5BAA-77D8-3898-B913C36D543D}"/>
                </a:ext>
              </a:extLst>
            </p:cNvPr>
            <p:cNvSpPr/>
            <p:nvPr/>
          </p:nvSpPr>
          <p:spPr>
            <a:xfrm>
              <a:off x="2422310" y="1338819"/>
              <a:ext cx="1612099" cy="759688"/>
            </a:xfrm>
            <a:custGeom>
              <a:avLst/>
              <a:gdLst/>
              <a:ahLst/>
              <a:cxnLst/>
              <a:rect l="l" t="t" r="r" b="b"/>
              <a:pathLst>
                <a:path w="69962" h="32969" extrusionOk="0">
                  <a:moveTo>
                    <a:pt x="20551" y="0"/>
                  </a:moveTo>
                  <a:cubicBezTo>
                    <a:pt x="13264" y="0"/>
                    <a:pt x="6323" y="1453"/>
                    <a:pt x="1" y="4096"/>
                  </a:cubicBezTo>
                  <a:lnTo>
                    <a:pt x="1" y="32968"/>
                  </a:lnTo>
                  <a:lnTo>
                    <a:pt x="69962" y="32968"/>
                  </a:lnTo>
                  <a:cubicBezTo>
                    <a:pt x="61913" y="13609"/>
                    <a:pt x="42816" y="0"/>
                    <a:pt x="20551" y="0"/>
                  </a:cubicBezTo>
                  <a:close/>
                </a:path>
              </a:pathLst>
            </a:custGeom>
            <a:solidFill>
              <a:srgbClr val="ED9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1;p20">
              <a:extLst>
                <a:ext uri="{FF2B5EF4-FFF2-40B4-BE49-F238E27FC236}">
                  <a16:creationId xmlns:a16="http://schemas.microsoft.com/office/drawing/2014/main" id="{0BD13E25-850F-B343-E003-CA7362286FD1}"/>
                </a:ext>
              </a:extLst>
            </p:cNvPr>
            <p:cNvSpPr/>
            <p:nvPr/>
          </p:nvSpPr>
          <p:spPr>
            <a:xfrm>
              <a:off x="3453568" y="742106"/>
              <a:ext cx="1336926" cy="1570945"/>
            </a:xfrm>
            <a:custGeom>
              <a:avLst/>
              <a:gdLst/>
              <a:ahLst/>
              <a:cxnLst/>
              <a:rect l="l" t="t" r="r" b="b"/>
              <a:pathLst>
                <a:path w="58020" h="68176" extrusionOk="0">
                  <a:moveTo>
                    <a:pt x="0" y="1"/>
                  </a:moveTo>
                  <a:lnTo>
                    <a:pt x="0" y="68176"/>
                  </a:lnTo>
                  <a:lnTo>
                    <a:pt x="52078" y="16110"/>
                  </a:lnTo>
                  <a:cubicBezTo>
                    <a:pt x="58020" y="10157"/>
                    <a:pt x="53805" y="1"/>
                    <a:pt x="45411" y="1"/>
                  </a:cubicBezTo>
                  <a:close/>
                </a:path>
              </a:pathLst>
            </a:custGeom>
            <a:solidFill>
              <a:srgbClr val="ED9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2;p20">
              <a:extLst>
                <a:ext uri="{FF2B5EF4-FFF2-40B4-BE49-F238E27FC236}">
                  <a16:creationId xmlns:a16="http://schemas.microsoft.com/office/drawing/2014/main" id="{20561555-CDD0-D7AA-4354-3B34C474BB28}"/>
                </a:ext>
              </a:extLst>
            </p:cNvPr>
            <p:cNvSpPr txBox="1"/>
            <p:nvPr/>
          </p:nvSpPr>
          <p:spPr>
            <a:xfrm>
              <a:off x="2543763" y="762850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6" name="Google Shape;264;p20">
            <a:extLst>
              <a:ext uri="{FF2B5EF4-FFF2-40B4-BE49-F238E27FC236}">
                <a16:creationId xmlns:a16="http://schemas.microsoft.com/office/drawing/2014/main" id="{EADB46C1-2ADB-08FA-8EF8-8ECD7CCEFE16}"/>
              </a:ext>
            </a:extLst>
          </p:cNvPr>
          <p:cNvGrpSpPr/>
          <p:nvPr/>
        </p:nvGrpSpPr>
        <p:grpSpPr>
          <a:xfrm>
            <a:off x="631047" y="4107742"/>
            <a:ext cx="2377248" cy="1658454"/>
            <a:chOff x="991899" y="2824922"/>
            <a:chExt cx="2377248" cy="1658454"/>
          </a:xfrm>
        </p:grpSpPr>
        <p:sp>
          <p:nvSpPr>
            <p:cNvPr id="57" name="Google Shape;265;p20">
              <a:extLst>
                <a:ext uri="{FF2B5EF4-FFF2-40B4-BE49-F238E27FC236}">
                  <a16:creationId xmlns:a16="http://schemas.microsoft.com/office/drawing/2014/main" id="{49A4AA4C-4101-4024-4C53-761C6B80B7FE}"/>
                </a:ext>
              </a:extLst>
            </p:cNvPr>
            <p:cNvSpPr/>
            <p:nvPr/>
          </p:nvSpPr>
          <p:spPr>
            <a:xfrm>
              <a:off x="1043213" y="3044925"/>
              <a:ext cx="2325680" cy="1438451"/>
            </a:xfrm>
            <a:custGeom>
              <a:avLst/>
              <a:gdLst/>
              <a:ahLst/>
              <a:cxnLst/>
              <a:rect l="l" t="t" r="r" b="b"/>
              <a:pathLst>
                <a:path w="100930" h="62426" extrusionOk="0">
                  <a:moveTo>
                    <a:pt x="0" y="1"/>
                  </a:moveTo>
                  <a:cubicBezTo>
                    <a:pt x="9132" y="35886"/>
                    <a:pt x="41660" y="62425"/>
                    <a:pt x="80403" y="62425"/>
                  </a:cubicBezTo>
                  <a:cubicBezTo>
                    <a:pt x="87487" y="62425"/>
                    <a:pt x="94369" y="61544"/>
                    <a:pt x="100929" y="59865"/>
                  </a:cubicBezTo>
                  <a:lnTo>
                    <a:pt x="10092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66;p20">
              <a:extLst>
                <a:ext uri="{FF2B5EF4-FFF2-40B4-BE49-F238E27FC236}">
                  <a16:creationId xmlns:a16="http://schemas.microsoft.com/office/drawing/2014/main" id="{C72FB768-7EAB-B075-B405-7433A6A321F9}"/>
                </a:ext>
              </a:extLst>
            </p:cNvPr>
            <p:cNvSpPr/>
            <p:nvPr/>
          </p:nvSpPr>
          <p:spPr>
            <a:xfrm>
              <a:off x="1757048" y="3044925"/>
              <a:ext cx="1612099" cy="759711"/>
            </a:xfrm>
            <a:custGeom>
              <a:avLst/>
              <a:gdLst/>
              <a:ahLst/>
              <a:cxnLst/>
              <a:rect l="l" t="t" r="r" b="b"/>
              <a:pathLst>
                <a:path w="69962" h="32970" extrusionOk="0">
                  <a:moveTo>
                    <a:pt x="0" y="1"/>
                  </a:moveTo>
                  <a:cubicBezTo>
                    <a:pt x="8049" y="19360"/>
                    <a:pt x="27146" y="32969"/>
                    <a:pt x="49423" y="32969"/>
                  </a:cubicBezTo>
                  <a:cubicBezTo>
                    <a:pt x="56698" y="32969"/>
                    <a:pt x="63639" y="31517"/>
                    <a:pt x="69961" y="28873"/>
                  </a:cubicBezTo>
                  <a:lnTo>
                    <a:pt x="69961" y="1"/>
                  </a:lnTo>
                  <a:close/>
                </a:path>
              </a:pathLst>
            </a:custGeom>
            <a:solidFill>
              <a:srgbClr val="191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7;p20">
              <a:extLst>
                <a:ext uri="{FF2B5EF4-FFF2-40B4-BE49-F238E27FC236}">
                  <a16:creationId xmlns:a16="http://schemas.microsoft.com/office/drawing/2014/main" id="{50B6A432-7BB4-7A6C-28C1-A9333102B212}"/>
                </a:ext>
              </a:extLst>
            </p:cNvPr>
            <p:cNvSpPr/>
            <p:nvPr/>
          </p:nvSpPr>
          <p:spPr>
            <a:xfrm>
              <a:off x="991899" y="2824922"/>
              <a:ext cx="1336926" cy="1571199"/>
            </a:xfrm>
            <a:custGeom>
              <a:avLst/>
              <a:gdLst/>
              <a:ahLst/>
              <a:cxnLst/>
              <a:rect l="l" t="t" r="r" b="b"/>
              <a:pathLst>
                <a:path w="58020" h="68187" extrusionOk="0">
                  <a:moveTo>
                    <a:pt x="58020" y="0"/>
                  </a:moveTo>
                  <a:lnTo>
                    <a:pt x="5942" y="52078"/>
                  </a:lnTo>
                  <a:cubicBezTo>
                    <a:pt x="1" y="58019"/>
                    <a:pt x="4204" y="68187"/>
                    <a:pt x="12609" y="68187"/>
                  </a:cubicBezTo>
                  <a:lnTo>
                    <a:pt x="58020" y="68187"/>
                  </a:lnTo>
                  <a:lnTo>
                    <a:pt x="58020" y="0"/>
                  </a:lnTo>
                  <a:close/>
                </a:path>
              </a:pathLst>
            </a:custGeom>
            <a:solidFill>
              <a:srgbClr val="191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8;p20">
              <a:extLst>
                <a:ext uri="{FF2B5EF4-FFF2-40B4-BE49-F238E27FC236}">
                  <a16:creationId xmlns:a16="http://schemas.microsoft.com/office/drawing/2014/main" id="{25CD94FD-8533-CEBD-6E98-F075AA11DAAB}"/>
                </a:ext>
              </a:extLst>
            </p:cNvPr>
            <p:cNvSpPr txBox="1"/>
            <p:nvPr/>
          </p:nvSpPr>
          <p:spPr>
            <a:xfrm>
              <a:off x="2453625" y="3899425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" name="Google Shape;270;p20">
            <a:extLst>
              <a:ext uri="{FF2B5EF4-FFF2-40B4-BE49-F238E27FC236}">
                <a16:creationId xmlns:a16="http://schemas.microsoft.com/office/drawing/2014/main" id="{C76EFA76-7AF7-73C3-D45E-BD1467DF7CC5}"/>
              </a:ext>
            </a:extLst>
          </p:cNvPr>
          <p:cNvGrpSpPr/>
          <p:nvPr/>
        </p:nvGrpSpPr>
        <p:grpSpPr>
          <a:xfrm>
            <a:off x="2786283" y="3381281"/>
            <a:ext cx="1660640" cy="2325956"/>
            <a:chOff x="3147135" y="2098461"/>
            <a:chExt cx="1660640" cy="2325956"/>
          </a:xfrm>
        </p:grpSpPr>
        <p:sp>
          <p:nvSpPr>
            <p:cNvPr id="63" name="Google Shape;271;p20">
              <a:extLst>
                <a:ext uri="{FF2B5EF4-FFF2-40B4-BE49-F238E27FC236}">
                  <a16:creationId xmlns:a16="http://schemas.microsoft.com/office/drawing/2014/main" id="{796E8A0D-EC83-1018-9292-984449440DB9}"/>
                </a:ext>
              </a:extLst>
            </p:cNvPr>
            <p:cNvSpPr/>
            <p:nvPr/>
          </p:nvSpPr>
          <p:spPr>
            <a:xfrm>
              <a:off x="3368797" y="2098461"/>
              <a:ext cx="1438705" cy="2325956"/>
            </a:xfrm>
            <a:custGeom>
              <a:avLst/>
              <a:gdLst/>
              <a:ahLst/>
              <a:cxnLst/>
              <a:rect l="l" t="t" r="r" b="b"/>
              <a:pathLst>
                <a:path w="62437" h="100942" extrusionOk="0">
                  <a:moveTo>
                    <a:pt x="0" y="0"/>
                  </a:moveTo>
                  <a:lnTo>
                    <a:pt x="0" y="100941"/>
                  </a:lnTo>
                  <a:cubicBezTo>
                    <a:pt x="35898" y="91797"/>
                    <a:pt x="62437" y="59270"/>
                    <a:pt x="62437" y="20539"/>
                  </a:cubicBezTo>
                  <a:cubicBezTo>
                    <a:pt x="62437" y="13454"/>
                    <a:pt x="61544" y="6573"/>
                    <a:pt x="5987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72;p20">
              <a:extLst>
                <a:ext uri="{FF2B5EF4-FFF2-40B4-BE49-F238E27FC236}">
                  <a16:creationId xmlns:a16="http://schemas.microsoft.com/office/drawing/2014/main" id="{4569E433-E35B-CCD8-5D0F-2C3B88378534}"/>
                </a:ext>
              </a:extLst>
            </p:cNvPr>
            <p:cNvSpPr/>
            <p:nvPr/>
          </p:nvSpPr>
          <p:spPr>
            <a:xfrm>
              <a:off x="3369074" y="2098461"/>
              <a:ext cx="759412" cy="1611823"/>
            </a:xfrm>
            <a:custGeom>
              <a:avLst/>
              <a:gdLst/>
              <a:ahLst/>
              <a:cxnLst/>
              <a:rect l="l" t="t" r="r" b="b"/>
              <a:pathLst>
                <a:path w="32957" h="69950" extrusionOk="0">
                  <a:moveTo>
                    <a:pt x="0" y="0"/>
                  </a:moveTo>
                  <a:lnTo>
                    <a:pt x="0" y="69949"/>
                  </a:lnTo>
                  <a:cubicBezTo>
                    <a:pt x="19348" y="61901"/>
                    <a:pt x="32957" y="42803"/>
                    <a:pt x="32957" y="20539"/>
                  </a:cubicBezTo>
                  <a:cubicBezTo>
                    <a:pt x="32957" y="13252"/>
                    <a:pt x="31504" y="6323"/>
                    <a:pt x="28873" y="0"/>
                  </a:cubicBez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73;p20">
              <a:extLst>
                <a:ext uri="{FF2B5EF4-FFF2-40B4-BE49-F238E27FC236}">
                  <a16:creationId xmlns:a16="http://schemas.microsoft.com/office/drawing/2014/main" id="{904A86C3-2A3E-9CAC-A8E0-731407B86785}"/>
                </a:ext>
              </a:extLst>
            </p:cNvPr>
            <p:cNvSpPr/>
            <p:nvPr/>
          </p:nvSpPr>
          <p:spPr>
            <a:xfrm>
              <a:off x="3147135" y="3131355"/>
              <a:ext cx="1570945" cy="1264135"/>
            </a:xfrm>
            <a:custGeom>
              <a:avLst/>
              <a:gdLst/>
              <a:ahLst/>
              <a:cxnLst/>
              <a:rect l="l" t="t" r="r" b="b"/>
              <a:pathLst>
                <a:path w="68176" h="54861" extrusionOk="0">
                  <a:moveTo>
                    <a:pt x="0" y="0"/>
                  </a:moveTo>
                  <a:lnTo>
                    <a:pt x="52066" y="52078"/>
                  </a:lnTo>
                  <a:cubicBezTo>
                    <a:pt x="53992" y="54000"/>
                    <a:pt x="56357" y="54860"/>
                    <a:pt x="58677" y="54860"/>
                  </a:cubicBezTo>
                  <a:cubicBezTo>
                    <a:pt x="63527" y="54860"/>
                    <a:pt x="68175" y="51097"/>
                    <a:pt x="68175" y="45411"/>
                  </a:cubicBezTo>
                  <a:lnTo>
                    <a:pt x="68175" y="0"/>
                  </a:ln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74;p20">
              <a:extLst>
                <a:ext uri="{FF2B5EF4-FFF2-40B4-BE49-F238E27FC236}">
                  <a16:creationId xmlns:a16="http://schemas.microsoft.com/office/drawing/2014/main" id="{A9622888-2FEE-F961-DBF0-72924DDF1541}"/>
                </a:ext>
              </a:extLst>
            </p:cNvPr>
            <p:cNvSpPr txBox="1"/>
            <p:nvPr/>
          </p:nvSpPr>
          <p:spPr>
            <a:xfrm>
              <a:off x="4128875" y="2377075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9" name="Google Shape;277;p20">
            <a:extLst>
              <a:ext uri="{FF2B5EF4-FFF2-40B4-BE49-F238E27FC236}">
                <a16:creationId xmlns:a16="http://schemas.microsoft.com/office/drawing/2014/main" id="{B8C7947B-1151-5954-DE87-23537B3CD1BD}"/>
              </a:ext>
            </a:extLst>
          </p:cNvPr>
          <p:cNvSpPr/>
          <p:nvPr/>
        </p:nvSpPr>
        <p:spPr>
          <a:xfrm>
            <a:off x="1552281" y="2871827"/>
            <a:ext cx="1965479" cy="1965456"/>
          </a:xfrm>
          <a:custGeom>
            <a:avLst/>
            <a:gdLst/>
            <a:ahLst/>
            <a:cxnLst/>
            <a:rect l="l" t="t" r="r" b="b"/>
            <a:pathLst>
              <a:path w="85298" h="85297" extrusionOk="0">
                <a:moveTo>
                  <a:pt x="42649" y="0"/>
                </a:moveTo>
                <a:cubicBezTo>
                  <a:pt x="19087" y="0"/>
                  <a:pt x="1" y="19098"/>
                  <a:pt x="1" y="42649"/>
                </a:cubicBezTo>
                <a:cubicBezTo>
                  <a:pt x="1" y="66199"/>
                  <a:pt x="19087" y="85297"/>
                  <a:pt x="42649" y="85297"/>
                </a:cubicBezTo>
                <a:cubicBezTo>
                  <a:pt x="66200" y="85297"/>
                  <a:pt x="85297" y="66199"/>
                  <a:pt x="85297" y="42649"/>
                </a:cubicBezTo>
                <a:cubicBezTo>
                  <a:pt x="85297" y="19098"/>
                  <a:pt x="66200" y="0"/>
                  <a:pt x="426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Title 1">
            <a:extLst>
              <a:ext uri="{FF2B5EF4-FFF2-40B4-BE49-F238E27FC236}">
                <a16:creationId xmlns:a16="http://schemas.microsoft.com/office/drawing/2014/main" id="{996966CA-CA8E-C240-D8A5-62E77E33094F}"/>
              </a:ext>
            </a:extLst>
          </p:cNvPr>
          <p:cNvSpPr txBox="1">
            <a:spLocks/>
          </p:cNvSpPr>
          <p:nvPr/>
        </p:nvSpPr>
        <p:spPr>
          <a:xfrm>
            <a:off x="685800" y="371721"/>
            <a:ext cx="1123314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CONCLUSIONS</a:t>
            </a:r>
          </a:p>
        </p:txBody>
      </p:sp>
      <p:sp>
        <p:nvSpPr>
          <p:cNvPr id="80" name="Google Shape;811;p31">
            <a:extLst>
              <a:ext uri="{FF2B5EF4-FFF2-40B4-BE49-F238E27FC236}">
                <a16:creationId xmlns:a16="http://schemas.microsoft.com/office/drawing/2014/main" id="{7ECAE5F3-46D3-DE21-092F-2FF4B82D3D41}"/>
              </a:ext>
            </a:extLst>
          </p:cNvPr>
          <p:cNvSpPr/>
          <p:nvPr/>
        </p:nvSpPr>
        <p:spPr>
          <a:xfrm>
            <a:off x="5247921" y="2028661"/>
            <a:ext cx="1741740" cy="302091"/>
          </a:xfrm>
          <a:prstGeom prst="roundRect">
            <a:avLst>
              <a:gd name="adj" fmla="val 50000"/>
            </a:avLst>
          </a:pr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4351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Implications: </a:t>
            </a:r>
          </a:p>
        </p:txBody>
      </p:sp>
      <p:sp>
        <p:nvSpPr>
          <p:cNvPr id="81" name="Google Shape;805;p31">
            <a:extLst>
              <a:ext uri="{FF2B5EF4-FFF2-40B4-BE49-F238E27FC236}">
                <a16:creationId xmlns:a16="http://schemas.microsoft.com/office/drawing/2014/main" id="{5029DF55-1528-061B-E15A-E4E670629D71}"/>
              </a:ext>
            </a:extLst>
          </p:cNvPr>
          <p:cNvSpPr/>
          <p:nvPr/>
        </p:nvSpPr>
        <p:spPr>
          <a:xfrm>
            <a:off x="5254473" y="3317434"/>
            <a:ext cx="1735188" cy="28298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4351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Future Scope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597C1DD-9AEB-F263-A4FF-9B22B4838580}"/>
              </a:ext>
            </a:extLst>
          </p:cNvPr>
          <p:cNvSpPr/>
          <p:nvPr/>
        </p:nvSpPr>
        <p:spPr>
          <a:xfrm>
            <a:off x="5112194" y="3659895"/>
            <a:ext cx="185363" cy="17660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C8B6D51-AE4D-49DC-C6B0-382F7FC1FA6A}"/>
              </a:ext>
            </a:extLst>
          </p:cNvPr>
          <p:cNvSpPr/>
          <p:nvPr/>
        </p:nvSpPr>
        <p:spPr>
          <a:xfrm>
            <a:off x="5104355" y="4414175"/>
            <a:ext cx="185363" cy="176609"/>
          </a:xfrm>
          <a:prstGeom prst="ellipse">
            <a:avLst/>
          </a:prstGeom>
          <a:solidFill>
            <a:srgbClr val="5EB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6F4F120-D1B9-EE8A-46F9-65B492389745}"/>
              </a:ext>
            </a:extLst>
          </p:cNvPr>
          <p:cNvSpPr/>
          <p:nvPr/>
        </p:nvSpPr>
        <p:spPr>
          <a:xfrm>
            <a:off x="5104355" y="5111755"/>
            <a:ext cx="185363" cy="176609"/>
          </a:xfrm>
          <a:prstGeom prst="ellipse">
            <a:avLst/>
          </a:prstGeom>
          <a:solidFill>
            <a:srgbClr val="494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Graphic 85" descr="End with solid fill">
            <a:extLst>
              <a:ext uri="{FF2B5EF4-FFF2-40B4-BE49-F238E27FC236}">
                <a16:creationId xmlns:a16="http://schemas.microsoft.com/office/drawing/2014/main" id="{19F890E8-61AA-BDF9-8B54-F4D1AC907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3174" y="33939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86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6657C6-FDC8-ED50-C5D7-F3D06CAF40B8}"/>
              </a:ext>
            </a:extLst>
          </p:cNvPr>
          <p:cNvSpPr/>
          <p:nvPr/>
        </p:nvSpPr>
        <p:spPr>
          <a:xfrm>
            <a:off x="0" y="2077278"/>
            <a:ext cx="12192000" cy="277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912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3E3487-13C5-E363-65AC-97364E78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819151"/>
            <a:ext cx="11424409" cy="688307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PROBLEM STATEMENT</a:t>
            </a:r>
            <a:br>
              <a:rPr lang="en-US" sz="5400" dirty="0"/>
            </a:br>
            <a:r>
              <a:rPr lang="en-US" sz="3100" dirty="0"/>
              <a:t>Improve User Experience In Time By Identifying 5G Network Quality Problems</a:t>
            </a:r>
            <a:endParaRPr lang="en-US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2EB43-6034-E805-C0F4-DA7719633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1975" y="2348988"/>
            <a:ext cx="7918676" cy="680717"/>
          </a:xfrm>
        </p:spPr>
        <p:txBody>
          <a:bodyPr>
            <a:noAutofit/>
          </a:bodyPr>
          <a:lstStyle/>
          <a:p>
            <a:pPr algn="just"/>
            <a:r>
              <a:rPr lang="en-US" sz="1600" dirty="0"/>
              <a:t>DPI probe divides the end-to-end network into 2 parts: uplink and downlink sides</a:t>
            </a:r>
          </a:p>
          <a:p>
            <a:pPr lvl="1" algn="just"/>
            <a:r>
              <a:rPr lang="en-US" sz="1600" dirty="0"/>
              <a:t>The downlink side problems account for a large proportion of network problems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594363-7568-2C98-D909-44A10EE2D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5357" y="4475324"/>
            <a:ext cx="6174582" cy="155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Bullseye outline">
            <a:extLst>
              <a:ext uri="{FF2B5EF4-FFF2-40B4-BE49-F238E27FC236}">
                <a16:creationId xmlns:a16="http://schemas.microsoft.com/office/drawing/2014/main" id="{821094C3-A6DE-61D0-0C4B-2DBC59B29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9561" y="3322381"/>
            <a:ext cx="551144" cy="5511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3BB093-155F-577B-4217-6B951BE6FF7A}"/>
              </a:ext>
            </a:extLst>
          </p:cNvPr>
          <p:cNvSpPr txBox="1"/>
          <p:nvPr/>
        </p:nvSpPr>
        <p:spPr>
          <a:xfrm>
            <a:off x="2640705" y="3305566"/>
            <a:ext cx="71212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/>
              <a:t>To accurately distinguish between users with bad experience (UBE) and users with good experience (UGE) through changes in downlink network side indicators</a:t>
            </a:r>
          </a:p>
        </p:txBody>
      </p:sp>
    </p:spTree>
    <p:extLst>
      <p:ext uri="{BB962C8B-B14F-4D97-AF65-F5344CB8AC3E}">
        <p14:creationId xmlns:p14="http://schemas.microsoft.com/office/powerpoint/2010/main" val="191574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96355-63EE-04C9-BA63-7B94C4E8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1721"/>
            <a:ext cx="8147242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DATA DESCRIPTION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021340-8E3C-B77B-4747-05B86240CB01}"/>
              </a:ext>
            </a:extLst>
          </p:cNvPr>
          <p:cNvGrpSpPr/>
          <p:nvPr/>
        </p:nvGrpSpPr>
        <p:grpSpPr>
          <a:xfrm>
            <a:off x="1230658" y="1995122"/>
            <a:ext cx="3558241" cy="3798573"/>
            <a:chOff x="919076" y="2260063"/>
            <a:chExt cx="3558241" cy="379857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4F51AC0-CA25-A491-C821-618A1CE0CDA8}"/>
                </a:ext>
              </a:extLst>
            </p:cNvPr>
            <p:cNvSpPr/>
            <p:nvPr/>
          </p:nvSpPr>
          <p:spPr>
            <a:xfrm>
              <a:off x="1947777" y="2260063"/>
              <a:ext cx="1342076" cy="752011"/>
            </a:xfrm>
            <a:custGeom>
              <a:avLst/>
              <a:gdLst>
                <a:gd name="connsiteX0" fmla="*/ 0 w 3558241"/>
                <a:gd name="connsiteY0" fmla="*/ 0 h 752011"/>
                <a:gd name="connsiteX1" fmla="*/ 3558241 w 3558241"/>
                <a:gd name="connsiteY1" fmla="*/ 0 h 752011"/>
                <a:gd name="connsiteX2" fmla="*/ 3558241 w 3558241"/>
                <a:gd name="connsiteY2" fmla="*/ 752011 h 752011"/>
                <a:gd name="connsiteX3" fmla="*/ 0 w 3558241"/>
                <a:gd name="connsiteY3" fmla="*/ 752011 h 752011"/>
                <a:gd name="connsiteX4" fmla="*/ 0 w 3558241"/>
                <a:gd name="connsiteY4" fmla="*/ 0 h 75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8241" h="752011">
                  <a:moveTo>
                    <a:pt x="0" y="0"/>
                  </a:moveTo>
                  <a:lnTo>
                    <a:pt x="3558241" y="0"/>
                  </a:lnTo>
                  <a:lnTo>
                    <a:pt x="3558241" y="752011"/>
                  </a:lnTo>
                  <a:lnTo>
                    <a:pt x="0" y="75201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22860" rIns="34290" bIns="2286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/>
                <a:t>OVERVIEW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D2B7B13-1C48-11D1-2033-B69A8EF12B01}"/>
                </a:ext>
              </a:extLst>
            </p:cNvPr>
            <p:cNvSpPr/>
            <p:nvPr/>
          </p:nvSpPr>
          <p:spPr>
            <a:xfrm>
              <a:off x="919076" y="3186034"/>
              <a:ext cx="261394" cy="26139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70CD84-F464-BF1B-18F9-A07B13CCF973}"/>
                </a:ext>
              </a:extLst>
            </p:cNvPr>
            <p:cNvSpPr/>
            <p:nvPr/>
          </p:nvSpPr>
          <p:spPr>
            <a:xfrm>
              <a:off x="1168153" y="3012075"/>
              <a:ext cx="3309164" cy="609312"/>
            </a:xfrm>
            <a:custGeom>
              <a:avLst/>
              <a:gdLst>
                <a:gd name="connsiteX0" fmla="*/ 0 w 3309164"/>
                <a:gd name="connsiteY0" fmla="*/ 0 h 609312"/>
                <a:gd name="connsiteX1" fmla="*/ 3309164 w 3309164"/>
                <a:gd name="connsiteY1" fmla="*/ 0 h 609312"/>
                <a:gd name="connsiteX2" fmla="*/ 3309164 w 3309164"/>
                <a:gd name="connsiteY2" fmla="*/ 609312 h 609312"/>
                <a:gd name="connsiteX3" fmla="*/ 0 w 3309164"/>
                <a:gd name="connsiteY3" fmla="*/ 609312 h 609312"/>
                <a:gd name="connsiteX4" fmla="*/ 0 w 3309164"/>
                <a:gd name="connsiteY4" fmla="*/ 0 h 6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164" h="609312">
                  <a:moveTo>
                    <a:pt x="0" y="0"/>
                  </a:moveTo>
                  <a:lnTo>
                    <a:pt x="3309164" y="0"/>
                  </a:lnTo>
                  <a:lnTo>
                    <a:pt x="3309164" y="609312"/>
                  </a:lnTo>
                  <a:lnTo>
                    <a:pt x="0" y="6093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Out of 15+ indicators, 8 were determined as the key, by the problem providers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9563EF-9323-E138-6C97-DF9B9F38370C}"/>
                </a:ext>
              </a:extLst>
            </p:cNvPr>
            <p:cNvSpPr/>
            <p:nvPr/>
          </p:nvSpPr>
          <p:spPr>
            <a:xfrm>
              <a:off x="919076" y="3795346"/>
              <a:ext cx="261394" cy="26139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CEE66F3-38BE-8E96-852E-D083120D001B}"/>
                </a:ext>
              </a:extLst>
            </p:cNvPr>
            <p:cNvSpPr/>
            <p:nvPr/>
          </p:nvSpPr>
          <p:spPr>
            <a:xfrm>
              <a:off x="1168153" y="3621387"/>
              <a:ext cx="3309164" cy="609312"/>
            </a:xfrm>
            <a:custGeom>
              <a:avLst/>
              <a:gdLst>
                <a:gd name="connsiteX0" fmla="*/ 0 w 3309164"/>
                <a:gd name="connsiteY0" fmla="*/ 0 h 609312"/>
                <a:gd name="connsiteX1" fmla="*/ 3309164 w 3309164"/>
                <a:gd name="connsiteY1" fmla="*/ 0 h 609312"/>
                <a:gd name="connsiteX2" fmla="*/ 3309164 w 3309164"/>
                <a:gd name="connsiteY2" fmla="*/ 609312 h 609312"/>
                <a:gd name="connsiteX3" fmla="*/ 0 w 3309164"/>
                <a:gd name="connsiteY3" fmla="*/ 609312 h 609312"/>
                <a:gd name="connsiteX4" fmla="*/ 0 w 3309164"/>
                <a:gd name="connsiteY4" fmla="*/ 0 h 6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164" h="609312">
                  <a:moveTo>
                    <a:pt x="0" y="0"/>
                  </a:moveTo>
                  <a:lnTo>
                    <a:pt x="3309164" y="0"/>
                  </a:lnTo>
                  <a:lnTo>
                    <a:pt x="3309164" y="609312"/>
                  </a:lnTo>
                  <a:lnTo>
                    <a:pt x="0" y="6093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Data obtained from real-world DPI devices were provided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8940061-5902-B609-89C7-0FF3604BA86F}"/>
                </a:ext>
              </a:extLst>
            </p:cNvPr>
            <p:cNvSpPr/>
            <p:nvPr/>
          </p:nvSpPr>
          <p:spPr>
            <a:xfrm>
              <a:off x="919076" y="4404658"/>
              <a:ext cx="261394" cy="26139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3EEF2F5-52BA-C754-0C61-9F714514B616}"/>
                </a:ext>
              </a:extLst>
            </p:cNvPr>
            <p:cNvSpPr/>
            <p:nvPr/>
          </p:nvSpPr>
          <p:spPr>
            <a:xfrm>
              <a:off x="1168153" y="4230700"/>
              <a:ext cx="3309164" cy="609312"/>
            </a:xfrm>
            <a:custGeom>
              <a:avLst/>
              <a:gdLst>
                <a:gd name="connsiteX0" fmla="*/ 0 w 3309164"/>
                <a:gd name="connsiteY0" fmla="*/ 0 h 609312"/>
                <a:gd name="connsiteX1" fmla="*/ 3309164 w 3309164"/>
                <a:gd name="connsiteY1" fmla="*/ 0 h 609312"/>
                <a:gd name="connsiteX2" fmla="*/ 3309164 w 3309164"/>
                <a:gd name="connsiteY2" fmla="*/ 609312 h 609312"/>
                <a:gd name="connsiteX3" fmla="*/ 0 w 3309164"/>
                <a:gd name="connsiteY3" fmla="*/ 609312 h 609312"/>
                <a:gd name="connsiteX4" fmla="*/ 0 w 3309164"/>
                <a:gd name="connsiteY4" fmla="*/ 0 h 6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164" h="609312">
                  <a:moveTo>
                    <a:pt x="0" y="0"/>
                  </a:moveTo>
                  <a:lnTo>
                    <a:pt x="3309164" y="0"/>
                  </a:lnTo>
                  <a:lnTo>
                    <a:pt x="3309164" y="609312"/>
                  </a:lnTo>
                  <a:lnTo>
                    <a:pt x="0" y="6093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150 training, 50 validation, and 50 Test UBE users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8CC378F-A174-3F1D-12A4-89F05CD9149A}"/>
                </a:ext>
              </a:extLst>
            </p:cNvPr>
            <p:cNvSpPr/>
            <p:nvPr/>
          </p:nvSpPr>
          <p:spPr>
            <a:xfrm>
              <a:off x="919076" y="5013970"/>
              <a:ext cx="261394" cy="26139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FC7C535-1021-49A3-8BAB-E63EC23DE491}"/>
                </a:ext>
              </a:extLst>
            </p:cNvPr>
            <p:cNvSpPr/>
            <p:nvPr/>
          </p:nvSpPr>
          <p:spPr>
            <a:xfrm>
              <a:off x="1168153" y="4840012"/>
              <a:ext cx="3309164" cy="609312"/>
            </a:xfrm>
            <a:custGeom>
              <a:avLst/>
              <a:gdLst>
                <a:gd name="connsiteX0" fmla="*/ 0 w 3309164"/>
                <a:gd name="connsiteY0" fmla="*/ 0 h 609312"/>
                <a:gd name="connsiteX1" fmla="*/ 3309164 w 3309164"/>
                <a:gd name="connsiteY1" fmla="*/ 0 h 609312"/>
                <a:gd name="connsiteX2" fmla="*/ 3309164 w 3309164"/>
                <a:gd name="connsiteY2" fmla="*/ 609312 h 609312"/>
                <a:gd name="connsiteX3" fmla="*/ 0 w 3309164"/>
                <a:gd name="connsiteY3" fmla="*/ 609312 h 609312"/>
                <a:gd name="connsiteX4" fmla="*/ 0 w 3309164"/>
                <a:gd name="connsiteY4" fmla="*/ 0 h 6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164" h="609312">
                  <a:moveTo>
                    <a:pt x="0" y="0"/>
                  </a:moveTo>
                  <a:lnTo>
                    <a:pt x="3309164" y="0"/>
                  </a:lnTo>
                  <a:lnTo>
                    <a:pt x="3309164" y="609312"/>
                  </a:lnTo>
                  <a:lnTo>
                    <a:pt x="0" y="6093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150 training, 50 validation, and 50 Test UGE users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F432AA3-3A94-3925-B28E-42EC69373872}"/>
                </a:ext>
              </a:extLst>
            </p:cNvPr>
            <p:cNvSpPr/>
            <p:nvPr/>
          </p:nvSpPr>
          <p:spPr>
            <a:xfrm>
              <a:off x="919076" y="5623282"/>
              <a:ext cx="261394" cy="26139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5F80741-2A16-2C21-1F3F-E15BAAD8A0B4}"/>
                </a:ext>
              </a:extLst>
            </p:cNvPr>
            <p:cNvSpPr/>
            <p:nvPr/>
          </p:nvSpPr>
          <p:spPr>
            <a:xfrm>
              <a:off x="1168153" y="5449324"/>
              <a:ext cx="3309164" cy="609312"/>
            </a:xfrm>
            <a:custGeom>
              <a:avLst/>
              <a:gdLst>
                <a:gd name="connsiteX0" fmla="*/ 0 w 3309164"/>
                <a:gd name="connsiteY0" fmla="*/ 0 h 609312"/>
                <a:gd name="connsiteX1" fmla="*/ 3309164 w 3309164"/>
                <a:gd name="connsiteY1" fmla="*/ 0 h 609312"/>
                <a:gd name="connsiteX2" fmla="*/ 3309164 w 3309164"/>
                <a:gd name="connsiteY2" fmla="*/ 609312 h 609312"/>
                <a:gd name="connsiteX3" fmla="*/ 0 w 3309164"/>
                <a:gd name="connsiteY3" fmla="*/ 609312 h 609312"/>
                <a:gd name="connsiteX4" fmla="*/ 0 w 3309164"/>
                <a:gd name="connsiteY4" fmla="*/ 0 h 6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164" h="609312">
                  <a:moveTo>
                    <a:pt x="0" y="0"/>
                  </a:moveTo>
                  <a:lnTo>
                    <a:pt x="3309164" y="0"/>
                  </a:lnTo>
                  <a:lnTo>
                    <a:pt x="3309164" y="609312"/>
                  </a:lnTo>
                  <a:lnTo>
                    <a:pt x="0" y="6093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Each user had a separate CSV with time-series data.</a:t>
              </a: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75A29622-F336-3AF9-D743-C2C1239D8E93}"/>
              </a:ext>
            </a:extLst>
          </p:cNvPr>
          <p:cNvSpPr/>
          <p:nvPr/>
        </p:nvSpPr>
        <p:spPr>
          <a:xfrm>
            <a:off x="5948296" y="2833226"/>
            <a:ext cx="581439" cy="559881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CF5109-E603-BE68-66B9-22AB8FEF8A5A}"/>
              </a:ext>
            </a:extLst>
          </p:cNvPr>
          <p:cNvSpPr/>
          <p:nvPr/>
        </p:nvSpPr>
        <p:spPr>
          <a:xfrm>
            <a:off x="5948296" y="3557126"/>
            <a:ext cx="581439" cy="559881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162E4D-FC6C-FF9C-A301-E019CB208BF9}"/>
              </a:ext>
            </a:extLst>
          </p:cNvPr>
          <p:cNvSpPr/>
          <p:nvPr/>
        </p:nvSpPr>
        <p:spPr>
          <a:xfrm>
            <a:off x="5948296" y="4281026"/>
            <a:ext cx="581439" cy="559881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6A976A-85CA-D27F-93AB-7916DE01F41C}"/>
              </a:ext>
            </a:extLst>
          </p:cNvPr>
          <p:cNvSpPr/>
          <p:nvPr/>
        </p:nvSpPr>
        <p:spPr>
          <a:xfrm>
            <a:off x="5948296" y="5004926"/>
            <a:ext cx="581439" cy="559881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7BDB65-773F-2F7B-D81B-E802B80F656F}"/>
              </a:ext>
            </a:extLst>
          </p:cNvPr>
          <p:cNvSpPr txBox="1"/>
          <p:nvPr/>
        </p:nvSpPr>
        <p:spPr>
          <a:xfrm>
            <a:off x="6650664" y="2833226"/>
            <a:ext cx="4527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</a:t>
            </a:r>
            <a:r>
              <a:rPr lang="en-US" sz="1400" b="0" i="0" dirty="0"/>
              <a:t>irst step of the three-way handshake, the time interval between the syn ack packet and the ack packet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9EC1F7-EE75-8E7E-1266-1B4E10045F40}"/>
              </a:ext>
            </a:extLst>
          </p:cNvPr>
          <p:cNvSpPr txBox="1"/>
          <p:nvPr/>
        </p:nvSpPr>
        <p:spPr>
          <a:xfrm>
            <a:off x="6693731" y="3557126"/>
            <a:ext cx="4075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time interval between the syn ack packet and the ack packet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F813B0-0C52-5A50-1060-C26B69BD9776}"/>
              </a:ext>
            </a:extLst>
          </p:cNvPr>
          <p:cNvSpPr txBox="1"/>
          <p:nvPr/>
        </p:nvSpPr>
        <p:spPr>
          <a:xfrm>
            <a:off x="6677031" y="4317804"/>
            <a:ext cx="41346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400" b="0" i="0" dirty="0"/>
              <a:t>The time interval between the ack packet and the first payload packet in the three-way handshake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DF8869-6527-C18A-9489-69D8EBF3B4EE}"/>
              </a:ext>
            </a:extLst>
          </p:cNvPr>
          <p:cNvSpPr txBox="1"/>
          <p:nvPr/>
        </p:nvSpPr>
        <p:spPr>
          <a:xfrm>
            <a:off x="6650664" y="5004926"/>
            <a:ext cx="40917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400" b="0" i="0" dirty="0"/>
              <a:t>The response delay of the first packet with payload after the establishment of TCP for multiple flows in the session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473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75A29622-F336-3AF9-D743-C2C1239D8E93}"/>
              </a:ext>
            </a:extLst>
          </p:cNvPr>
          <p:cNvSpPr/>
          <p:nvPr/>
        </p:nvSpPr>
        <p:spPr>
          <a:xfrm>
            <a:off x="5867037" y="2774603"/>
            <a:ext cx="581439" cy="559881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CF5109-E603-BE68-66B9-22AB8FEF8A5A}"/>
              </a:ext>
            </a:extLst>
          </p:cNvPr>
          <p:cNvSpPr/>
          <p:nvPr/>
        </p:nvSpPr>
        <p:spPr>
          <a:xfrm>
            <a:off x="5867037" y="3498503"/>
            <a:ext cx="581439" cy="559881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162E4D-FC6C-FF9C-A301-E019CB208BF9}"/>
              </a:ext>
            </a:extLst>
          </p:cNvPr>
          <p:cNvSpPr/>
          <p:nvPr/>
        </p:nvSpPr>
        <p:spPr>
          <a:xfrm>
            <a:off x="5867037" y="4222403"/>
            <a:ext cx="581439" cy="559881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6A976A-85CA-D27F-93AB-7916DE01F41C}"/>
              </a:ext>
            </a:extLst>
          </p:cNvPr>
          <p:cNvSpPr/>
          <p:nvPr/>
        </p:nvSpPr>
        <p:spPr>
          <a:xfrm>
            <a:off x="5867037" y="4946303"/>
            <a:ext cx="581439" cy="559881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7BDB65-773F-2F7B-D81B-E802B80F656F}"/>
              </a:ext>
            </a:extLst>
          </p:cNvPr>
          <p:cNvSpPr txBox="1"/>
          <p:nvPr/>
        </p:nvSpPr>
        <p:spPr>
          <a:xfrm>
            <a:off x="6654247" y="2774603"/>
            <a:ext cx="444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0" i="0" dirty="0"/>
              <a:t>In TCP transmission, the actual delay of transmission from the DPI position to the user terminal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9EC1F7-EE75-8E7E-1266-1B4E10045F40}"/>
              </a:ext>
            </a:extLst>
          </p:cNvPr>
          <p:cNvSpPr txBox="1"/>
          <p:nvPr/>
        </p:nvSpPr>
        <p:spPr>
          <a:xfrm>
            <a:off x="6612472" y="3498503"/>
            <a:ext cx="4075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0" i="0" dirty="0"/>
              <a:t>In TCP transmission, the transmission delay from the DPI position to the website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F813B0-0C52-5A50-1060-C26B69BD9776}"/>
              </a:ext>
            </a:extLst>
          </p:cNvPr>
          <p:cNvSpPr txBox="1"/>
          <p:nvPr/>
        </p:nvSpPr>
        <p:spPr>
          <a:xfrm>
            <a:off x="6595772" y="4259181"/>
            <a:ext cx="41346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400" b="0" i="0" dirty="0"/>
              <a:t>In TCP transmission, the percentage of downlink retransmitted packets in the current session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DF8869-6527-C18A-9489-69D8EBF3B4EE}"/>
              </a:ext>
            </a:extLst>
          </p:cNvPr>
          <p:cNvSpPr txBox="1"/>
          <p:nvPr/>
        </p:nvSpPr>
        <p:spPr>
          <a:xfrm>
            <a:off x="6569405" y="4946303"/>
            <a:ext cx="40917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400" b="0" i="0" dirty="0"/>
              <a:t>In TCP transmission, the percentage of upstream retransmission packets of the current session</a:t>
            </a:r>
            <a:endParaRPr lang="en-US" sz="1400" dirty="0"/>
          </a:p>
        </p:txBody>
      </p:sp>
      <p:pic>
        <p:nvPicPr>
          <p:cNvPr id="2052" name="Picture 4" descr="859 Data Literacy Illustrations &amp; Clip Art - iStock">
            <a:extLst>
              <a:ext uri="{FF2B5EF4-FFF2-40B4-BE49-F238E27FC236}">
                <a16:creationId xmlns:a16="http://schemas.microsoft.com/office/drawing/2014/main" id="{BF82F386-459C-ABAF-B496-2F3F94194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03" y="2689627"/>
            <a:ext cx="4497631" cy="285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5750DA-56B7-ADEE-E7CE-DE566217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1721"/>
            <a:ext cx="8147242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DATA DESCRIPTION (cont..)</a:t>
            </a:r>
          </a:p>
        </p:txBody>
      </p:sp>
    </p:spTree>
    <p:extLst>
      <p:ext uri="{BB962C8B-B14F-4D97-AF65-F5344CB8AC3E}">
        <p14:creationId xmlns:p14="http://schemas.microsoft.com/office/powerpoint/2010/main" val="257324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Isosceles Triangle 206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F9DB8E35-CB1B-FDE0-0367-BB6886847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7570" y="4355448"/>
            <a:ext cx="4421881" cy="200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3" name="Group 206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64" name="Isosceles Triangle 206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Rectangle 206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B626F1-C894-EECF-5BAD-93B7E82AD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4301" y="4475580"/>
            <a:ext cx="4128183" cy="184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7CABBD-A4B6-DB94-6AAD-975EAF88D82A}"/>
              </a:ext>
            </a:extLst>
          </p:cNvPr>
          <p:cNvSpPr txBox="1"/>
          <p:nvPr/>
        </p:nvSpPr>
        <p:spPr>
          <a:xfrm>
            <a:off x="1404929" y="6371103"/>
            <a:ext cx="4139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Trend Chart of Indicator 1 of Bad Experience 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66968-B4BF-1475-6F84-920B616ACF78}"/>
              </a:ext>
            </a:extLst>
          </p:cNvPr>
          <p:cNvSpPr txBox="1"/>
          <p:nvPr/>
        </p:nvSpPr>
        <p:spPr>
          <a:xfrm>
            <a:off x="6642502" y="6322942"/>
            <a:ext cx="4139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Trend Chart of Indicator 1 of Good Experience User</a:t>
            </a:r>
          </a:p>
        </p:txBody>
      </p:sp>
      <p:grpSp>
        <p:nvGrpSpPr>
          <p:cNvPr id="9" name="Google Shape;290;p21">
            <a:extLst>
              <a:ext uri="{FF2B5EF4-FFF2-40B4-BE49-F238E27FC236}">
                <a16:creationId xmlns:a16="http://schemas.microsoft.com/office/drawing/2014/main" id="{6B486926-9959-E6A9-41DE-E67DF897E5BF}"/>
              </a:ext>
            </a:extLst>
          </p:cNvPr>
          <p:cNvGrpSpPr/>
          <p:nvPr/>
        </p:nvGrpSpPr>
        <p:grpSpPr>
          <a:xfrm>
            <a:off x="4600633" y="2570207"/>
            <a:ext cx="433078" cy="467150"/>
            <a:chOff x="6955069" y="2543104"/>
            <a:chExt cx="433078" cy="467150"/>
          </a:xfrm>
        </p:grpSpPr>
        <p:sp>
          <p:nvSpPr>
            <p:cNvPr id="16" name="Google Shape;291;p21">
              <a:extLst>
                <a:ext uri="{FF2B5EF4-FFF2-40B4-BE49-F238E27FC236}">
                  <a16:creationId xmlns:a16="http://schemas.microsoft.com/office/drawing/2014/main" id="{B520D90F-C78E-C97E-102D-C1ED73FCB8CE}"/>
                </a:ext>
              </a:extLst>
            </p:cNvPr>
            <p:cNvSpPr/>
            <p:nvPr/>
          </p:nvSpPr>
          <p:spPr>
            <a:xfrm>
              <a:off x="7024558" y="2612565"/>
              <a:ext cx="293105" cy="397690"/>
            </a:xfrm>
            <a:custGeom>
              <a:avLst/>
              <a:gdLst/>
              <a:ahLst/>
              <a:cxnLst/>
              <a:rect l="l" t="t" r="r" b="b"/>
              <a:pathLst>
                <a:path w="10347" h="14039" extrusionOk="0">
                  <a:moveTo>
                    <a:pt x="5191" y="608"/>
                  </a:moveTo>
                  <a:cubicBezTo>
                    <a:pt x="7715" y="608"/>
                    <a:pt x="9763" y="2668"/>
                    <a:pt x="9763" y="5192"/>
                  </a:cubicBezTo>
                  <a:cubicBezTo>
                    <a:pt x="9763" y="7180"/>
                    <a:pt x="8477" y="8931"/>
                    <a:pt x="6596" y="9550"/>
                  </a:cubicBezTo>
                  <a:cubicBezTo>
                    <a:pt x="6465" y="9597"/>
                    <a:pt x="6358" y="9705"/>
                    <a:pt x="6358" y="9835"/>
                  </a:cubicBezTo>
                  <a:lnTo>
                    <a:pt x="6358" y="10455"/>
                  </a:lnTo>
                  <a:lnTo>
                    <a:pt x="3977" y="10455"/>
                  </a:lnTo>
                  <a:lnTo>
                    <a:pt x="3977" y="9835"/>
                  </a:lnTo>
                  <a:cubicBezTo>
                    <a:pt x="3977" y="9705"/>
                    <a:pt x="3881" y="9597"/>
                    <a:pt x="3762" y="9550"/>
                  </a:cubicBezTo>
                  <a:cubicBezTo>
                    <a:pt x="1869" y="8931"/>
                    <a:pt x="607" y="7180"/>
                    <a:pt x="607" y="5192"/>
                  </a:cubicBezTo>
                  <a:cubicBezTo>
                    <a:pt x="607" y="2668"/>
                    <a:pt x="2655" y="608"/>
                    <a:pt x="5191" y="608"/>
                  </a:cubicBezTo>
                  <a:close/>
                  <a:moveTo>
                    <a:pt x="6358" y="11050"/>
                  </a:moveTo>
                  <a:lnTo>
                    <a:pt x="6358" y="12538"/>
                  </a:lnTo>
                  <a:lnTo>
                    <a:pt x="6108" y="12538"/>
                  </a:lnTo>
                  <a:cubicBezTo>
                    <a:pt x="5929" y="12538"/>
                    <a:pt x="5763" y="12669"/>
                    <a:pt x="5763" y="12836"/>
                  </a:cubicBezTo>
                  <a:lnTo>
                    <a:pt x="5763" y="13431"/>
                  </a:lnTo>
                  <a:lnTo>
                    <a:pt x="4572" y="13431"/>
                  </a:lnTo>
                  <a:lnTo>
                    <a:pt x="4572" y="12836"/>
                  </a:lnTo>
                  <a:cubicBezTo>
                    <a:pt x="4572" y="12669"/>
                    <a:pt x="4441" y="12538"/>
                    <a:pt x="4274" y="12538"/>
                  </a:cubicBezTo>
                  <a:lnTo>
                    <a:pt x="3977" y="12538"/>
                  </a:lnTo>
                  <a:lnTo>
                    <a:pt x="3977" y="11050"/>
                  </a:lnTo>
                  <a:close/>
                  <a:moveTo>
                    <a:pt x="5191" y="1"/>
                  </a:moveTo>
                  <a:cubicBezTo>
                    <a:pt x="2322" y="1"/>
                    <a:pt x="0" y="2335"/>
                    <a:pt x="0" y="5192"/>
                  </a:cubicBezTo>
                  <a:cubicBezTo>
                    <a:pt x="0" y="7371"/>
                    <a:pt x="1298" y="9300"/>
                    <a:pt x="3381" y="10062"/>
                  </a:cubicBezTo>
                  <a:lnTo>
                    <a:pt x="3381" y="12836"/>
                  </a:lnTo>
                  <a:cubicBezTo>
                    <a:pt x="3381" y="13014"/>
                    <a:pt x="3489" y="13145"/>
                    <a:pt x="3655" y="13145"/>
                  </a:cubicBezTo>
                  <a:lnTo>
                    <a:pt x="3977" y="13145"/>
                  </a:lnTo>
                  <a:lnTo>
                    <a:pt x="3977" y="13753"/>
                  </a:lnTo>
                  <a:cubicBezTo>
                    <a:pt x="3977" y="13931"/>
                    <a:pt x="4096" y="14038"/>
                    <a:pt x="4274" y="14038"/>
                  </a:cubicBezTo>
                  <a:lnTo>
                    <a:pt x="6108" y="14038"/>
                  </a:lnTo>
                  <a:cubicBezTo>
                    <a:pt x="6275" y="14038"/>
                    <a:pt x="6358" y="13931"/>
                    <a:pt x="6358" y="13753"/>
                  </a:cubicBezTo>
                  <a:lnTo>
                    <a:pt x="6358" y="13134"/>
                  </a:lnTo>
                  <a:lnTo>
                    <a:pt x="6715" y="13134"/>
                  </a:lnTo>
                  <a:cubicBezTo>
                    <a:pt x="6882" y="13134"/>
                    <a:pt x="6953" y="13014"/>
                    <a:pt x="6953" y="12836"/>
                  </a:cubicBezTo>
                  <a:lnTo>
                    <a:pt x="6953" y="10062"/>
                  </a:lnTo>
                  <a:cubicBezTo>
                    <a:pt x="9037" y="9300"/>
                    <a:pt x="10347" y="7371"/>
                    <a:pt x="10347" y="5192"/>
                  </a:cubicBezTo>
                  <a:cubicBezTo>
                    <a:pt x="10347" y="2335"/>
                    <a:pt x="8049" y="1"/>
                    <a:pt x="5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92;p21">
              <a:extLst>
                <a:ext uri="{FF2B5EF4-FFF2-40B4-BE49-F238E27FC236}">
                  <a16:creationId xmlns:a16="http://schemas.microsoft.com/office/drawing/2014/main" id="{CCD5F24C-DF93-3855-EA46-6FB37D7FFBF2}"/>
                </a:ext>
              </a:extLst>
            </p:cNvPr>
            <p:cNvSpPr/>
            <p:nvPr/>
          </p:nvSpPr>
          <p:spPr>
            <a:xfrm>
              <a:off x="7162487" y="2543104"/>
              <a:ext cx="16883" cy="51953"/>
            </a:xfrm>
            <a:custGeom>
              <a:avLst/>
              <a:gdLst/>
              <a:ahLst/>
              <a:cxnLst/>
              <a:rect l="l" t="t" r="r" b="b"/>
              <a:pathLst>
                <a:path w="596" h="1834" extrusionOk="0">
                  <a:moveTo>
                    <a:pt x="298" y="0"/>
                  </a:moveTo>
                  <a:cubicBezTo>
                    <a:pt x="132" y="0"/>
                    <a:pt x="1" y="143"/>
                    <a:pt x="1" y="310"/>
                  </a:cubicBezTo>
                  <a:lnTo>
                    <a:pt x="1" y="1536"/>
                  </a:lnTo>
                  <a:cubicBezTo>
                    <a:pt x="1" y="1703"/>
                    <a:pt x="132" y="1834"/>
                    <a:pt x="298" y="1834"/>
                  </a:cubicBezTo>
                  <a:cubicBezTo>
                    <a:pt x="465" y="1834"/>
                    <a:pt x="596" y="1703"/>
                    <a:pt x="596" y="1536"/>
                  </a:cubicBezTo>
                  <a:lnTo>
                    <a:pt x="596" y="310"/>
                  </a:lnTo>
                  <a:cubicBezTo>
                    <a:pt x="596" y="143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93;p21">
              <a:extLst>
                <a:ext uri="{FF2B5EF4-FFF2-40B4-BE49-F238E27FC236}">
                  <a16:creationId xmlns:a16="http://schemas.microsoft.com/office/drawing/2014/main" id="{0B724FAB-B3A3-44FE-E60B-486E25D4AAC9}"/>
                </a:ext>
              </a:extLst>
            </p:cNvPr>
            <p:cNvSpPr/>
            <p:nvPr/>
          </p:nvSpPr>
          <p:spPr>
            <a:xfrm>
              <a:off x="7336195" y="2752873"/>
              <a:ext cx="51953" cy="16912"/>
            </a:xfrm>
            <a:custGeom>
              <a:avLst/>
              <a:gdLst/>
              <a:ahLst/>
              <a:cxnLst/>
              <a:rect l="l" t="t" r="r" b="b"/>
              <a:pathLst>
                <a:path w="1834" h="597" extrusionOk="0">
                  <a:moveTo>
                    <a:pt x="298" y="1"/>
                  </a:moveTo>
                  <a:cubicBezTo>
                    <a:pt x="131" y="1"/>
                    <a:pt x="0" y="132"/>
                    <a:pt x="0" y="299"/>
                  </a:cubicBezTo>
                  <a:cubicBezTo>
                    <a:pt x="0" y="465"/>
                    <a:pt x="131" y="596"/>
                    <a:pt x="298" y="596"/>
                  </a:cubicBezTo>
                  <a:lnTo>
                    <a:pt x="1524" y="596"/>
                  </a:lnTo>
                  <a:cubicBezTo>
                    <a:pt x="1691" y="596"/>
                    <a:pt x="1834" y="465"/>
                    <a:pt x="1834" y="299"/>
                  </a:cubicBezTo>
                  <a:cubicBezTo>
                    <a:pt x="1834" y="132"/>
                    <a:pt x="1691" y="1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94;p21">
              <a:extLst>
                <a:ext uri="{FF2B5EF4-FFF2-40B4-BE49-F238E27FC236}">
                  <a16:creationId xmlns:a16="http://schemas.microsoft.com/office/drawing/2014/main" id="{CE70556E-1CDB-320E-45F0-B9F57A6C96FD}"/>
                </a:ext>
              </a:extLst>
            </p:cNvPr>
            <p:cNvSpPr/>
            <p:nvPr/>
          </p:nvSpPr>
          <p:spPr>
            <a:xfrm>
              <a:off x="6955069" y="2752873"/>
              <a:ext cx="51953" cy="16912"/>
            </a:xfrm>
            <a:custGeom>
              <a:avLst/>
              <a:gdLst/>
              <a:ahLst/>
              <a:cxnLst/>
              <a:rect l="l" t="t" r="r" b="b"/>
              <a:pathLst>
                <a:path w="1834" h="597" extrusionOk="0">
                  <a:moveTo>
                    <a:pt x="298" y="1"/>
                  </a:moveTo>
                  <a:cubicBezTo>
                    <a:pt x="131" y="1"/>
                    <a:pt x="0" y="132"/>
                    <a:pt x="0" y="299"/>
                  </a:cubicBezTo>
                  <a:cubicBezTo>
                    <a:pt x="0" y="465"/>
                    <a:pt x="131" y="596"/>
                    <a:pt x="298" y="596"/>
                  </a:cubicBezTo>
                  <a:lnTo>
                    <a:pt x="1524" y="596"/>
                  </a:lnTo>
                  <a:cubicBezTo>
                    <a:pt x="1691" y="596"/>
                    <a:pt x="1834" y="465"/>
                    <a:pt x="1834" y="299"/>
                  </a:cubicBezTo>
                  <a:cubicBezTo>
                    <a:pt x="1834" y="132"/>
                    <a:pt x="1691" y="1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95;p21">
              <a:extLst>
                <a:ext uri="{FF2B5EF4-FFF2-40B4-BE49-F238E27FC236}">
                  <a16:creationId xmlns:a16="http://schemas.microsoft.com/office/drawing/2014/main" id="{73A753DA-8B7D-7502-AF57-3A9DB2B499BF}"/>
                </a:ext>
              </a:extLst>
            </p:cNvPr>
            <p:cNvSpPr/>
            <p:nvPr/>
          </p:nvSpPr>
          <p:spPr>
            <a:xfrm>
              <a:off x="7284581" y="2603981"/>
              <a:ext cx="43539" cy="42010"/>
            </a:xfrm>
            <a:custGeom>
              <a:avLst/>
              <a:gdLst/>
              <a:ahLst/>
              <a:cxnLst/>
              <a:rect l="l" t="t" r="r" b="b"/>
              <a:pathLst>
                <a:path w="1537" h="1483" extrusionOk="0">
                  <a:moveTo>
                    <a:pt x="1197" y="0"/>
                  </a:moveTo>
                  <a:cubicBezTo>
                    <a:pt x="1117" y="0"/>
                    <a:pt x="1037" y="30"/>
                    <a:pt x="977" y="90"/>
                  </a:cubicBezTo>
                  <a:lnTo>
                    <a:pt x="120" y="959"/>
                  </a:lnTo>
                  <a:cubicBezTo>
                    <a:pt x="1" y="1078"/>
                    <a:pt x="1" y="1268"/>
                    <a:pt x="120" y="1387"/>
                  </a:cubicBezTo>
                  <a:cubicBezTo>
                    <a:pt x="179" y="1447"/>
                    <a:pt x="251" y="1483"/>
                    <a:pt x="334" y="1483"/>
                  </a:cubicBezTo>
                  <a:cubicBezTo>
                    <a:pt x="406" y="1483"/>
                    <a:pt x="489" y="1447"/>
                    <a:pt x="548" y="1387"/>
                  </a:cubicBezTo>
                  <a:lnTo>
                    <a:pt x="1418" y="530"/>
                  </a:lnTo>
                  <a:cubicBezTo>
                    <a:pt x="1537" y="411"/>
                    <a:pt x="1537" y="209"/>
                    <a:pt x="1418" y="90"/>
                  </a:cubicBezTo>
                  <a:cubicBezTo>
                    <a:pt x="1358" y="30"/>
                    <a:pt x="1278" y="0"/>
                    <a:pt x="1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96;p21">
              <a:extLst>
                <a:ext uri="{FF2B5EF4-FFF2-40B4-BE49-F238E27FC236}">
                  <a16:creationId xmlns:a16="http://schemas.microsoft.com/office/drawing/2014/main" id="{0723C2C2-118A-160A-C84D-0BADE4F625A6}"/>
                </a:ext>
              </a:extLst>
            </p:cNvPr>
            <p:cNvSpPr/>
            <p:nvPr/>
          </p:nvSpPr>
          <p:spPr>
            <a:xfrm>
              <a:off x="7015096" y="2873466"/>
              <a:ext cx="43539" cy="42010"/>
            </a:xfrm>
            <a:custGeom>
              <a:avLst/>
              <a:gdLst/>
              <a:ahLst/>
              <a:cxnLst/>
              <a:rect l="l" t="t" r="r" b="b"/>
              <a:pathLst>
                <a:path w="1537" h="1483" extrusionOk="0">
                  <a:moveTo>
                    <a:pt x="1193" y="0"/>
                  </a:moveTo>
                  <a:cubicBezTo>
                    <a:pt x="1114" y="0"/>
                    <a:pt x="1036" y="30"/>
                    <a:pt x="977" y="90"/>
                  </a:cubicBezTo>
                  <a:lnTo>
                    <a:pt x="120" y="959"/>
                  </a:lnTo>
                  <a:cubicBezTo>
                    <a:pt x="1" y="1078"/>
                    <a:pt x="1" y="1268"/>
                    <a:pt x="120" y="1387"/>
                  </a:cubicBezTo>
                  <a:cubicBezTo>
                    <a:pt x="179" y="1447"/>
                    <a:pt x="251" y="1483"/>
                    <a:pt x="334" y="1483"/>
                  </a:cubicBezTo>
                  <a:cubicBezTo>
                    <a:pt x="405" y="1483"/>
                    <a:pt x="489" y="1447"/>
                    <a:pt x="548" y="1387"/>
                  </a:cubicBezTo>
                  <a:lnTo>
                    <a:pt x="1417" y="530"/>
                  </a:lnTo>
                  <a:cubicBezTo>
                    <a:pt x="1537" y="411"/>
                    <a:pt x="1537" y="221"/>
                    <a:pt x="1417" y="90"/>
                  </a:cubicBezTo>
                  <a:cubicBezTo>
                    <a:pt x="1352" y="30"/>
                    <a:pt x="1272" y="0"/>
                    <a:pt x="1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97;p21">
              <a:extLst>
                <a:ext uri="{FF2B5EF4-FFF2-40B4-BE49-F238E27FC236}">
                  <a16:creationId xmlns:a16="http://schemas.microsoft.com/office/drawing/2014/main" id="{18B5CB7E-6A6F-9D83-5143-AC6A0756D12A}"/>
                </a:ext>
              </a:extLst>
            </p:cNvPr>
            <p:cNvSpPr/>
            <p:nvPr/>
          </p:nvSpPr>
          <p:spPr>
            <a:xfrm>
              <a:off x="7284581" y="2873466"/>
              <a:ext cx="43539" cy="42010"/>
            </a:xfrm>
            <a:custGeom>
              <a:avLst/>
              <a:gdLst/>
              <a:ahLst/>
              <a:cxnLst/>
              <a:rect l="l" t="t" r="r" b="b"/>
              <a:pathLst>
                <a:path w="1537" h="1483" extrusionOk="0">
                  <a:moveTo>
                    <a:pt x="334" y="0"/>
                  </a:moveTo>
                  <a:cubicBezTo>
                    <a:pt x="257" y="0"/>
                    <a:pt x="179" y="30"/>
                    <a:pt x="120" y="90"/>
                  </a:cubicBezTo>
                  <a:cubicBezTo>
                    <a:pt x="1" y="221"/>
                    <a:pt x="1" y="411"/>
                    <a:pt x="120" y="530"/>
                  </a:cubicBezTo>
                  <a:lnTo>
                    <a:pt x="977" y="1387"/>
                  </a:lnTo>
                  <a:cubicBezTo>
                    <a:pt x="1037" y="1447"/>
                    <a:pt x="1120" y="1483"/>
                    <a:pt x="1191" y="1483"/>
                  </a:cubicBezTo>
                  <a:cubicBezTo>
                    <a:pt x="1275" y="1483"/>
                    <a:pt x="1358" y="1447"/>
                    <a:pt x="1418" y="1387"/>
                  </a:cubicBezTo>
                  <a:cubicBezTo>
                    <a:pt x="1537" y="1268"/>
                    <a:pt x="1537" y="1078"/>
                    <a:pt x="1418" y="959"/>
                  </a:cubicBezTo>
                  <a:lnTo>
                    <a:pt x="548" y="90"/>
                  </a:lnTo>
                  <a:cubicBezTo>
                    <a:pt x="489" y="30"/>
                    <a:pt x="411" y="0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98;p21">
              <a:extLst>
                <a:ext uri="{FF2B5EF4-FFF2-40B4-BE49-F238E27FC236}">
                  <a16:creationId xmlns:a16="http://schemas.microsoft.com/office/drawing/2014/main" id="{465CCEA3-3FEB-83B5-CB2C-31D1BEA507AE}"/>
                </a:ext>
              </a:extLst>
            </p:cNvPr>
            <p:cNvSpPr/>
            <p:nvPr/>
          </p:nvSpPr>
          <p:spPr>
            <a:xfrm>
              <a:off x="7015096" y="2603981"/>
              <a:ext cx="43539" cy="42010"/>
            </a:xfrm>
            <a:custGeom>
              <a:avLst/>
              <a:gdLst/>
              <a:ahLst/>
              <a:cxnLst/>
              <a:rect l="l" t="t" r="r" b="b"/>
              <a:pathLst>
                <a:path w="1537" h="1483" extrusionOk="0">
                  <a:moveTo>
                    <a:pt x="334" y="0"/>
                  </a:moveTo>
                  <a:cubicBezTo>
                    <a:pt x="257" y="0"/>
                    <a:pt x="179" y="30"/>
                    <a:pt x="120" y="90"/>
                  </a:cubicBezTo>
                  <a:cubicBezTo>
                    <a:pt x="1" y="209"/>
                    <a:pt x="1" y="411"/>
                    <a:pt x="120" y="530"/>
                  </a:cubicBezTo>
                  <a:lnTo>
                    <a:pt x="977" y="1387"/>
                  </a:lnTo>
                  <a:cubicBezTo>
                    <a:pt x="1036" y="1447"/>
                    <a:pt x="1120" y="1483"/>
                    <a:pt x="1191" y="1483"/>
                  </a:cubicBezTo>
                  <a:cubicBezTo>
                    <a:pt x="1275" y="1483"/>
                    <a:pt x="1358" y="1447"/>
                    <a:pt x="1417" y="1387"/>
                  </a:cubicBezTo>
                  <a:cubicBezTo>
                    <a:pt x="1537" y="1268"/>
                    <a:pt x="1537" y="1078"/>
                    <a:pt x="1417" y="959"/>
                  </a:cubicBezTo>
                  <a:lnTo>
                    <a:pt x="548" y="90"/>
                  </a:lnTo>
                  <a:cubicBezTo>
                    <a:pt x="489" y="30"/>
                    <a:pt x="411" y="0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99;p21">
            <a:extLst>
              <a:ext uri="{FF2B5EF4-FFF2-40B4-BE49-F238E27FC236}">
                <a16:creationId xmlns:a16="http://schemas.microsoft.com/office/drawing/2014/main" id="{0C815E9B-15DF-04CC-39AC-3F6C9DBD5F29}"/>
              </a:ext>
            </a:extLst>
          </p:cNvPr>
          <p:cNvSpPr/>
          <p:nvPr/>
        </p:nvSpPr>
        <p:spPr>
          <a:xfrm>
            <a:off x="7983269" y="2112688"/>
            <a:ext cx="1424335" cy="1424335"/>
          </a:xfrm>
          <a:custGeom>
            <a:avLst/>
            <a:gdLst/>
            <a:ahLst/>
            <a:cxnLst/>
            <a:rect l="l" t="t" r="r" b="b"/>
            <a:pathLst>
              <a:path w="50281" h="50281" extrusionOk="0">
                <a:moveTo>
                  <a:pt x="25146" y="4430"/>
                </a:moveTo>
                <a:cubicBezTo>
                  <a:pt x="36552" y="4430"/>
                  <a:pt x="45851" y="13717"/>
                  <a:pt x="45851" y="25135"/>
                </a:cubicBezTo>
                <a:cubicBezTo>
                  <a:pt x="45851" y="36553"/>
                  <a:pt x="36552" y="45840"/>
                  <a:pt x="25146" y="45840"/>
                </a:cubicBezTo>
                <a:cubicBezTo>
                  <a:pt x="13728" y="45840"/>
                  <a:pt x="4441" y="36553"/>
                  <a:pt x="4441" y="25135"/>
                </a:cubicBezTo>
                <a:cubicBezTo>
                  <a:pt x="4441" y="13717"/>
                  <a:pt x="13728" y="4430"/>
                  <a:pt x="25146" y="4430"/>
                </a:cubicBezTo>
                <a:close/>
                <a:moveTo>
                  <a:pt x="25146" y="1"/>
                </a:moveTo>
                <a:cubicBezTo>
                  <a:pt x="11263" y="1"/>
                  <a:pt x="0" y="11252"/>
                  <a:pt x="0" y="25135"/>
                </a:cubicBezTo>
                <a:cubicBezTo>
                  <a:pt x="0" y="39017"/>
                  <a:pt x="11263" y="50281"/>
                  <a:pt x="25146" y="50281"/>
                </a:cubicBezTo>
                <a:cubicBezTo>
                  <a:pt x="39029" y="50281"/>
                  <a:pt x="50280" y="39017"/>
                  <a:pt x="50280" y="25135"/>
                </a:cubicBezTo>
                <a:cubicBezTo>
                  <a:pt x="50280" y="11252"/>
                  <a:pt x="39029" y="1"/>
                  <a:pt x="251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00;p21">
            <a:extLst>
              <a:ext uri="{FF2B5EF4-FFF2-40B4-BE49-F238E27FC236}">
                <a16:creationId xmlns:a16="http://schemas.microsoft.com/office/drawing/2014/main" id="{09F26A8D-C3F3-E51A-9CD8-736CE83EA32F}"/>
              </a:ext>
            </a:extLst>
          </p:cNvPr>
          <p:cNvSpPr/>
          <p:nvPr/>
        </p:nvSpPr>
        <p:spPr>
          <a:xfrm>
            <a:off x="7983259" y="2112688"/>
            <a:ext cx="1424335" cy="724164"/>
          </a:xfrm>
          <a:custGeom>
            <a:avLst/>
            <a:gdLst/>
            <a:ahLst/>
            <a:cxnLst/>
            <a:rect l="l" t="t" r="r" b="b"/>
            <a:pathLst>
              <a:path w="50281" h="25564" extrusionOk="0">
                <a:moveTo>
                  <a:pt x="25146" y="1"/>
                </a:moveTo>
                <a:cubicBezTo>
                  <a:pt x="11263" y="1"/>
                  <a:pt x="0" y="11252"/>
                  <a:pt x="0" y="25135"/>
                </a:cubicBezTo>
                <a:cubicBezTo>
                  <a:pt x="0" y="25278"/>
                  <a:pt x="12" y="25420"/>
                  <a:pt x="12" y="25563"/>
                </a:cubicBezTo>
                <a:lnTo>
                  <a:pt x="4453" y="25563"/>
                </a:lnTo>
                <a:cubicBezTo>
                  <a:pt x="4441" y="25420"/>
                  <a:pt x="4441" y="25278"/>
                  <a:pt x="4441" y="25135"/>
                </a:cubicBezTo>
                <a:cubicBezTo>
                  <a:pt x="4441" y="13717"/>
                  <a:pt x="13728" y="4430"/>
                  <a:pt x="25146" y="4430"/>
                </a:cubicBezTo>
                <a:cubicBezTo>
                  <a:pt x="36552" y="4430"/>
                  <a:pt x="45851" y="13717"/>
                  <a:pt x="45851" y="25135"/>
                </a:cubicBezTo>
                <a:cubicBezTo>
                  <a:pt x="45851" y="25278"/>
                  <a:pt x="45839" y="25420"/>
                  <a:pt x="45839" y="25563"/>
                </a:cubicBezTo>
                <a:lnTo>
                  <a:pt x="50268" y="25563"/>
                </a:lnTo>
                <a:cubicBezTo>
                  <a:pt x="50268" y="25420"/>
                  <a:pt x="50280" y="25278"/>
                  <a:pt x="50280" y="25135"/>
                </a:cubicBezTo>
                <a:cubicBezTo>
                  <a:pt x="50280" y="11252"/>
                  <a:pt x="39029" y="1"/>
                  <a:pt x="25146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01;p21">
            <a:extLst>
              <a:ext uri="{FF2B5EF4-FFF2-40B4-BE49-F238E27FC236}">
                <a16:creationId xmlns:a16="http://schemas.microsoft.com/office/drawing/2014/main" id="{C989231A-E5CF-ECB9-EE68-DAEABCA4CF8A}"/>
              </a:ext>
            </a:extLst>
          </p:cNvPr>
          <p:cNvSpPr/>
          <p:nvPr/>
        </p:nvSpPr>
        <p:spPr>
          <a:xfrm>
            <a:off x="9218021" y="2704943"/>
            <a:ext cx="263786" cy="263786"/>
          </a:xfrm>
          <a:custGeom>
            <a:avLst/>
            <a:gdLst/>
            <a:ahLst/>
            <a:cxnLst/>
            <a:rect l="l" t="t" r="r" b="b"/>
            <a:pathLst>
              <a:path w="9312" h="9312" extrusionOk="0">
                <a:moveTo>
                  <a:pt x="4656" y="1"/>
                </a:moveTo>
                <a:cubicBezTo>
                  <a:pt x="2085" y="1"/>
                  <a:pt x="1" y="2085"/>
                  <a:pt x="1" y="4656"/>
                </a:cubicBezTo>
                <a:cubicBezTo>
                  <a:pt x="1" y="7228"/>
                  <a:pt x="2085" y="9312"/>
                  <a:pt x="4656" y="9312"/>
                </a:cubicBezTo>
                <a:cubicBezTo>
                  <a:pt x="7228" y="9312"/>
                  <a:pt x="9312" y="7228"/>
                  <a:pt x="9312" y="4656"/>
                </a:cubicBezTo>
                <a:cubicBezTo>
                  <a:pt x="9312" y="2085"/>
                  <a:pt x="7228" y="1"/>
                  <a:pt x="4656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02;p21">
            <a:extLst>
              <a:ext uri="{FF2B5EF4-FFF2-40B4-BE49-F238E27FC236}">
                <a16:creationId xmlns:a16="http://schemas.microsoft.com/office/drawing/2014/main" id="{4DA49EE0-75D0-1F5B-21E8-97B2B29EAD8E}"/>
              </a:ext>
            </a:extLst>
          </p:cNvPr>
          <p:cNvSpPr/>
          <p:nvPr/>
        </p:nvSpPr>
        <p:spPr>
          <a:xfrm>
            <a:off x="9274026" y="2760947"/>
            <a:ext cx="151467" cy="151467"/>
          </a:xfrm>
          <a:custGeom>
            <a:avLst/>
            <a:gdLst/>
            <a:ahLst/>
            <a:cxnLst/>
            <a:rect l="l" t="t" r="r" b="b"/>
            <a:pathLst>
              <a:path w="5347" h="5347" extrusionOk="0">
                <a:moveTo>
                  <a:pt x="2679" y="0"/>
                </a:moveTo>
                <a:cubicBezTo>
                  <a:pt x="1203" y="0"/>
                  <a:pt x="0" y="1191"/>
                  <a:pt x="0" y="2679"/>
                </a:cubicBezTo>
                <a:cubicBezTo>
                  <a:pt x="0" y="4156"/>
                  <a:pt x="1203" y="5346"/>
                  <a:pt x="2679" y="5346"/>
                </a:cubicBezTo>
                <a:cubicBezTo>
                  <a:pt x="4156" y="5346"/>
                  <a:pt x="5346" y="4156"/>
                  <a:pt x="5346" y="2679"/>
                </a:cubicBezTo>
                <a:cubicBezTo>
                  <a:pt x="5346" y="1191"/>
                  <a:pt x="4156" y="0"/>
                  <a:pt x="26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04;p21">
            <a:extLst>
              <a:ext uri="{FF2B5EF4-FFF2-40B4-BE49-F238E27FC236}">
                <a16:creationId xmlns:a16="http://schemas.microsoft.com/office/drawing/2014/main" id="{314648F4-D8C3-2B0A-BC05-3FB647D2B894}"/>
              </a:ext>
            </a:extLst>
          </p:cNvPr>
          <p:cNvSpPr txBox="1"/>
          <p:nvPr/>
        </p:nvSpPr>
        <p:spPr>
          <a:xfrm>
            <a:off x="7753137" y="3755315"/>
            <a:ext cx="1884600" cy="67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/>
              <a:t>The threshold needs to classify the test data set accurately</a:t>
            </a:r>
          </a:p>
        </p:txBody>
      </p:sp>
      <p:grpSp>
        <p:nvGrpSpPr>
          <p:cNvPr id="24" name="Google Shape;305;p21">
            <a:extLst>
              <a:ext uri="{FF2B5EF4-FFF2-40B4-BE49-F238E27FC236}">
                <a16:creationId xmlns:a16="http://schemas.microsoft.com/office/drawing/2014/main" id="{B8C166AE-FBED-2990-DCEA-2FFF12E0B5A3}"/>
              </a:ext>
            </a:extLst>
          </p:cNvPr>
          <p:cNvGrpSpPr/>
          <p:nvPr/>
        </p:nvGrpSpPr>
        <p:grpSpPr>
          <a:xfrm>
            <a:off x="6454600" y="1501586"/>
            <a:ext cx="1884600" cy="2035451"/>
            <a:chOff x="4930613" y="1459462"/>
            <a:chExt cx="1884600" cy="2035451"/>
          </a:xfrm>
        </p:grpSpPr>
        <p:sp>
          <p:nvSpPr>
            <p:cNvPr id="25" name="Google Shape;306;p21">
              <a:extLst>
                <a:ext uri="{FF2B5EF4-FFF2-40B4-BE49-F238E27FC236}">
                  <a16:creationId xmlns:a16="http://schemas.microsoft.com/office/drawing/2014/main" id="{74856C46-58C8-3ABE-0D0F-9D1C37CD2757}"/>
                </a:ext>
              </a:extLst>
            </p:cNvPr>
            <p:cNvSpPr/>
            <p:nvPr/>
          </p:nvSpPr>
          <p:spPr>
            <a:xfrm>
              <a:off x="5606966" y="2623358"/>
              <a:ext cx="463778" cy="318429"/>
            </a:xfrm>
            <a:custGeom>
              <a:avLst/>
              <a:gdLst/>
              <a:ahLst/>
              <a:cxnLst/>
              <a:rect l="l" t="t" r="r" b="b"/>
              <a:pathLst>
                <a:path w="16372" h="11241" extrusionOk="0">
                  <a:moveTo>
                    <a:pt x="8524" y="1470"/>
                  </a:moveTo>
                  <a:cubicBezTo>
                    <a:pt x="8856" y="1470"/>
                    <a:pt x="9218" y="1568"/>
                    <a:pt x="9656" y="1763"/>
                  </a:cubicBezTo>
                  <a:cubicBezTo>
                    <a:pt x="10930" y="2335"/>
                    <a:pt x="12192" y="2799"/>
                    <a:pt x="12585" y="2930"/>
                  </a:cubicBezTo>
                  <a:cubicBezTo>
                    <a:pt x="13037" y="4013"/>
                    <a:pt x="13633" y="5692"/>
                    <a:pt x="14026" y="6859"/>
                  </a:cubicBezTo>
                  <a:lnTo>
                    <a:pt x="13323" y="7323"/>
                  </a:lnTo>
                  <a:cubicBezTo>
                    <a:pt x="12811" y="6621"/>
                    <a:pt x="11740" y="5752"/>
                    <a:pt x="10704" y="4906"/>
                  </a:cubicBezTo>
                  <a:cubicBezTo>
                    <a:pt x="10013" y="4359"/>
                    <a:pt x="9358" y="3835"/>
                    <a:pt x="8954" y="3418"/>
                  </a:cubicBezTo>
                  <a:cubicBezTo>
                    <a:pt x="8881" y="3346"/>
                    <a:pt x="8787" y="3311"/>
                    <a:pt x="8693" y="3311"/>
                  </a:cubicBezTo>
                  <a:cubicBezTo>
                    <a:pt x="8648" y="3311"/>
                    <a:pt x="8603" y="3319"/>
                    <a:pt x="8561" y="3335"/>
                  </a:cubicBezTo>
                  <a:cubicBezTo>
                    <a:pt x="8299" y="3418"/>
                    <a:pt x="7299" y="3763"/>
                    <a:pt x="7239" y="3859"/>
                  </a:cubicBezTo>
                  <a:cubicBezTo>
                    <a:pt x="6879" y="4395"/>
                    <a:pt x="6507" y="4539"/>
                    <a:pt x="6190" y="4539"/>
                  </a:cubicBezTo>
                  <a:cubicBezTo>
                    <a:pt x="6036" y="4539"/>
                    <a:pt x="5895" y="4505"/>
                    <a:pt x="5775" y="4466"/>
                  </a:cubicBezTo>
                  <a:cubicBezTo>
                    <a:pt x="5656" y="4418"/>
                    <a:pt x="5644" y="4371"/>
                    <a:pt x="5632" y="4323"/>
                  </a:cubicBezTo>
                  <a:cubicBezTo>
                    <a:pt x="5548" y="3990"/>
                    <a:pt x="5941" y="3216"/>
                    <a:pt x="6465" y="2704"/>
                  </a:cubicBezTo>
                  <a:cubicBezTo>
                    <a:pt x="7289" y="1880"/>
                    <a:pt x="7844" y="1470"/>
                    <a:pt x="8524" y="1470"/>
                  </a:cubicBezTo>
                  <a:close/>
                  <a:moveTo>
                    <a:pt x="5917" y="2192"/>
                  </a:moveTo>
                  <a:cubicBezTo>
                    <a:pt x="5405" y="2644"/>
                    <a:pt x="4715" y="3739"/>
                    <a:pt x="4894" y="4501"/>
                  </a:cubicBezTo>
                  <a:cubicBezTo>
                    <a:pt x="4965" y="4835"/>
                    <a:pt x="5203" y="5073"/>
                    <a:pt x="5536" y="5180"/>
                  </a:cubicBezTo>
                  <a:cubicBezTo>
                    <a:pt x="5758" y="5254"/>
                    <a:pt x="5976" y="5291"/>
                    <a:pt x="6186" y="5291"/>
                  </a:cubicBezTo>
                  <a:cubicBezTo>
                    <a:pt x="6787" y="5291"/>
                    <a:pt x="7331" y="4992"/>
                    <a:pt x="7763" y="4418"/>
                  </a:cubicBezTo>
                  <a:cubicBezTo>
                    <a:pt x="8001" y="4382"/>
                    <a:pt x="8477" y="4168"/>
                    <a:pt x="8596" y="4120"/>
                  </a:cubicBezTo>
                  <a:cubicBezTo>
                    <a:pt x="9025" y="4537"/>
                    <a:pt x="9608" y="5002"/>
                    <a:pt x="10228" y="5502"/>
                  </a:cubicBezTo>
                  <a:cubicBezTo>
                    <a:pt x="11335" y="6395"/>
                    <a:pt x="12597" y="7419"/>
                    <a:pt x="12883" y="8002"/>
                  </a:cubicBezTo>
                  <a:cubicBezTo>
                    <a:pt x="13014" y="8300"/>
                    <a:pt x="12871" y="8490"/>
                    <a:pt x="12764" y="8573"/>
                  </a:cubicBezTo>
                  <a:cubicBezTo>
                    <a:pt x="12669" y="8660"/>
                    <a:pt x="12549" y="8705"/>
                    <a:pt x="12447" y="8705"/>
                  </a:cubicBezTo>
                  <a:cubicBezTo>
                    <a:pt x="12395" y="8705"/>
                    <a:pt x="12348" y="8693"/>
                    <a:pt x="12311" y="8669"/>
                  </a:cubicBezTo>
                  <a:cubicBezTo>
                    <a:pt x="12025" y="8442"/>
                    <a:pt x="11132" y="7561"/>
                    <a:pt x="10394" y="6799"/>
                  </a:cubicBezTo>
                  <a:cubicBezTo>
                    <a:pt x="10321" y="6720"/>
                    <a:pt x="10224" y="6682"/>
                    <a:pt x="10125" y="6682"/>
                  </a:cubicBezTo>
                  <a:cubicBezTo>
                    <a:pt x="10030" y="6682"/>
                    <a:pt x="9934" y="6717"/>
                    <a:pt x="9858" y="6787"/>
                  </a:cubicBezTo>
                  <a:cubicBezTo>
                    <a:pt x="9716" y="6930"/>
                    <a:pt x="9704" y="7168"/>
                    <a:pt x="9847" y="7323"/>
                  </a:cubicBezTo>
                  <a:cubicBezTo>
                    <a:pt x="10025" y="7502"/>
                    <a:pt x="11168" y="8669"/>
                    <a:pt x="11692" y="9133"/>
                  </a:cubicBezTo>
                  <a:cubicBezTo>
                    <a:pt x="11644" y="9300"/>
                    <a:pt x="11501" y="9407"/>
                    <a:pt x="11418" y="9443"/>
                  </a:cubicBezTo>
                  <a:cubicBezTo>
                    <a:pt x="11303" y="9500"/>
                    <a:pt x="11184" y="9524"/>
                    <a:pt x="11082" y="9524"/>
                  </a:cubicBezTo>
                  <a:cubicBezTo>
                    <a:pt x="10974" y="9524"/>
                    <a:pt x="10884" y="9497"/>
                    <a:pt x="10835" y="9454"/>
                  </a:cubicBezTo>
                  <a:cubicBezTo>
                    <a:pt x="10823" y="9454"/>
                    <a:pt x="10823" y="9454"/>
                    <a:pt x="10823" y="9443"/>
                  </a:cubicBezTo>
                  <a:lnTo>
                    <a:pt x="10811" y="9443"/>
                  </a:lnTo>
                  <a:cubicBezTo>
                    <a:pt x="10358" y="9073"/>
                    <a:pt x="8668" y="7276"/>
                    <a:pt x="8418" y="6990"/>
                  </a:cubicBezTo>
                  <a:cubicBezTo>
                    <a:pt x="8342" y="6908"/>
                    <a:pt x="8240" y="6866"/>
                    <a:pt x="8137" y="6866"/>
                  </a:cubicBezTo>
                  <a:cubicBezTo>
                    <a:pt x="8046" y="6866"/>
                    <a:pt x="7955" y="6899"/>
                    <a:pt x="7882" y="6966"/>
                  </a:cubicBezTo>
                  <a:cubicBezTo>
                    <a:pt x="7727" y="7109"/>
                    <a:pt x="7715" y="7347"/>
                    <a:pt x="7858" y="7502"/>
                  </a:cubicBezTo>
                  <a:cubicBezTo>
                    <a:pt x="7870" y="7514"/>
                    <a:pt x="9454" y="9228"/>
                    <a:pt x="10156" y="9871"/>
                  </a:cubicBezTo>
                  <a:cubicBezTo>
                    <a:pt x="10085" y="10050"/>
                    <a:pt x="9930" y="10205"/>
                    <a:pt x="9751" y="10276"/>
                  </a:cubicBezTo>
                  <a:cubicBezTo>
                    <a:pt x="9700" y="10297"/>
                    <a:pt x="9639" y="10313"/>
                    <a:pt x="9575" y="10313"/>
                  </a:cubicBezTo>
                  <a:cubicBezTo>
                    <a:pt x="9492" y="10313"/>
                    <a:pt x="9403" y="10285"/>
                    <a:pt x="9323" y="10205"/>
                  </a:cubicBezTo>
                  <a:lnTo>
                    <a:pt x="9311" y="10205"/>
                  </a:lnTo>
                  <a:cubicBezTo>
                    <a:pt x="9311" y="10205"/>
                    <a:pt x="9311" y="10205"/>
                    <a:pt x="9311" y="10193"/>
                  </a:cubicBezTo>
                  <a:cubicBezTo>
                    <a:pt x="8763" y="9740"/>
                    <a:pt x="8215" y="9157"/>
                    <a:pt x="8001" y="8931"/>
                  </a:cubicBezTo>
                  <a:cubicBezTo>
                    <a:pt x="7925" y="8849"/>
                    <a:pt x="7823" y="8807"/>
                    <a:pt x="7720" y="8807"/>
                  </a:cubicBezTo>
                  <a:cubicBezTo>
                    <a:pt x="7629" y="8807"/>
                    <a:pt x="7538" y="8840"/>
                    <a:pt x="7465" y="8907"/>
                  </a:cubicBezTo>
                  <a:cubicBezTo>
                    <a:pt x="7310" y="9050"/>
                    <a:pt x="7310" y="9288"/>
                    <a:pt x="7453" y="9443"/>
                  </a:cubicBezTo>
                  <a:cubicBezTo>
                    <a:pt x="7691" y="9705"/>
                    <a:pt x="8061" y="10097"/>
                    <a:pt x="8477" y="10478"/>
                  </a:cubicBezTo>
                  <a:cubicBezTo>
                    <a:pt x="8430" y="10478"/>
                    <a:pt x="8382" y="10490"/>
                    <a:pt x="8311" y="10490"/>
                  </a:cubicBezTo>
                  <a:cubicBezTo>
                    <a:pt x="8049" y="10490"/>
                    <a:pt x="7596" y="10324"/>
                    <a:pt x="7382" y="10169"/>
                  </a:cubicBezTo>
                  <a:cubicBezTo>
                    <a:pt x="7120" y="10002"/>
                    <a:pt x="5453" y="8752"/>
                    <a:pt x="4012" y="7549"/>
                  </a:cubicBezTo>
                  <a:cubicBezTo>
                    <a:pt x="3810" y="7383"/>
                    <a:pt x="3465" y="7014"/>
                    <a:pt x="3155" y="6692"/>
                  </a:cubicBezTo>
                  <a:cubicBezTo>
                    <a:pt x="2929" y="6454"/>
                    <a:pt x="2715" y="6252"/>
                    <a:pt x="2584" y="6121"/>
                  </a:cubicBezTo>
                  <a:cubicBezTo>
                    <a:pt x="2893" y="5085"/>
                    <a:pt x="3358" y="3537"/>
                    <a:pt x="3608" y="2192"/>
                  </a:cubicBezTo>
                  <a:close/>
                  <a:moveTo>
                    <a:pt x="738" y="1"/>
                  </a:moveTo>
                  <a:lnTo>
                    <a:pt x="738" y="763"/>
                  </a:lnTo>
                  <a:cubicBezTo>
                    <a:pt x="1786" y="870"/>
                    <a:pt x="2608" y="1013"/>
                    <a:pt x="2989" y="1203"/>
                  </a:cubicBezTo>
                  <a:cubicBezTo>
                    <a:pt x="2786" y="2858"/>
                    <a:pt x="1881" y="5764"/>
                    <a:pt x="1607" y="6657"/>
                  </a:cubicBezTo>
                  <a:lnTo>
                    <a:pt x="0" y="6657"/>
                  </a:lnTo>
                  <a:lnTo>
                    <a:pt x="0" y="7395"/>
                  </a:lnTo>
                  <a:lnTo>
                    <a:pt x="1881" y="7395"/>
                  </a:lnTo>
                  <a:cubicBezTo>
                    <a:pt x="2048" y="7395"/>
                    <a:pt x="2191" y="7323"/>
                    <a:pt x="2238" y="7168"/>
                  </a:cubicBezTo>
                  <a:cubicBezTo>
                    <a:pt x="2250" y="7145"/>
                    <a:pt x="2286" y="7061"/>
                    <a:pt x="2334" y="6907"/>
                  </a:cubicBezTo>
                  <a:cubicBezTo>
                    <a:pt x="2417" y="7002"/>
                    <a:pt x="2512" y="7109"/>
                    <a:pt x="2608" y="7216"/>
                  </a:cubicBezTo>
                  <a:cubicBezTo>
                    <a:pt x="2941" y="7561"/>
                    <a:pt x="3298" y="7930"/>
                    <a:pt x="3524" y="8133"/>
                  </a:cubicBezTo>
                  <a:cubicBezTo>
                    <a:pt x="4941" y="9312"/>
                    <a:pt x="6632" y="10586"/>
                    <a:pt x="6965" y="10800"/>
                  </a:cubicBezTo>
                  <a:cubicBezTo>
                    <a:pt x="7239" y="10978"/>
                    <a:pt x="7846" y="11240"/>
                    <a:pt x="8311" y="11240"/>
                  </a:cubicBezTo>
                  <a:cubicBezTo>
                    <a:pt x="8680" y="11240"/>
                    <a:pt x="8965" y="11157"/>
                    <a:pt x="9168" y="10990"/>
                  </a:cubicBezTo>
                  <a:cubicBezTo>
                    <a:pt x="9295" y="11043"/>
                    <a:pt x="9431" y="11069"/>
                    <a:pt x="9572" y="11069"/>
                  </a:cubicBezTo>
                  <a:cubicBezTo>
                    <a:pt x="9720" y="11069"/>
                    <a:pt x="9872" y="11040"/>
                    <a:pt x="10025" y="10978"/>
                  </a:cubicBezTo>
                  <a:cubicBezTo>
                    <a:pt x="10370" y="10848"/>
                    <a:pt x="10644" y="10586"/>
                    <a:pt x="10811" y="10252"/>
                  </a:cubicBezTo>
                  <a:cubicBezTo>
                    <a:pt x="10902" y="10274"/>
                    <a:pt x="10996" y="10285"/>
                    <a:pt x="11092" y="10285"/>
                  </a:cubicBezTo>
                  <a:cubicBezTo>
                    <a:pt x="11311" y="10285"/>
                    <a:pt x="11540" y="10229"/>
                    <a:pt x="11763" y="10121"/>
                  </a:cubicBezTo>
                  <a:cubicBezTo>
                    <a:pt x="12061" y="9966"/>
                    <a:pt x="12275" y="9728"/>
                    <a:pt x="12394" y="9454"/>
                  </a:cubicBezTo>
                  <a:cubicBezTo>
                    <a:pt x="12422" y="9457"/>
                    <a:pt x="12449" y="9458"/>
                    <a:pt x="12476" y="9458"/>
                  </a:cubicBezTo>
                  <a:cubicBezTo>
                    <a:pt x="12748" y="9458"/>
                    <a:pt x="13024" y="9350"/>
                    <a:pt x="13252" y="9145"/>
                  </a:cubicBezTo>
                  <a:cubicBezTo>
                    <a:pt x="13597" y="8859"/>
                    <a:pt x="13740" y="8431"/>
                    <a:pt x="13657" y="8002"/>
                  </a:cubicBezTo>
                  <a:lnTo>
                    <a:pt x="14264" y="7597"/>
                  </a:lnTo>
                  <a:cubicBezTo>
                    <a:pt x="14299" y="7728"/>
                    <a:pt x="14335" y="7895"/>
                    <a:pt x="14371" y="7978"/>
                  </a:cubicBezTo>
                  <a:cubicBezTo>
                    <a:pt x="14407" y="8145"/>
                    <a:pt x="14561" y="8288"/>
                    <a:pt x="14728" y="8288"/>
                  </a:cubicBezTo>
                  <a:lnTo>
                    <a:pt x="16371" y="8288"/>
                  </a:lnTo>
                  <a:lnTo>
                    <a:pt x="16371" y="7395"/>
                  </a:lnTo>
                  <a:lnTo>
                    <a:pt x="15014" y="7395"/>
                  </a:lnTo>
                  <a:cubicBezTo>
                    <a:pt x="14657" y="6359"/>
                    <a:pt x="13609" y="3228"/>
                    <a:pt x="13025" y="1965"/>
                  </a:cubicBezTo>
                  <a:cubicBezTo>
                    <a:pt x="13573" y="1775"/>
                    <a:pt x="14728" y="1501"/>
                    <a:pt x="16371" y="1430"/>
                  </a:cubicBezTo>
                  <a:lnTo>
                    <a:pt x="16371" y="680"/>
                  </a:lnTo>
                  <a:cubicBezTo>
                    <a:pt x="13835" y="775"/>
                    <a:pt x="12394" y="1430"/>
                    <a:pt x="12335" y="1454"/>
                  </a:cubicBezTo>
                  <a:cubicBezTo>
                    <a:pt x="12240" y="1501"/>
                    <a:pt x="12156" y="1584"/>
                    <a:pt x="12121" y="1692"/>
                  </a:cubicBezTo>
                  <a:cubicBezTo>
                    <a:pt x="12097" y="1787"/>
                    <a:pt x="12109" y="1882"/>
                    <a:pt x="12144" y="1965"/>
                  </a:cubicBezTo>
                  <a:cubicBezTo>
                    <a:pt x="11573" y="1751"/>
                    <a:pt x="10775" y="1442"/>
                    <a:pt x="9977" y="1084"/>
                  </a:cubicBezTo>
                  <a:cubicBezTo>
                    <a:pt x="9438" y="845"/>
                    <a:pt x="8974" y="735"/>
                    <a:pt x="8551" y="735"/>
                  </a:cubicBezTo>
                  <a:cubicBezTo>
                    <a:pt x="7901" y="735"/>
                    <a:pt x="7347" y="994"/>
                    <a:pt x="6763" y="1442"/>
                  </a:cubicBezTo>
                  <a:lnTo>
                    <a:pt x="3727" y="1442"/>
                  </a:lnTo>
                  <a:cubicBezTo>
                    <a:pt x="3751" y="1299"/>
                    <a:pt x="3762" y="1192"/>
                    <a:pt x="3774" y="1084"/>
                  </a:cubicBezTo>
                  <a:cubicBezTo>
                    <a:pt x="3774" y="977"/>
                    <a:pt x="3727" y="846"/>
                    <a:pt x="3643" y="775"/>
                  </a:cubicBezTo>
                  <a:cubicBezTo>
                    <a:pt x="3191" y="346"/>
                    <a:pt x="1786" y="120"/>
                    <a:pt x="738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7;p21">
              <a:extLst>
                <a:ext uri="{FF2B5EF4-FFF2-40B4-BE49-F238E27FC236}">
                  <a16:creationId xmlns:a16="http://schemas.microsoft.com/office/drawing/2014/main" id="{43167540-5DDD-D0F5-4C0E-050CDC71FA0F}"/>
                </a:ext>
              </a:extLst>
            </p:cNvPr>
            <p:cNvSpPr/>
            <p:nvPr/>
          </p:nvSpPr>
          <p:spPr>
            <a:xfrm>
              <a:off x="5160743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34" y="4430"/>
                  </a:moveTo>
                  <a:cubicBezTo>
                    <a:pt x="36552" y="4430"/>
                    <a:pt x="45839" y="13717"/>
                    <a:pt x="45839" y="25135"/>
                  </a:cubicBezTo>
                  <a:cubicBezTo>
                    <a:pt x="45839" y="36553"/>
                    <a:pt x="36552" y="45840"/>
                    <a:pt x="25134" y="45840"/>
                  </a:cubicBezTo>
                  <a:cubicBezTo>
                    <a:pt x="13716" y="45840"/>
                    <a:pt x="4429" y="36553"/>
                    <a:pt x="4429" y="25135"/>
                  </a:cubicBezTo>
                  <a:cubicBezTo>
                    <a:pt x="4429" y="13717"/>
                    <a:pt x="13716" y="4430"/>
                    <a:pt x="25134" y="4430"/>
                  </a:cubicBezTo>
                  <a:close/>
                  <a:moveTo>
                    <a:pt x="25134" y="1"/>
                  </a:moveTo>
                  <a:cubicBezTo>
                    <a:pt x="11251" y="1"/>
                    <a:pt x="0" y="11252"/>
                    <a:pt x="0" y="25135"/>
                  </a:cubicBezTo>
                  <a:cubicBezTo>
                    <a:pt x="0" y="39017"/>
                    <a:pt x="11251" y="50281"/>
                    <a:pt x="25134" y="50281"/>
                  </a:cubicBezTo>
                  <a:cubicBezTo>
                    <a:pt x="39017" y="50281"/>
                    <a:pt x="50280" y="39017"/>
                    <a:pt x="50280" y="25135"/>
                  </a:cubicBezTo>
                  <a:cubicBezTo>
                    <a:pt x="50280" y="11252"/>
                    <a:pt x="39017" y="1"/>
                    <a:pt x="25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8;p21">
              <a:extLst>
                <a:ext uri="{FF2B5EF4-FFF2-40B4-BE49-F238E27FC236}">
                  <a16:creationId xmlns:a16="http://schemas.microsoft.com/office/drawing/2014/main" id="{2364D2E2-A539-26B3-611E-CF52FD6F12B4}"/>
                </a:ext>
              </a:extLst>
            </p:cNvPr>
            <p:cNvSpPr/>
            <p:nvPr/>
          </p:nvSpPr>
          <p:spPr>
            <a:xfrm>
              <a:off x="5161054" y="2794714"/>
              <a:ext cx="1423683" cy="700199"/>
            </a:xfrm>
            <a:custGeom>
              <a:avLst/>
              <a:gdLst/>
              <a:ahLst/>
              <a:cxnLst/>
              <a:rect l="l" t="t" r="r" b="b"/>
              <a:pathLst>
                <a:path w="50258" h="24718" extrusionOk="0">
                  <a:moveTo>
                    <a:pt x="1" y="0"/>
                  </a:moveTo>
                  <a:cubicBezTo>
                    <a:pt x="227" y="13681"/>
                    <a:pt x="11383" y="24718"/>
                    <a:pt x="25123" y="24718"/>
                  </a:cubicBezTo>
                  <a:cubicBezTo>
                    <a:pt x="38875" y="24718"/>
                    <a:pt x="50031" y="13681"/>
                    <a:pt x="50257" y="0"/>
                  </a:cubicBezTo>
                  <a:lnTo>
                    <a:pt x="45816" y="0"/>
                  </a:lnTo>
                  <a:cubicBezTo>
                    <a:pt x="45590" y="11216"/>
                    <a:pt x="36398" y="20277"/>
                    <a:pt x="25123" y="20277"/>
                  </a:cubicBezTo>
                  <a:cubicBezTo>
                    <a:pt x="13848" y="20277"/>
                    <a:pt x="4656" y="11216"/>
                    <a:pt x="443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0;p21">
              <a:extLst>
                <a:ext uri="{FF2B5EF4-FFF2-40B4-BE49-F238E27FC236}">
                  <a16:creationId xmlns:a16="http://schemas.microsoft.com/office/drawing/2014/main" id="{9EB8598A-DDA0-D53D-13F7-67874EEEFB12}"/>
                </a:ext>
              </a:extLst>
            </p:cNvPr>
            <p:cNvSpPr txBox="1"/>
            <p:nvPr/>
          </p:nvSpPr>
          <p:spPr>
            <a:xfrm>
              <a:off x="4930613" y="14594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/>
                <a:t>Users with high % of outliers are classified as UBE</a:t>
              </a:r>
            </a:p>
          </p:txBody>
        </p:sp>
        <p:sp>
          <p:nvSpPr>
            <p:cNvPr id="30" name="Google Shape;311;p21">
              <a:extLst>
                <a:ext uri="{FF2B5EF4-FFF2-40B4-BE49-F238E27FC236}">
                  <a16:creationId xmlns:a16="http://schemas.microsoft.com/office/drawing/2014/main" id="{72DF457F-B88B-7056-DFE1-2DC231EA0995}"/>
                </a:ext>
              </a:extLst>
            </p:cNvPr>
            <p:cNvSpPr/>
            <p:nvPr/>
          </p:nvSpPr>
          <p:spPr>
            <a:xfrm>
              <a:off x="6392814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1" y="2085"/>
                    <a:pt x="1" y="4656"/>
                  </a:cubicBezTo>
                  <a:cubicBezTo>
                    <a:pt x="1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2;p21">
              <a:extLst>
                <a:ext uri="{FF2B5EF4-FFF2-40B4-BE49-F238E27FC236}">
                  <a16:creationId xmlns:a16="http://schemas.microsoft.com/office/drawing/2014/main" id="{A92D3FFF-158F-0184-21F4-BD499FCBDD7A}"/>
                </a:ext>
              </a:extLst>
            </p:cNvPr>
            <p:cNvSpPr/>
            <p:nvPr/>
          </p:nvSpPr>
          <p:spPr>
            <a:xfrm>
              <a:off x="6449130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68" y="0"/>
                  </a:moveTo>
                  <a:cubicBezTo>
                    <a:pt x="1192" y="0"/>
                    <a:pt x="1" y="1191"/>
                    <a:pt x="1" y="2679"/>
                  </a:cubicBezTo>
                  <a:cubicBezTo>
                    <a:pt x="1" y="4156"/>
                    <a:pt x="1192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29;p21">
            <a:extLst>
              <a:ext uri="{FF2B5EF4-FFF2-40B4-BE49-F238E27FC236}">
                <a16:creationId xmlns:a16="http://schemas.microsoft.com/office/drawing/2014/main" id="{E07BDB19-8CA0-DEA1-F3A2-1E32C3ABB0E9}"/>
              </a:ext>
            </a:extLst>
          </p:cNvPr>
          <p:cNvSpPr/>
          <p:nvPr/>
        </p:nvSpPr>
        <p:spPr>
          <a:xfrm>
            <a:off x="5384501" y="2112688"/>
            <a:ext cx="1424335" cy="1424335"/>
          </a:xfrm>
          <a:custGeom>
            <a:avLst/>
            <a:gdLst/>
            <a:ahLst/>
            <a:cxnLst/>
            <a:rect l="l" t="t" r="r" b="b"/>
            <a:pathLst>
              <a:path w="50281" h="50281" extrusionOk="0">
                <a:moveTo>
                  <a:pt x="25146" y="4430"/>
                </a:moveTo>
                <a:cubicBezTo>
                  <a:pt x="36565" y="4430"/>
                  <a:pt x="45851" y="13717"/>
                  <a:pt x="45851" y="25135"/>
                </a:cubicBezTo>
                <a:cubicBezTo>
                  <a:pt x="45851" y="36553"/>
                  <a:pt x="36565" y="45840"/>
                  <a:pt x="25146" y="45840"/>
                </a:cubicBezTo>
                <a:cubicBezTo>
                  <a:pt x="13728" y="45840"/>
                  <a:pt x="4442" y="36553"/>
                  <a:pt x="4442" y="25135"/>
                </a:cubicBezTo>
                <a:cubicBezTo>
                  <a:pt x="4442" y="13717"/>
                  <a:pt x="13728" y="4430"/>
                  <a:pt x="25146" y="4430"/>
                </a:cubicBezTo>
                <a:close/>
                <a:moveTo>
                  <a:pt x="25146" y="1"/>
                </a:moveTo>
                <a:cubicBezTo>
                  <a:pt x="11264" y="1"/>
                  <a:pt x="0" y="11252"/>
                  <a:pt x="0" y="25135"/>
                </a:cubicBezTo>
                <a:cubicBezTo>
                  <a:pt x="0" y="39017"/>
                  <a:pt x="11264" y="50281"/>
                  <a:pt x="25146" y="50281"/>
                </a:cubicBezTo>
                <a:cubicBezTo>
                  <a:pt x="39029" y="50281"/>
                  <a:pt x="50281" y="39017"/>
                  <a:pt x="50281" y="25135"/>
                </a:cubicBezTo>
                <a:cubicBezTo>
                  <a:pt x="50281" y="11252"/>
                  <a:pt x="39029" y="1"/>
                  <a:pt x="251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30;p21">
            <a:extLst>
              <a:ext uri="{FF2B5EF4-FFF2-40B4-BE49-F238E27FC236}">
                <a16:creationId xmlns:a16="http://schemas.microsoft.com/office/drawing/2014/main" id="{0C6D1102-26E9-510C-8703-A22939A5E7BD}"/>
              </a:ext>
            </a:extLst>
          </p:cNvPr>
          <p:cNvSpPr/>
          <p:nvPr/>
        </p:nvSpPr>
        <p:spPr>
          <a:xfrm>
            <a:off x="5384501" y="2112688"/>
            <a:ext cx="1424335" cy="724164"/>
          </a:xfrm>
          <a:custGeom>
            <a:avLst/>
            <a:gdLst/>
            <a:ahLst/>
            <a:cxnLst/>
            <a:rect l="l" t="t" r="r" b="b"/>
            <a:pathLst>
              <a:path w="50281" h="25564" extrusionOk="0">
                <a:moveTo>
                  <a:pt x="25146" y="1"/>
                </a:moveTo>
                <a:cubicBezTo>
                  <a:pt x="11264" y="1"/>
                  <a:pt x="0" y="11252"/>
                  <a:pt x="0" y="25135"/>
                </a:cubicBezTo>
                <a:cubicBezTo>
                  <a:pt x="0" y="25278"/>
                  <a:pt x="12" y="25420"/>
                  <a:pt x="12" y="25563"/>
                </a:cubicBezTo>
                <a:lnTo>
                  <a:pt x="4453" y="25563"/>
                </a:lnTo>
                <a:cubicBezTo>
                  <a:pt x="4453" y="25420"/>
                  <a:pt x="4442" y="25278"/>
                  <a:pt x="4442" y="25135"/>
                </a:cubicBezTo>
                <a:cubicBezTo>
                  <a:pt x="4442" y="13717"/>
                  <a:pt x="13728" y="4430"/>
                  <a:pt x="25146" y="4430"/>
                </a:cubicBezTo>
                <a:cubicBezTo>
                  <a:pt x="36565" y="4430"/>
                  <a:pt x="45851" y="13717"/>
                  <a:pt x="45851" y="25135"/>
                </a:cubicBezTo>
                <a:cubicBezTo>
                  <a:pt x="45851" y="25278"/>
                  <a:pt x="45840" y="25420"/>
                  <a:pt x="45840" y="25563"/>
                </a:cubicBezTo>
                <a:lnTo>
                  <a:pt x="50269" y="25563"/>
                </a:lnTo>
                <a:cubicBezTo>
                  <a:pt x="50281" y="25420"/>
                  <a:pt x="50281" y="25278"/>
                  <a:pt x="50281" y="25135"/>
                </a:cubicBezTo>
                <a:cubicBezTo>
                  <a:pt x="50281" y="11252"/>
                  <a:pt x="39029" y="1"/>
                  <a:pt x="25146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32;p21">
            <a:extLst>
              <a:ext uri="{FF2B5EF4-FFF2-40B4-BE49-F238E27FC236}">
                <a16:creationId xmlns:a16="http://schemas.microsoft.com/office/drawing/2014/main" id="{25CCB031-7F78-9BE4-0D0C-003AA317DB15}"/>
              </a:ext>
            </a:extLst>
          </p:cNvPr>
          <p:cNvSpPr txBox="1"/>
          <p:nvPr/>
        </p:nvSpPr>
        <p:spPr>
          <a:xfrm>
            <a:off x="5153700" y="3429000"/>
            <a:ext cx="1884600" cy="1008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ea typeface="Roboto"/>
                <a:cs typeface="Roboto"/>
                <a:sym typeface="Roboto"/>
              </a:rPr>
              <a:t>Threshold is defined to identify outliers</a:t>
            </a:r>
            <a:endParaRPr sz="1200" dirty="0">
              <a:solidFill>
                <a:srgbClr val="43434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33;p21">
            <a:extLst>
              <a:ext uri="{FF2B5EF4-FFF2-40B4-BE49-F238E27FC236}">
                <a16:creationId xmlns:a16="http://schemas.microsoft.com/office/drawing/2014/main" id="{C816A2D7-B5D8-7831-2978-15B10E8EC9D1}"/>
              </a:ext>
            </a:extLst>
          </p:cNvPr>
          <p:cNvSpPr/>
          <p:nvPr/>
        </p:nvSpPr>
        <p:spPr>
          <a:xfrm>
            <a:off x="6615921" y="2704943"/>
            <a:ext cx="263757" cy="263786"/>
          </a:xfrm>
          <a:custGeom>
            <a:avLst/>
            <a:gdLst/>
            <a:ahLst/>
            <a:cxnLst/>
            <a:rect l="l" t="t" r="r" b="b"/>
            <a:pathLst>
              <a:path w="9311" h="9312" extrusionOk="0">
                <a:moveTo>
                  <a:pt x="4656" y="1"/>
                </a:moveTo>
                <a:cubicBezTo>
                  <a:pt x="2084" y="1"/>
                  <a:pt x="0" y="2085"/>
                  <a:pt x="0" y="4656"/>
                </a:cubicBezTo>
                <a:cubicBezTo>
                  <a:pt x="0" y="7228"/>
                  <a:pt x="2084" y="9312"/>
                  <a:pt x="4656" y="9312"/>
                </a:cubicBezTo>
                <a:cubicBezTo>
                  <a:pt x="7227" y="9312"/>
                  <a:pt x="9311" y="7228"/>
                  <a:pt x="9311" y="4656"/>
                </a:cubicBezTo>
                <a:cubicBezTo>
                  <a:pt x="9311" y="2085"/>
                  <a:pt x="7227" y="1"/>
                  <a:pt x="4656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34;p21">
            <a:extLst>
              <a:ext uri="{FF2B5EF4-FFF2-40B4-BE49-F238E27FC236}">
                <a16:creationId xmlns:a16="http://schemas.microsoft.com/office/drawing/2014/main" id="{0E637007-C292-DFB7-BA75-C5C335F35FD0}"/>
              </a:ext>
            </a:extLst>
          </p:cNvPr>
          <p:cNvSpPr/>
          <p:nvPr/>
        </p:nvSpPr>
        <p:spPr>
          <a:xfrm>
            <a:off x="6671897" y="2760947"/>
            <a:ext cx="151807" cy="151467"/>
          </a:xfrm>
          <a:custGeom>
            <a:avLst/>
            <a:gdLst/>
            <a:ahLst/>
            <a:cxnLst/>
            <a:rect l="l" t="t" r="r" b="b"/>
            <a:pathLst>
              <a:path w="5359" h="5347" extrusionOk="0">
                <a:moveTo>
                  <a:pt x="2680" y="0"/>
                </a:moveTo>
                <a:cubicBezTo>
                  <a:pt x="1203" y="0"/>
                  <a:pt x="1" y="1191"/>
                  <a:pt x="1" y="2679"/>
                </a:cubicBezTo>
                <a:cubicBezTo>
                  <a:pt x="1" y="4156"/>
                  <a:pt x="1203" y="5346"/>
                  <a:pt x="2680" y="5346"/>
                </a:cubicBezTo>
                <a:cubicBezTo>
                  <a:pt x="4156" y="5346"/>
                  <a:pt x="5358" y="4156"/>
                  <a:pt x="5358" y="2679"/>
                </a:cubicBezTo>
                <a:cubicBezTo>
                  <a:pt x="5358" y="1191"/>
                  <a:pt x="4156" y="0"/>
                  <a:pt x="26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340;p21">
            <a:extLst>
              <a:ext uri="{FF2B5EF4-FFF2-40B4-BE49-F238E27FC236}">
                <a16:creationId xmlns:a16="http://schemas.microsoft.com/office/drawing/2014/main" id="{59950E2F-28D8-3502-4007-280B8F98F0C3}"/>
              </a:ext>
            </a:extLst>
          </p:cNvPr>
          <p:cNvSpPr/>
          <p:nvPr/>
        </p:nvSpPr>
        <p:spPr>
          <a:xfrm>
            <a:off x="4083281" y="2112688"/>
            <a:ext cx="1424335" cy="1424335"/>
          </a:xfrm>
          <a:custGeom>
            <a:avLst/>
            <a:gdLst/>
            <a:ahLst/>
            <a:cxnLst/>
            <a:rect l="l" t="t" r="r" b="b"/>
            <a:pathLst>
              <a:path w="50281" h="50281" extrusionOk="0">
                <a:moveTo>
                  <a:pt x="25134" y="4430"/>
                </a:moveTo>
                <a:cubicBezTo>
                  <a:pt x="36552" y="4430"/>
                  <a:pt x="45839" y="13717"/>
                  <a:pt x="45839" y="25135"/>
                </a:cubicBezTo>
                <a:cubicBezTo>
                  <a:pt x="45839" y="36553"/>
                  <a:pt x="36552" y="45840"/>
                  <a:pt x="25134" y="45840"/>
                </a:cubicBezTo>
                <a:cubicBezTo>
                  <a:pt x="13716" y="45840"/>
                  <a:pt x="4429" y="36553"/>
                  <a:pt x="4429" y="25135"/>
                </a:cubicBezTo>
                <a:cubicBezTo>
                  <a:pt x="4429" y="13717"/>
                  <a:pt x="13716" y="4430"/>
                  <a:pt x="25134" y="4430"/>
                </a:cubicBezTo>
                <a:close/>
                <a:moveTo>
                  <a:pt x="25134" y="1"/>
                </a:moveTo>
                <a:cubicBezTo>
                  <a:pt x="11252" y="1"/>
                  <a:pt x="0" y="11252"/>
                  <a:pt x="0" y="25135"/>
                </a:cubicBezTo>
                <a:cubicBezTo>
                  <a:pt x="0" y="39017"/>
                  <a:pt x="11252" y="50281"/>
                  <a:pt x="25134" y="50281"/>
                </a:cubicBezTo>
                <a:cubicBezTo>
                  <a:pt x="39017" y="50281"/>
                  <a:pt x="50280" y="39017"/>
                  <a:pt x="50280" y="25135"/>
                </a:cubicBezTo>
                <a:cubicBezTo>
                  <a:pt x="50280" y="11252"/>
                  <a:pt x="39017" y="1"/>
                  <a:pt x="251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341;p21">
            <a:extLst>
              <a:ext uri="{FF2B5EF4-FFF2-40B4-BE49-F238E27FC236}">
                <a16:creationId xmlns:a16="http://schemas.microsoft.com/office/drawing/2014/main" id="{76970691-4FAC-C048-9FF3-CCB3A84845C2}"/>
              </a:ext>
            </a:extLst>
          </p:cNvPr>
          <p:cNvSpPr/>
          <p:nvPr/>
        </p:nvSpPr>
        <p:spPr>
          <a:xfrm>
            <a:off x="4083621" y="2836838"/>
            <a:ext cx="1423655" cy="700199"/>
          </a:xfrm>
          <a:custGeom>
            <a:avLst/>
            <a:gdLst/>
            <a:ahLst/>
            <a:cxnLst/>
            <a:rect l="l" t="t" r="r" b="b"/>
            <a:pathLst>
              <a:path w="50257" h="24718" extrusionOk="0">
                <a:moveTo>
                  <a:pt x="0" y="0"/>
                </a:moveTo>
                <a:cubicBezTo>
                  <a:pt x="226" y="13681"/>
                  <a:pt x="11382" y="24718"/>
                  <a:pt x="25122" y="24718"/>
                </a:cubicBezTo>
                <a:cubicBezTo>
                  <a:pt x="38862" y="24718"/>
                  <a:pt x="50030" y="13681"/>
                  <a:pt x="50256" y="0"/>
                </a:cubicBezTo>
                <a:lnTo>
                  <a:pt x="45815" y="0"/>
                </a:lnTo>
                <a:cubicBezTo>
                  <a:pt x="45589" y="11216"/>
                  <a:pt x="36397" y="20277"/>
                  <a:pt x="25122" y="20277"/>
                </a:cubicBezTo>
                <a:cubicBezTo>
                  <a:pt x="13847" y="20277"/>
                  <a:pt x="4655" y="11216"/>
                  <a:pt x="4429" y="0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342;p21">
            <a:extLst>
              <a:ext uri="{FF2B5EF4-FFF2-40B4-BE49-F238E27FC236}">
                <a16:creationId xmlns:a16="http://schemas.microsoft.com/office/drawing/2014/main" id="{FEB29AC0-E445-426E-36DB-6FD09F14A4FF}"/>
              </a:ext>
            </a:extLst>
          </p:cNvPr>
          <p:cNvSpPr/>
          <p:nvPr/>
        </p:nvSpPr>
        <p:spPr>
          <a:xfrm>
            <a:off x="5315012" y="2704943"/>
            <a:ext cx="263786" cy="263786"/>
          </a:xfrm>
          <a:custGeom>
            <a:avLst/>
            <a:gdLst/>
            <a:ahLst/>
            <a:cxnLst/>
            <a:rect l="l" t="t" r="r" b="b"/>
            <a:pathLst>
              <a:path w="9312" h="9312" extrusionOk="0">
                <a:moveTo>
                  <a:pt x="4656" y="1"/>
                </a:moveTo>
                <a:cubicBezTo>
                  <a:pt x="2084" y="1"/>
                  <a:pt x="1" y="2085"/>
                  <a:pt x="1" y="4656"/>
                </a:cubicBezTo>
                <a:cubicBezTo>
                  <a:pt x="1" y="7228"/>
                  <a:pt x="2084" y="9312"/>
                  <a:pt x="4656" y="9312"/>
                </a:cubicBezTo>
                <a:cubicBezTo>
                  <a:pt x="7228" y="9312"/>
                  <a:pt x="9311" y="7228"/>
                  <a:pt x="9311" y="4656"/>
                </a:cubicBezTo>
                <a:cubicBezTo>
                  <a:pt x="9311" y="2085"/>
                  <a:pt x="7228" y="1"/>
                  <a:pt x="4656" y="1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343;p21">
            <a:extLst>
              <a:ext uri="{FF2B5EF4-FFF2-40B4-BE49-F238E27FC236}">
                <a16:creationId xmlns:a16="http://schemas.microsoft.com/office/drawing/2014/main" id="{2BB7BA9A-E94C-0878-A72D-A21E50866B7D}"/>
              </a:ext>
            </a:extLst>
          </p:cNvPr>
          <p:cNvSpPr/>
          <p:nvPr/>
        </p:nvSpPr>
        <p:spPr>
          <a:xfrm>
            <a:off x="5371017" y="2760947"/>
            <a:ext cx="151467" cy="151467"/>
          </a:xfrm>
          <a:custGeom>
            <a:avLst/>
            <a:gdLst/>
            <a:ahLst/>
            <a:cxnLst/>
            <a:rect l="l" t="t" r="r" b="b"/>
            <a:pathLst>
              <a:path w="5347" h="5347" extrusionOk="0">
                <a:moveTo>
                  <a:pt x="2679" y="0"/>
                </a:moveTo>
                <a:cubicBezTo>
                  <a:pt x="1191" y="0"/>
                  <a:pt x="0" y="1191"/>
                  <a:pt x="0" y="2679"/>
                </a:cubicBezTo>
                <a:cubicBezTo>
                  <a:pt x="0" y="4156"/>
                  <a:pt x="1191" y="5346"/>
                  <a:pt x="2679" y="5346"/>
                </a:cubicBezTo>
                <a:cubicBezTo>
                  <a:pt x="4156" y="5346"/>
                  <a:pt x="5346" y="4156"/>
                  <a:pt x="5346" y="2679"/>
                </a:cubicBezTo>
                <a:cubicBezTo>
                  <a:pt x="5346" y="1191"/>
                  <a:pt x="4156" y="0"/>
                  <a:pt x="26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345;p21">
            <a:extLst>
              <a:ext uri="{FF2B5EF4-FFF2-40B4-BE49-F238E27FC236}">
                <a16:creationId xmlns:a16="http://schemas.microsoft.com/office/drawing/2014/main" id="{A09BDFB2-FDF4-809C-F35E-A8E13AF139EA}"/>
              </a:ext>
            </a:extLst>
          </p:cNvPr>
          <p:cNvSpPr txBox="1"/>
          <p:nvPr/>
        </p:nvSpPr>
        <p:spPr>
          <a:xfrm>
            <a:off x="3853150" y="1501586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ea typeface="Roboto"/>
                <a:cs typeface="Roboto"/>
                <a:sym typeface="Roboto"/>
              </a:rPr>
              <a:t>This observation can be used to identify as UBE or UGE </a:t>
            </a:r>
            <a:endParaRPr sz="1200" dirty="0">
              <a:solidFill>
                <a:srgbClr val="434343"/>
              </a:solidFill>
              <a:ea typeface="Roboto"/>
              <a:cs typeface="Roboto"/>
              <a:sym typeface="Roboto"/>
            </a:endParaRPr>
          </a:p>
        </p:txBody>
      </p:sp>
      <p:grpSp>
        <p:nvGrpSpPr>
          <p:cNvPr id="2048" name="Google Shape;346;p21">
            <a:extLst>
              <a:ext uri="{FF2B5EF4-FFF2-40B4-BE49-F238E27FC236}">
                <a16:creationId xmlns:a16="http://schemas.microsoft.com/office/drawing/2014/main" id="{12FC8493-ED0B-BA28-1951-026BED05D727}"/>
              </a:ext>
            </a:extLst>
          </p:cNvPr>
          <p:cNvGrpSpPr/>
          <p:nvPr/>
        </p:nvGrpSpPr>
        <p:grpSpPr>
          <a:xfrm>
            <a:off x="2554275" y="2112688"/>
            <a:ext cx="1884600" cy="2325423"/>
            <a:chOff x="1030288" y="2070564"/>
            <a:chExt cx="1884600" cy="2325423"/>
          </a:xfrm>
        </p:grpSpPr>
        <p:grpSp>
          <p:nvGrpSpPr>
            <p:cNvPr id="2049" name="Google Shape;347;p21">
              <a:extLst>
                <a:ext uri="{FF2B5EF4-FFF2-40B4-BE49-F238E27FC236}">
                  <a16:creationId xmlns:a16="http://schemas.microsoft.com/office/drawing/2014/main" id="{A6877F91-8232-FAF2-51B5-4D0F4EF09802}"/>
                </a:ext>
              </a:extLst>
            </p:cNvPr>
            <p:cNvGrpSpPr/>
            <p:nvPr/>
          </p:nvGrpSpPr>
          <p:grpSpPr>
            <a:xfrm>
              <a:off x="1727894" y="2535682"/>
              <a:ext cx="445903" cy="444886"/>
              <a:chOff x="1727894" y="2535682"/>
              <a:chExt cx="445903" cy="444886"/>
            </a:xfrm>
          </p:grpSpPr>
          <p:sp>
            <p:nvSpPr>
              <p:cNvPr id="2062" name="Google Shape;348;p21">
                <a:extLst>
                  <a:ext uri="{FF2B5EF4-FFF2-40B4-BE49-F238E27FC236}">
                    <a16:creationId xmlns:a16="http://schemas.microsoft.com/office/drawing/2014/main" id="{3BA4C194-21D6-B563-60B4-2DA43823D3F1}"/>
                  </a:ext>
                </a:extLst>
              </p:cNvPr>
              <p:cNvSpPr/>
              <p:nvPr/>
            </p:nvSpPr>
            <p:spPr>
              <a:xfrm>
                <a:off x="1727894" y="2685424"/>
                <a:ext cx="445903" cy="295144"/>
              </a:xfrm>
              <a:custGeom>
                <a:avLst/>
                <a:gdLst/>
                <a:ahLst/>
                <a:cxnLst/>
                <a:rect l="l" t="t" r="r" b="b"/>
                <a:pathLst>
                  <a:path w="15741" h="10419" extrusionOk="0">
                    <a:moveTo>
                      <a:pt x="2691" y="6549"/>
                    </a:moveTo>
                    <a:lnTo>
                      <a:pt x="2691" y="9823"/>
                    </a:lnTo>
                    <a:lnTo>
                      <a:pt x="1346" y="9823"/>
                    </a:lnTo>
                    <a:lnTo>
                      <a:pt x="1346" y="6549"/>
                    </a:lnTo>
                    <a:close/>
                    <a:moveTo>
                      <a:pt x="6561" y="3275"/>
                    </a:moveTo>
                    <a:lnTo>
                      <a:pt x="6561" y="9823"/>
                    </a:lnTo>
                    <a:lnTo>
                      <a:pt x="5215" y="9823"/>
                    </a:lnTo>
                    <a:lnTo>
                      <a:pt x="5215" y="3275"/>
                    </a:lnTo>
                    <a:close/>
                    <a:moveTo>
                      <a:pt x="10430" y="4608"/>
                    </a:moveTo>
                    <a:lnTo>
                      <a:pt x="10430" y="9823"/>
                    </a:lnTo>
                    <a:lnTo>
                      <a:pt x="9240" y="9823"/>
                    </a:lnTo>
                    <a:lnTo>
                      <a:pt x="9240" y="4608"/>
                    </a:lnTo>
                    <a:close/>
                    <a:moveTo>
                      <a:pt x="14443" y="596"/>
                    </a:moveTo>
                    <a:lnTo>
                      <a:pt x="14443" y="9823"/>
                    </a:lnTo>
                    <a:lnTo>
                      <a:pt x="13109" y="9823"/>
                    </a:lnTo>
                    <a:lnTo>
                      <a:pt x="13109" y="596"/>
                    </a:lnTo>
                    <a:close/>
                    <a:moveTo>
                      <a:pt x="12788" y="1"/>
                    </a:moveTo>
                    <a:cubicBezTo>
                      <a:pt x="12609" y="1"/>
                      <a:pt x="12514" y="108"/>
                      <a:pt x="12514" y="286"/>
                    </a:cubicBezTo>
                    <a:lnTo>
                      <a:pt x="12514" y="9823"/>
                    </a:lnTo>
                    <a:lnTo>
                      <a:pt x="11168" y="9823"/>
                    </a:lnTo>
                    <a:lnTo>
                      <a:pt x="11168" y="4215"/>
                    </a:lnTo>
                    <a:cubicBezTo>
                      <a:pt x="11168" y="4037"/>
                      <a:pt x="11002" y="3870"/>
                      <a:pt x="10823" y="3870"/>
                    </a:cubicBezTo>
                    <a:lnTo>
                      <a:pt x="8859" y="3870"/>
                    </a:lnTo>
                    <a:cubicBezTo>
                      <a:pt x="8680" y="3870"/>
                      <a:pt x="8489" y="4037"/>
                      <a:pt x="8489" y="4215"/>
                    </a:cubicBezTo>
                    <a:lnTo>
                      <a:pt x="8489" y="9823"/>
                    </a:lnTo>
                    <a:lnTo>
                      <a:pt x="7156" y="9823"/>
                    </a:lnTo>
                    <a:lnTo>
                      <a:pt x="7156" y="2906"/>
                    </a:lnTo>
                    <a:cubicBezTo>
                      <a:pt x="7156" y="2727"/>
                      <a:pt x="7073" y="2525"/>
                      <a:pt x="6894" y="2525"/>
                    </a:cubicBezTo>
                    <a:lnTo>
                      <a:pt x="4918" y="2525"/>
                    </a:lnTo>
                    <a:cubicBezTo>
                      <a:pt x="4739" y="2525"/>
                      <a:pt x="4620" y="2727"/>
                      <a:pt x="4620" y="2906"/>
                    </a:cubicBezTo>
                    <a:lnTo>
                      <a:pt x="4620" y="9823"/>
                    </a:lnTo>
                    <a:lnTo>
                      <a:pt x="3286" y="9823"/>
                    </a:lnTo>
                    <a:lnTo>
                      <a:pt x="3286" y="6192"/>
                    </a:lnTo>
                    <a:cubicBezTo>
                      <a:pt x="3286" y="6001"/>
                      <a:pt x="3132" y="5799"/>
                      <a:pt x="2953" y="5799"/>
                    </a:cubicBezTo>
                    <a:lnTo>
                      <a:pt x="988" y="5799"/>
                    </a:lnTo>
                    <a:cubicBezTo>
                      <a:pt x="810" y="5799"/>
                      <a:pt x="607" y="6001"/>
                      <a:pt x="607" y="6192"/>
                    </a:cubicBezTo>
                    <a:lnTo>
                      <a:pt x="607" y="9823"/>
                    </a:lnTo>
                    <a:lnTo>
                      <a:pt x="334" y="9823"/>
                    </a:lnTo>
                    <a:cubicBezTo>
                      <a:pt x="155" y="9823"/>
                      <a:pt x="0" y="9942"/>
                      <a:pt x="0" y="10121"/>
                    </a:cubicBezTo>
                    <a:cubicBezTo>
                      <a:pt x="0" y="10300"/>
                      <a:pt x="155" y="10419"/>
                      <a:pt x="334" y="10419"/>
                    </a:cubicBezTo>
                    <a:lnTo>
                      <a:pt x="15419" y="10419"/>
                    </a:lnTo>
                    <a:cubicBezTo>
                      <a:pt x="15597" y="10419"/>
                      <a:pt x="15740" y="10300"/>
                      <a:pt x="15740" y="10121"/>
                    </a:cubicBezTo>
                    <a:cubicBezTo>
                      <a:pt x="15740" y="9942"/>
                      <a:pt x="15597" y="9823"/>
                      <a:pt x="15419" y="9823"/>
                    </a:cubicBezTo>
                    <a:lnTo>
                      <a:pt x="15038" y="9823"/>
                    </a:lnTo>
                    <a:lnTo>
                      <a:pt x="15038" y="286"/>
                    </a:lnTo>
                    <a:cubicBezTo>
                      <a:pt x="15038" y="108"/>
                      <a:pt x="14943" y="1"/>
                      <a:pt x="14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349;p21">
                <a:extLst>
                  <a:ext uri="{FF2B5EF4-FFF2-40B4-BE49-F238E27FC236}">
                    <a16:creationId xmlns:a16="http://schemas.microsoft.com/office/drawing/2014/main" id="{3B8DA596-429B-89B1-43FA-37FA021F8533}"/>
                  </a:ext>
                </a:extLst>
              </p:cNvPr>
              <p:cNvSpPr/>
              <p:nvPr/>
            </p:nvSpPr>
            <p:spPr>
              <a:xfrm>
                <a:off x="1746449" y="2535682"/>
                <a:ext cx="408794" cy="241520"/>
              </a:xfrm>
              <a:custGeom>
                <a:avLst/>
                <a:gdLst/>
                <a:ahLst/>
                <a:cxnLst/>
                <a:rect l="l" t="t" r="r" b="b"/>
                <a:pathLst>
                  <a:path w="14431" h="8526" extrusionOk="0">
                    <a:moveTo>
                      <a:pt x="13121" y="655"/>
                    </a:moveTo>
                    <a:cubicBezTo>
                      <a:pt x="13478" y="655"/>
                      <a:pt x="13776" y="953"/>
                      <a:pt x="13776" y="1310"/>
                    </a:cubicBezTo>
                    <a:cubicBezTo>
                      <a:pt x="13776" y="1667"/>
                      <a:pt x="13478" y="1965"/>
                      <a:pt x="13121" y="1965"/>
                    </a:cubicBezTo>
                    <a:cubicBezTo>
                      <a:pt x="12942" y="1965"/>
                      <a:pt x="12776" y="1893"/>
                      <a:pt x="12656" y="1774"/>
                    </a:cubicBezTo>
                    <a:cubicBezTo>
                      <a:pt x="12537" y="1655"/>
                      <a:pt x="12466" y="1489"/>
                      <a:pt x="12466" y="1310"/>
                    </a:cubicBezTo>
                    <a:cubicBezTo>
                      <a:pt x="12466" y="953"/>
                      <a:pt x="12764" y="655"/>
                      <a:pt x="13121" y="655"/>
                    </a:cubicBezTo>
                    <a:close/>
                    <a:moveTo>
                      <a:pt x="5251" y="3275"/>
                    </a:moveTo>
                    <a:cubicBezTo>
                      <a:pt x="5608" y="3275"/>
                      <a:pt x="5906" y="3572"/>
                      <a:pt x="5906" y="3929"/>
                    </a:cubicBezTo>
                    <a:cubicBezTo>
                      <a:pt x="5906" y="4298"/>
                      <a:pt x="5620" y="4584"/>
                      <a:pt x="5251" y="4584"/>
                    </a:cubicBezTo>
                    <a:cubicBezTo>
                      <a:pt x="4894" y="4584"/>
                      <a:pt x="4596" y="4298"/>
                      <a:pt x="4596" y="3929"/>
                    </a:cubicBezTo>
                    <a:cubicBezTo>
                      <a:pt x="4596" y="3572"/>
                      <a:pt x="4894" y="3275"/>
                      <a:pt x="5251" y="3275"/>
                    </a:cubicBezTo>
                    <a:close/>
                    <a:moveTo>
                      <a:pt x="9192" y="4584"/>
                    </a:moveTo>
                    <a:cubicBezTo>
                      <a:pt x="9549" y="4584"/>
                      <a:pt x="9847" y="4882"/>
                      <a:pt x="9847" y="5239"/>
                    </a:cubicBezTo>
                    <a:cubicBezTo>
                      <a:pt x="9847" y="5608"/>
                      <a:pt x="9549" y="5894"/>
                      <a:pt x="9192" y="5894"/>
                    </a:cubicBezTo>
                    <a:cubicBezTo>
                      <a:pt x="8823" y="5894"/>
                      <a:pt x="8525" y="5608"/>
                      <a:pt x="8525" y="5239"/>
                    </a:cubicBezTo>
                    <a:cubicBezTo>
                      <a:pt x="8525" y="4882"/>
                      <a:pt x="8823" y="4584"/>
                      <a:pt x="9192" y="4584"/>
                    </a:cubicBezTo>
                    <a:close/>
                    <a:moveTo>
                      <a:pt x="1322" y="6561"/>
                    </a:moveTo>
                    <a:cubicBezTo>
                      <a:pt x="1679" y="6561"/>
                      <a:pt x="1977" y="6846"/>
                      <a:pt x="1977" y="7215"/>
                    </a:cubicBezTo>
                    <a:cubicBezTo>
                      <a:pt x="1977" y="7573"/>
                      <a:pt x="1679" y="7870"/>
                      <a:pt x="1322" y="7870"/>
                    </a:cubicBezTo>
                    <a:cubicBezTo>
                      <a:pt x="953" y="7870"/>
                      <a:pt x="667" y="7573"/>
                      <a:pt x="667" y="7215"/>
                    </a:cubicBezTo>
                    <a:cubicBezTo>
                      <a:pt x="667" y="6846"/>
                      <a:pt x="953" y="6561"/>
                      <a:pt x="1322" y="6561"/>
                    </a:cubicBezTo>
                    <a:close/>
                    <a:moveTo>
                      <a:pt x="13121" y="0"/>
                    </a:moveTo>
                    <a:cubicBezTo>
                      <a:pt x="12395" y="0"/>
                      <a:pt x="11811" y="584"/>
                      <a:pt x="11811" y="1310"/>
                    </a:cubicBezTo>
                    <a:cubicBezTo>
                      <a:pt x="11811" y="1548"/>
                      <a:pt x="11883" y="1774"/>
                      <a:pt x="11990" y="1977"/>
                    </a:cubicBezTo>
                    <a:lnTo>
                      <a:pt x="9847" y="4120"/>
                    </a:lnTo>
                    <a:cubicBezTo>
                      <a:pt x="9656" y="4001"/>
                      <a:pt x="9430" y="3929"/>
                      <a:pt x="9192" y="3929"/>
                    </a:cubicBezTo>
                    <a:cubicBezTo>
                      <a:pt x="8775" y="3929"/>
                      <a:pt x="8406" y="4120"/>
                      <a:pt x="8168" y="4418"/>
                    </a:cubicBezTo>
                    <a:lnTo>
                      <a:pt x="6560" y="3965"/>
                    </a:lnTo>
                    <a:cubicBezTo>
                      <a:pt x="6560" y="3953"/>
                      <a:pt x="6560" y="3941"/>
                      <a:pt x="6560" y="3929"/>
                    </a:cubicBezTo>
                    <a:cubicBezTo>
                      <a:pt x="6560" y="3203"/>
                      <a:pt x="5977" y="2620"/>
                      <a:pt x="5251" y="2620"/>
                    </a:cubicBezTo>
                    <a:cubicBezTo>
                      <a:pt x="4524" y="2620"/>
                      <a:pt x="3941" y="3203"/>
                      <a:pt x="3941" y="3929"/>
                    </a:cubicBezTo>
                    <a:cubicBezTo>
                      <a:pt x="3941" y="4120"/>
                      <a:pt x="3977" y="4298"/>
                      <a:pt x="4060" y="4465"/>
                    </a:cubicBezTo>
                    <a:lnTo>
                      <a:pt x="2012" y="6096"/>
                    </a:lnTo>
                    <a:cubicBezTo>
                      <a:pt x="1810" y="5977"/>
                      <a:pt x="1572" y="5894"/>
                      <a:pt x="1322" y="5894"/>
                    </a:cubicBezTo>
                    <a:cubicBezTo>
                      <a:pt x="595" y="5894"/>
                      <a:pt x="0" y="6489"/>
                      <a:pt x="0" y="7215"/>
                    </a:cubicBezTo>
                    <a:cubicBezTo>
                      <a:pt x="0" y="7930"/>
                      <a:pt x="595" y="8525"/>
                      <a:pt x="1322" y="8525"/>
                    </a:cubicBezTo>
                    <a:cubicBezTo>
                      <a:pt x="2036" y="8525"/>
                      <a:pt x="2631" y="7930"/>
                      <a:pt x="2631" y="7215"/>
                    </a:cubicBezTo>
                    <a:cubicBezTo>
                      <a:pt x="2631" y="6977"/>
                      <a:pt x="2572" y="6763"/>
                      <a:pt x="2465" y="6573"/>
                    </a:cubicBezTo>
                    <a:lnTo>
                      <a:pt x="4465" y="4977"/>
                    </a:lnTo>
                    <a:cubicBezTo>
                      <a:pt x="4679" y="5144"/>
                      <a:pt x="4953" y="5239"/>
                      <a:pt x="5251" y="5239"/>
                    </a:cubicBezTo>
                    <a:cubicBezTo>
                      <a:pt x="5727" y="5239"/>
                      <a:pt x="6156" y="4977"/>
                      <a:pt x="6382" y="4596"/>
                    </a:cubicBezTo>
                    <a:lnTo>
                      <a:pt x="7894" y="5025"/>
                    </a:lnTo>
                    <a:cubicBezTo>
                      <a:pt x="7882" y="5096"/>
                      <a:pt x="7870" y="5168"/>
                      <a:pt x="7870" y="5239"/>
                    </a:cubicBezTo>
                    <a:cubicBezTo>
                      <a:pt x="7870" y="5965"/>
                      <a:pt x="8465" y="6561"/>
                      <a:pt x="9192" y="6561"/>
                    </a:cubicBezTo>
                    <a:cubicBezTo>
                      <a:pt x="9906" y="6561"/>
                      <a:pt x="10501" y="5965"/>
                      <a:pt x="10501" y="5239"/>
                    </a:cubicBezTo>
                    <a:cubicBezTo>
                      <a:pt x="10501" y="5001"/>
                      <a:pt x="10430" y="4775"/>
                      <a:pt x="10311" y="4584"/>
                    </a:cubicBezTo>
                    <a:lnTo>
                      <a:pt x="12454" y="2441"/>
                    </a:lnTo>
                    <a:cubicBezTo>
                      <a:pt x="12656" y="2548"/>
                      <a:pt x="12883" y="2620"/>
                      <a:pt x="13121" y="2620"/>
                    </a:cubicBezTo>
                    <a:cubicBezTo>
                      <a:pt x="13847" y="2620"/>
                      <a:pt x="14430" y="2036"/>
                      <a:pt x="14430" y="1310"/>
                    </a:cubicBezTo>
                    <a:cubicBezTo>
                      <a:pt x="14430" y="584"/>
                      <a:pt x="13847" y="0"/>
                      <a:pt x="131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51" name="Google Shape;350;p21">
              <a:extLst>
                <a:ext uri="{FF2B5EF4-FFF2-40B4-BE49-F238E27FC236}">
                  <a16:creationId xmlns:a16="http://schemas.microsoft.com/office/drawing/2014/main" id="{6689D151-1F27-D53D-9ED4-D96D3E7FB0B3}"/>
                </a:ext>
              </a:extLst>
            </p:cNvPr>
            <p:cNvSpPr/>
            <p:nvPr/>
          </p:nvSpPr>
          <p:spPr>
            <a:xfrm>
              <a:off x="1260425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46" y="4430"/>
                  </a:move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36553"/>
                    <a:pt x="36564" y="45840"/>
                    <a:pt x="25146" y="45840"/>
                  </a:cubicBezTo>
                  <a:cubicBezTo>
                    <a:pt x="13728" y="45840"/>
                    <a:pt x="4441" y="36553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39017"/>
                    <a:pt x="11264" y="50281"/>
                    <a:pt x="25146" y="50281"/>
                  </a:cubicBezTo>
                  <a:cubicBezTo>
                    <a:pt x="39029" y="50281"/>
                    <a:pt x="50280" y="39017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351;p21">
              <a:extLst>
                <a:ext uri="{FF2B5EF4-FFF2-40B4-BE49-F238E27FC236}">
                  <a16:creationId xmlns:a16="http://schemas.microsoft.com/office/drawing/2014/main" id="{8274B611-9326-5DA8-5261-AABBFE47999A}"/>
                </a:ext>
              </a:extLst>
            </p:cNvPr>
            <p:cNvSpPr/>
            <p:nvPr/>
          </p:nvSpPr>
          <p:spPr>
            <a:xfrm>
              <a:off x="1260425" y="2070564"/>
              <a:ext cx="1424335" cy="724164"/>
            </a:xfrm>
            <a:custGeom>
              <a:avLst/>
              <a:gdLst/>
              <a:ahLst/>
              <a:cxnLst/>
              <a:rect l="l" t="t" r="r" b="b"/>
              <a:pathLst>
                <a:path w="50281" h="25564" extrusionOk="0"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53" y="25420"/>
                    <a:pt x="4441" y="25278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25278"/>
                    <a:pt x="45839" y="25420"/>
                    <a:pt x="45839" y="25563"/>
                  </a:cubicBezTo>
                  <a:lnTo>
                    <a:pt x="50268" y="25563"/>
                  </a:lnTo>
                  <a:cubicBezTo>
                    <a:pt x="50280" y="25420"/>
                    <a:pt x="50280" y="25278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352;p21">
              <a:extLst>
                <a:ext uri="{FF2B5EF4-FFF2-40B4-BE49-F238E27FC236}">
                  <a16:creationId xmlns:a16="http://schemas.microsoft.com/office/drawing/2014/main" id="{AD5FB924-7BD1-A105-6F69-0DFD4C9D335A}"/>
                </a:ext>
              </a:extLst>
            </p:cNvPr>
            <p:cNvSpPr/>
            <p:nvPr/>
          </p:nvSpPr>
          <p:spPr>
            <a:xfrm>
              <a:off x="2489805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0" y="2085"/>
                    <a:pt x="0" y="4656"/>
                  </a:cubicBezTo>
                  <a:cubicBezTo>
                    <a:pt x="0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353;p21">
              <a:extLst>
                <a:ext uri="{FF2B5EF4-FFF2-40B4-BE49-F238E27FC236}">
                  <a16:creationId xmlns:a16="http://schemas.microsoft.com/office/drawing/2014/main" id="{5C536879-8ED7-A2D4-4CF6-6FD5130149CD}"/>
                </a:ext>
              </a:extLst>
            </p:cNvPr>
            <p:cNvSpPr/>
            <p:nvPr/>
          </p:nvSpPr>
          <p:spPr>
            <a:xfrm>
              <a:off x="2546121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68" y="0"/>
                  </a:moveTo>
                  <a:cubicBezTo>
                    <a:pt x="1191" y="0"/>
                    <a:pt x="1" y="1191"/>
                    <a:pt x="1" y="2679"/>
                  </a:cubicBezTo>
                  <a:cubicBezTo>
                    <a:pt x="1" y="4156"/>
                    <a:pt x="1191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354;p21">
              <a:extLst>
                <a:ext uri="{FF2B5EF4-FFF2-40B4-BE49-F238E27FC236}">
                  <a16:creationId xmlns:a16="http://schemas.microsoft.com/office/drawing/2014/main" id="{E93DF5C3-B256-4826-EE67-2E901AAC6993}"/>
                </a:ext>
              </a:extLst>
            </p:cNvPr>
            <p:cNvSpPr txBox="1"/>
            <p:nvPr/>
          </p:nvSpPr>
          <p:spPr>
            <a:xfrm>
              <a:off x="1030288" y="3644641"/>
              <a:ext cx="1884600" cy="7513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/>
                <a:t>UBE users have higher indicator values and high outlier proportions compared to </a:t>
              </a:r>
              <a:r>
                <a:rPr lang="en-US" sz="1200" dirty="0">
                  <a:highlight>
                    <a:srgbClr val="FFFF00"/>
                  </a:highlight>
                </a:rPr>
                <a:t>UBE</a:t>
              </a:r>
            </a:p>
          </p:txBody>
        </p:sp>
      </p:grpSp>
      <p:pic>
        <p:nvPicPr>
          <p:cNvPr id="2068" name="Graphic 2067" descr="Radar Chart with solid fill">
            <a:extLst>
              <a:ext uri="{FF2B5EF4-FFF2-40B4-BE49-F238E27FC236}">
                <a16:creationId xmlns:a16="http://schemas.microsoft.com/office/drawing/2014/main" id="{F1DC2C20-06D8-1D5F-0A4C-854600729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6295" y="2561022"/>
            <a:ext cx="571897" cy="571897"/>
          </a:xfrm>
          <a:prstGeom prst="rect">
            <a:avLst/>
          </a:prstGeom>
        </p:spPr>
      </p:pic>
      <p:pic>
        <p:nvPicPr>
          <p:cNvPr id="2070" name="Graphic 2069" descr="Weights Uneven with solid fill">
            <a:extLst>
              <a:ext uri="{FF2B5EF4-FFF2-40B4-BE49-F238E27FC236}">
                <a16:creationId xmlns:a16="http://schemas.microsoft.com/office/drawing/2014/main" id="{5B1EBF44-BAE1-EFFA-8FC1-FC9A5450AF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88430" y="2551624"/>
            <a:ext cx="507428" cy="507428"/>
          </a:xfrm>
          <a:prstGeom prst="rect">
            <a:avLst/>
          </a:prstGeom>
        </p:spPr>
      </p:pic>
      <p:sp>
        <p:nvSpPr>
          <p:cNvPr id="2071" name="Title 1">
            <a:extLst>
              <a:ext uri="{FF2B5EF4-FFF2-40B4-BE49-F238E27FC236}">
                <a16:creationId xmlns:a16="http://schemas.microsoft.com/office/drawing/2014/main" id="{4C589DBC-6FD3-C6B5-77E3-B50084A81C81}"/>
              </a:ext>
            </a:extLst>
          </p:cNvPr>
          <p:cNvSpPr txBox="1">
            <a:spLocks/>
          </p:cNvSpPr>
          <p:nvPr/>
        </p:nvSpPr>
        <p:spPr>
          <a:xfrm>
            <a:off x="685800" y="371721"/>
            <a:ext cx="8147242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GUIDELINES FOR POTENTIAL SOLUTION</a:t>
            </a:r>
          </a:p>
        </p:txBody>
      </p:sp>
    </p:spTree>
    <p:extLst>
      <p:ext uri="{BB962C8B-B14F-4D97-AF65-F5344CB8AC3E}">
        <p14:creationId xmlns:p14="http://schemas.microsoft.com/office/powerpoint/2010/main" val="365245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picture containing text, colorful, measuring stick, colors&#10;&#10;Description automatically generated">
            <a:extLst>
              <a:ext uri="{FF2B5EF4-FFF2-40B4-BE49-F238E27FC236}">
                <a16:creationId xmlns:a16="http://schemas.microsoft.com/office/drawing/2014/main" id="{BCB3A597-2AB2-AEA2-E2D5-DA15575B6A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0" r="2" b="7179"/>
          <a:stretch/>
        </p:blipFill>
        <p:spPr bwMode="auto">
          <a:xfrm>
            <a:off x="6412120" y="587747"/>
            <a:ext cx="4953561" cy="1960736"/>
          </a:xfrm>
          <a:prstGeom prst="rect">
            <a:avLst/>
          </a:prstGeom>
          <a:noFill/>
        </p:spPr>
      </p:pic>
      <p:pic>
        <p:nvPicPr>
          <p:cNvPr id="6" name="Picture 5" descr="A picture containing text, colorful, measuring stick, colors&#10;&#10;Description automatically generated">
            <a:extLst>
              <a:ext uri="{FF2B5EF4-FFF2-40B4-BE49-F238E27FC236}">
                <a16:creationId xmlns:a16="http://schemas.microsoft.com/office/drawing/2014/main" id="{493A7BBF-C0B2-FAA1-AE78-5966D003AE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0" r="2" b="7178"/>
          <a:stretch/>
        </p:blipFill>
        <p:spPr bwMode="auto">
          <a:xfrm>
            <a:off x="6382035" y="4614019"/>
            <a:ext cx="5033870" cy="1992533"/>
          </a:xfrm>
          <a:prstGeom prst="rect">
            <a:avLst/>
          </a:prstGeom>
          <a:noFill/>
        </p:spPr>
      </p:pic>
      <p:pic>
        <p:nvPicPr>
          <p:cNvPr id="5" name="Picture 4" descr="Timeline, histogram&#10;&#10;Description automatically generated">
            <a:extLst>
              <a:ext uri="{FF2B5EF4-FFF2-40B4-BE49-F238E27FC236}">
                <a16:creationId xmlns:a16="http://schemas.microsoft.com/office/drawing/2014/main" id="{94F4A2BF-5732-2B8E-28A4-0B9B7FB9DA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0" r="2" b="468"/>
          <a:stretch/>
        </p:blipFill>
        <p:spPr bwMode="auto">
          <a:xfrm>
            <a:off x="6382035" y="2658214"/>
            <a:ext cx="4953543" cy="1960737"/>
          </a:xfrm>
          <a:prstGeom prst="rect">
            <a:avLst/>
          </a:prstGeom>
          <a:noFill/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" y="713128"/>
            <a:ext cx="1068867" cy="2126625"/>
            <a:chOff x="10918968" y="713127"/>
            <a:chExt cx="1273032" cy="253283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7618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7850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Google Shape;501;p25">
            <a:extLst>
              <a:ext uri="{FF2B5EF4-FFF2-40B4-BE49-F238E27FC236}">
                <a16:creationId xmlns:a16="http://schemas.microsoft.com/office/drawing/2014/main" id="{FDCA0C71-40BF-DA1D-E577-42714B070F05}"/>
              </a:ext>
            </a:extLst>
          </p:cNvPr>
          <p:cNvSpPr/>
          <p:nvPr/>
        </p:nvSpPr>
        <p:spPr>
          <a:xfrm>
            <a:off x="1162692" y="4631566"/>
            <a:ext cx="3885465" cy="736725"/>
          </a:xfrm>
          <a:custGeom>
            <a:avLst/>
            <a:gdLst/>
            <a:ahLst/>
            <a:cxnLst/>
            <a:rect l="l" t="t" r="r" b="b"/>
            <a:pathLst>
              <a:path w="140816" h="29469" extrusionOk="0">
                <a:moveTo>
                  <a:pt x="8514" y="1"/>
                </a:moveTo>
                <a:lnTo>
                  <a:pt x="1" y="14729"/>
                </a:lnTo>
                <a:lnTo>
                  <a:pt x="8514" y="29468"/>
                </a:lnTo>
                <a:lnTo>
                  <a:pt x="132303" y="29468"/>
                </a:lnTo>
                <a:lnTo>
                  <a:pt x="140816" y="14729"/>
                </a:lnTo>
                <a:lnTo>
                  <a:pt x="132303" y="1"/>
                </a:ln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502;p25">
            <a:extLst>
              <a:ext uri="{FF2B5EF4-FFF2-40B4-BE49-F238E27FC236}">
                <a16:creationId xmlns:a16="http://schemas.microsoft.com/office/drawing/2014/main" id="{A61582B6-98F9-ECAB-2E81-612B576EDD90}"/>
              </a:ext>
            </a:extLst>
          </p:cNvPr>
          <p:cNvSpPr/>
          <p:nvPr/>
        </p:nvSpPr>
        <p:spPr>
          <a:xfrm>
            <a:off x="1162680" y="4631566"/>
            <a:ext cx="882275" cy="996575"/>
          </a:xfrm>
          <a:custGeom>
            <a:avLst/>
            <a:gdLst/>
            <a:ahLst/>
            <a:cxnLst/>
            <a:rect l="l" t="t" r="r" b="b"/>
            <a:pathLst>
              <a:path w="35291" h="39863" extrusionOk="0">
                <a:moveTo>
                  <a:pt x="0" y="1"/>
                </a:moveTo>
                <a:lnTo>
                  <a:pt x="0" y="29468"/>
                </a:lnTo>
                <a:lnTo>
                  <a:pt x="17645" y="39863"/>
                </a:lnTo>
                <a:lnTo>
                  <a:pt x="35291" y="29468"/>
                </a:lnTo>
                <a:lnTo>
                  <a:pt x="35291" y="1"/>
                </a:lnTo>
                <a:close/>
              </a:path>
            </a:pathLst>
          </a:custGeom>
          <a:solidFill>
            <a:srgbClr val="6D6DEC"/>
          </a:solidFill>
          <a:ln>
            <a:noFill/>
          </a:ln>
        </p:spPr>
        <p:txBody>
          <a:bodyPr spcFirstLastPara="1" wrap="square" lIns="91425" tIns="91425" rIns="91425" bIns="2743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900">
              <a:solidFill>
                <a:srgbClr val="FFFFFF"/>
              </a:solidFill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" name="Google Shape;507;p25">
            <a:extLst>
              <a:ext uri="{FF2B5EF4-FFF2-40B4-BE49-F238E27FC236}">
                <a16:creationId xmlns:a16="http://schemas.microsoft.com/office/drawing/2014/main" id="{1759A577-448E-601E-F236-47C977F4FEEF}"/>
              </a:ext>
            </a:extLst>
          </p:cNvPr>
          <p:cNvSpPr txBox="1"/>
          <p:nvPr/>
        </p:nvSpPr>
        <p:spPr>
          <a:xfrm>
            <a:off x="2264392" y="4995009"/>
            <a:ext cx="23286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ea typeface="Roboto"/>
                <a:cs typeface="Roboto"/>
                <a:sym typeface="Roboto"/>
              </a:rPr>
              <a:t>Made us question the assumption that UBE has more outliers</a:t>
            </a:r>
            <a:endParaRPr sz="1200" dirty="0">
              <a:solidFill>
                <a:schemeClr val="lt1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508;p25">
            <a:extLst>
              <a:ext uri="{FF2B5EF4-FFF2-40B4-BE49-F238E27FC236}">
                <a16:creationId xmlns:a16="http://schemas.microsoft.com/office/drawing/2014/main" id="{A5F27E84-79A1-2014-7B3D-C244945C1612}"/>
              </a:ext>
            </a:extLst>
          </p:cNvPr>
          <p:cNvSpPr/>
          <p:nvPr/>
        </p:nvSpPr>
        <p:spPr>
          <a:xfrm>
            <a:off x="2174130" y="4614019"/>
            <a:ext cx="2571803" cy="32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lt1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Revisit Assumptions</a:t>
            </a:r>
            <a:endParaRPr sz="1600" b="1" dirty="0">
              <a:solidFill>
                <a:schemeClr val="lt1"/>
              </a:solidFill>
            </a:endParaRPr>
          </a:p>
        </p:txBody>
      </p:sp>
      <p:sp>
        <p:nvSpPr>
          <p:cNvPr id="70" name="Google Shape;510;p25">
            <a:extLst>
              <a:ext uri="{FF2B5EF4-FFF2-40B4-BE49-F238E27FC236}">
                <a16:creationId xmlns:a16="http://schemas.microsoft.com/office/drawing/2014/main" id="{715BC699-06C1-4318-953B-0D39ABF867EB}"/>
              </a:ext>
            </a:extLst>
          </p:cNvPr>
          <p:cNvSpPr/>
          <p:nvPr/>
        </p:nvSpPr>
        <p:spPr>
          <a:xfrm>
            <a:off x="1162692" y="3846066"/>
            <a:ext cx="3885465" cy="736700"/>
          </a:xfrm>
          <a:custGeom>
            <a:avLst/>
            <a:gdLst/>
            <a:ahLst/>
            <a:cxnLst/>
            <a:rect l="l" t="t" r="r" b="b"/>
            <a:pathLst>
              <a:path w="140816" h="29468" extrusionOk="0">
                <a:moveTo>
                  <a:pt x="8514" y="0"/>
                </a:moveTo>
                <a:lnTo>
                  <a:pt x="1" y="14728"/>
                </a:lnTo>
                <a:lnTo>
                  <a:pt x="8514" y="29468"/>
                </a:lnTo>
                <a:lnTo>
                  <a:pt x="132303" y="29468"/>
                </a:lnTo>
                <a:lnTo>
                  <a:pt x="140816" y="14728"/>
                </a:lnTo>
                <a:lnTo>
                  <a:pt x="132303" y="0"/>
                </a:ln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511;p25">
            <a:extLst>
              <a:ext uri="{FF2B5EF4-FFF2-40B4-BE49-F238E27FC236}">
                <a16:creationId xmlns:a16="http://schemas.microsoft.com/office/drawing/2014/main" id="{6C49EC92-150A-DFAF-3A0B-2F7136E1320C}"/>
              </a:ext>
            </a:extLst>
          </p:cNvPr>
          <p:cNvSpPr/>
          <p:nvPr/>
        </p:nvSpPr>
        <p:spPr>
          <a:xfrm>
            <a:off x="1162692" y="3846066"/>
            <a:ext cx="882250" cy="996575"/>
          </a:xfrm>
          <a:custGeom>
            <a:avLst/>
            <a:gdLst/>
            <a:ahLst/>
            <a:cxnLst/>
            <a:rect l="l" t="t" r="r" b="b"/>
            <a:pathLst>
              <a:path w="35290" h="39863" extrusionOk="0">
                <a:moveTo>
                  <a:pt x="0" y="0"/>
                </a:moveTo>
                <a:lnTo>
                  <a:pt x="0" y="29468"/>
                </a:lnTo>
                <a:lnTo>
                  <a:pt x="17645" y="39862"/>
                </a:lnTo>
                <a:lnTo>
                  <a:pt x="35290" y="29468"/>
                </a:lnTo>
                <a:lnTo>
                  <a:pt x="35290" y="0"/>
                </a:lnTo>
                <a:close/>
              </a:path>
            </a:pathLst>
          </a:custGeom>
          <a:solidFill>
            <a:srgbClr val="FDD77C"/>
          </a:solidFill>
          <a:ln>
            <a:noFill/>
          </a:ln>
        </p:spPr>
        <p:txBody>
          <a:bodyPr spcFirstLastPara="1" wrap="square" lIns="91425" tIns="91425" rIns="91425" bIns="2743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900">
              <a:solidFill>
                <a:srgbClr val="FFFFFF"/>
              </a:solidFill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3" name="Google Shape;517;p25">
            <a:extLst>
              <a:ext uri="{FF2B5EF4-FFF2-40B4-BE49-F238E27FC236}">
                <a16:creationId xmlns:a16="http://schemas.microsoft.com/office/drawing/2014/main" id="{0EC2AC1A-EA39-1DB9-6089-5F45AA9EBB51}"/>
              </a:ext>
            </a:extLst>
          </p:cNvPr>
          <p:cNvSpPr txBox="1"/>
          <p:nvPr/>
        </p:nvSpPr>
        <p:spPr>
          <a:xfrm>
            <a:off x="2264391" y="4199684"/>
            <a:ext cx="2481543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ea typeface="Roboto"/>
                <a:cs typeface="Roboto"/>
                <a:sym typeface="Roboto"/>
              </a:rPr>
              <a:t>But it was not true for numerous other cases</a:t>
            </a:r>
          </a:p>
        </p:txBody>
      </p:sp>
      <p:sp>
        <p:nvSpPr>
          <p:cNvPr id="74" name="Google Shape;518;p25">
            <a:extLst>
              <a:ext uri="{FF2B5EF4-FFF2-40B4-BE49-F238E27FC236}">
                <a16:creationId xmlns:a16="http://schemas.microsoft.com/office/drawing/2014/main" id="{44F3A101-3728-78C9-761A-F5D4E6C9FEEC}"/>
              </a:ext>
            </a:extLst>
          </p:cNvPr>
          <p:cNvSpPr/>
          <p:nvPr/>
        </p:nvSpPr>
        <p:spPr>
          <a:xfrm>
            <a:off x="2810692" y="3787434"/>
            <a:ext cx="1236000" cy="431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lt1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Pattern</a:t>
            </a:r>
            <a:endParaRPr sz="1600" b="1" dirty="0">
              <a:solidFill>
                <a:schemeClr val="lt1"/>
              </a:solidFill>
            </a:endParaRPr>
          </a:p>
        </p:txBody>
      </p:sp>
      <p:sp>
        <p:nvSpPr>
          <p:cNvPr id="80" name="Google Shape;520;p25">
            <a:extLst>
              <a:ext uri="{FF2B5EF4-FFF2-40B4-BE49-F238E27FC236}">
                <a16:creationId xmlns:a16="http://schemas.microsoft.com/office/drawing/2014/main" id="{83EB1480-575E-2188-DEF5-A77B569A90A1}"/>
              </a:ext>
            </a:extLst>
          </p:cNvPr>
          <p:cNvSpPr/>
          <p:nvPr/>
        </p:nvSpPr>
        <p:spPr>
          <a:xfrm>
            <a:off x="1162692" y="3050716"/>
            <a:ext cx="3885465" cy="736725"/>
          </a:xfrm>
          <a:custGeom>
            <a:avLst/>
            <a:gdLst/>
            <a:ahLst/>
            <a:cxnLst/>
            <a:rect l="l" t="t" r="r" b="b"/>
            <a:pathLst>
              <a:path w="140816" h="29469" extrusionOk="0">
                <a:moveTo>
                  <a:pt x="8514" y="1"/>
                </a:moveTo>
                <a:lnTo>
                  <a:pt x="1" y="14729"/>
                </a:lnTo>
                <a:lnTo>
                  <a:pt x="8514" y="29469"/>
                </a:lnTo>
                <a:lnTo>
                  <a:pt x="132303" y="29469"/>
                </a:lnTo>
                <a:lnTo>
                  <a:pt x="140816" y="14729"/>
                </a:lnTo>
                <a:lnTo>
                  <a:pt x="132303" y="1"/>
                </a:ln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521;p25">
            <a:extLst>
              <a:ext uri="{FF2B5EF4-FFF2-40B4-BE49-F238E27FC236}">
                <a16:creationId xmlns:a16="http://schemas.microsoft.com/office/drawing/2014/main" id="{8D46B45C-81F2-3617-9F68-356FBBFC079B}"/>
              </a:ext>
            </a:extLst>
          </p:cNvPr>
          <p:cNvSpPr/>
          <p:nvPr/>
        </p:nvSpPr>
        <p:spPr>
          <a:xfrm>
            <a:off x="1162680" y="3050716"/>
            <a:ext cx="882275" cy="996575"/>
          </a:xfrm>
          <a:custGeom>
            <a:avLst/>
            <a:gdLst/>
            <a:ahLst/>
            <a:cxnLst/>
            <a:rect l="l" t="t" r="r" b="b"/>
            <a:pathLst>
              <a:path w="35291" h="39863" extrusionOk="0">
                <a:moveTo>
                  <a:pt x="1" y="1"/>
                </a:moveTo>
                <a:lnTo>
                  <a:pt x="1" y="29469"/>
                </a:lnTo>
                <a:lnTo>
                  <a:pt x="17646" y="39863"/>
                </a:lnTo>
                <a:lnTo>
                  <a:pt x="35291" y="29469"/>
                </a:lnTo>
                <a:lnTo>
                  <a:pt x="35291" y="1"/>
                </a:lnTo>
                <a:close/>
              </a:path>
            </a:pathLst>
          </a:custGeom>
          <a:solidFill>
            <a:srgbClr val="F48989"/>
          </a:solidFill>
          <a:ln>
            <a:noFill/>
          </a:ln>
        </p:spPr>
        <p:txBody>
          <a:bodyPr spcFirstLastPara="1" wrap="square" lIns="91425" tIns="91425" rIns="91425" bIns="2743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900">
              <a:solidFill>
                <a:srgbClr val="FFFFFF"/>
              </a:solidFill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3" name="Google Shape;530;p25">
            <a:extLst>
              <a:ext uri="{FF2B5EF4-FFF2-40B4-BE49-F238E27FC236}">
                <a16:creationId xmlns:a16="http://schemas.microsoft.com/office/drawing/2014/main" id="{1B742CF4-4460-DD62-0F29-5CC138A55EEF}"/>
              </a:ext>
            </a:extLst>
          </p:cNvPr>
          <p:cNvSpPr txBox="1"/>
          <p:nvPr/>
        </p:nvSpPr>
        <p:spPr>
          <a:xfrm>
            <a:off x="2131943" y="3414172"/>
            <a:ext cx="2758109" cy="27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ea typeface="Roboto"/>
                <a:cs typeface="Roboto"/>
                <a:sym typeface="Roboto"/>
              </a:rPr>
              <a:t>Some cases showed UBE having more outliers and higher values</a:t>
            </a:r>
            <a:endParaRPr sz="1200" dirty="0">
              <a:solidFill>
                <a:schemeClr val="lt1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531;p25">
            <a:extLst>
              <a:ext uri="{FF2B5EF4-FFF2-40B4-BE49-F238E27FC236}">
                <a16:creationId xmlns:a16="http://schemas.microsoft.com/office/drawing/2014/main" id="{C49DE198-D16A-FE88-9D4A-237F8842B2C0}"/>
              </a:ext>
            </a:extLst>
          </p:cNvPr>
          <p:cNvSpPr/>
          <p:nvPr/>
        </p:nvSpPr>
        <p:spPr>
          <a:xfrm>
            <a:off x="2810692" y="3001916"/>
            <a:ext cx="1236000" cy="4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lt1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Outliers</a:t>
            </a:r>
            <a:endParaRPr sz="1600" b="1" dirty="0">
              <a:solidFill>
                <a:schemeClr val="lt1"/>
              </a:solidFill>
            </a:endParaRPr>
          </a:p>
        </p:txBody>
      </p:sp>
      <p:sp>
        <p:nvSpPr>
          <p:cNvPr id="93" name="Google Shape;534;p25">
            <a:extLst>
              <a:ext uri="{FF2B5EF4-FFF2-40B4-BE49-F238E27FC236}">
                <a16:creationId xmlns:a16="http://schemas.microsoft.com/office/drawing/2014/main" id="{2991D8E1-D69B-D451-E514-29316B5AD808}"/>
              </a:ext>
            </a:extLst>
          </p:cNvPr>
          <p:cNvSpPr/>
          <p:nvPr/>
        </p:nvSpPr>
        <p:spPr>
          <a:xfrm>
            <a:off x="1162692" y="2265216"/>
            <a:ext cx="3885465" cy="736700"/>
          </a:xfrm>
          <a:custGeom>
            <a:avLst/>
            <a:gdLst/>
            <a:ahLst/>
            <a:cxnLst/>
            <a:rect l="l" t="t" r="r" b="b"/>
            <a:pathLst>
              <a:path w="140816" h="29468" extrusionOk="0">
                <a:moveTo>
                  <a:pt x="8514" y="0"/>
                </a:moveTo>
                <a:lnTo>
                  <a:pt x="1" y="14740"/>
                </a:lnTo>
                <a:lnTo>
                  <a:pt x="8514" y="29468"/>
                </a:lnTo>
                <a:lnTo>
                  <a:pt x="132303" y="29468"/>
                </a:lnTo>
                <a:lnTo>
                  <a:pt x="140816" y="14740"/>
                </a:lnTo>
                <a:lnTo>
                  <a:pt x="132303" y="0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535;p25">
            <a:extLst>
              <a:ext uri="{FF2B5EF4-FFF2-40B4-BE49-F238E27FC236}">
                <a16:creationId xmlns:a16="http://schemas.microsoft.com/office/drawing/2014/main" id="{16038C75-061A-4854-A3E8-056AE5036237}"/>
              </a:ext>
            </a:extLst>
          </p:cNvPr>
          <p:cNvSpPr/>
          <p:nvPr/>
        </p:nvSpPr>
        <p:spPr>
          <a:xfrm>
            <a:off x="1992605" y="2578354"/>
            <a:ext cx="44675" cy="204800"/>
          </a:xfrm>
          <a:custGeom>
            <a:avLst/>
            <a:gdLst/>
            <a:ahLst/>
            <a:cxnLst/>
            <a:rect l="l" t="t" r="r" b="b"/>
            <a:pathLst>
              <a:path w="1787" h="8192" extrusionOk="0">
                <a:moveTo>
                  <a:pt x="0" y="0"/>
                </a:moveTo>
                <a:lnTo>
                  <a:pt x="0" y="8192"/>
                </a:lnTo>
                <a:lnTo>
                  <a:pt x="1786" y="8192"/>
                </a:lnTo>
                <a:lnTo>
                  <a:pt x="1786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536;p25">
            <a:extLst>
              <a:ext uri="{FF2B5EF4-FFF2-40B4-BE49-F238E27FC236}">
                <a16:creationId xmlns:a16="http://schemas.microsoft.com/office/drawing/2014/main" id="{FE3E3E70-A66B-B5A1-3F6B-8F16167FEB42}"/>
              </a:ext>
            </a:extLst>
          </p:cNvPr>
          <p:cNvSpPr/>
          <p:nvPr/>
        </p:nvSpPr>
        <p:spPr>
          <a:xfrm>
            <a:off x="1933080" y="2615554"/>
            <a:ext cx="44650" cy="167600"/>
          </a:xfrm>
          <a:custGeom>
            <a:avLst/>
            <a:gdLst/>
            <a:ahLst/>
            <a:cxnLst/>
            <a:rect l="l" t="t" r="r" b="b"/>
            <a:pathLst>
              <a:path w="1786" h="6704" extrusionOk="0">
                <a:moveTo>
                  <a:pt x="0" y="1"/>
                </a:moveTo>
                <a:lnTo>
                  <a:pt x="0" y="6704"/>
                </a:lnTo>
                <a:lnTo>
                  <a:pt x="1786" y="6704"/>
                </a:lnTo>
                <a:lnTo>
                  <a:pt x="1786" y="1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537;p25">
            <a:extLst>
              <a:ext uri="{FF2B5EF4-FFF2-40B4-BE49-F238E27FC236}">
                <a16:creationId xmlns:a16="http://schemas.microsoft.com/office/drawing/2014/main" id="{59A3822A-47C4-B28F-ABFF-F2A60F406652}"/>
              </a:ext>
            </a:extLst>
          </p:cNvPr>
          <p:cNvSpPr/>
          <p:nvPr/>
        </p:nvSpPr>
        <p:spPr>
          <a:xfrm>
            <a:off x="1877405" y="2652779"/>
            <a:ext cx="44675" cy="130375"/>
          </a:xfrm>
          <a:custGeom>
            <a:avLst/>
            <a:gdLst/>
            <a:ahLst/>
            <a:cxnLst/>
            <a:rect l="l" t="t" r="r" b="b"/>
            <a:pathLst>
              <a:path w="1787" h="5215" extrusionOk="0">
                <a:moveTo>
                  <a:pt x="1" y="0"/>
                </a:moveTo>
                <a:lnTo>
                  <a:pt x="1" y="5215"/>
                </a:lnTo>
                <a:lnTo>
                  <a:pt x="1787" y="5215"/>
                </a:lnTo>
                <a:lnTo>
                  <a:pt x="1787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538;p25">
            <a:extLst>
              <a:ext uri="{FF2B5EF4-FFF2-40B4-BE49-F238E27FC236}">
                <a16:creationId xmlns:a16="http://schemas.microsoft.com/office/drawing/2014/main" id="{EBC90A1C-C663-862A-AA97-5CD59DA2ED9B}"/>
              </a:ext>
            </a:extLst>
          </p:cNvPr>
          <p:cNvSpPr/>
          <p:nvPr/>
        </p:nvSpPr>
        <p:spPr>
          <a:xfrm>
            <a:off x="1817880" y="2693854"/>
            <a:ext cx="44675" cy="89300"/>
          </a:xfrm>
          <a:custGeom>
            <a:avLst/>
            <a:gdLst/>
            <a:ahLst/>
            <a:cxnLst/>
            <a:rect l="l" t="t" r="r" b="b"/>
            <a:pathLst>
              <a:path w="1787" h="3572" extrusionOk="0">
                <a:moveTo>
                  <a:pt x="0" y="0"/>
                </a:moveTo>
                <a:lnTo>
                  <a:pt x="0" y="3572"/>
                </a:lnTo>
                <a:lnTo>
                  <a:pt x="1786" y="3572"/>
                </a:lnTo>
                <a:lnTo>
                  <a:pt x="1786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539;p25">
            <a:extLst>
              <a:ext uri="{FF2B5EF4-FFF2-40B4-BE49-F238E27FC236}">
                <a16:creationId xmlns:a16="http://schemas.microsoft.com/office/drawing/2014/main" id="{B11960B9-FD92-9977-C06A-94A7129974A5}"/>
              </a:ext>
            </a:extLst>
          </p:cNvPr>
          <p:cNvSpPr/>
          <p:nvPr/>
        </p:nvSpPr>
        <p:spPr>
          <a:xfrm>
            <a:off x="1162680" y="2265216"/>
            <a:ext cx="882275" cy="996575"/>
          </a:xfrm>
          <a:custGeom>
            <a:avLst/>
            <a:gdLst/>
            <a:ahLst/>
            <a:cxnLst/>
            <a:rect l="l" t="t" r="r" b="b"/>
            <a:pathLst>
              <a:path w="35291" h="39863" extrusionOk="0">
                <a:moveTo>
                  <a:pt x="1" y="0"/>
                </a:moveTo>
                <a:lnTo>
                  <a:pt x="1" y="29468"/>
                </a:lnTo>
                <a:lnTo>
                  <a:pt x="17646" y="39862"/>
                </a:lnTo>
                <a:lnTo>
                  <a:pt x="35291" y="29468"/>
                </a:lnTo>
                <a:lnTo>
                  <a:pt x="35291" y="0"/>
                </a:lnTo>
                <a:close/>
              </a:path>
            </a:pathLst>
          </a:custGeom>
          <a:solidFill>
            <a:srgbClr val="9ED1FD"/>
          </a:solidFill>
          <a:ln>
            <a:noFill/>
          </a:ln>
        </p:spPr>
        <p:txBody>
          <a:bodyPr spcFirstLastPara="1" wrap="square" lIns="91425" tIns="91425" rIns="91425" bIns="2743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900">
              <a:solidFill>
                <a:srgbClr val="FFFFFF"/>
              </a:solidFill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" name="Google Shape;545;p25">
            <a:extLst>
              <a:ext uri="{FF2B5EF4-FFF2-40B4-BE49-F238E27FC236}">
                <a16:creationId xmlns:a16="http://schemas.microsoft.com/office/drawing/2014/main" id="{1F3BAECE-89CF-F133-6B61-94919108B786}"/>
              </a:ext>
            </a:extLst>
          </p:cNvPr>
          <p:cNvSpPr txBox="1"/>
          <p:nvPr/>
        </p:nvSpPr>
        <p:spPr>
          <a:xfrm>
            <a:off x="2264392" y="2692191"/>
            <a:ext cx="2328600" cy="202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</a:rPr>
              <a:t>Plotted pairs of UBE and UGE users’ Indicators side by side</a:t>
            </a:r>
            <a:endParaRPr sz="1200" dirty="0">
              <a:solidFill>
                <a:schemeClr val="bg1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546;p25">
            <a:extLst>
              <a:ext uri="{FF2B5EF4-FFF2-40B4-BE49-F238E27FC236}">
                <a16:creationId xmlns:a16="http://schemas.microsoft.com/office/drawing/2014/main" id="{E2204253-8E96-E10B-93D0-14E2CAF1734A}"/>
              </a:ext>
            </a:extLst>
          </p:cNvPr>
          <p:cNvSpPr/>
          <p:nvPr/>
        </p:nvSpPr>
        <p:spPr>
          <a:xfrm>
            <a:off x="2174130" y="2312907"/>
            <a:ext cx="2454225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lt1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Visual Differenciation</a:t>
            </a:r>
            <a:endParaRPr sz="1600" b="1" dirty="0">
              <a:solidFill>
                <a:schemeClr val="lt1"/>
              </a:solidFill>
            </a:endParaRPr>
          </a:p>
        </p:txBody>
      </p:sp>
      <p:sp>
        <p:nvSpPr>
          <p:cNvPr id="110" name="Title 1">
            <a:extLst>
              <a:ext uri="{FF2B5EF4-FFF2-40B4-BE49-F238E27FC236}">
                <a16:creationId xmlns:a16="http://schemas.microsoft.com/office/drawing/2014/main" id="{4F516D51-FEC4-A13A-E27F-D16DCBB0FDB9}"/>
              </a:ext>
            </a:extLst>
          </p:cNvPr>
          <p:cNvSpPr txBox="1">
            <a:spLocks/>
          </p:cNvSpPr>
          <p:nvPr/>
        </p:nvSpPr>
        <p:spPr>
          <a:xfrm>
            <a:off x="685800" y="371721"/>
            <a:ext cx="8147242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2147854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icture containing text, building, screenshot&#10;&#10;Description automatically generated">
            <a:extLst>
              <a:ext uri="{FF2B5EF4-FFF2-40B4-BE49-F238E27FC236}">
                <a16:creationId xmlns:a16="http://schemas.microsoft.com/office/drawing/2014/main" id="{C642E01D-AB99-E3F0-3C28-B52E176F64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9937" y="2536101"/>
            <a:ext cx="4539041" cy="3778752"/>
          </a:xfrm>
          <a:prstGeom prst="rect">
            <a:avLst/>
          </a:prstGeom>
          <a:noFill/>
        </p:spPr>
      </p:pic>
      <p:pic>
        <p:nvPicPr>
          <p:cNvPr id="4" name="Content Placeholder 3" descr="A picture containing text, building, screenshot&#10;&#10;Description automatically generated">
            <a:extLst>
              <a:ext uri="{FF2B5EF4-FFF2-40B4-BE49-F238E27FC236}">
                <a16:creationId xmlns:a16="http://schemas.microsoft.com/office/drawing/2014/main" id="{AE6DD766-4C2F-3829-6163-E1C90098C6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5020" y="2563011"/>
            <a:ext cx="4474392" cy="3724932"/>
          </a:xfrm>
          <a:prstGeom prst="rect">
            <a:avLst/>
          </a:prstGeom>
          <a:noFill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21237D-FB92-BEB5-AF86-A16118858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38" y="1583840"/>
            <a:ext cx="8779840" cy="1064938"/>
          </a:xfrm>
        </p:spPr>
        <p:txBody>
          <a:bodyPr>
            <a:normAutofit/>
          </a:bodyPr>
          <a:lstStyle/>
          <a:p>
            <a:r>
              <a:rPr lang="en-US" sz="1600" dirty="0"/>
              <a:t>All 8 indicators were compared side by side</a:t>
            </a:r>
          </a:p>
          <a:p>
            <a:r>
              <a:rPr lang="en-US" sz="1600" dirty="0"/>
              <a:t>Again, it was revealed that not all cases have high outliers in for UBE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C48E9933-4316-FE78-ED37-D895B9BD6D3A}"/>
              </a:ext>
            </a:extLst>
          </p:cNvPr>
          <p:cNvSpPr txBox="1">
            <a:spLocks/>
          </p:cNvSpPr>
          <p:nvPr/>
        </p:nvSpPr>
        <p:spPr>
          <a:xfrm>
            <a:off x="685800" y="371721"/>
            <a:ext cx="8147242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DATA EXPLORATION (cont..)</a:t>
            </a:r>
          </a:p>
        </p:txBody>
      </p:sp>
    </p:spTree>
    <p:extLst>
      <p:ext uri="{BB962C8B-B14F-4D97-AF65-F5344CB8AC3E}">
        <p14:creationId xmlns:p14="http://schemas.microsoft.com/office/powerpoint/2010/main" val="185899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8C44F33-2E06-E691-2EF6-016574D2E3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0885" y="1660031"/>
            <a:ext cx="5714041" cy="2257046"/>
          </a:xfrm>
          <a:prstGeom prst="rect">
            <a:avLst/>
          </a:prstGeom>
          <a:noFill/>
        </p:spPr>
      </p:pic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BD1D19D-A82D-452D-6B5A-5FF60F4CE3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2172" y="3979972"/>
            <a:ext cx="5671466" cy="224022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D644D-C555-CEEE-2102-23B273217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4052" y="2097157"/>
            <a:ext cx="4089699" cy="4079806"/>
          </a:xfrm>
        </p:spPr>
        <p:txBody>
          <a:bodyPr>
            <a:noAutofit/>
          </a:bodyPr>
          <a:lstStyle/>
          <a:p>
            <a:r>
              <a:rPr lang="en-US" sz="1600" dirty="0"/>
              <a:t>Modified approach to identify threshold</a:t>
            </a:r>
          </a:p>
          <a:p>
            <a:pPr lvl="1"/>
            <a:r>
              <a:rPr lang="en-US" sz="1600" dirty="0"/>
              <a:t>For a user with 95% threshold value, 5% are outliers </a:t>
            </a:r>
          </a:p>
          <a:p>
            <a:r>
              <a:rPr lang="en-US" sz="1600" dirty="0"/>
              <a:t>Using UGE users’ 95% as a threshold for UBE users </a:t>
            </a:r>
          </a:p>
          <a:p>
            <a:pPr lvl="1"/>
            <a:r>
              <a:rPr lang="en-US" sz="1600" dirty="0"/>
              <a:t>Higher outlier % based on the assumption</a:t>
            </a:r>
          </a:p>
          <a:p>
            <a:r>
              <a:rPr lang="en-US" sz="1600" dirty="0"/>
              <a:t>Calculated 95% percentile values for all indicators for each user</a:t>
            </a:r>
          </a:p>
          <a:p>
            <a:r>
              <a:rPr lang="en-US" sz="1600" dirty="0"/>
              <a:t>Plotted this for all UBE and UGE users separately</a:t>
            </a:r>
          </a:p>
          <a:p>
            <a:r>
              <a:rPr lang="en-US" sz="1600" dirty="0"/>
              <a:t>Ind 1, 3, and 4 seem to have lesser values in UGE</a:t>
            </a:r>
          </a:p>
          <a:p>
            <a:r>
              <a:rPr lang="en-US" sz="1600" dirty="0"/>
              <a:t>For other indicators we would again not find higher outliers % in UBE based on UGE 95%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5A575DEB-BB79-9446-1D79-30EC4FDB2CC2}"/>
              </a:ext>
            </a:extLst>
          </p:cNvPr>
          <p:cNvSpPr txBox="1">
            <a:spLocks/>
          </p:cNvSpPr>
          <p:nvPr/>
        </p:nvSpPr>
        <p:spPr>
          <a:xfrm>
            <a:off x="685800" y="371721"/>
            <a:ext cx="8147242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95% PERCENTILES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7729A5C-DD60-C133-C515-0C40F738580B}"/>
              </a:ext>
            </a:extLst>
          </p:cNvPr>
          <p:cNvSpPr/>
          <p:nvPr/>
        </p:nvSpPr>
        <p:spPr>
          <a:xfrm>
            <a:off x="7770040" y="1395552"/>
            <a:ext cx="3637722" cy="518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Revised Approach for Solution</a:t>
            </a:r>
          </a:p>
        </p:txBody>
      </p:sp>
    </p:spTree>
    <p:extLst>
      <p:ext uri="{BB962C8B-B14F-4D97-AF65-F5344CB8AC3E}">
        <p14:creationId xmlns:p14="http://schemas.microsoft.com/office/powerpoint/2010/main" val="348587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A7F27-D7B7-99D8-797C-BD2DCB217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2189" y="2126412"/>
            <a:ext cx="7261031" cy="44360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>
                <a:effectLst/>
                <a:ea typeface="Arial" panose="020B0604020202020204" pitchFamily="34" charset="0"/>
              </a:rPr>
              <a:t>We combined the Indicators to check if it yields a better differentiation</a:t>
            </a:r>
          </a:p>
          <a:p>
            <a:pPr marL="0" indent="0" algn="just"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Based on the functional understanding</a:t>
            </a:r>
          </a:p>
          <a:p>
            <a:pPr algn="just"/>
            <a:r>
              <a:rPr lang="en-US" sz="1600" dirty="0">
                <a:effectLst/>
                <a:ea typeface="Arial" panose="020B0604020202020204" pitchFamily="34" charset="0"/>
              </a:rPr>
              <a:t>Grouping of data based on timestamp:  </a:t>
            </a:r>
          </a:p>
          <a:p>
            <a:pPr lvl="1" algn="just"/>
            <a:r>
              <a:rPr lang="en-US" sz="1600" dirty="0">
                <a:effectLst/>
                <a:ea typeface="Arial" panose="020B0604020202020204" pitchFamily="34" charset="0"/>
              </a:rPr>
              <a:t>Grouped users with the same timestamp and parallel events</a:t>
            </a:r>
          </a:p>
          <a:p>
            <a:pPr algn="just"/>
            <a:r>
              <a:rPr lang="en-US" sz="1600" dirty="0">
                <a:ea typeface="Arial" panose="020B0604020202020204" pitchFamily="34" charset="0"/>
              </a:rPr>
              <a:t>Combining Indicators:  </a:t>
            </a:r>
          </a:p>
          <a:p>
            <a:pPr lvl="1" algn="just"/>
            <a:r>
              <a:rPr lang="en-US" sz="1600" dirty="0">
                <a:ea typeface="Arial" panose="020B0604020202020204" pitchFamily="34" charset="0"/>
              </a:rPr>
              <a:t>Aggregated 1-6 indicators since each of them occurs in a sequence</a:t>
            </a:r>
          </a:p>
          <a:p>
            <a:pPr lvl="1" algn="just"/>
            <a:r>
              <a:rPr lang="en-US" sz="1600" dirty="0">
                <a:ea typeface="Arial" panose="020B0604020202020204" pitchFamily="34" charset="0"/>
              </a:rPr>
              <a:t>T</a:t>
            </a:r>
            <a:r>
              <a:rPr lang="en-US" sz="1600" dirty="0">
                <a:effectLst/>
                <a:ea typeface="Arial" panose="020B0604020202020204" pitchFamily="34" charset="0"/>
              </a:rPr>
              <a:t>ook average of indicators 7 and 8 as they are </a:t>
            </a:r>
            <a:r>
              <a:rPr lang="en-US" sz="1600" dirty="0">
                <a:effectLst/>
                <a:highlight>
                  <a:srgbClr val="FFFF00"/>
                </a:highlight>
                <a:ea typeface="Arial" panose="020B0604020202020204" pitchFamily="34" charset="0"/>
              </a:rPr>
              <a:t>????</a:t>
            </a:r>
          </a:p>
          <a:p>
            <a:pPr algn="just"/>
            <a:r>
              <a:rPr lang="en-US" sz="1600" dirty="0">
                <a:ea typeface="Arial" panose="020B0604020202020204" pitchFamily="34" charset="0"/>
              </a:rPr>
              <a:t>Yielded similar results showing no clear differentiation</a:t>
            </a:r>
          </a:p>
          <a:p>
            <a:pPr marL="0" indent="0" algn="just"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Principle Component Analysis </a:t>
            </a:r>
          </a:p>
          <a:p>
            <a:pPr algn="just"/>
            <a:r>
              <a:rPr lang="en-US" sz="1600" dirty="0">
                <a:effectLst/>
                <a:ea typeface="Arial" panose="020B0604020202020204" pitchFamily="34" charset="0"/>
              </a:rPr>
              <a:t>PCA is a widely used method to reduce and combine variables</a:t>
            </a:r>
          </a:p>
          <a:p>
            <a:pPr algn="just"/>
            <a:r>
              <a:rPr lang="en-US" sz="1600" dirty="0">
                <a:ea typeface="Arial" panose="020B0604020202020204" pitchFamily="34" charset="0"/>
              </a:rPr>
              <a:t>Usually, 2 principal components capture maxim variance (75%)</a:t>
            </a:r>
          </a:p>
          <a:p>
            <a:pPr algn="just"/>
            <a:r>
              <a:rPr lang="en-US" sz="1600" dirty="0">
                <a:effectLst/>
                <a:ea typeface="Arial" panose="020B0604020202020204" pitchFamily="34" charset="0"/>
              </a:rPr>
              <a:t>But here 5+ </a:t>
            </a:r>
            <a:r>
              <a:rPr lang="en-US" sz="1600" dirty="0">
                <a:effectLst/>
                <a:highlight>
                  <a:srgbClr val="FFFF00"/>
                </a:highlight>
                <a:ea typeface="Arial" panose="020B0604020202020204" pitchFamily="34" charset="0"/>
              </a:rPr>
              <a:t>???</a:t>
            </a:r>
            <a:r>
              <a:rPr lang="en-US" sz="1600" dirty="0">
                <a:effectLst/>
                <a:ea typeface="Arial" panose="020B0604020202020204" pitchFamily="34" charset="0"/>
              </a:rPr>
              <a:t> </a:t>
            </a:r>
            <a:r>
              <a:rPr lang="en-US" sz="1600" dirty="0">
                <a:effectLst/>
                <a:highlight>
                  <a:srgbClr val="FFFF00"/>
                </a:highlight>
                <a:ea typeface="Arial" panose="020B0604020202020204" pitchFamily="34" charset="0"/>
              </a:rPr>
              <a:t>for</a:t>
            </a:r>
            <a:r>
              <a:rPr lang="en-US" sz="1600" dirty="0">
                <a:effectLst/>
                <a:ea typeface="Arial" panose="020B0604020202020204" pitchFamily="34" charset="0"/>
              </a:rPr>
              <a:t> needed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11684E-D2F4-AC75-1AD5-AA62F1655764}"/>
              </a:ext>
            </a:extLst>
          </p:cNvPr>
          <p:cNvSpPr txBox="1">
            <a:spLocks/>
          </p:cNvSpPr>
          <p:nvPr/>
        </p:nvSpPr>
        <p:spPr>
          <a:xfrm>
            <a:off x="685800" y="371721"/>
            <a:ext cx="8147242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COMBINING THE INDICATORS</a:t>
            </a:r>
          </a:p>
        </p:txBody>
      </p:sp>
      <p:sp>
        <p:nvSpPr>
          <p:cNvPr id="48" name="Google Shape;360;p22">
            <a:extLst>
              <a:ext uri="{FF2B5EF4-FFF2-40B4-BE49-F238E27FC236}">
                <a16:creationId xmlns:a16="http://schemas.microsoft.com/office/drawing/2014/main" id="{B9DCAE11-9025-D98C-7590-CFAA8E2D8404}"/>
              </a:ext>
            </a:extLst>
          </p:cNvPr>
          <p:cNvSpPr/>
          <p:nvPr/>
        </p:nvSpPr>
        <p:spPr>
          <a:xfrm>
            <a:off x="1134989" y="4213142"/>
            <a:ext cx="1049" cy="8136"/>
          </a:xfrm>
          <a:custGeom>
            <a:avLst/>
            <a:gdLst/>
            <a:ahLst/>
            <a:cxnLst/>
            <a:rect l="l" t="t" r="r" b="b"/>
            <a:pathLst>
              <a:path w="37" h="287" extrusionOk="0">
                <a:moveTo>
                  <a:pt x="36" y="0"/>
                </a:moveTo>
                <a:cubicBezTo>
                  <a:pt x="24" y="84"/>
                  <a:pt x="24" y="155"/>
                  <a:pt x="1" y="274"/>
                </a:cubicBezTo>
                <a:cubicBezTo>
                  <a:pt x="12" y="274"/>
                  <a:pt x="12" y="274"/>
                  <a:pt x="12" y="286"/>
                </a:cubicBezTo>
                <a:cubicBezTo>
                  <a:pt x="24" y="191"/>
                  <a:pt x="36" y="96"/>
                  <a:pt x="36" y="0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361;p22">
            <a:extLst>
              <a:ext uri="{FF2B5EF4-FFF2-40B4-BE49-F238E27FC236}">
                <a16:creationId xmlns:a16="http://schemas.microsoft.com/office/drawing/2014/main" id="{A2CDE59A-7EFA-C18D-CECB-3F5C1179CBD5}"/>
              </a:ext>
            </a:extLst>
          </p:cNvPr>
          <p:cNvSpPr/>
          <p:nvPr/>
        </p:nvSpPr>
        <p:spPr>
          <a:xfrm>
            <a:off x="1135330" y="4220911"/>
            <a:ext cx="28" cy="2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363;p22">
            <a:extLst>
              <a:ext uri="{FF2B5EF4-FFF2-40B4-BE49-F238E27FC236}">
                <a16:creationId xmlns:a16="http://schemas.microsoft.com/office/drawing/2014/main" id="{2E8531CF-38AE-4CB9-A037-DC290EEDDF08}"/>
              </a:ext>
            </a:extLst>
          </p:cNvPr>
          <p:cNvSpPr/>
          <p:nvPr/>
        </p:nvSpPr>
        <p:spPr>
          <a:xfrm>
            <a:off x="1571814" y="5063635"/>
            <a:ext cx="1142121" cy="1051866"/>
          </a:xfrm>
          <a:custGeom>
            <a:avLst/>
            <a:gdLst/>
            <a:ahLst/>
            <a:cxnLst/>
            <a:rect l="l" t="t" r="r" b="b"/>
            <a:pathLst>
              <a:path w="37672" h="34695" extrusionOk="0">
                <a:moveTo>
                  <a:pt x="10621" y="0"/>
                </a:moveTo>
                <a:cubicBezTo>
                  <a:pt x="10621" y="0"/>
                  <a:pt x="10621" y="12"/>
                  <a:pt x="10621" y="12"/>
                </a:cubicBezTo>
                <a:cubicBezTo>
                  <a:pt x="10704" y="60"/>
                  <a:pt x="10740" y="83"/>
                  <a:pt x="10823" y="131"/>
                </a:cubicBezTo>
                <a:cubicBezTo>
                  <a:pt x="10716" y="5167"/>
                  <a:pt x="11193" y="10156"/>
                  <a:pt x="11871" y="15145"/>
                </a:cubicBezTo>
                <a:cubicBezTo>
                  <a:pt x="8275" y="18121"/>
                  <a:pt x="4227" y="20574"/>
                  <a:pt x="1" y="22538"/>
                </a:cubicBezTo>
                <a:cubicBezTo>
                  <a:pt x="8573" y="28896"/>
                  <a:pt x="17646" y="32718"/>
                  <a:pt x="28123" y="34695"/>
                </a:cubicBezTo>
                <a:cubicBezTo>
                  <a:pt x="31826" y="30051"/>
                  <a:pt x="34934" y="25265"/>
                  <a:pt x="37672" y="19991"/>
                </a:cubicBezTo>
                <a:cubicBezTo>
                  <a:pt x="34755" y="15228"/>
                  <a:pt x="32159" y="10370"/>
                  <a:pt x="30207" y="5132"/>
                </a:cubicBezTo>
                <a:cubicBezTo>
                  <a:pt x="22956" y="4941"/>
                  <a:pt x="17015" y="3417"/>
                  <a:pt x="10621" y="0"/>
                </a:cubicBezTo>
                <a:close/>
              </a:path>
            </a:pathLst>
          </a:custGeom>
          <a:solidFill>
            <a:srgbClr val="FCBD24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366;p22">
            <a:extLst>
              <a:ext uri="{FF2B5EF4-FFF2-40B4-BE49-F238E27FC236}">
                <a16:creationId xmlns:a16="http://schemas.microsoft.com/office/drawing/2014/main" id="{3FB6ABD1-3F1E-9DE3-B8C3-78863496F64F}"/>
              </a:ext>
            </a:extLst>
          </p:cNvPr>
          <p:cNvSpPr/>
          <p:nvPr/>
        </p:nvSpPr>
        <p:spPr>
          <a:xfrm>
            <a:off x="1045538" y="4667994"/>
            <a:ext cx="886211" cy="1078970"/>
          </a:xfrm>
          <a:custGeom>
            <a:avLst/>
            <a:gdLst/>
            <a:ahLst/>
            <a:cxnLst/>
            <a:rect l="l" t="t" r="r" b="b"/>
            <a:pathLst>
              <a:path w="29231" h="35589" extrusionOk="0">
                <a:moveTo>
                  <a:pt x="14550" y="1"/>
                </a:moveTo>
                <a:cubicBezTo>
                  <a:pt x="13097" y="4251"/>
                  <a:pt x="12026" y="8645"/>
                  <a:pt x="11192" y="13050"/>
                </a:cubicBezTo>
                <a:cubicBezTo>
                  <a:pt x="8585" y="13600"/>
                  <a:pt x="5917" y="13880"/>
                  <a:pt x="3250" y="13880"/>
                </a:cubicBezTo>
                <a:cubicBezTo>
                  <a:pt x="2165" y="13880"/>
                  <a:pt x="1081" y="13833"/>
                  <a:pt x="0" y="13741"/>
                </a:cubicBezTo>
                <a:lnTo>
                  <a:pt x="0" y="13741"/>
                </a:lnTo>
                <a:cubicBezTo>
                  <a:pt x="4370" y="22325"/>
                  <a:pt x="9954" y="29397"/>
                  <a:pt x="17360" y="35588"/>
                </a:cubicBezTo>
                <a:cubicBezTo>
                  <a:pt x="21586" y="33624"/>
                  <a:pt x="25634" y="31171"/>
                  <a:pt x="29230" y="28195"/>
                </a:cubicBezTo>
                <a:cubicBezTo>
                  <a:pt x="28552" y="23206"/>
                  <a:pt x="28075" y="18217"/>
                  <a:pt x="28194" y="13181"/>
                </a:cubicBezTo>
                <a:cubicBezTo>
                  <a:pt x="22586" y="9573"/>
                  <a:pt x="18395" y="5466"/>
                  <a:pt x="14550" y="1"/>
                </a:cubicBezTo>
                <a:close/>
              </a:path>
            </a:pathLst>
          </a:custGeom>
          <a:solidFill>
            <a:srgbClr val="5EB2FC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369;p22">
            <a:extLst>
              <a:ext uri="{FF2B5EF4-FFF2-40B4-BE49-F238E27FC236}">
                <a16:creationId xmlns:a16="http://schemas.microsoft.com/office/drawing/2014/main" id="{641DA2B6-279F-582B-259B-68F1D5489882}"/>
              </a:ext>
            </a:extLst>
          </p:cNvPr>
          <p:cNvSpPr/>
          <p:nvPr/>
        </p:nvSpPr>
        <p:spPr>
          <a:xfrm>
            <a:off x="847718" y="3980731"/>
            <a:ext cx="638941" cy="1108074"/>
          </a:xfrm>
          <a:custGeom>
            <a:avLst/>
            <a:gdLst/>
            <a:ahLst/>
            <a:cxnLst/>
            <a:rect l="l" t="t" r="r" b="b"/>
            <a:pathLst>
              <a:path w="21075" h="36549" extrusionOk="0">
                <a:moveTo>
                  <a:pt x="14252" y="0"/>
                </a:moveTo>
                <a:cubicBezTo>
                  <a:pt x="11883" y="2917"/>
                  <a:pt x="9776" y="5989"/>
                  <a:pt x="7716" y="9132"/>
                </a:cubicBezTo>
                <a:cubicBezTo>
                  <a:pt x="5287" y="7811"/>
                  <a:pt x="2787" y="5739"/>
                  <a:pt x="1048" y="3572"/>
                </a:cubicBezTo>
                <a:lnTo>
                  <a:pt x="1048" y="3572"/>
                </a:lnTo>
                <a:cubicBezTo>
                  <a:pt x="1" y="15145"/>
                  <a:pt x="1846" y="25742"/>
                  <a:pt x="6525" y="36410"/>
                </a:cubicBezTo>
                <a:cubicBezTo>
                  <a:pt x="7606" y="36502"/>
                  <a:pt x="8690" y="36549"/>
                  <a:pt x="9775" y="36549"/>
                </a:cubicBezTo>
                <a:cubicBezTo>
                  <a:pt x="12442" y="36549"/>
                  <a:pt x="15110" y="36269"/>
                  <a:pt x="17717" y="35719"/>
                </a:cubicBezTo>
                <a:cubicBezTo>
                  <a:pt x="18527" y="31397"/>
                  <a:pt x="19575" y="27099"/>
                  <a:pt x="20991" y="22920"/>
                </a:cubicBezTo>
                <a:cubicBezTo>
                  <a:pt x="21027" y="22836"/>
                  <a:pt x="21051" y="22753"/>
                  <a:pt x="21075" y="22670"/>
                </a:cubicBezTo>
                <a:cubicBezTo>
                  <a:pt x="16848" y="15478"/>
                  <a:pt x="14705" y="8335"/>
                  <a:pt x="14252" y="0"/>
                </a:cubicBezTo>
                <a:close/>
              </a:path>
            </a:pathLst>
          </a:custGeom>
          <a:solidFill>
            <a:srgbClr val="69E78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372;p22">
            <a:extLst>
              <a:ext uri="{FF2B5EF4-FFF2-40B4-BE49-F238E27FC236}">
                <a16:creationId xmlns:a16="http://schemas.microsoft.com/office/drawing/2014/main" id="{BB85C8E8-39F9-0E79-13AD-25B6FBC0E7AF}"/>
              </a:ext>
            </a:extLst>
          </p:cNvPr>
          <p:cNvSpPr/>
          <p:nvPr/>
        </p:nvSpPr>
        <p:spPr>
          <a:xfrm>
            <a:off x="879490" y="2952339"/>
            <a:ext cx="760939" cy="1305290"/>
          </a:xfrm>
          <a:custGeom>
            <a:avLst/>
            <a:gdLst/>
            <a:ahLst/>
            <a:cxnLst/>
            <a:rect l="l" t="t" r="r" b="b"/>
            <a:pathLst>
              <a:path w="25099" h="43054" extrusionOk="0">
                <a:moveTo>
                  <a:pt x="21801" y="1"/>
                </a:moveTo>
                <a:cubicBezTo>
                  <a:pt x="9645" y="9871"/>
                  <a:pt x="2370" y="21991"/>
                  <a:pt x="0" y="37481"/>
                </a:cubicBezTo>
                <a:cubicBezTo>
                  <a:pt x="1727" y="39648"/>
                  <a:pt x="4227" y="41732"/>
                  <a:pt x="6668" y="43053"/>
                </a:cubicBezTo>
                <a:cubicBezTo>
                  <a:pt x="8728" y="39910"/>
                  <a:pt x="10835" y="36838"/>
                  <a:pt x="13204" y="33921"/>
                </a:cubicBezTo>
                <a:cubicBezTo>
                  <a:pt x="13490" y="22134"/>
                  <a:pt x="17550" y="12562"/>
                  <a:pt x="25099" y="3572"/>
                </a:cubicBezTo>
                <a:cubicBezTo>
                  <a:pt x="23777" y="2144"/>
                  <a:pt x="23122" y="1429"/>
                  <a:pt x="21801" y="1"/>
                </a:cubicBezTo>
                <a:close/>
              </a:path>
            </a:pathLst>
          </a:custGeom>
          <a:solidFill>
            <a:srgbClr val="4949E7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388;p22">
            <a:extLst>
              <a:ext uri="{FF2B5EF4-FFF2-40B4-BE49-F238E27FC236}">
                <a16:creationId xmlns:a16="http://schemas.microsoft.com/office/drawing/2014/main" id="{578C41D0-9D2A-433E-EC11-E6017D656C50}"/>
              </a:ext>
            </a:extLst>
          </p:cNvPr>
          <p:cNvGrpSpPr/>
          <p:nvPr/>
        </p:nvGrpSpPr>
        <p:grpSpPr>
          <a:xfrm>
            <a:off x="1104168" y="2046079"/>
            <a:ext cx="1199679" cy="1352022"/>
            <a:chOff x="5066658" y="536650"/>
            <a:chExt cx="1461954" cy="1647602"/>
          </a:xfrm>
        </p:grpSpPr>
        <p:sp>
          <p:nvSpPr>
            <p:cNvPr id="63" name="Google Shape;389;p22">
              <a:extLst>
                <a:ext uri="{FF2B5EF4-FFF2-40B4-BE49-F238E27FC236}">
                  <a16:creationId xmlns:a16="http://schemas.microsoft.com/office/drawing/2014/main" id="{D1CF79A4-C312-8506-DD24-D0031A7FA184}"/>
                </a:ext>
              </a:extLst>
            </p:cNvPr>
            <p:cNvSpPr/>
            <p:nvPr/>
          </p:nvSpPr>
          <p:spPr>
            <a:xfrm>
              <a:off x="5302962" y="634546"/>
              <a:ext cx="1195605" cy="1389348"/>
            </a:xfrm>
            <a:custGeom>
              <a:avLst/>
              <a:gdLst/>
              <a:ahLst/>
              <a:cxnLst/>
              <a:rect l="l" t="t" r="r" b="b"/>
              <a:pathLst>
                <a:path w="42173" h="49007" extrusionOk="0">
                  <a:moveTo>
                    <a:pt x="27587" y="0"/>
                  </a:moveTo>
                  <a:lnTo>
                    <a:pt x="27587" y="0"/>
                  </a:lnTo>
                  <a:cubicBezTo>
                    <a:pt x="23646" y="1774"/>
                    <a:pt x="19276" y="4477"/>
                    <a:pt x="15073" y="8573"/>
                  </a:cubicBezTo>
                  <a:cubicBezTo>
                    <a:pt x="14359" y="9251"/>
                    <a:pt x="13669" y="9978"/>
                    <a:pt x="12978" y="10752"/>
                  </a:cubicBezTo>
                  <a:cubicBezTo>
                    <a:pt x="10847" y="13109"/>
                    <a:pt x="9073" y="15490"/>
                    <a:pt x="7584" y="17824"/>
                  </a:cubicBezTo>
                  <a:cubicBezTo>
                    <a:pt x="5739" y="20717"/>
                    <a:pt x="4346" y="23539"/>
                    <a:pt x="3286" y="26158"/>
                  </a:cubicBezTo>
                  <a:cubicBezTo>
                    <a:pt x="24" y="34219"/>
                    <a:pt x="0" y="40291"/>
                    <a:pt x="0" y="40291"/>
                  </a:cubicBezTo>
                  <a:lnTo>
                    <a:pt x="11811" y="49006"/>
                  </a:lnTo>
                  <a:cubicBezTo>
                    <a:pt x="11811" y="49006"/>
                    <a:pt x="18252" y="46982"/>
                    <a:pt x="25468" y="40755"/>
                  </a:cubicBezTo>
                  <a:cubicBezTo>
                    <a:pt x="27646" y="38886"/>
                    <a:pt x="29885" y="36624"/>
                    <a:pt x="32040" y="33921"/>
                  </a:cubicBezTo>
                  <a:cubicBezTo>
                    <a:pt x="33492" y="32123"/>
                    <a:pt x="34897" y="30111"/>
                    <a:pt x="36219" y="27897"/>
                  </a:cubicBezTo>
                  <a:cubicBezTo>
                    <a:pt x="37076" y="26444"/>
                    <a:pt x="37826" y="25003"/>
                    <a:pt x="38481" y="23587"/>
                  </a:cubicBezTo>
                  <a:cubicBezTo>
                    <a:pt x="40612" y="18979"/>
                    <a:pt x="41696" y="14597"/>
                    <a:pt x="42172" y="10764"/>
                  </a:cubicBezTo>
                  <a:lnTo>
                    <a:pt x="42172" y="10764"/>
                  </a:lnTo>
                  <a:cubicBezTo>
                    <a:pt x="42130" y="10790"/>
                    <a:pt x="41506" y="11133"/>
                    <a:pt x="40310" y="11133"/>
                  </a:cubicBezTo>
                  <a:cubicBezTo>
                    <a:pt x="38810" y="11133"/>
                    <a:pt x="36409" y="10594"/>
                    <a:pt x="33123" y="8216"/>
                  </a:cubicBezTo>
                  <a:cubicBezTo>
                    <a:pt x="33052" y="8168"/>
                    <a:pt x="32980" y="8120"/>
                    <a:pt x="32909" y="8061"/>
                  </a:cubicBezTo>
                  <a:cubicBezTo>
                    <a:pt x="29551" y="5584"/>
                    <a:pt x="28278" y="3417"/>
                    <a:pt x="27801" y="1941"/>
                  </a:cubicBezTo>
                  <a:cubicBezTo>
                    <a:pt x="27432" y="762"/>
                    <a:pt x="27575" y="48"/>
                    <a:pt x="275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90;p22">
              <a:extLst>
                <a:ext uri="{FF2B5EF4-FFF2-40B4-BE49-F238E27FC236}">
                  <a16:creationId xmlns:a16="http://schemas.microsoft.com/office/drawing/2014/main" id="{606C9D5E-FA7E-96C2-3229-BDB4D9A8A0CD}"/>
                </a:ext>
              </a:extLst>
            </p:cNvPr>
            <p:cNvSpPr/>
            <p:nvPr/>
          </p:nvSpPr>
          <p:spPr>
            <a:xfrm>
              <a:off x="5456538" y="2010410"/>
              <a:ext cx="134719" cy="173842"/>
            </a:xfrm>
            <a:custGeom>
              <a:avLst/>
              <a:gdLst/>
              <a:ahLst/>
              <a:cxnLst/>
              <a:rect l="l" t="t" r="r" b="b"/>
              <a:pathLst>
                <a:path w="4752" h="6132" extrusionOk="0">
                  <a:moveTo>
                    <a:pt x="3084" y="0"/>
                  </a:moveTo>
                  <a:lnTo>
                    <a:pt x="1" y="4751"/>
                  </a:lnTo>
                  <a:lnTo>
                    <a:pt x="1870" y="6132"/>
                  </a:lnTo>
                  <a:lnTo>
                    <a:pt x="4751" y="1226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91;p22">
              <a:extLst>
                <a:ext uri="{FF2B5EF4-FFF2-40B4-BE49-F238E27FC236}">
                  <a16:creationId xmlns:a16="http://schemas.microsoft.com/office/drawing/2014/main" id="{E04FD362-6343-88D7-BE69-4B4E48048190}"/>
                </a:ext>
              </a:extLst>
            </p:cNvPr>
            <p:cNvSpPr/>
            <p:nvPr/>
          </p:nvSpPr>
          <p:spPr>
            <a:xfrm>
              <a:off x="5348522" y="1936471"/>
              <a:ext cx="148554" cy="173530"/>
            </a:xfrm>
            <a:custGeom>
              <a:avLst/>
              <a:gdLst/>
              <a:ahLst/>
              <a:cxnLst/>
              <a:rect l="l" t="t" r="r" b="b"/>
              <a:pathLst>
                <a:path w="5240" h="6121" extrusionOk="0">
                  <a:moveTo>
                    <a:pt x="3358" y="1"/>
                  </a:moveTo>
                  <a:lnTo>
                    <a:pt x="1" y="4549"/>
                  </a:lnTo>
                  <a:lnTo>
                    <a:pt x="2120" y="6120"/>
                  </a:lnTo>
                  <a:lnTo>
                    <a:pt x="5239" y="1382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92;p22">
              <a:extLst>
                <a:ext uri="{FF2B5EF4-FFF2-40B4-BE49-F238E27FC236}">
                  <a16:creationId xmlns:a16="http://schemas.microsoft.com/office/drawing/2014/main" id="{300F35BF-9C5E-B83E-6071-8CDA0AC0D89F}"/>
                </a:ext>
              </a:extLst>
            </p:cNvPr>
            <p:cNvSpPr/>
            <p:nvPr/>
          </p:nvSpPr>
          <p:spPr>
            <a:xfrm>
              <a:off x="5240845" y="1862560"/>
              <a:ext cx="149886" cy="158675"/>
            </a:xfrm>
            <a:custGeom>
              <a:avLst/>
              <a:gdLst/>
              <a:ahLst/>
              <a:cxnLst/>
              <a:rect l="l" t="t" r="r" b="b"/>
              <a:pathLst>
                <a:path w="5287" h="5597" extrusionOk="0">
                  <a:moveTo>
                    <a:pt x="3632" y="0"/>
                  </a:moveTo>
                  <a:lnTo>
                    <a:pt x="0" y="4358"/>
                  </a:lnTo>
                  <a:lnTo>
                    <a:pt x="1679" y="5596"/>
                  </a:lnTo>
                  <a:lnTo>
                    <a:pt x="5287" y="1226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93;p22">
              <a:extLst>
                <a:ext uri="{FF2B5EF4-FFF2-40B4-BE49-F238E27FC236}">
                  <a16:creationId xmlns:a16="http://schemas.microsoft.com/office/drawing/2014/main" id="{07518B4A-9F6C-BF7D-2B12-AB6F4C031431}"/>
                </a:ext>
              </a:extLst>
            </p:cNvPr>
            <p:cNvSpPr/>
            <p:nvPr/>
          </p:nvSpPr>
          <p:spPr>
            <a:xfrm>
              <a:off x="5408597" y="1975623"/>
              <a:ext cx="135400" cy="169476"/>
            </a:xfrm>
            <a:custGeom>
              <a:avLst/>
              <a:gdLst/>
              <a:ahLst/>
              <a:cxnLst/>
              <a:rect l="l" t="t" r="r" b="b"/>
              <a:pathLst>
                <a:path w="4776" h="5978" extrusionOk="0">
                  <a:moveTo>
                    <a:pt x="3120" y="1"/>
                  </a:moveTo>
                  <a:lnTo>
                    <a:pt x="1" y="4739"/>
                  </a:lnTo>
                  <a:lnTo>
                    <a:pt x="1692" y="5978"/>
                  </a:lnTo>
                  <a:lnTo>
                    <a:pt x="4775" y="1227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94;p22">
              <a:extLst>
                <a:ext uri="{FF2B5EF4-FFF2-40B4-BE49-F238E27FC236}">
                  <a16:creationId xmlns:a16="http://schemas.microsoft.com/office/drawing/2014/main" id="{7BE44BDC-9813-97D6-A90B-ABE0CF3778F6}"/>
                </a:ext>
              </a:extLst>
            </p:cNvPr>
            <p:cNvSpPr/>
            <p:nvPr/>
          </p:nvSpPr>
          <p:spPr>
            <a:xfrm>
              <a:off x="5288446" y="1897318"/>
              <a:ext cx="155301" cy="168115"/>
            </a:xfrm>
            <a:custGeom>
              <a:avLst/>
              <a:gdLst/>
              <a:ahLst/>
              <a:cxnLst/>
              <a:rect l="l" t="t" r="r" b="b"/>
              <a:pathLst>
                <a:path w="5478" h="5930" extrusionOk="0">
                  <a:moveTo>
                    <a:pt x="3608" y="0"/>
                  </a:moveTo>
                  <a:lnTo>
                    <a:pt x="0" y="4370"/>
                  </a:lnTo>
                  <a:lnTo>
                    <a:pt x="2120" y="5930"/>
                  </a:lnTo>
                  <a:lnTo>
                    <a:pt x="5477" y="1382"/>
                  </a:lnTo>
                  <a:lnTo>
                    <a:pt x="36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95;p22">
              <a:extLst>
                <a:ext uri="{FF2B5EF4-FFF2-40B4-BE49-F238E27FC236}">
                  <a16:creationId xmlns:a16="http://schemas.microsoft.com/office/drawing/2014/main" id="{B074A98A-A5CA-C3D5-4979-7E275CE46F85}"/>
                </a:ext>
              </a:extLst>
            </p:cNvPr>
            <p:cNvSpPr/>
            <p:nvPr/>
          </p:nvSpPr>
          <p:spPr>
            <a:xfrm>
              <a:off x="5187517" y="1827434"/>
              <a:ext cx="156294" cy="158675"/>
            </a:xfrm>
            <a:custGeom>
              <a:avLst/>
              <a:gdLst/>
              <a:ahLst/>
              <a:cxnLst/>
              <a:rect l="l" t="t" r="r" b="b"/>
              <a:pathLst>
                <a:path w="5513" h="5597" extrusionOk="0">
                  <a:moveTo>
                    <a:pt x="3834" y="1"/>
                  </a:moveTo>
                  <a:lnTo>
                    <a:pt x="0" y="4204"/>
                  </a:lnTo>
                  <a:lnTo>
                    <a:pt x="1881" y="5597"/>
                  </a:lnTo>
                  <a:lnTo>
                    <a:pt x="5513" y="1239"/>
                  </a:lnTo>
                  <a:lnTo>
                    <a:pt x="38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96;p22">
              <a:extLst>
                <a:ext uri="{FF2B5EF4-FFF2-40B4-BE49-F238E27FC236}">
                  <a16:creationId xmlns:a16="http://schemas.microsoft.com/office/drawing/2014/main" id="{523B7DB3-D8A8-57D3-C44B-5C60C32FAA76}"/>
                </a:ext>
              </a:extLst>
            </p:cNvPr>
            <p:cNvSpPr/>
            <p:nvPr/>
          </p:nvSpPr>
          <p:spPr>
            <a:xfrm>
              <a:off x="5775513" y="877143"/>
              <a:ext cx="566433" cy="499952"/>
            </a:xfrm>
            <a:custGeom>
              <a:avLst/>
              <a:gdLst/>
              <a:ahLst/>
              <a:cxnLst/>
              <a:rect l="l" t="t" r="r" b="b"/>
              <a:pathLst>
                <a:path w="19980" h="17635" extrusionOk="0">
                  <a:moveTo>
                    <a:pt x="10004" y="2067"/>
                  </a:moveTo>
                  <a:cubicBezTo>
                    <a:pt x="11395" y="2067"/>
                    <a:pt x="12798" y="2496"/>
                    <a:pt x="14003" y="3385"/>
                  </a:cubicBezTo>
                  <a:cubicBezTo>
                    <a:pt x="14134" y="3480"/>
                    <a:pt x="14253" y="3576"/>
                    <a:pt x="14372" y="3671"/>
                  </a:cubicBezTo>
                  <a:cubicBezTo>
                    <a:pt x="15193" y="4385"/>
                    <a:pt x="15824" y="5255"/>
                    <a:pt x="16217" y="6207"/>
                  </a:cubicBezTo>
                  <a:cubicBezTo>
                    <a:pt x="17110" y="8326"/>
                    <a:pt x="16884" y="10839"/>
                    <a:pt x="15420" y="12827"/>
                  </a:cubicBezTo>
                  <a:cubicBezTo>
                    <a:pt x="14102" y="14619"/>
                    <a:pt x="12064" y="15568"/>
                    <a:pt x="9998" y="15568"/>
                  </a:cubicBezTo>
                  <a:cubicBezTo>
                    <a:pt x="9059" y="15568"/>
                    <a:pt x="8114" y="15372"/>
                    <a:pt x="7228" y="14970"/>
                  </a:cubicBezTo>
                  <a:cubicBezTo>
                    <a:pt x="6799" y="14779"/>
                    <a:pt x="6383" y="14541"/>
                    <a:pt x="5990" y="14244"/>
                  </a:cubicBezTo>
                  <a:cubicBezTo>
                    <a:pt x="4406" y="13077"/>
                    <a:pt x="3478" y="11351"/>
                    <a:pt x="3287" y="9541"/>
                  </a:cubicBezTo>
                  <a:cubicBezTo>
                    <a:pt x="3108" y="7922"/>
                    <a:pt x="3513" y="6231"/>
                    <a:pt x="4561" y="4814"/>
                  </a:cubicBezTo>
                  <a:cubicBezTo>
                    <a:pt x="5886" y="3019"/>
                    <a:pt x="7932" y="2067"/>
                    <a:pt x="10004" y="2067"/>
                  </a:cubicBezTo>
                  <a:close/>
                  <a:moveTo>
                    <a:pt x="10000" y="0"/>
                  </a:moveTo>
                  <a:cubicBezTo>
                    <a:pt x="7295" y="0"/>
                    <a:pt x="4624" y="1238"/>
                    <a:pt x="2894" y="3588"/>
                  </a:cubicBezTo>
                  <a:cubicBezTo>
                    <a:pt x="1" y="7505"/>
                    <a:pt x="834" y="13017"/>
                    <a:pt x="4752" y="15911"/>
                  </a:cubicBezTo>
                  <a:cubicBezTo>
                    <a:pt x="6331" y="17074"/>
                    <a:pt x="8168" y="17635"/>
                    <a:pt x="9986" y="17635"/>
                  </a:cubicBezTo>
                  <a:cubicBezTo>
                    <a:pt x="12691" y="17635"/>
                    <a:pt x="15357" y="16395"/>
                    <a:pt x="17086" y="14053"/>
                  </a:cubicBezTo>
                  <a:cubicBezTo>
                    <a:pt x="19980" y="10136"/>
                    <a:pt x="19146" y="4612"/>
                    <a:pt x="15229" y="1718"/>
                  </a:cubicBezTo>
                  <a:cubicBezTo>
                    <a:pt x="13654" y="560"/>
                    <a:pt x="11819" y="0"/>
                    <a:pt x="10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" name="Google Shape;397;p22">
              <a:extLst>
                <a:ext uri="{FF2B5EF4-FFF2-40B4-BE49-F238E27FC236}">
                  <a16:creationId xmlns:a16="http://schemas.microsoft.com/office/drawing/2014/main" id="{F530F394-B8FC-DFFF-80E3-FCC11344A2CE}"/>
                </a:ext>
              </a:extLst>
            </p:cNvPr>
            <p:cNvGrpSpPr/>
            <p:nvPr/>
          </p:nvGrpSpPr>
          <p:grpSpPr>
            <a:xfrm>
              <a:off x="5732307" y="1303227"/>
              <a:ext cx="784814" cy="788527"/>
              <a:chOff x="5732307" y="1303227"/>
              <a:chExt cx="784814" cy="788527"/>
            </a:xfrm>
          </p:grpSpPr>
          <p:sp>
            <p:nvSpPr>
              <p:cNvPr id="80" name="Google Shape;398;p22">
                <a:extLst>
                  <a:ext uri="{FF2B5EF4-FFF2-40B4-BE49-F238E27FC236}">
                    <a16:creationId xmlns:a16="http://schemas.microsoft.com/office/drawing/2014/main" id="{9CAE0F50-9DE0-8231-5B32-6595ED188DD0}"/>
                  </a:ext>
                </a:extLst>
              </p:cNvPr>
              <p:cNvSpPr/>
              <p:nvPr/>
            </p:nvSpPr>
            <p:spPr>
              <a:xfrm>
                <a:off x="5775201" y="1303227"/>
                <a:ext cx="741920" cy="788527"/>
              </a:xfrm>
              <a:custGeom>
                <a:avLst/>
                <a:gdLst/>
                <a:ahLst/>
                <a:cxnLst/>
                <a:rect l="l" t="t" r="r" b="b"/>
                <a:pathLst>
                  <a:path w="26170" h="27814" extrusionOk="0">
                    <a:moveTo>
                      <a:pt x="21824" y="1"/>
                    </a:moveTo>
                    <a:cubicBezTo>
                      <a:pt x="21169" y="1417"/>
                      <a:pt x="20419" y="2858"/>
                      <a:pt x="19562" y="4311"/>
                    </a:cubicBezTo>
                    <a:cubicBezTo>
                      <a:pt x="18240" y="6525"/>
                      <a:pt x="16835" y="8537"/>
                      <a:pt x="15383" y="10335"/>
                    </a:cubicBezTo>
                    <a:lnTo>
                      <a:pt x="15478" y="10407"/>
                    </a:lnTo>
                    <a:cubicBezTo>
                      <a:pt x="15478" y="10407"/>
                      <a:pt x="15169" y="24123"/>
                      <a:pt x="0" y="27516"/>
                    </a:cubicBezTo>
                    <a:cubicBezTo>
                      <a:pt x="313" y="27688"/>
                      <a:pt x="1017" y="27814"/>
                      <a:pt x="2006" y="27814"/>
                    </a:cubicBezTo>
                    <a:cubicBezTo>
                      <a:pt x="5797" y="27814"/>
                      <a:pt x="13780" y="25969"/>
                      <a:pt x="20003" y="17848"/>
                    </a:cubicBezTo>
                    <a:cubicBezTo>
                      <a:pt x="26170" y="9787"/>
                      <a:pt x="23324" y="2668"/>
                      <a:pt x="218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99;p22">
                <a:extLst>
                  <a:ext uri="{FF2B5EF4-FFF2-40B4-BE49-F238E27FC236}">
                    <a16:creationId xmlns:a16="http://schemas.microsoft.com/office/drawing/2014/main" id="{C47F93F2-0CD3-FD50-5F00-1CBDFE27E659}"/>
                  </a:ext>
                </a:extLst>
              </p:cNvPr>
              <p:cNvSpPr/>
              <p:nvPr/>
            </p:nvSpPr>
            <p:spPr>
              <a:xfrm>
                <a:off x="5732307" y="1596233"/>
                <a:ext cx="481723" cy="487081"/>
              </a:xfrm>
              <a:custGeom>
                <a:avLst/>
                <a:gdLst/>
                <a:ahLst/>
                <a:cxnLst/>
                <a:rect l="l" t="t" r="r" b="b"/>
                <a:pathLst>
                  <a:path w="16992" h="17181" extrusionOk="0">
                    <a:moveTo>
                      <a:pt x="16896" y="0"/>
                    </a:moveTo>
                    <a:cubicBezTo>
                      <a:pt x="14741" y="2703"/>
                      <a:pt x="12502" y="4965"/>
                      <a:pt x="10324" y="6834"/>
                    </a:cubicBezTo>
                    <a:cubicBezTo>
                      <a:pt x="11514" y="14776"/>
                      <a:pt x="1" y="16359"/>
                      <a:pt x="1513" y="17181"/>
                    </a:cubicBezTo>
                    <a:cubicBezTo>
                      <a:pt x="16682" y="13788"/>
                      <a:pt x="16991" y="72"/>
                      <a:pt x="16991" y="72"/>
                    </a:cubicBezTo>
                    <a:lnTo>
                      <a:pt x="16896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" name="Google Shape;400;p22">
              <a:extLst>
                <a:ext uri="{FF2B5EF4-FFF2-40B4-BE49-F238E27FC236}">
                  <a16:creationId xmlns:a16="http://schemas.microsoft.com/office/drawing/2014/main" id="{55AD005C-8A64-0520-9B1A-A9EA0244B213}"/>
                </a:ext>
              </a:extLst>
            </p:cNvPr>
            <p:cNvSpPr/>
            <p:nvPr/>
          </p:nvSpPr>
          <p:spPr>
            <a:xfrm>
              <a:off x="5276284" y="1776799"/>
              <a:ext cx="360527" cy="282564"/>
            </a:xfrm>
            <a:custGeom>
              <a:avLst/>
              <a:gdLst/>
              <a:ahLst/>
              <a:cxnLst/>
              <a:rect l="l" t="t" r="r" b="b"/>
              <a:pathLst>
                <a:path w="12717" h="9967" extrusionOk="0">
                  <a:moveTo>
                    <a:pt x="941" y="1"/>
                  </a:moveTo>
                  <a:lnTo>
                    <a:pt x="1" y="1275"/>
                  </a:lnTo>
                  <a:lnTo>
                    <a:pt x="703" y="1787"/>
                  </a:lnTo>
                  <a:lnTo>
                    <a:pt x="2382" y="3025"/>
                  </a:lnTo>
                  <a:lnTo>
                    <a:pt x="4037" y="4251"/>
                  </a:lnTo>
                  <a:lnTo>
                    <a:pt x="5906" y="5633"/>
                  </a:lnTo>
                  <a:lnTo>
                    <a:pt x="7787" y="7014"/>
                  </a:lnTo>
                  <a:lnTo>
                    <a:pt x="9442" y="8240"/>
                  </a:lnTo>
                  <a:lnTo>
                    <a:pt x="11109" y="9466"/>
                  </a:lnTo>
                  <a:lnTo>
                    <a:pt x="11776" y="9966"/>
                  </a:lnTo>
                  <a:lnTo>
                    <a:pt x="12716" y="8693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01;p22">
              <a:extLst>
                <a:ext uri="{FF2B5EF4-FFF2-40B4-BE49-F238E27FC236}">
                  <a16:creationId xmlns:a16="http://schemas.microsoft.com/office/drawing/2014/main" id="{CCAC8A32-454F-ECEE-7DAA-73A7A3A38E8D}"/>
                </a:ext>
              </a:extLst>
            </p:cNvPr>
            <p:cNvSpPr/>
            <p:nvPr/>
          </p:nvSpPr>
          <p:spPr>
            <a:xfrm>
              <a:off x="5522369" y="1375324"/>
              <a:ext cx="378416" cy="424088"/>
            </a:xfrm>
            <a:custGeom>
              <a:avLst/>
              <a:gdLst/>
              <a:ahLst/>
              <a:cxnLst/>
              <a:rect l="l" t="t" r="r" b="b"/>
              <a:pathLst>
                <a:path w="13348" h="14959" extrusionOk="0">
                  <a:moveTo>
                    <a:pt x="10176" y="1"/>
                  </a:moveTo>
                  <a:cubicBezTo>
                    <a:pt x="9316" y="1"/>
                    <a:pt x="8466" y="396"/>
                    <a:pt x="7918" y="1137"/>
                  </a:cubicBezTo>
                  <a:cubicBezTo>
                    <a:pt x="7001" y="2387"/>
                    <a:pt x="0" y="13983"/>
                    <a:pt x="1250" y="14900"/>
                  </a:cubicBezTo>
                  <a:cubicBezTo>
                    <a:pt x="1304" y="14940"/>
                    <a:pt x="1372" y="14959"/>
                    <a:pt x="1454" y="14959"/>
                  </a:cubicBezTo>
                  <a:cubicBezTo>
                    <a:pt x="3254" y="14959"/>
                    <a:pt x="11553" y="5655"/>
                    <a:pt x="12430" y="4470"/>
                  </a:cubicBezTo>
                  <a:cubicBezTo>
                    <a:pt x="13347" y="3220"/>
                    <a:pt x="13085" y="1470"/>
                    <a:pt x="11835" y="553"/>
                  </a:cubicBezTo>
                  <a:cubicBezTo>
                    <a:pt x="11337" y="180"/>
                    <a:pt x="10754" y="1"/>
                    <a:pt x="101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" name="Google Shape;402;p22">
              <a:extLst>
                <a:ext uri="{FF2B5EF4-FFF2-40B4-BE49-F238E27FC236}">
                  <a16:creationId xmlns:a16="http://schemas.microsoft.com/office/drawing/2014/main" id="{3D5067AE-47FA-D335-9DCA-2DD1A7E76368}"/>
                </a:ext>
              </a:extLst>
            </p:cNvPr>
            <p:cNvGrpSpPr/>
            <p:nvPr/>
          </p:nvGrpSpPr>
          <p:grpSpPr>
            <a:xfrm>
              <a:off x="6080681" y="536650"/>
              <a:ext cx="447930" cy="413570"/>
              <a:chOff x="6080681" y="536650"/>
              <a:chExt cx="447930" cy="413570"/>
            </a:xfrm>
          </p:grpSpPr>
          <p:sp>
            <p:nvSpPr>
              <p:cNvPr id="78" name="Google Shape;403;p22">
                <a:extLst>
                  <a:ext uri="{FF2B5EF4-FFF2-40B4-BE49-F238E27FC236}">
                    <a16:creationId xmlns:a16="http://schemas.microsoft.com/office/drawing/2014/main" id="{EF01950B-C629-E7A9-38EE-382F1B4512AB}"/>
                  </a:ext>
                </a:extLst>
              </p:cNvPr>
              <p:cNvSpPr/>
              <p:nvPr/>
            </p:nvSpPr>
            <p:spPr>
              <a:xfrm>
                <a:off x="6091143" y="536650"/>
                <a:ext cx="437469" cy="413570"/>
              </a:xfrm>
              <a:custGeom>
                <a:avLst/>
                <a:gdLst/>
                <a:ahLst/>
                <a:cxnLst/>
                <a:rect l="l" t="t" r="r" b="b"/>
                <a:pathLst>
                  <a:path w="15431" h="14588" extrusionOk="0">
                    <a:moveTo>
                      <a:pt x="13609" y="0"/>
                    </a:moveTo>
                    <a:cubicBezTo>
                      <a:pt x="13609" y="0"/>
                      <a:pt x="11488" y="6683"/>
                      <a:pt x="5183" y="6683"/>
                    </a:cubicBezTo>
                    <a:cubicBezTo>
                      <a:pt x="3697" y="6683"/>
                      <a:pt x="1978" y="6312"/>
                      <a:pt x="0" y="5394"/>
                    </a:cubicBezTo>
                    <a:lnTo>
                      <a:pt x="0" y="5394"/>
                    </a:lnTo>
                    <a:cubicBezTo>
                      <a:pt x="477" y="6870"/>
                      <a:pt x="1750" y="9037"/>
                      <a:pt x="5108" y="11514"/>
                    </a:cubicBezTo>
                    <a:cubicBezTo>
                      <a:pt x="8500" y="14025"/>
                      <a:pt x="10971" y="14588"/>
                      <a:pt x="12504" y="14588"/>
                    </a:cubicBezTo>
                    <a:cubicBezTo>
                      <a:pt x="13704" y="14588"/>
                      <a:pt x="14329" y="14243"/>
                      <a:pt x="14371" y="14217"/>
                    </a:cubicBezTo>
                    <a:cubicBezTo>
                      <a:pt x="15431" y="5811"/>
                      <a:pt x="13609" y="0"/>
                      <a:pt x="136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404;p22">
                <a:extLst>
                  <a:ext uri="{FF2B5EF4-FFF2-40B4-BE49-F238E27FC236}">
                    <a16:creationId xmlns:a16="http://schemas.microsoft.com/office/drawing/2014/main" id="{E8DDF4EB-0172-BFF8-C21F-CB09EE15A823}"/>
                  </a:ext>
                </a:extLst>
              </p:cNvPr>
              <p:cNvSpPr/>
              <p:nvPr/>
            </p:nvSpPr>
            <p:spPr>
              <a:xfrm>
                <a:off x="6080681" y="536650"/>
                <a:ext cx="396305" cy="189463"/>
              </a:xfrm>
              <a:custGeom>
                <a:avLst/>
                <a:gdLst/>
                <a:ahLst/>
                <a:cxnLst/>
                <a:rect l="l" t="t" r="r" b="b"/>
                <a:pathLst>
                  <a:path w="13979" h="6683" extrusionOk="0">
                    <a:moveTo>
                      <a:pt x="13971" y="0"/>
                    </a:moveTo>
                    <a:cubicBezTo>
                      <a:pt x="13733" y="0"/>
                      <a:pt x="7727" y="35"/>
                      <a:pt x="155" y="3453"/>
                    </a:cubicBezTo>
                    <a:cubicBezTo>
                      <a:pt x="143" y="3501"/>
                      <a:pt x="0" y="4215"/>
                      <a:pt x="369" y="5394"/>
                    </a:cubicBezTo>
                    <a:cubicBezTo>
                      <a:pt x="2347" y="6312"/>
                      <a:pt x="4066" y="6683"/>
                      <a:pt x="5552" y="6683"/>
                    </a:cubicBezTo>
                    <a:cubicBezTo>
                      <a:pt x="11857" y="6683"/>
                      <a:pt x="13978" y="0"/>
                      <a:pt x="13978" y="0"/>
                    </a:cubicBezTo>
                    <a:cubicBezTo>
                      <a:pt x="13978" y="0"/>
                      <a:pt x="13976" y="0"/>
                      <a:pt x="139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405;p22">
              <a:extLst>
                <a:ext uri="{FF2B5EF4-FFF2-40B4-BE49-F238E27FC236}">
                  <a16:creationId xmlns:a16="http://schemas.microsoft.com/office/drawing/2014/main" id="{E5E6B27C-BCE4-8B40-61B9-F323BEA0AC49}"/>
                </a:ext>
              </a:extLst>
            </p:cNvPr>
            <p:cNvGrpSpPr/>
            <p:nvPr/>
          </p:nvGrpSpPr>
          <p:grpSpPr>
            <a:xfrm>
              <a:off x="5066658" y="871105"/>
              <a:ext cx="663645" cy="833583"/>
              <a:chOff x="5066658" y="871105"/>
              <a:chExt cx="663645" cy="833583"/>
            </a:xfrm>
          </p:grpSpPr>
          <p:sp>
            <p:nvSpPr>
              <p:cNvPr id="76" name="Google Shape;406;p22">
                <a:extLst>
                  <a:ext uri="{FF2B5EF4-FFF2-40B4-BE49-F238E27FC236}">
                    <a16:creationId xmlns:a16="http://schemas.microsoft.com/office/drawing/2014/main" id="{504FA152-BDB6-09DC-8FBF-D6E17A766535}"/>
                  </a:ext>
                </a:extLst>
              </p:cNvPr>
              <p:cNvSpPr/>
              <p:nvPr/>
            </p:nvSpPr>
            <p:spPr>
              <a:xfrm>
                <a:off x="5149017" y="1139842"/>
                <a:ext cx="368975" cy="564845"/>
              </a:xfrm>
              <a:custGeom>
                <a:avLst/>
                <a:gdLst/>
                <a:ahLst/>
                <a:cxnLst/>
                <a:rect l="l" t="t" r="r" b="b"/>
                <a:pathLst>
                  <a:path w="13015" h="19924" extrusionOk="0">
                    <a:moveTo>
                      <a:pt x="13014" y="1"/>
                    </a:moveTo>
                    <a:lnTo>
                      <a:pt x="13014" y="1"/>
                    </a:lnTo>
                    <a:cubicBezTo>
                      <a:pt x="13014" y="1"/>
                      <a:pt x="1" y="4335"/>
                      <a:pt x="1239" y="19837"/>
                    </a:cubicBezTo>
                    <a:cubicBezTo>
                      <a:pt x="1300" y="19896"/>
                      <a:pt x="1353" y="19924"/>
                      <a:pt x="1400" y="19924"/>
                    </a:cubicBezTo>
                    <a:cubicBezTo>
                      <a:pt x="2313" y="19924"/>
                      <a:pt x="948" y="9332"/>
                      <a:pt x="8716" y="8335"/>
                    </a:cubicBezTo>
                    <a:cubicBezTo>
                      <a:pt x="9776" y="5716"/>
                      <a:pt x="11169" y="2894"/>
                      <a:pt x="130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407;p22">
                <a:extLst>
                  <a:ext uri="{FF2B5EF4-FFF2-40B4-BE49-F238E27FC236}">
                    <a16:creationId xmlns:a16="http://schemas.microsoft.com/office/drawing/2014/main" id="{252388D3-790D-A077-9F8C-185FCFA91CF4}"/>
                  </a:ext>
                </a:extLst>
              </p:cNvPr>
              <p:cNvSpPr/>
              <p:nvPr/>
            </p:nvSpPr>
            <p:spPr>
              <a:xfrm>
                <a:off x="5066658" y="871105"/>
                <a:ext cx="663645" cy="831109"/>
              </a:xfrm>
              <a:custGeom>
                <a:avLst/>
                <a:gdLst/>
                <a:ahLst/>
                <a:cxnLst/>
                <a:rect l="l" t="t" r="r" b="b"/>
                <a:pathLst>
                  <a:path w="23409" h="29316" extrusionOk="0">
                    <a:moveTo>
                      <a:pt x="20731" y="1"/>
                    </a:moveTo>
                    <a:cubicBezTo>
                      <a:pt x="17052" y="1"/>
                      <a:pt x="11787" y="1284"/>
                      <a:pt x="7478" y="7349"/>
                    </a:cubicBezTo>
                    <a:cubicBezTo>
                      <a:pt x="1" y="17862"/>
                      <a:pt x="2894" y="28113"/>
                      <a:pt x="4144" y="29316"/>
                    </a:cubicBezTo>
                    <a:cubicBezTo>
                      <a:pt x="2906" y="13814"/>
                      <a:pt x="15919" y="9480"/>
                      <a:pt x="15919" y="9480"/>
                    </a:cubicBezTo>
                    <a:cubicBezTo>
                      <a:pt x="17408" y="7146"/>
                      <a:pt x="19182" y="4765"/>
                      <a:pt x="21313" y="2408"/>
                    </a:cubicBezTo>
                    <a:cubicBezTo>
                      <a:pt x="22004" y="1634"/>
                      <a:pt x="22694" y="907"/>
                      <a:pt x="23408" y="229"/>
                    </a:cubicBezTo>
                    <a:cubicBezTo>
                      <a:pt x="22680" y="103"/>
                      <a:pt x="21769" y="1"/>
                      <a:pt x="207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991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1167</Words>
  <Application>Microsoft Office PowerPoint</Application>
  <PresentationFormat>Widescreen</PresentationFormat>
  <Paragraphs>154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Fira Sans Extra Condensed Medium</vt:lpstr>
      <vt:lpstr>Symbol</vt:lpstr>
      <vt:lpstr>Office Theme</vt:lpstr>
      <vt:lpstr>5G PROJECT OVERVIEW TEAM DATA RANGERS</vt:lpstr>
      <vt:lpstr>PROBLEM STATEMENT Improve User Experience In Time By Identifying 5G Network Quality Problems</vt:lpstr>
      <vt:lpstr>DATA DESCRIPTION</vt:lpstr>
      <vt:lpstr>DATA DESCRIPTION (cont..)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Kotipalli, Srinivas Pramodh</dc:creator>
  <cp:lastModifiedBy>Kotipalli, Srinivas Pramodh</cp:lastModifiedBy>
  <cp:revision>52</cp:revision>
  <dcterms:created xsi:type="dcterms:W3CDTF">2022-11-21T02:20:54Z</dcterms:created>
  <dcterms:modified xsi:type="dcterms:W3CDTF">2022-11-22T16:51:33Z</dcterms:modified>
</cp:coreProperties>
</file>