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1" r:id="rId4"/>
    <p:sldId id="270" r:id="rId5"/>
    <p:sldId id="260" r:id="rId6"/>
    <p:sldId id="261" r:id="rId7"/>
    <p:sldId id="276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3A3B"/>
    <a:srgbClr val="4949E7"/>
    <a:srgbClr val="5EB2FC"/>
    <a:srgbClr val="70AD4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A7666B-C5A2-4AE7-BC9A-82F1276E5DCE}" v="8" dt="2022-11-29T13:10:19.1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FED050-85D8-4BAA-A988-413FD5E93DB3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885F16F-CA33-45F1-ACE3-66E6495BD41D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1" i="0" dirty="0">
              <a:solidFill>
                <a:schemeClr val="tx1"/>
              </a:solidFill>
            </a:rPr>
            <a:t>Indicator 1</a:t>
          </a:r>
          <a:r>
            <a:rPr lang="en-US" b="0" i="0" dirty="0">
              <a:solidFill>
                <a:schemeClr val="tx1"/>
              </a:solidFill>
            </a:rPr>
            <a:t>: In the first step of the three-way handshake, the time interval between the syn ack packet and the ack packet;</a:t>
          </a:r>
          <a:endParaRPr lang="en-US" dirty="0">
            <a:solidFill>
              <a:schemeClr val="tx1"/>
            </a:solidFill>
          </a:endParaRPr>
        </a:p>
      </dgm:t>
    </dgm:pt>
    <dgm:pt modelId="{6EC08684-C663-4E50-BB63-9C2C104AB445}" type="parTrans" cxnId="{4F927416-2F76-4746-8DE5-38B132830DB8}">
      <dgm:prSet/>
      <dgm:spPr/>
      <dgm:t>
        <a:bodyPr/>
        <a:lstStyle/>
        <a:p>
          <a:endParaRPr lang="en-US"/>
        </a:p>
      </dgm:t>
    </dgm:pt>
    <dgm:pt modelId="{E19FBB1A-77D8-4A57-B40F-5C0F5572BB75}" type="sibTrans" cxnId="{4F927416-2F76-4746-8DE5-38B132830DB8}">
      <dgm:prSet/>
      <dgm:spPr/>
      <dgm:t>
        <a:bodyPr/>
        <a:lstStyle/>
        <a:p>
          <a:endParaRPr lang="en-US"/>
        </a:p>
      </dgm:t>
    </dgm:pt>
    <dgm:pt modelId="{8EA0338B-591A-4238-AD6D-8931AB2F6E93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1" i="0" dirty="0">
              <a:solidFill>
                <a:schemeClr val="tx1"/>
              </a:solidFill>
            </a:rPr>
            <a:t>Indicator 2</a:t>
          </a:r>
          <a:r>
            <a:rPr lang="en-US" b="0" i="0" dirty="0">
              <a:solidFill>
                <a:schemeClr val="tx1"/>
              </a:solidFill>
            </a:rPr>
            <a:t>: In the second step of the three-way handshake, the time interval between the syn ack packet and the ack packet;</a:t>
          </a:r>
          <a:endParaRPr lang="en-US" dirty="0">
            <a:solidFill>
              <a:schemeClr val="tx1"/>
            </a:solidFill>
          </a:endParaRPr>
        </a:p>
      </dgm:t>
    </dgm:pt>
    <dgm:pt modelId="{A1713389-41D2-427A-93E1-312684A68E63}" type="parTrans" cxnId="{DBC55DA9-BCC0-4047-890C-DB3BD60E0AD7}">
      <dgm:prSet/>
      <dgm:spPr/>
      <dgm:t>
        <a:bodyPr/>
        <a:lstStyle/>
        <a:p>
          <a:endParaRPr lang="en-US"/>
        </a:p>
      </dgm:t>
    </dgm:pt>
    <dgm:pt modelId="{A2686BA6-0D4B-4132-94EF-3B4A03D0710F}" type="sibTrans" cxnId="{DBC55DA9-BCC0-4047-890C-DB3BD60E0AD7}">
      <dgm:prSet/>
      <dgm:spPr/>
      <dgm:t>
        <a:bodyPr/>
        <a:lstStyle/>
        <a:p>
          <a:endParaRPr lang="en-US"/>
        </a:p>
      </dgm:t>
    </dgm:pt>
    <dgm:pt modelId="{8F4E8959-A4CE-4832-8CA8-341E2562AFD2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1" i="0" dirty="0">
              <a:solidFill>
                <a:schemeClr val="tx1"/>
              </a:solidFill>
            </a:rPr>
            <a:t>Indicator 3</a:t>
          </a:r>
          <a:r>
            <a:rPr lang="en-US" b="0" i="0" dirty="0">
              <a:solidFill>
                <a:schemeClr val="tx1"/>
              </a:solidFill>
            </a:rPr>
            <a:t>: The time interval between the ack packet and the first payload packet in the three-way handshake;</a:t>
          </a:r>
          <a:endParaRPr lang="en-US" dirty="0">
            <a:solidFill>
              <a:schemeClr val="tx1"/>
            </a:solidFill>
          </a:endParaRPr>
        </a:p>
      </dgm:t>
    </dgm:pt>
    <dgm:pt modelId="{1AD1B898-D672-4B26-B668-C94B486119D2}" type="parTrans" cxnId="{549AE4B1-7FE5-4543-8FF5-0AFF54E03FC1}">
      <dgm:prSet/>
      <dgm:spPr/>
      <dgm:t>
        <a:bodyPr/>
        <a:lstStyle/>
        <a:p>
          <a:endParaRPr lang="en-US"/>
        </a:p>
      </dgm:t>
    </dgm:pt>
    <dgm:pt modelId="{0550EC4D-0F1F-4C07-93B1-19443156BD46}" type="sibTrans" cxnId="{549AE4B1-7FE5-4543-8FF5-0AFF54E03FC1}">
      <dgm:prSet/>
      <dgm:spPr/>
      <dgm:t>
        <a:bodyPr/>
        <a:lstStyle/>
        <a:p>
          <a:endParaRPr lang="en-US"/>
        </a:p>
      </dgm:t>
    </dgm:pt>
    <dgm:pt modelId="{D4486B37-605A-417D-AC71-0283F86DFA76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1" i="0" dirty="0">
              <a:solidFill>
                <a:schemeClr val="tx1"/>
              </a:solidFill>
            </a:rPr>
            <a:t>Indicator 4</a:t>
          </a:r>
          <a:r>
            <a:rPr lang="en-US" b="0" i="0" dirty="0">
              <a:solidFill>
                <a:schemeClr val="tx1"/>
              </a:solidFill>
            </a:rPr>
            <a:t>: The response delay of the first packet with payload after the establishment of TCP for multiple flows in the session;</a:t>
          </a:r>
          <a:endParaRPr lang="en-US" dirty="0">
            <a:solidFill>
              <a:schemeClr val="tx1"/>
            </a:solidFill>
          </a:endParaRPr>
        </a:p>
      </dgm:t>
    </dgm:pt>
    <dgm:pt modelId="{A1717B34-4F76-40D6-A17A-CA694A213B0A}" type="parTrans" cxnId="{26943C7D-AAED-4E34-B308-2B84664BD45F}">
      <dgm:prSet/>
      <dgm:spPr/>
      <dgm:t>
        <a:bodyPr/>
        <a:lstStyle/>
        <a:p>
          <a:endParaRPr lang="en-US"/>
        </a:p>
      </dgm:t>
    </dgm:pt>
    <dgm:pt modelId="{B0C7477F-47A7-4D7D-8895-82879890A162}" type="sibTrans" cxnId="{26943C7D-AAED-4E34-B308-2B84664BD45F}">
      <dgm:prSet/>
      <dgm:spPr/>
      <dgm:t>
        <a:bodyPr/>
        <a:lstStyle/>
        <a:p>
          <a:endParaRPr lang="en-US"/>
        </a:p>
      </dgm:t>
    </dgm:pt>
    <dgm:pt modelId="{9C390E36-69AC-464F-AC7E-00AE6A61E23B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1" i="0" dirty="0">
              <a:solidFill>
                <a:schemeClr val="tx1"/>
              </a:solidFill>
            </a:rPr>
            <a:t>Indicator 5</a:t>
          </a:r>
          <a:r>
            <a:rPr lang="en-US" b="0" i="0" dirty="0">
              <a:solidFill>
                <a:schemeClr val="tx1"/>
              </a:solidFill>
            </a:rPr>
            <a:t>: In TCP transmission, the actual delay of transmission from the DPI position to the user terminal;</a:t>
          </a:r>
          <a:endParaRPr lang="en-US" dirty="0">
            <a:solidFill>
              <a:schemeClr val="tx1"/>
            </a:solidFill>
          </a:endParaRPr>
        </a:p>
      </dgm:t>
    </dgm:pt>
    <dgm:pt modelId="{31D82A9B-65E3-4605-8349-9B4A4FDEC1FA}" type="parTrans" cxnId="{351B017B-6543-474E-B764-3077FCDE7838}">
      <dgm:prSet/>
      <dgm:spPr/>
      <dgm:t>
        <a:bodyPr/>
        <a:lstStyle/>
        <a:p>
          <a:endParaRPr lang="en-US"/>
        </a:p>
      </dgm:t>
    </dgm:pt>
    <dgm:pt modelId="{D04E5438-E47E-434D-A98A-EEAC2985D3B8}" type="sibTrans" cxnId="{351B017B-6543-474E-B764-3077FCDE7838}">
      <dgm:prSet/>
      <dgm:spPr/>
      <dgm:t>
        <a:bodyPr/>
        <a:lstStyle/>
        <a:p>
          <a:endParaRPr lang="en-US"/>
        </a:p>
      </dgm:t>
    </dgm:pt>
    <dgm:pt modelId="{5DC8505C-F6AC-4FF4-9415-ED572308A140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1" i="0" dirty="0">
              <a:solidFill>
                <a:schemeClr val="tx1"/>
              </a:solidFill>
            </a:rPr>
            <a:t>Indicator 6</a:t>
          </a:r>
          <a:r>
            <a:rPr lang="en-US" b="0" i="0" dirty="0">
              <a:solidFill>
                <a:schemeClr val="tx1"/>
              </a:solidFill>
            </a:rPr>
            <a:t>: In TCP transmission, the transmission delay from the DPI position to the website;</a:t>
          </a:r>
          <a:endParaRPr lang="en-US" dirty="0">
            <a:solidFill>
              <a:schemeClr val="tx1"/>
            </a:solidFill>
          </a:endParaRPr>
        </a:p>
      </dgm:t>
    </dgm:pt>
    <dgm:pt modelId="{E4D1AC61-9026-439E-84AB-FF15819A3AA9}" type="parTrans" cxnId="{E1D1C122-DAD1-4287-B62C-B09D1B4AF0A2}">
      <dgm:prSet/>
      <dgm:spPr/>
      <dgm:t>
        <a:bodyPr/>
        <a:lstStyle/>
        <a:p>
          <a:endParaRPr lang="en-US"/>
        </a:p>
      </dgm:t>
    </dgm:pt>
    <dgm:pt modelId="{5E06508A-D7FC-4D27-89D5-B8D89E2C1865}" type="sibTrans" cxnId="{E1D1C122-DAD1-4287-B62C-B09D1B4AF0A2}">
      <dgm:prSet/>
      <dgm:spPr/>
      <dgm:t>
        <a:bodyPr/>
        <a:lstStyle/>
        <a:p>
          <a:endParaRPr lang="en-US"/>
        </a:p>
      </dgm:t>
    </dgm:pt>
    <dgm:pt modelId="{A8EED15F-7FF6-458C-A2DC-DCFA35A960AC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1" i="0" dirty="0">
              <a:solidFill>
                <a:schemeClr val="tx1"/>
              </a:solidFill>
            </a:rPr>
            <a:t>Indicator 7</a:t>
          </a:r>
          <a:r>
            <a:rPr lang="en-US" b="0" i="0" dirty="0">
              <a:solidFill>
                <a:schemeClr val="tx1"/>
              </a:solidFill>
            </a:rPr>
            <a:t>: In TCP transmission, the percentage of downlink retransmitted packets in the current session;</a:t>
          </a:r>
          <a:endParaRPr lang="en-US" dirty="0">
            <a:solidFill>
              <a:schemeClr val="tx1"/>
            </a:solidFill>
          </a:endParaRPr>
        </a:p>
      </dgm:t>
    </dgm:pt>
    <dgm:pt modelId="{38FD43C1-157E-4208-ACAD-005EFB4729CA}" type="parTrans" cxnId="{748F38FD-F54E-4779-823D-115581D7D838}">
      <dgm:prSet/>
      <dgm:spPr/>
      <dgm:t>
        <a:bodyPr/>
        <a:lstStyle/>
        <a:p>
          <a:endParaRPr lang="en-US"/>
        </a:p>
      </dgm:t>
    </dgm:pt>
    <dgm:pt modelId="{857393FD-C83F-408A-820F-AD9530C43112}" type="sibTrans" cxnId="{748F38FD-F54E-4779-823D-115581D7D838}">
      <dgm:prSet/>
      <dgm:spPr/>
      <dgm:t>
        <a:bodyPr/>
        <a:lstStyle/>
        <a:p>
          <a:endParaRPr lang="en-US"/>
        </a:p>
      </dgm:t>
    </dgm:pt>
    <dgm:pt modelId="{AA853E47-50AE-4A46-9E8C-AD1FAD89A563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b="1" i="0" dirty="0">
              <a:solidFill>
                <a:schemeClr val="tx1"/>
              </a:solidFill>
            </a:rPr>
            <a:t>Indicator 8</a:t>
          </a:r>
          <a:r>
            <a:rPr lang="en-US" b="0" i="0" dirty="0">
              <a:solidFill>
                <a:schemeClr val="tx1"/>
              </a:solidFill>
            </a:rPr>
            <a:t>: In TCP transmission, the percentage of upstream retransmission packets of the current session.</a:t>
          </a:r>
          <a:endParaRPr lang="en-US" dirty="0">
            <a:solidFill>
              <a:schemeClr val="tx1"/>
            </a:solidFill>
          </a:endParaRPr>
        </a:p>
      </dgm:t>
    </dgm:pt>
    <dgm:pt modelId="{6AAC5FF9-302E-471D-8DB1-37A817E2DD56}" type="parTrans" cxnId="{BEBA0D1B-8DC6-43D0-ADE0-5CC4CF744B67}">
      <dgm:prSet/>
      <dgm:spPr/>
      <dgm:t>
        <a:bodyPr/>
        <a:lstStyle/>
        <a:p>
          <a:endParaRPr lang="en-US"/>
        </a:p>
      </dgm:t>
    </dgm:pt>
    <dgm:pt modelId="{8F9EDCD3-81DF-41D6-A159-C2A466FDAD5B}" type="sibTrans" cxnId="{BEBA0D1B-8DC6-43D0-ADE0-5CC4CF744B67}">
      <dgm:prSet/>
      <dgm:spPr/>
      <dgm:t>
        <a:bodyPr/>
        <a:lstStyle/>
        <a:p>
          <a:endParaRPr lang="en-US"/>
        </a:p>
      </dgm:t>
    </dgm:pt>
    <dgm:pt modelId="{403F387A-2FD6-405C-83D0-5E587D51F050}" type="pres">
      <dgm:prSet presAssocID="{76FED050-85D8-4BAA-A988-413FD5E93DB3}" presName="linear" presStyleCnt="0">
        <dgm:presLayoutVars>
          <dgm:animLvl val="lvl"/>
          <dgm:resizeHandles val="exact"/>
        </dgm:presLayoutVars>
      </dgm:prSet>
      <dgm:spPr/>
    </dgm:pt>
    <dgm:pt modelId="{82D618B1-D6B0-462F-A303-80495E425746}" type="pres">
      <dgm:prSet presAssocID="{B885F16F-CA33-45F1-ACE3-66E6495BD41D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5C65DC1D-7E92-48E4-8A25-07037ED57D72}" type="pres">
      <dgm:prSet presAssocID="{E19FBB1A-77D8-4A57-B40F-5C0F5572BB75}" presName="spacer" presStyleCnt="0"/>
      <dgm:spPr/>
    </dgm:pt>
    <dgm:pt modelId="{59907D20-22C4-433E-B8B1-97D92C4748F2}" type="pres">
      <dgm:prSet presAssocID="{8EA0338B-591A-4238-AD6D-8931AB2F6E93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DD3A1388-6A76-4D65-B747-C5766169818B}" type="pres">
      <dgm:prSet presAssocID="{A2686BA6-0D4B-4132-94EF-3B4A03D0710F}" presName="spacer" presStyleCnt="0"/>
      <dgm:spPr/>
    </dgm:pt>
    <dgm:pt modelId="{CE2EAEA6-4511-46F9-9DB3-6CD564069D4A}" type="pres">
      <dgm:prSet presAssocID="{8F4E8959-A4CE-4832-8CA8-341E2562AFD2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1DCE6064-4EDD-44B2-9289-BCAF05736A34}" type="pres">
      <dgm:prSet presAssocID="{0550EC4D-0F1F-4C07-93B1-19443156BD46}" presName="spacer" presStyleCnt="0"/>
      <dgm:spPr/>
    </dgm:pt>
    <dgm:pt modelId="{95AA7911-8AB8-48D6-BF0F-870DF7E19835}" type="pres">
      <dgm:prSet presAssocID="{D4486B37-605A-417D-AC71-0283F86DFA76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2C89ACB7-FC33-45D2-9E6D-F01263B186E4}" type="pres">
      <dgm:prSet presAssocID="{B0C7477F-47A7-4D7D-8895-82879890A162}" presName="spacer" presStyleCnt="0"/>
      <dgm:spPr/>
    </dgm:pt>
    <dgm:pt modelId="{82A0CA30-B407-40FF-AF3D-6AD1A09E9E91}" type="pres">
      <dgm:prSet presAssocID="{9C390E36-69AC-464F-AC7E-00AE6A61E23B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0AB0F54B-97F5-45C7-8D15-BD0C623BBEE2}" type="pres">
      <dgm:prSet presAssocID="{D04E5438-E47E-434D-A98A-EEAC2985D3B8}" presName="spacer" presStyleCnt="0"/>
      <dgm:spPr/>
    </dgm:pt>
    <dgm:pt modelId="{5BD0D807-4493-4DF6-A43D-5AEB14768601}" type="pres">
      <dgm:prSet presAssocID="{5DC8505C-F6AC-4FF4-9415-ED572308A140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498A7232-A040-4632-B69B-483E41EF0495}" type="pres">
      <dgm:prSet presAssocID="{5E06508A-D7FC-4D27-89D5-B8D89E2C1865}" presName="spacer" presStyleCnt="0"/>
      <dgm:spPr/>
    </dgm:pt>
    <dgm:pt modelId="{E9404B88-098D-4FAF-BFBC-7E6D024A3B2D}" type="pres">
      <dgm:prSet presAssocID="{A8EED15F-7FF6-458C-A2DC-DCFA35A960AC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D450971B-CBA0-4015-A3CC-9E202201124C}" type="pres">
      <dgm:prSet presAssocID="{857393FD-C83F-408A-820F-AD9530C43112}" presName="spacer" presStyleCnt="0"/>
      <dgm:spPr/>
    </dgm:pt>
    <dgm:pt modelId="{C7CF625B-F8A2-40D8-947D-A23961DE8EF8}" type="pres">
      <dgm:prSet presAssocID="{AA853E47-50AE-4A46-9E8C-AD1FAD89A563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4F927416-2F76-4746-8DE5-38B132830DB8}" srcId="{76FED050-85D8-4BAA-A988-413FD5E93DB3}" destId="{B885F16F-CA33-45F1-ACE3-66E6495BD41D}" srcOrd="0" destOrd="0" parTransId="{6EC08684-C663-4E50-BB63-9C2C104AB445}" sibTransId="{E19FBB1A-77D8-4A57-B40F-5C0F5572BB75}"/>
    <dgm:cxn modelId="{BEBA0D1B-8DC6-43D0-ADE0-5CC4CF744B67}" srcId="{76FED050-85D8-4BAA-A988-413FD5E93DB3}" destId="{AA853E47-50AE-4A46-9E8C-AD1FAD89A563}" srcOrd="7" destOrd="0" parTransId="{6AAC5FF9-302E-471D-8DB1-37A817E2DD56}" sibTransId="{8F9EDCD3-81DF-41D6-A159-C2A466FDAD5B}"/>
    <dgm:cxn modelId="{0E669F1B-C641-4690-860A-B883B2F6A98A}" type="presOf" srcId="{A8EED15F-7FF6-458C-A2DC-DCFA35A960AC}" destId="{E9404B88-098D-4FAF-BFBC-7E6D024A3B2D}" srcOrd="0" destOrd="0" presId="urn:microsoft.com/office/officeart/2005/8/layout/vList2"/>
    <dgm:cxn modelId="{E1D1C122-DAD1-4287-B62C-B09D1B4AF0A2}" srcId="{76FED050-85D8-4BAA-A988-413FD5E93DB3}" destId="{5DC8505C-F6AC-4FF4-9415-ED572308A140}" srcOrd="5" destOrd="0" parTransId="{E4D1AC61-9026-439E-84AB-FF15819A3AA9}" sibTransId="{5E06508A-D7FC-4D27-89D5-B8D89E2C1865}"/>
    <dgm:cxn modelId="{3543B627-132C-4822-A26A-B2DCB1901910}" type="presOf" srcId="{D4486B37-605A-417D-AC71-0283F86DFA76}" destId="{95AA7911-8AB8-48D6-BF0F-870DF7E19835}" srcOrd="0" destOrd="0" presId="urn:microsoft.com/office/officeart/2005/8/layout/vList2"/>
    <dgm:cxn modelId="{4A730833-144D-4CF7-859E-244BBEC0346C}" type="presOf" srcId="{8F4E8959-A4CE-4832-8CA8-341E2562AFD2}" destId="{CE2EAEA6-4511-46F9-9DB3-6CD564069D4A}" srcOrd="0" destOrd="0" presId="urn:microsoft.com/office/officeart/2005/8/layout/vList2"/>
    <dgm:cxn modelId="{17598471-6159-4DE7-91D9-71901EF11EC8}" type="presOf" srcId="{76FED050-85D8-4BAA-A988-413FD5E93DB3}" destId="{403F387A-2FD6-405C-83D0-5E587D51F050}" srcOrd="0" destOrd="0" presId="urn:microsoft.com/office/officeart/2005/8/layout/vList2"/>
    <dgm:cxn modelId="{351B017B-6543-474E-B764-3077FCDE7838}" srcId="{76FED050-85D8-4BAA-A988-413FD5E93DB3}" destId="{9C390E36-69AC-464F-AC7E-00AE6A61E23B}" srcOrd="4" destOrd="0" parTransId="{31D82A9B-65E3-4605-8349-9B4A4FDEC1FA}" sibTransId="{D04E5438-E47E-434D-A98A-EEAC2985D3B8}"/>
    <dgm:cxn modelId="{26943C7D-AAED-4E34-B308-2B84664BD45F}" srcId="{76FED050-85D8-4BAA-A988-413FD5E93DB3}" destId="{D4486B37-605A-417D-AC71-0283F86DFA76}" srcOrd="3" destOrd="0" parTransId="{A1717B34-4F76-40D6-A17A-CA694A213B0A}" sibTransId="{B0C7477F-47A7-4D7D-8895-82879890A162}"/>
    <dgm:cxn modelId="{33347088-F99F-4B02-8B68-540473267894}" type="presOf" srcId="{5DC8505C-F6AC-4FF4-9415-ED572308A140}" destId="{5BD0D807-4493-4DF6-A43D-5AEB14768601}" srcOrd="0" destOrd="0" presId="urn:microsoft.com/office/officeart/2005/8/layout/vList2"/>
    <dgm:cxn modelId="{277474A5-EBF1-4C3E-9AB3-1C8CFED53DCB}" type="presOf" srcId="{AA853E47-50AE-4A46-9E8C-AD1FAD89A563}" destId="{C7CF625B-F8A2-40D8-947D-A23961DE8EF8}" srcOrd="0" destOrd="0" presId="urn:microsoft.com/office/officeart/2005/8/layout/vList2"/>
    <dgm:cxn modelId="{DBC55DA9-BCC0-4047-890C-DB3BD60E0AD7}" srcId="{76FED050-85D8-4BAA-A988-413FD5E93DB3}" destId="{8EA0338B-591A-4238-AD6D-8931AB2F6E93}" srcOrd="1" destOrd="0" parTransId="{A1713389-41D2-427A-93E1-312684A68E63}" sibTransId="{A2686BA6-0D4B-4132-94EF-3B4A03D0710F}"/>
    <dgm:cxn modelId="{549AE4B1-7FE5-4543-8FF5-0AFF54E03FC1}" srcId="{76FED050-85D8-4BAA-A988-413FD5E93DB3}" destId="{8F4E8959-A4CE-4832-8CA8-341E2562AFD2}" srcOrd="2" destOrd="0" parTransId="{1AD1B898-D672-4B26-B668-C94B486119D2}" sibTransId="{0550EC4D-0F1F-4C07-93B1-19443156BD46}"/>
    <dgm:cxn modelId="{AB3F93D4-1B80-49C6-AC80-C4CFA707B7D9}" type="presOf" srcId="{9C390E36-69AC-464F-AC7E-00AE6A61E23B}" destId="{82A0CA30-B407-40FF-AF3D-6AD1A09E9E91}" srcOrd="0" destOrd="0" presId="urn:microsoft.com/office/officeart/2005/8/layout/vList2"/>
    <dgm:cxn modelId="{A51402DE-4D81-4506-B334-4D1B23BE4409}" type="presOf" srcId="{B885F16F-CA33-45F1-ACE3-66E6495BD41D}" destId="{82D618B1-D6B0-462F-A303-80495E425746}" srcOrd="0" destOrd="0" presId="urn:microsoft.com/office/officeart/2005/8/layout/vList2"/>
    <dgm:cxn modelId="{D0C3C1F7-1640-4B43-B545-DD20110B4C83}" type="presOf" srcId="{8EA0338B-591A-4238-AD6D-8931AB2F6E93}" destId="{59907D20-22C4-433E-B8B1-97D92C4748F2}" srcOrd="0" destOrd="0" presId="urn:microsoft.com/office/officeart/2005/8/layout/vList2"/>
    <dgm:cxn modelId="{748F38FD-F54E-4779-823D-115581D7D838}" srcId="{76FED050-85D8-4BAA-A988-413FD5E93DB3}" destId="{A8EED15F-7FF6-458C-A2DC-DCFA35A960AC}" srcOrd="6" destOrd="0" parTransId="{38FD43C1-157E-4208-ACAD-005EFB4729CA}" sibTransId="{857393FD-C83F-408A-820F-AD9530C43112}"/>
    <dgm:cxn modelId="{7213D8C6-9195-4601-A615-B7E56E840503}" type="presParOf" srcId="{403F387A-2FD6-405C-83D0-5E587D51F050}" destId="{82D618B1-D6B0-462F-A303-80495E425746}" srcOrd="0" destOrd="0" presId="urn:microsoft.com/office/officeart/2005/8/layout/vList2"/>
    <dgm:cxn modelId="{F58D7310-3A54-440F-AAF2-10C8E3234D9C}" type="presParOf" srcId="{403F387A-2FD6-405C-83D0-5E587D51F050}" destId="{5C65DC1D-7E92-48E4-8A25-07037ED57D72}" srcOrd="1" destOrd="0" presId="urn:microsoft.com/office/officeart/2005/8/layout/vList2"/>
    <dgm:cxn modelId="{B3FA4481-1EA1-4FF4-A36B-BC463764B388}" type="presParOf" srcId="{403F387A-2FD6-405C-83D0-5E587D51F050}" destId="{59907D20-22C4-433E-B8B1-97D92C4748F2}" srcOrd="2" destOrd="0" presId="urn:microsoft.com/office/officeart/2005/8/layout/vList2"/>
    <dgm:cxn modelId="{4A610814-EE10-4676-B67F-01303479E15C}" type="presParOf" srcId="{403F387A-2FD6-405C-83D0-5E587D51F050}" destId="{DD3A1388-6A76-4D65-B747-C5766169818B}" srcOrd="3" destOrd="0" presId="urn:microsoft.com/office/officeart/2005/8/layout/vList2"/>
    <dgm:cxn modelId="{E9472A6E-E847-4B7F-8DC5-69C722EBA302}" type="presParOf" srcId="{403F387A-2FD6-405C-83D0-5E587D51F050}" destId="{CE2EAEA6-4511-46F9-9DB3-6CD564069D4A}" srcOrd="4" destOrd="0" presId="urn:microsoft.com/office/officeart/2005/8/layout/vList2"/>
    <dgm:cxn modelId="{B6972787-7AD0-40ED-BBE5-B5571F432890}" type="presParOf" srcId="{403F387A-2FD6-405C-83D0-5E587D51F050}" destId="{1DCE6064-4EDD-44B2-9289-BCAF05736A34}" srcOrd="5" destOrd="0" presId="urn:microsoft.com/office/officeart/2005/8/layout/vList2"/>
    <dgm:cxn modelId="{C55486CB-1E44-4167-8CA4-BF92D0DB7661}" type="presParOf" srcId="{403F387A-2FD6-405C-83D0-5E587D51F050}" destId="{95AA7911-8AB8-48D6-BF0F-870DF7E19835}" srcOrd="6" destOrd="0" presId="urn:microsoft.com/office/officeart/2005/8/layout/vList2"/>
    <dgm:cxn modelId="{90503E4A-92BB-4796-886C-6F690F780FA1}" type="presParOf" srcId="{403F387A-2FD6-405C-83D0-5E587D51F050}" destId="{2C89ACB7-FC33-45D2-9E6D-F01263B186E4}" srcOrd="7" destOrd="0" presId="urn:microsoft.com/office/officeart/2005/8/layout/vList2"/>
    <dgm:cxn modelId="{7B5A6125-98AE-4BDA-A8C3-936BE431F226}" type="presParOf" srcId="{403F387A-2FD6-405C-83D0-5E587D51F050}" destId="{82A0CA30-B407-40FF-AF3D-6AD1A09E9E91}" srcOrd="8" destOrd="0" presId="urn:microsoft.com/office/officeart/2005/8/layout/vList2"/>
    <dgm:cxn modelId="{AC0FC45B-BD73-48AF-86D9-6201E2A6F590}" type="presParOf" srcId="{403F387A-2FD6-405C-83D0-5E587D51F050}" destId="{0AB0F54B-97F5-45C7-8D15-BD0C623BBEE2}" srcOrd="9" destOrd="0" presId="urn:microsoft.com/office/officeart/2005/8/layout/vList2"/>
    <dgm:cxn modelId="{2CF4323F-C17B-44E6-86B4-A0C1B253FBF3}" type="presParOf" srcId="{403F387A-2FD6-405C-83D0-5E587D51F050}" destId="{5BD0D807-4493-4DF6-A43D-5AEB14768601}" srcOrd="10" destOrd="0" presId="urn:microsoft.com/office/officeart/2005/8/layout/vList2"/>
    <dgm:cxn modelId="{867CD7F9-27E9-4367-9392-CA9216D2A28D}" type="presParOf" srcId="{403F387A-2FD6-405C-83D0-5E587D51F050}" destId="{498A7232-A040-4632-B69B-483E41EF0495}" srcOrd="11" destOrd="0" presId="urn:microsoft.com/office/officeart/2005/8/layout/vList2"/>
    <dgm:cxn modelId="{592E0AF8-AF2B-4E8C-B7B8-2F95DC3F72AB}" type="presParOf" srcId="{403F387A-2FD6-405C-83D0-5E587D51F050}" destId="{E9404B88-098D-4FAF-BFBC-7E6D024A3B2D}" srcOrd="12" destOrd="0" presId="urn:microsoft.com/office/officeart/2005/8/layout/vList2"/>
    <dgm:cxn modelId="{230F9704-59C3-46A9-AA03-1DECDB4C87E4}" type="presParOf" srcId="{403F387A-2FD6-405C-83D0-5E587D51F050}" destId="{D450971B-CBA0-4015-A3CC-9E202201124C}" srcOrd="13" destOrd="0" presId="urn:microsoft.com/office/officeart/2005/8/layout/vList2"/>
    <dgm:cxn modelId="{A7CF9C39-CCF0-48E9-A09D-A8B84D8FBBA4}" type="presParOf" srcId="{403F387A-2FD6-405C-83D0-5E587D51F050}" destId="{C7CF625B-F8A2-40D8-947D-A23961DE8EF8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618B1-D6B0-462F-A303-80495E425746}">
      <dsp:nvSpPr>
        <dsp:cNvPr id="0" name=""/>
        <dsp:cNvSpPr/>
      </dsp:nvSpPr>
      <dsp:spPr>
        <a:xfrm>
          <a:off x="0" y="166591"/>
          <a:ext cx="7345389" cy="47735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chemeClr val="tx1"/>
              </a:solidFill>
            </a:rPr>
            <a:t>Indicator 1</a:t>
          </a:r>
          <a:r>
            <a:rPr lang="en-US" sz="1200" b="0" i="0" kern="1200" dirty="0">
              <a:solidFill>
                <a:schemeClr val="tx1"/>
              </a:solidFill>
            </a:rPr>
            <a:t>: In the first step of the three-way handshake, the time interval between the syn ack packet and the ack packet;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3303" y="189894"/>
        <a:ext cx="7298783" cy="430753"/>
      </dsp:txXfrm>
    </dsp:sp>
    <dsp:sp modelId="{59907D20-22C4-433E-B8B1-97D92C4748F2}">
      <dsp:nvSpPr>
        <dsp:cNvPr id="0" name=""/>
        <dsp:cNvSpPr/>
      </dsp:nvSpPr>
      <dsp:spPr>
        <a:xfrm>
          <a:off x="0" y="678511"/>
          <a:ext cx="7345389" cy="47735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chemeClr val="tx1"/>
              </a:solidFill>
            </a:rPr>
            <a:t>Indicator 2</a:t>
          </a:r>
          <a:r>
            <a:rPr lang="en-US" sz="1200" b="0" i="0" kern="1200" dirty="0">
              <a:solidFill>
                <a:schemeClr val="tx1"/>
              </a:solidFill>
            </a:rPr>
            <a:t>: In the second step of the three-way handshake, the time interval between the syn ack packet and the ack packet;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3303" y="701814"/>
        <a:ext cx="7298783" cy="430753"/>
      </dsp:txXfrm>
    </dsp:sp>
    <dsp:sp modelId="{CE2EAEA6-4511-46F9-9DB3-6CD564069D4A}">
      <dsp:nvSpPr>
        <dsp:cNvPr id="0" name=""/>
        <dsp:cNvSpPr/>
      </dsp:nvSpPr>
      <dsp:spPr>
        <a:xfrm>
          <a:off x="0" y="1190431"/>
          <a:ext cx="7345389" cy="47735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chemeClr val="tx1"/>
              </a:solidFill>
            </a:rPr>
            <a:t>Indicator 3</a:t>
          </a:r>
          <a:r>
            <a:rPr lang="en-US" sz="1200" b="0" i="0" kern="1200" dirty="0">
              <a:solidFill>
                <a:schemeClr val="tx1"/>
              </a:solidFill>
            </a:rPr>
            <a:t>: The time interval between the ack packet and the first payload packet in the three-way handshake;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3303" y="1213734"/>
        <a:ext cx="7298783" cy="430753"/>
      </dsp:txXfrm>
    </dsp:sp>
    <dsp:sp modelId="{95AA7911-8AB8-48D6-BF0F-870DF7E19835}">
      <dsp:nvSpPr>
        <dsp:cNvPr id="0" name=""/>
        <dsp:cNvSpPr/>
      </dsp:nvSpPr>
      <dsp:spPr>
        <a:xfrm>
          <a:off x="0" y="1702351"/>
          <a:ext cx="7345389" cy="47735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chemeClr val="tx1"/>
              </a:solidFill>
            </a:rPr>
            <a:t>Indicator 4</a:t>
          </a:r>
          <a:r>
            <a:rPr lang="en-US" sz="1200" b="0" i="0" kern="1200" dirty="0">
              <a:solidFill>
                <a:schemeClr val="tx1"/>
              </a:solidFill>
            </a:rPr>
            <a:t>: The response delay of the first packet with payload after the establishment of TCP for multiple flows in the session;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3303" y="1725654"/>
        <a:ext cx="7298783" cy="430753"/>
      </dsp:txXfrm>
    </dsp:sp>
    <dsp:sp modelId="{82A0CA30-B407-40FF-AF3D-6AD1A09E9E91}">
      <dsp:nvSpPr>
        <dsp:cNvPr id="0" name=""/>
        <dsp:cNvSpPr/>
      </dsp:nvSpPr>
      <dsp:spPr>
        <a:xfrm>
          <a:off x="0" y="2214271"/>
          <a:ext cx="7345389" cy="47735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chemeClr val="tx1"/>
              </a:solidFill>
            </a:rPr>
            <a:t>Indicator 5</a:t>
          </a:r>
          <a:r>
            <a:rPr lang="en-US" sz="1200" b="0" i="0" kern="1200" dirty="0">
              <a:solidFill>
                <a:schemeClr val="tx1"/>
              </a:solidFill>
            </a:rPr>
            <a:t>: In TCP transmission, the actual delay of transmission from the DPI position to the user terminal;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3303" y="2237574"/>
        <a:ext cx="7298783" cy="430753"/>
      </dsp:txXfrm>
    </dsp:sp>
    <dsp:sp modelId="{5BD0D807-4493-4DF6-A43D-5AEB14768601}">
      <dsp:nvSpPr>
        <dsp:cNvPr id="0" name=""/>
        <dsp:cNvSpPr/>
      </dsp:nvSpPr>
      <dsp:spPr>
        <a:xfrm>
          <a:off x="0" y="2726190"/>
          <a:ext cx="7345389" cy="47735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chemeClr val="tx1"/>
              </a:solidFill>
            </a:rPr>
            <a:t>Indicator 6</a:t>
          </a:r>
          <a:r>
            <a:rPr lang="en-US" sz="1200" b="0" i="0" kern="1200" dirty="0">
              <a:solidFill>
                <a:schemeClr val="tx1"/>
              </a:solidFill>
            </a:rPr>
            <a:t>: In TCP transmission, the transmission delay from the DPI position to the website;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3303" y="2749493"/>
        <a:ext cx="7298783" cy="430753"/>
      </dsp:txXfrm>
    </dsp:sp>
    <dsp:sp modelId="{E9404B88-098D-4FAF-BFBC-7E6D024A3B2D}">
      <dsp:nvSpPr>
        <dsp:cNvPr id="0" name=""/>
        <dsp:cNvSpPr/>
      </dsp:nvSpPr>
      <dsp:spPr>
        <a:xfrm>
          <a:off x="0" y="3238110"/>
          <a:ext cx="7345389" cy="47735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chemeClr val="tx1"/>
              </a:solidFill>
            </a:rPr>
            <a:t>Indicator 7</a:t>
          </a:r>
          <a:r>
            <a:rPr lang="en-US" sz="1200" b="0" i="0" kern="1200" dirty="0">
              <a:solidFill>
                <a:schemeClr val="tx1"/>
              </a:solidFill>
            </a:rPr>
            <a:t>: In TCP transmission, the percentage of downlink retransmitted packets in the current session;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3303" y="3261413"/>
        <a:ext cx="7298783" cy="430753"/>
      </dsp:txXfrm>
    </dsp:sp>
    <dsp:sp modelId="{C7CF625B-F8A2-40D8-947D-A23961DE8EF8}">
      <dsp:nvSpPr>
        <dsp:cNvPr id="0" name=""/>
        <dsp:cNvSpPr/>
      </dsp:nvSpPr>
      <dsp:spPr>
        <a:xfrm>
          <a:off x="0" y="3750030"/>
          <a:ext cx="7345389" cy="47735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>
              <a:solidFill>
                <a:schemeClr val="tx1"/>
              </a:solidFill>
            </a:rPr>
            <a:t>Indicator 8</a:t>
          </a:r>
          <a:r>
            <a:rPr lang="en-US" sz="1200" b="0" i="0" kern="1200" dirty="0">
              <a:solidFill>
                <a:schemeClr val="tx1"/>
              </a:solidFill>
            </a:rPr>
            <a:t>: In TCP transmission, the percentage of upstream retransmission packets of the current session.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3303" y="3773333"/>
        <a:ext cx="7298783" cy="4307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01DB-1218-419B-FC9D-BDEA685ED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54EEF-AD66-0169-985C-FC40C077D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2A909-2B3A-97AB-EB19-F053A2AE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629F5-D10B-C466-E151-341A0C23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446B6-FC13-22B0-825E-7EFBD70B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0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33179-4EAC-325F-39D6-562F5826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9E92F-4EB4-9BD3-2E48-A80222365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CE1CA-EBA5-F4E6-FBF3-4367F9DF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EBEAB-CCE8-7569-8624-60943738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5728E-5C65-F664-33C1-463C7729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C477B2-8732-1A36-3A17-8B2394DD7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0BBBA-6EED-3238-7975-D5000E33F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37CDD-E055-363F-8213-7E6D123C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63A3D-DF91-6179-0F95-2FD5E46E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00AB3-6B05-CF82-05C3-E9E47DD18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9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99F88-8460-F3CE-EEB8-4EAEDD17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6BCC5-A250-B496-53C4-08A3917B7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AF8B9-7AA9-5E10-D0D1-EBB9769C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65CAB-E8B8-CC96-D15D-0B9C734C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308C7-28C5-D357-6E94-EB2F3BBE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7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36B8-8D19-05AE-8D78-8F843BCA8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DDFD3-F2F1-15FC-8ABA-67031523F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4AC7F-5FB9-DC4C-518A-447C3F60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2BAE5-FD41-03EF-D910-4334A5D88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F2445-42B3-C9B7-FD25-95EFF255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6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ACD9C-6692-85E0-3D26-9B76792B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5F52D-5775-4B1E-6071-E566F638B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A5BD8-6B3A-018E-9EAB-AABF07360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D4B6A-B4FE-746B-A93C-79E647D4B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0AF6D-AFE1-27A9-8E3A-DA82654D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C92F4-A416-2F78-CF87-4FE349D6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8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75347-B482-D6B7-A8DF-1971D1F8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06102-9895-A5B5-F50D-197FB0F0B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8FDE4-39FF-3999-FC87-DA3EBAC8B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504EB-F5A4-F438-3EB6-0EA0FF571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33382-1CE0-DC7A-94C8-203068C07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15C6B-33E3-7CDB-0DE2-84C8153B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3F1B1A-E9BB-07EE-CB83-8F8E7711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42712E-BEFB-8A32-4648-08534D9F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8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0975-6DD3-50B6-7D28-8014C051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D769E0-A0B0-55BE-BC7E-900823EA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A17E6-9B95-5B54-F9D7-6A039E12A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4A7BF-14A1-D58C-3DBA-7202EF0B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6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3CB94A-1A8E-C709-DD6F-195535C2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6639D-BDD1-7E72-23B5-C2629382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CE838-B603-260D-C3A2-725B1EC8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4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8863-0F88-BC83-4D2D-A6514CF6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5FAB1-F5A2-5300-2318-9DD8A05BE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03831-7F4B-75D4-1DF1-3DF455AEE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A9684-309B-CF11-4146-38604367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37B73-9BCC-08B1-343F-70719EF47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8B769-34B4-D803-31E8-52950D47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0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2571-BA2E-1CE7-B759-6590046D2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247A9-19EB-7FA4-25F2-788D9018A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F09A3-0931-AAD9-36D5-5FEB7255F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24891-34E7-70CD-2405-770BA5F99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4F779-C0A6-1C8C-7B9B-699FA3C0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905C4-990C-458B-D92C-1546EB3D4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8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26E83-8028-D4AB-A28D-CEA27B043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976B3-7325-072D-5582-77A0B4CA1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FBF07-F562-9BCF-B799-285065A73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3F728-E0AA-4669-97AD-F50223D8D15E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9FF4D-FD10-29B6-74A4-3452D9F97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91CBD-5A04-2D19-B4B1-8D2A0AA41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92C44-160F-4CD0-B6CD-9D32D97F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0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92B59-1134-266C-5E15-4593E2F98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3910112"/>
            <a:ext cx="3312734" cy="1357625"/>
          </a:xfrm>
          <a:noFill/>
        </p:spPr>
        <p:txBody>
          <a:bodyPr>
            <a:normAutofit fontScale="25000" lnSpcReduction="20000"/>
          </a:bodyPr>
          <a:lstStyle/>
          <a:p>
            <a:r>
              <a:rPr lang="en-US" sz="6400" b="1" dirty="0">
                <a:solidFill>
                  <a:srgbClr val="080808"/>
                </a:solidFill>
              </a:rPr>
              <a:t>Team Members:</a:t>
            </a:r>
          </a:p>
          <a:p>
            <a:r>
              <a:rPr lang="en-US" sz="5600" dirty="0">
                <a:solidFill>
                  <a:schemeClr val="accent1">
                    <a:lumMod val="50000"/>
                  </a:schemeClr>
                </a:solidFill>
              </a:rPr>
              <a:t>Bharath Raj Muppalla</a:t>
            </a:r>
          </a:p>
          <a:p>
            <a:r>
              <a:rPr lang="en-US" sz="5600" dirty="0">
                <a:solidFill>
                  <a:schemeClr val="accent1">
                    <a:lumMod val="50000"/>
                  </a:schemeClr>
                </a:solidFill>
              </a:rPr>
              <a:t>Cade Phelan</a:t>
            </a:r>
          </a:p>
          <a:p>
            <a:r>
              <a:rPr lang="en-US" sz="5600" dirty="0">
                <a:solidFill>
                  <a:schemeClr val="accent1">
                    <a:lumMod val="50000"/>
                  </a:schemeClr>
                </a:solidFill>
              </a:rPr>
              <a:t>Srinivas Pramodh Kotipalli</a:t>
            </a:r>
          </a:p>
          <a:p>
            <a:r>
              <a:rPr lang="en-US" sz="5600" dirty="0">
                <a:solidFill>
                  <a:schemeClr val="accent1">
                    <a:lumMod val="50000"/>
                  </a:schemeClr>
                </a:solidFill>
              </a:rPr>
              <a:t>Tharun Sai Raghavendra Veeram Reddygari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D412F-D150-DAF5-BF8B-BD9AB9820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5091" y="2180008"/>
            <a:ext cx="5782716" cy="1741274"/>
          </a:xfrm>
          <a:noFill/>
        </p:spPr>
        <p:txBody>
          <a:bodyPr anchor="ctr">
            <a:normAutofit/>
          </a:bodyPr>
          <a:lstStyle/>
          <a:p>
            <a:r>
              <a:rPr lang="en-US" sz="2800" b="1" i="0" dirty="0">
                <a:effectLst/>
                <a:latin typeface="+mn-lt"/>
              </a:rPr>
              <a:t>Classification of Home Network Users to Improve User Experience</a:t>
            </a:r>
            <a:br>
              <a:rPr lang="en-US" sz="2800" b="1" i="0" dirty="0">
                <a:effectLst/>
                <a:latin typeface="+mn-lt"/>
              </a:rPr>
            </a:br>
            <a:br>
              <a:rPr lang="en-US" sz="1050" b="1" i="0" dirty="0">
                <a:effectLst/>
                <a:latin typeface="-apple-system"/>
              </a:rPr>
            </a:br>
            <a:r>
              <a:rPr lang="en-US" sz="2400" b="1" dirty="0">
                <a:solidFill>
                  <a:srgbClr val="0070C0"/>
                </a:solidFill>
              </a:rPr>
              <a:t>Team Data Rangers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7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C0B32-EA1D-4EE1-5179-3510DD5BC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71" y="1852471"/>
            <a:ext cx="10709459" cy="507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Shifted focus from absolute Indicator values to other factors like network fluctuations as several scenarios are possible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011A48-15E5-E3F3-2BBD-A8C781728B84}"/>
              </a:ext>
            </a:extLst>
          </p:cNvPr>
          <p:cNvSpPr txBox="1">
            <a:spLocks/>
          </p:cNvSpPr>
          <p:nvPr/>
        </p:nvSpPr>
        <p:spPr>
          <a:xfrm>
            <a:off x="2211457" y="155953"/>
            <a:ext cx="8481497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Revised Perspective on Information from Indicators</a:t>
            </a:r>
          </a:p>
        </p:txBody>
      </p:sp>
      <p:grpSp>
        <p:nvGrpSpPr>
          <p:cNvPr id="17" name="Google Shape;98;p16">
            <a:extLst>
              <a:ext uri="{FF2B5EF4-FFF2-40B4-BE49-F238E27FC236}">
                <a16:creationId xmlns:a16="http://schemas.microsoft.com/office/drawing/2014/main" id="{995D16E6-A663-0BBF-82F4-1266C6EE321A}"/>
              </a:ext>
            </a:extLst>
          </p:cNvPr>
          <p:cNvGrpSpPr/>
          <p:nvPr/>
        </p:nvGrpSpPr>
        <p:grpSpPr>
          <a:xfrm>
            <a:off x="496955" y="5001687"/>
            <a:ext cx="3859537" cy="923350"/>
            <a:chOff x="2673613" y="2780700"/>
            <a:chExt cx="3859537" cy="923350"/>
          </a:xfrm>
        </p:grpSpPr>
        <p:sp>
          <p:nvSpPr>
            <p:cNvPr id="19" name="Google Shape;99;p16">
              <a:extLst>
                <a:ext uri="{FF2B5EF4-FFF2-40B4-BE49-F238E27FC236}">
                  <a16:creationId xmlns:a16="http://schemas.microsoft.com/office/drawing/2014/main" id="{555EDEE4-888A-DA04-AF38-DEDA6DBDBB69}"/>
                </a:ext>
              </a:extLst>
            </p:cNvPr>
            <p:cNvSpPr txBox="1"/>
            <p:nvPr/>
          </p:nvSpPr>
          <p:spPr>
            <a:xfrm>
              <a:off x="2673613" y="3001788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 dirty="0">
                  <a:solidFill>
                    <a:srgbClr val="FFC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500" dirty="0">
                <a:solidFill>
                  <a:srgbClr val="FFC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" name="Google Shape;100;p16">
              <a:extLst>
                <a:ext uri="{FF2B5EF4-FFF2-40B4-BE49-F238E27FC236}">
                  <a16:creationId xmlns:a16="http://schemas.microsoft.com/office/drawing/2014/main" id="{2D399596-6428-B842-14FA-143BF12EC1F8}"/>
                </a:ext>
              </a:extLst>
            </p:cNvPr>
            <p:cNvSpPr/>
            <p:nvPr/>
          </p:nvSpPr>
          <p:spPr>
            <a:xfrm>
              <a:off x="3466375" y="2780700"/>
              <a:ext cx="566175" cy="923350"/>
            </a:xfrm>
            <a:custGeom>
              <a:avLst/>
              <a:gdLst/>
              <a:ahLst/>
              <a:cxnLst/>
              <a:rect l="l" t="t" r="r" b="b"/>
              <a:pathLst>
                <a:path w="22647" h="36934" extrusionOk="0">
                  <a:moveTo>
                    <a:pt x="3869" y="1"/>
                  </a:moveTo>
                  <a:cubicBezTo>
                    <a:pt x="3069" y="1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9"/>
                  </a:lnTo>
                  <a:cubicBezTo>
                    <a:pt x="14919" y="17485"/>
                    <a:pt x="14919" y="19461"/>
                    <a:pt x="13693" y="20676"/>
                  </a:cubicBezTo>
                  <a:lnTo>
                    <a:pt x="1" y="34368"/>
                  </a:lnTo>
                  <a:lnTo>
                    <a:pt x="1655" y="36023"/>
                  </a:lnTo>
                  <a:cubicBezTo>
                    <a:pt x="2269" y="36630"/>
                    <a:pt x="3069" y="36934"/>
                    <a:pt x="3869" y="36934"/>
                  </a:cubicBezTo>
                  <a:cubicBezTo>
                    <a:pt x="4668" y="36934"/>
                    <a:pt x="5465" y="36630"/>
                    <a:pt x="6073" y="36023"/>
                  </a:cubicBezTo>
                  <a:lnTo>
                    <a:pt x="21420" y="20676"/>
                  </a:lnTo>
                  <a:cubicBezTo>
                    <a:pt x="22646" y="19461"/>
                    <a:pt x="22646" y="17485"/>
                    <a:pt x="21420" y="16259"/>
                  </a:cubicBezTo>
                  <a:lnTo>
                    <a:pt x="6073" y="911"/>
                  </a:lnTo>
                  <a:cubicBezTo>
                    <a:pt x="5465" y="304"/>
                    <a:pt x="4668" y="1"/>
                    <a:pt x="3869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1;p16">
              <a:extLst>
                <a:ext uri="{FF2B5EF4-FFF2-40B4-BE49-F238E27FC236}">
                  <a16:creationId xmlns:a16="http://schemas.microsoft.com/office/drawing/2014/main" id="{02D6053A-2F8D-89BA-92F7-F6C8080812F3}"/>
                </a:ext>
              </a:extLst>
            </p:cNvPr>
            <p:cNvSpPr/>
            <p:nvPr/>
          </p:nvSpPr>
          <p:spPr>
            <a:xfrm>
              <a:off x="3533650" y="3093100"/>
              <a:ext cx="171775" cy="298575"/>
            </a:xfrm>
            <a:custGeom>
              <a:avLst/>
              <a:gdLst/>
              <a:ahLst/>
              <a:cxnLst/>
              <a:rect l="l" t="t" r="r" b="b"/>
              <a:pathLst>
                <a:path w="6871" h="11943" extrusionOk="0">
                  <a:moveTo>
                    <a:pt x="1499" y="0"/>
                  </a:moveTo>
                  <a:cubicBezTo>
                    <a:pt x="736" y="0"/>
                    <a:pt x="0" y="595"/>
                    <a:pt x="0" y="1488"/>
                  </a:cubicBezTo>
                  <a:lnTo>
                    <a:pt x="0" y="10454"/>
                  </a:lnTo>
                  <a:cubicBezTo>
                    <a:pt x="0" y="11348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2"/>
                  </a:cubicBezTo>
                  <a:lnTo>
                    <a:pt x="5382" y="8656"/>
                  </a:lnTo>
                  <a:cubicBezTo>
                    <a:pt x="6870" y="7180"/>
                    <a:pt x="6870" y="4775"/>
                    <a:pt x="5382" y="3286"/>
                  </a:cubicBezTo>
                  <a:lnTo>
                    <a:pt x="2536" y="441"/>
                  </a:lnTo>
                  <a:cubicBezTo>
                    <a:pt x="2236" y="136"/>
                    <a:pt x="1864" y="0"/>
                    <a:pt x="149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2;p16">
              <a:extLst>
                <a:ext uri="{FF2B5EF4-FFF2-40B4-BE49-F238E27FC236}">
                  <a16:creationId xmlns:a16="http://schemas.microsoft.com/office/drawing/2014/main" id="{90268B4F-8C6D-2DB1-88A8-409517EA9AD8}"/>
                </a:ext>
              </a:extLst>
            </p:cNvPr>
            <p:cNvSpPr/>
            <p:nvPr/>
          </p:nvSpPr>
          <p:spPr>
            <a:xfrm>
              <a:off x="3680100" y="2865675"/>
              <a:ext cx="2853050" cy="753400"/>
            </a:xfrm>
            <a:custGeom>
              <a:avLst/>
              <a:gdLst/>
              <a:ahLst/>
              <a:cxnLst/>
              <a:rect l="l" t="t" r="r" b="b"/>
              <a:pathLst>
                <a:path w="114122" h="30136" extrusionOk="0">
                  <a:moveTo>
                    <a:pt x="0" y="1"/>
                  </a:moveTo>
                  <a:lnTo>
                    <a:pt x="12871" y="12860"/>
                  </a:lnTo>
                  <a:cubicBezTo>
                    <a:pt x="13478" y="13467"/>
                    <a:pt x="13788" y="14265"/>
                    <a:pt x="13788" y="15074"/>
                  </a:cubicBezTo>
                  <a:cubicBezTo>
                    <a:pt x="13788" y="15872"/>
                    <a:pt x="13478" y="16670"/>
                    <a:pt x="12871" y="17277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600" b="1" dirty="0">
                  <a:solidFill>
                    <a:srgbClr val="434343"/>
                  </a:solidFill>
                  <a:ea typeface="Roboto"/>
                  <a:cs typeface="Roboto"/>
                  <a:sym typeface="Roboto"/>
                </a:rPr>
                <a:t>Scenario 3</a:t>
              </a:r>
            </a:p>
          </p:txBody>
        </p:sp>
      </p:grpSp>
      <p:grpSp>
        <p:nvGrpSpPr>
          <p:cNvPr id="25" name="Google Shape;110;p16">
            <a:extLst>
              <a:ext uri="{FF2B5EF4-FFF2-40B4-BE49-F238E27FC236}">
                <a16:creationId xmlns:a16="http://schemas.microsoft.com/office/drawing/2014/main" id="{1404A565-7A4E-D062-6F71-C889D3CD31B6}"/>
              </a:ext>
            </a:extLst>
          </p:cNvPr>
          <p:cNvGrpSpPr/>
          <p:nvPr/>
        </p:nvGrpSpPr>
        <p:grpSpPr>
          <a:xfrm>
            <a:off x="496955" y="2582606"/>
            <a:ext cx="3859525" cy="923575"/>
            <a:chOff x="2673625" y="934650"/>
            <a:chExt cx="3859525" cy="923575"/>
          </a:xfrm>
        </p:grpSpPr>
        <p:sp>
          <p:nvSpPr>
            <p:cNvPr id="26" name="Google Shape;111;p16">
              <a:extLst>
                <a:ext uri="{FF2B5EF4-FFF2-40B4-BE49-F238E27FC236}">
                  <a16:creationId xmlns:a16="http://schemas.microsoft.com/office/drawing/2014/main" id="{8216A3CB-89B7-4887-EC73-16E36061FAF9}"/>
                </a:ext>
              </a:extLst>
            </p:cNvPr>
            <p:cNvSpPr txBox="1"/>
            <p:nvPr/>
          </p:nvSpPr>
          <p:spPr>
            <a:xfrm>
              <a:off x="2673625" y="1155725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5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" name="Google Shape;112;p16">
              <a:extLst>
                <a:ext uri="{FF2B5EF4-FFF2-40B4-BE49-F238E27FC236}">
                  <a16:creationId xmlns:a16="http://schemas.microsoft.com/office/drawing/2014/main" id="{E48D830C-D1DC-C098-C125-79D36F39D137}"/>
                </a:ext>
              </a:extLst>
            </p:cNvPr>
            <p:cNvSpPr/>
            <p:nvPr/>
          </p:nvSpPr>
          <p:spPr>
            <a:xfrm>
              <a:off x="3466375" y="934650"/>
              <a:ext cx="566175" cy="923575"/>
            </a:xfrm>
            <a:custGeom>
              <a:avLst/>
              <a:gdLst/>
              <a:ahLst/>
              <a:cxnLst/>
              <a:rect l="l" t="t" r="r" b="b"/>
              <a:pathLst>
                <a:path w="22647" h="36943" extrusionOk="0">
                  <a:moveTo>
                    <a:pt x="3869" y="0"/>
                  </a:moveTo>
                  <a:cubicBezTo>
                    <a:pt x="3069" y="0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8"/>
                  </a:lnTo>
                  <a:cubicBezTo>
                    <a:pt x="14919" y="17484"/>
                    <a:pt x="14919" y="19461"/>
                    <a:pt x="13693" y="20675"/>
                  </a:cubicBezTo>
                  <a:lnTo>
                    <a:pt x="1" y="34379"/>
                  </a:lnTo>
                  <a:lnTo>
                    <a:pt x="1655" y="36022"/>
                  </a:lnTo>
                  <a:cubicBezTo>
                    <a:pt x="2269" y="36636"/>
                    <a:pt x="3069" y="36942"/>
                    <a:pt x="3869" y="36942"/>
                  </a:cubicBezTo>
                  <a:cubicBezTo>
                    <a:pt x="4668" y="36942"/>
                    <a:pt x="5465" y="36636"/>
                    <a:pt x="6073" y="36022"/>
                  </a:cubicBezTo>
                  <a:lnTo>
                    <a:pt x="21420" y="20675"/>
                  </a:lnTo>
                  <a:cubicBezTo>
                    <a:pt x="22646" y="19461"/>
                    <a:pt x="22646" y="17484"/>
                    <a:pt x="21420" y="16258"/>
                  </a:cubicBezTo>
                  <a:lnTo>
                    <a:pt x="6073" y="911"/>
                  </a:lnTo>
                  <a:cubicBezTo>
                    <a:pt x="5465" y="304"/>
                    <a:pt x="4668" y="0"/>
                    <a:pt x="3869" y="0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3;p16">
              <a:extLst>
                <a:ext uri="{FF2B5EF4-FFF2-40B4-BE49-F238E27FC236}">
                  <a16:creationId xmlns:a16="http://schemas.microsoft.com/office/drawing/2014/main" id="{6FBB822D-F3CA-9720-F92D-6CEF5F1D0406}"/>
                </a:ext>
              </a:extLst>
            </p:cNvPr>
            <p:cNvSpPr/>
            <p:nvPr/>
          </p:nvSpPr>
          <p:spPr>
            <a:xfrm>
              <a:off x="3533650" y="1247050"/>
              <a:ext cx="171775" cy="298550"/>
            </a:xfrm>
            <a:custGeom>
              <a:avLst/>
              <a:gdLst/>
              <a:ahLst/>
              <a:cxnLst/>
              <a:rect l="l" t="t" r="r" b="b"/>
              <a:pathLst>
                <a:path w="6871" h="11942" extrusionOk="0">
                  <a:moveTo>
                    <a:pt x="1501" y="0"/>
                  </a:moveTo>
                  <a:cubicBezTo>
                    <a:pt x="737" y="0"/>
                    <a:pt x="0" y="597"/>
                    <a:pt x="0" y="1500"/>
                  </a:cubicBezTo>
                  <a:lnTo>
                    <a:pt x="0" y="10453"/>
                  </a:lnTo>
                  <a:cubicBezTo>
                    <a:pt x="0" y="11347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1"/>
                  </a:cubicBezTo>
                  <a:lnTo>
                    <a:pt x="5382" y="8656"/>
                  </a:lnTo>
                  <a:cubicBezTo>
                    <a:pt x="6870" y="7179"/>
                    <a:pt x="6870" y="4774"/>
                    <a:pt x="5382" y="3286"/>
                  </a:cubicBezTo>
                  <a:lnTo>
                    <a:pt x="2536" y="440"/>
                  </a:lnTo>
                  <a:cubicBezTo>
                    <a:pt x="2236" y="136"/>
                    <a:pt x="1865" y="0"/>
                    <a:pt x="1501" y="0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4;p16">
              <a:extLst>
                <a:ext uri="{FF2B5EF4-FFF2-40B4-BE49-F238E27FC236}">
                  <a16:creationId xmlns:a16="http://schemas.microsoft.com/office/drawing/2014/main" id="{DDCE71BF-371B-11E7-4531-9B3DBCC203A3}"/>
                </a:ext>
              </a:extLst>
            </p:cNvPr>
            <p:cNvSpPr/>
            <p:nvPr/>
          </p:nvSpPr>
          <p:spPr>
            <a:xfrm>
              <a:off x="3680100" y="1019625"/>
              <a:ext cx="2853050" cy="753400"/>
            </a:xfrm>
            <a:custGeom>
              <a:avLst/>
              <a:gdLst/>
              <a:ahLst/>
              <a:cxnLst/>
              <a:rect l="l" t="t" r="r" b="b"/>
              <a:pathLst>
                <a:path w="114122" h="30136" extrusionOk="0">
                  <a:moveTo>
                    <a:pt x="0" y="0"/>
                  </a:moveTo>
                  <a:lnTo>
                    <a:pt x="12871" y="12859"/>
                  </a:lnTo>
                  <a:cubicBezTo>
                    <a:pt x="13478" y="13466"/>
                    <a:pt x="13788" y="14276"/>
                    <a:pt x="13788" y="15074"/>
                  </a:cubicBezTo>
                  <a:cubicBezTo>
                    <a:pt x="13788" y="15871"/>
                    <a:pt x="13478" y="16669"/>
                    <a:pt x="12871" y="17276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b="1" dirty="0">
                  <a:solidFill>
                    <a:srgbClr val="434343"/>
                  </a:solidFill>
                  <a:ea typeface="Roboto"/>
                  <a:cs typeface="Roboto"/>
                  <a:sym typeface="Roboto"/>
                </a:rPr>
                <a:t>Scenario 1</a:t>
              </a:r>
              <a:endParaRPr sz="1600" b="1" dirty="0">
                <a:solidFill>
                  <a:srgbClr val="434343"/>
                </a:solidFill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" name="Google Shape;98;p16">
            <a:extLst>
              <a:ext uri="{FF2B5EF4-FFF2-40B4-BE49-F238E27FC236}">
                <a16:creationId xmlns:a16="http://schemas.microsoft.com/office/drawing/2014/main" id="{09F74E44-E120-CA41-7EA2-0D5849192FE6}"/>
              </a:ext>
            </a:extLst>
          </p:cNvPr>
          <p:cNvGrpSpPr/>
          <p:nvPr/>
        </p:nvGrpSpPr>
        <p:grpSpPr>
          <a:xfrm>
            <a:off x="496943" y="3785598"/>
            <a:ext cx="3859537" cy="923350"/>
            <a:chOff x="2673613" y="2780700"/>
            <a:chExt cx="3859537" cy="923350"/>
          </a:xfrm>
        </p:grpSpPr>
        <p:sp>
          <p:nvSpPr>
            <p:cNvPr id="32" name="Google Shape;99;p16">
              <a:extLst>
                <a:ext uri="{FF2B5EF4-FFF2-40B4-BE49-F238E27FC236}">
                  <a16:creationId xmlns:a16="http://schemas.microsoft.com/office/drawing/2014/main" id="{098C0182-AA5B-782E-9C3E-74AEEB84B9F3}"/>
                </a:ext>
              </a:extLst>
            </p:cNvPr>
            <p:cNvSpPr txBox="1"/>
            <p:nvPr/>
          </p:nvSpPr>
          <p:spPr>
            <a:xfrm>
              <a:off x="2673613" y="3001788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5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" name="Google Shape;100;p16">
              <a:extLst>
                <a:ext uri="{FF2B5EF4-FFF2-40B4-BE49-F238E27FC236}">
                  <a16:creationId xmlns:a16="http://schemas.microsoft.com/office/drawing/2014/main" id="{8C353346-BBC9-9DC9-59CF-54D3F2CB76E5}"/>
                </a:ext>
              </a:extLst>
            </p:cNvPr>
            <p:cNvSpPr/>
            <p:nvPr/>
          </p:nvSpPr>
          <p:spPr>
            <a:xfrm>
              <a:off x="3466375" y="2780700"/>
              <a:ext cx="566175" cy="923350"/>
            </a:xfrm>
            <a:custGeom>
              <a:avLst/>
              <a:gdLst/>
              <a:ahLst/>
              <a:cxnLst/>
              <a:rect l="l" t="t" r="r" b="b"/>
              <a:pathLst>
                <a:path w="22647" h="36934" extrusionOk="0">
                  <a:moveTo>
                    <a:pt x="3869" y="1"/>
                  </a:moveTo>
                  <a:cubicBezTo>
                    <a:pt x="3069" y="1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9"/>
                  </a:lnTo>
                  <a:cubicBezTo>
                    <a:pt x="14919" y="17485"/>
                    <a:pt x="14919" y="19461"/>
                    <a:pt x="13693" y="20676"/>
                  </a:cubicBezTo>
                  <a:lnTo>
                    <a:pt x="1" y="34368"/>
                  </a:lnTo>
                  <a:lnTo>
                    <a:pt x="1655" y="36023"/>
                  </a:lnTo>
                  <a:cubicBezTo>
                    <a:pt x="2269" y="36630"/>
                    <a:pt x="3069" y="36934"/>
                    <a:pt x="3869" y="36934"/>
                  </a:cubicBezTo>
                  <a:cubicBezTo>
                    <a:pt x="4668" y="36934"/>
                    <a:pt x="5465" y="36630"/>
                    <a:pt x="6073" y="36023"/>
                  </a:cubicBezTo>
                  <a:lnTo>
                    <a:pt x="21420" y="20676"/>
                  </a:lnTo>
                  <a:cubicBezTo>
                    <a:pt x="22646" y="19461"/>
                    <a:pt x="22646" y="17485"/>
                    <a:pt x="21420" y="16259"/>
                  </a:cubicBezTo>
                  <a:lnTo>
                    <a:pt x="6073" y="911"/>
                  </a:lnTo>
                  <a:cubicBezTo>
                    <a:pt x="5465" y="304"/>
                    <a:pt x="4668" y="1"/>
                    <a:pt x="3869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1;p16">
              <a:extLst>
                <a:ext uri="{FF2B5EF4-FFF2-40B4-BE49-F238E27FC236}">
                  <a16:creationId xmlns:a16="http://schemas.microsoft.com/office/drawing/2014/main" id="{90699856-A41F-C535-B193-3255F72A302A}"/>
                </a:ext>
              </a:extLst>
            </p:cNvPr>
            <p:cNvSpPr/>
            <p:nvPr/>
          </p:nvSpPr>
          <p:spPr>
            <a:xfrm>
              <a:off x="3533650" y="3093100"/>
              <a:ext cx="171775" cy="298575"/>
            </a:xfrm>
            <a:custGeom>
              <a:avLst/>
              <a:gdLst/>
              <a:ahLst/>
              <a:cxnLst/>
              <a:rect l="l" t="t" r="r" b="b"/>
              <a:pathLst>
                <a:path w="6871" h="11943" extrusionOk="0">
                  <a:moveTo>
                    <a:pt x="1499" y="0"/>
                  </a:moveTo>
                  <a:cubicBezTo>
                    <a:pt x="736" y="0"/>
                    <a:pt x="0" y="595"/>
                    <a:pt x="0" y="1488"/>
                  </a:cubicBezTo>
                  <a:lnTo>
                    <a:pt x="0" y="10454"/>
                  </a:lnTo>
                  <a:cubicBezTo>
                    <a:pt x="0" y="11348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2"/>
                  </a:cubicBezTo>
                  <a:lnTo>
                    <a:pt x="5382" y="8656"/>
                  </a:lnTo>
                  <a:cubicBezTo>
                    <a:pt x="6870" y="7180"/>
                    <a:pt x="6870" y="4775"/>
                    <a:pt x="5382" y="3286"/>
                  </a:cubicBezTo>
                  <a:lnTo>
                    <a:pt x="2536" y="441"/>
                  </a:lnTo>
                  <a:cubicBezTo>
                    <a:pt x="2236" y="136"/>
                    <a:pt x="1864" y="0"/>
                    <a:pt x="1499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2;p16">
              <a:extLst>
                <a:ext uri="{FF2B5EF4-FFF2-40B4-BE49-F238E27FC236}">
                  <a16:creationId xmlns:a16="http://schemas.microsoft.com/office/drawing/2014/main" id="{47250833-6151-8EF8-7766-8E3CD675E144}"/>
                </a:ext>
              </a:extLst>
            </p:cNvPr>
            <p:cNvSpPr/>
            <p:nvPr/>
          </p:nvSpPr>
          <p:spPr>
            <a:xfrm>
              <a:off x="3680100" y="2865675"/>
              <a:ext cx="2853050" cy="753400"/>
            </a:xfrm>
            <a:custGeom>
              <a:avLst/>
              <a:gdLst/>
              <a:ahLst/>
              <a:cxnLst/>
              <a:rect l="l" t="t" r="r" b="b"/>
              <a:pathLst>
                <a:path w="114122" h="30136" extrusionOk="0">
                  <a:moveTo>
                    <a:pt x="0" y="1"/>
                  </a:moveTo>
                  <a:lnTo>
                    <a:pt x="12871" y="12860"/>
                  </a:lnTo>
                  <a:cubicBezTo>
                    <a:pt x="13478" y="13467"/>
                    <a:pt x="13788" y="14265"/>
                    <a:pt x="13788" y="15074"/>
                  </a:cubicBezTo>
                  <a:cubicBezTo>
                    <a:pt x="13788" y="15872"/>
                    <a:pt x="13478" y="16670"/>
                    <a:pt x="12871" y="17277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b="1" dirty="0">
                  <a:solidFill>
                    <a:srgbClr val="434343"/>
                  </a:solidFill>
                  <a:ea typeface="Roboto"/>
                  <a:cs typeface="Roboto"/>
                  <a:sym typeface="Roboto"/>
                </a:rPr>
                <a:t>Scenario 2</a:t>
              </a:r>
              <a:endParaRPr sz="1600" b="1" dirty="0">
                <a:solidFill>
                  <a:srgbClr val="434343"/>
                </a:solidFill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4093551-45EF-55E3-31ED-5C1A13CE6EA6}"/>
              </a:ext>
            </a:extLst>
          </p:cNvPr>
          <p:cNvSpPr txBox="1"/>
          <p:nvPr/>
        </p:nvSpPr>
        <p:spPr>
          <a:xfrm>
            <a:off x="4065933" y="2641286"/>
            <a:ext cx="76771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ea typeface="Arial" panose="020B0604020202020204" pitchFamily="34" charset="0"/>
              </a:rPr>
              <a:t>High speed connection inversely proportional to time delays (lesser outliers)</a:t>
            </a:r>
          </a:p>
          <a:p>
            <a:pPr lvl="1">
              <a:spcBef>
                <a:spcPts val="0"/>
              </a:spcBef>
            </a:pPr>
            <a:endParaRPr lang="en-US" sz="1600" dirty="0">
              <a:effectLst/>
              <a:ea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a typeface="Arial" panose="020B0604020202020204" pitchFamily="34" charset="0"/>
              </a:rPr>
              <a:t>Exceptions if network fluctuates, multiple packets are transmitted</a:t>
            </a:r>
            <a:endParaRPr lang="en-US" sz="1600" dirty="0">
              <a:effectLst/>
              <a:ea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A79CB9-091D-2760-0727-F9628922D7DD}"/>
              </a:ext>
            </a:extLst>
          </p:cNvPr>
          <p:cNvSpPr txBox="1"/>
          <p:nvPr/>
        </p:nvSpPr>
        <p:spPr>
          <a:xfrm>
            <a:off x="4065933" y="3837800"/>
            <a:ext cx="75810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ea typeface="Arial" panose="020B0604020202020204" pitchFamily="34" charset="0"/>
              </a:rPr>
              <a:t>Size of time delay indicator dataset vs outliers</a:t>
            </a:r>
          </a:p>
          <a:p>
            <a:pPr lvl="1">
              <a:spcBef>
                <a:spcPts val="0"/>
              </a:spcBef>
            </a:pPr>
            <a:endParaRPr lang="en-US" sz="1600" dirty="0">
              <a:effectLst/>
              <a:ea typeface="Arial" panose="020B0604020202020204" pitchFamily="34" charset="0"/>
            </a:endParaRP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a typeface="Arial" panose="020B0604020202020204" pitchFamily="34" charset="0"/>
              </a:rPr>
              <a:t>Correlation of user experience with high-volume downloads/uploads </a:t>
            </a:r>
            <a:endParaRPr lang="en-US" sz="1600" dirty="0">
              <a:effectLst/>
              <a:ea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FBE9DF-6E8D-DB0F-07B2-9CAA6AA9C60D}"/>
              </a:ext>
            </a:extLst>
          </p:cNvPr>
          <p:cNvSpPr txBox="1"/>
          <p:nvPr/>
        </p:nvSpPr>
        <p:spPr>
          <a:xfrm>
            <a:off x="4065933" y="4950942"/>
            <a:ext cx="760816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ea typeface="Arial" panose="020B0604020202020204" pitchFamily="34" charset="0"/>
              </a:rPr>
              <a:t>High speed connection yet poor performance (package retransmissions and connection failures/delays due to bad performance of the connection)</a:t>
            </a:r>
          </a:p>
          <a:p>
            <a:pPr lvl="1">
              <a:spcBef>
                <a:spcPts val="0"/>
              </a:spcBef>
            </a:pPr>
            <a:endParaRPr lang="en-US" sz="1600" dirty="0">
              <a:effectLst/>
              <a:ea typeface="Arial" panose="020B0604020202020204" pitchFamily="34" charset="0"/>
            </a:endParaRPr>
          </a:p>
          <a:p>
            <a:pPr marL="800100" lvl="1" indent="-342900" algn="just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a typeface="Arial" panose="020B0604020202020204" pitchFamily="34" charset="0"/>
              </a:rPr>
              <a:t>User reporting good experience with minimal usage </a:t>
            </a:r>
            <a:r>
              <a:rPr lang="en-US" sz="1600" dirty="0">
                <a:effectLst/>
                <a:ea typeface="Arial" panose="020B0604020202020204" pitchFamily="34" charset="0"/>
              </a:rPr>
              <a:t>and the speed compensates for the connection issues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4834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DB05E-A33F-903A-A8DE-43958C13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765" y="2829193"/>
            <a:ext cx="5462209" cy="1560947"/>
          </a:xfrm>
          <a:noFill/>
          <a:ln w="57150">
            <a:solidFill>
              <a:srgbClr val="92D050"/>
            </a:solidFill>
          </a:ln>
        </p:spPr>
        <p:txBody>
          <a:bodyPr anchor="ctr">
            <a:norm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4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While the rest of the methods gave only about 50% test accuracy </a:t>
            </a:r>
          </a:p>
          <a:p>
            <a:pPr marR="0" lvl="0" 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400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4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Method 5 was selected as the final model, as it gave the highest accuracy of 64% </a:t>
            </a:r>
            <a:endParaRPr lang="en-US" sz="1400" b="1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E050B7-AD75-59EC-7F2B-CBE92EF5E3FA}"/>
              </a:ext>
            </a:extLst>
          </p:cNvPr>
          <p:cNvSpPr txBox="1">
            <a:spLocks/>
          </p:cNvSpPr>
          <p:nvPr/>
        </p:nvSpPr>
        <p:spPr>
          <a:xfrm>
            <a:off x="2612182" y="113352"/>
            <a:ext cx="8373287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Potential Solutions : ML Classification Methods</a:t>
            </a:r>
          </a:p>
        </p:txBody>
      </p:sp>
      <p:grpSp>
        <p:nvGrpSpPr>
          <p:cNvPr id="5" name="Google Shape;679;p29">
            <a:extLst>
              <a:ext uri="{FF2B5EF4-FFF2-40B4-BE49-F238E27FC236}">
                <a16:creationId xmlns:a16="http://schemas.microsoft.com/office/drawing/2014/main" id="{3F4BE7F9-0711-0944-B723-5E9A311BD29E}"/>
              </a:ext>
            </a:extLst>
          </p:cNvPr>
          <p:cNvGrpSpPr/>
          <p:nvPr/>
        </p:nvGrpSpPr>
        <p:grpSpPr>
          <a:xfrm>
            <a:off x="1063026" y="2432137"/>
            <a:ext cx="5735800" cy="757850"/>
            <a:chOff x="2206725" y="1254350"/>
            <a:chExt cx="5735800" cy="757850"/>
          </a:xfrm>
        </p:grpSpPr>
        <p:sp>
          <p:nvSpPr>
            <p:cNvPr id="6" name="Google Shape;680;p29">
              <a:extLst>
                <a:ext uri="{FF2B5EF4-FFF2-40B4-BE49-F238E27FC236}">
                  <a16:creationId xmlns:a16="http://schemas.microsoft.com/office/drawing/2014/main" id="{01AD90C9-E69B-5E62-C589-827703F3FEA3}"/>
                </a:ext>
              </a:extLst>
            </p:cNvPr>
            <p:cNvSpPr/>
            <p:nvPr/>
          </p:nvSpPr>
          <p:spPr>
            <a:xfrm>
              <a:off x="2820775" y="1614200"/>
              <a:ext cx="1440375" cy="25"/>
            </a:xfrm>
            <a:custGeom>
              <a:avLst/>
              <a:gdLst/>
              <a:ahLst/>
              <a:cxnLst/>
              <a:rect l="l" t="t" r="r" b="b"/>
              <a:pathLst>
                <a:path w="57615" h="1" fill="none" extrusionOk="0">
                  <a:moveTo>
                    <a:pt x="1" y="1"/>
                  </a:moveTo>
                  <a:lnTo>
                    <a:pt x="57615" y="1"/>
                  </a:lnTo>
                </a:path>
              </a:pathLst>
            </a:custGeom>
            <a:noFill/>
            <a:ln w="33625" cap="rnd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81;p29">
              <a:extLst>
                <a:ext uri="{FF2B5EF4-FFF2-40B4-BE49-F238E27FC236}">
                  <a16:creationId xmlns:a16="http://schemas.microsoft.com/office/drawing/2014/main" id="{6C7D90A6-99B4-0B7A-A477-DB1588B06FB4}"/>
                </a:ext>
              </a:extLst>
            </p:cNvPr>
            <p:cNvSpPr/>
            <p:nvPr/>
          </p:nvSpPr>
          <p:spPr>
            <a:xfrm>
              <a:off x="2206725" y="1254350"/>
              <a:ext cx="656350" cy="757850"/>
            </a:xfrm>
            <a:custGeom>
              <a:avLst/>
              <a:gdLst/>
              <a:ahLst/>
              <a:cxnLst/>
              <a:rect l="l" t="t" r="r" b="b"/>
              <a:pathLst>
                <a:path w="26254" h="30314" extrusionOk="0">
                  <a:moveTo>
                    <a:pt x="13133" y="0"/>
                  </a:moveTo>
                  <a:lnTo>
                    <a:pt x="0" y="7572"/>
                  </a:lnTo>
                  <a:lnTo>
                    <a:pt x="0" y="22729"/>
                  </a:lnTo>
                  <a:lnTo>
                    <a:pt x="13133" y="30313"/>
                  </a:lnTo>
                  <a:lnTo>
                    <a:pt x="26253" y="22729"/>
                  </a:lnTo>
                  <a:lnTo>
                    <a:pt x="26253" y="7572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82;p29">
              <a:extLst>
                <a:ext uri="{FF2B5EF4-FFF2-40B4-BE49-F238E27FC236}">
                  <a16:creationId xmlns:a16="http://schemas.microsoft.com/office/drawing/2014/main" id="{C3C1B209-BB3C-B0B5-8FFF-BA6647CE086E}"/>
                </a:ext>
              </a:extLst>
            </p:cNvPr>
            <p:cNvSpPr/>
            <p:nvPr/>
          </p:nvSpPr>
          <p:spPr>
            <a:xfrm>
              <a:off x="2268325" y="1325175"/>
              <a:ext cx="533425" cy="615875"/>
            </a:xfrm>
            <a:custGeom>
              <a:avLst/>
              <a:gdLst/>
              <a:ahLst/>
              <a:cxnLst/>
              <a:rect l="l" t="t" r="r" b="b"/>
              <a:pathLst>
                <a:path w="21337" h="24635" extrusionOk="0">
                  <a:moveTo>
                    <a:pt x="10669" y="1"/>
                  </a:moveTo>
                  <a:lnTo>
                    <a:pt x="1" y="6156"/>
                  </a:lnTo>
                  <a:lnTo>
                    <a:pt x="1" y="18479"/>
                  </a:lnTo>
                  <a:lnTo>
                    <a:pt x="10669" y="24635"/>
                  </a:lnTo>
                  <a:lnTo>
                    <a:pt x="21337" y="18479"/>
                  </a:lnTo>
                  <a:lnTo>
                    <a:pt x="21337" y="6156"/>
                  </a:lnTo>
                  <a:lnTo>
                    <a:pt x="106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83;p29">
              <a:extLst>
                <a:ext uri="{FF2B5EF4-FFF2-40B4-BE49-F238E27FC236}">
                  <a16:creationId xmlns:a16="http://schemas.microsoft.com/office/drawing/2014/main" id="{AEE2F9DF-BFBD-EAFC-7212-5A065425D7FA}"/>
                </a:ext>
              </a:extLst>
            </p:cNvPr>
            <p:cNvSpPr/>
            <p:nvPr/>
          </p:nvSpPr>
          <p:spPr>
            <a:xfrm>
              <a:off x="2369825" y="1468050"/>
              <a:ext cx="330125" cy="330125"/>
            </a:xfrm>
            <a:custGeom>
              <a:avLst/>
              <a:gdLst/>
              <a:ahLst/>
              <a:cxnLst/>
              <a:rect l="l" t="t" r="r" b="b"/>
              <a:pathLst>
                <a:path w="13205" h="13205" extrusionOk="0">
                  <a:moveTo>
                    <a:pt x="6611" y="2399"/>
                  </a:moveTo>
                  <a:cubicBezTo>
                    <a:pt x="7277" y="2399"/>
                    <a:pt x="7954" y="2558"/>
                    <a:pt x="8585" y="2894"/>
                  </a:cubicBezTo>
                  <a:cubicBezTo>
                    <a:pt x="10633" y="3977"/>
                    <a:pt x="11407" y="6525"/>
                    <a:pt x="10324" y="8585"/>
                  </a:cubicBezTo>
                  <a:cubicBezTo>
                    <a:pt x="9564" y="10005"/>
                    <a:pt x="8105" y="10813"/>
                    <a:pt x="6599" y="10813"/>
                  </a:cubicBezTo>
                  <a:cubicBezTo>
                    <a:pt x="5934" y="10813"/>
                    <a:pt x="5260" y="10655"/>
                    <a:pt x="4632" y="10323"/>
                  </a:cubicBezTo>
                  <a:cubicBezTo>
                    <a:pt x="2584" y="9228"/>
                    <a:pt x="1799" y="6680"/>
                    <a:pt x="2894" y="4632"/>
                  </a:cubicBezTo>
                  <a:cubicBezTo>
                    <a:pt x="3654" y="3212"/>
                    <a:pt x="5106" y="2399"/>
                    <a:pt x="6611" y="2399"/>
                  </a:cubicBezTo>
                  <a:close/>
                  <a:moveTo>
                    <a:pt x="5680" y="1"/>
                  </a:moveTo>
                  <a:lnTo>
                    <a:pt x="3692" y="608"/>
                  </a:lnTo>
                  <a:lnTo>
                    <a:pt x="3977" y="1548"/>
                  </a:lnTo>
                  <a:cubicBezTo>
                    <a:pt x="3287" y="1918"/>
                    <a:pt x="2656" y="2418"/>
                    <a:pt x="2156" y="3061"/>
                  </a:cubicBezTo>
                  <a:lnTo>
                    <a:pt x="1275" y="2596"/>
                  </a:lnTo>
                  <a:lnTo>
                    <a:pt x="298" y="4430"/>
                  </a:lnTo>
                  <a:lnTo>
                    <a:pt x="1180" y="4894"/>
                  </a:lnTo>
                  <a:cubicBezTo>
                    <a:pt x="929" y="5668"/>
                    <a:pt x="858" y="6466"/>
                    <a:pt x="941" y="7252"/>
                  </a:cubicBezTo>
                  <a:lnTo>
                    <a:pt x="1" y="7537"/>
                  </a:lnTo>
                  <a:lnTo>
                    <a:pt x="608" y="9526"/>
                  </a:lnTo>
                  <a:lnTo>
                    <a:pt x="1549" y="9240"/>
                  </a:lnTo>
                  <a:cubicBezTo>
                    <a:pt x="1918" y="9930"/>
                    <a:pt x="2418" y="10561"/>
                    <a:pt x="3061" y="11062"/>
                  </a:cubicBezTo>
                  <a:lnTo>
                    <a:pt x="2596" y="11931"/>
                  </a:lnTo>
                  <a:lnTo>
                    <a:pt x="4430" y="12907"/>
                  </a:lnTo>
                  <a:lnTo>
                    <a:pt x="4894" y="12038"/>
                  </a:lnTo>
                  <a:cubicBezTo>
                    <a:pt x="5449" y="12217"/>
                    <a:pt x="6016" y="12305"/>
                    <a:pt x="6583" y="12305"/>
                  </a:cubicBezTo>
                  <a:cubicBezTo>
                    <a:pt x="6806" y="12305"/>
                    <a:pt x="7029" y="12291"/>
                    <a:pt x="7252" y="12264"/>
                  </a:cubicBezTo>
                  <a:lnTo>
                    <a:pt x="7537" y="13205"/>
                  </a:lnTo>
                  <a:lnTo>
                    <a:pt x="9526" y="12597"/>
                  </a:lnTo>
                  <a:lnTo>
                    <a:pt x="9240" y="11657"/>
                  </a:lnTo>
                  <a:cubicBezTo>
                    <a:pt x="9931" y="11300"/>
                    <a:pt x="10562" y="10788"/>
                    <a:pt x="11062" y="10157"/>
                  </a:cubicBezTo>
                  <a:lnTo>
                    <a:pt x="11931" y="10621"/>
                  </a:lnTo>
                  <a:lnTo>
                    <a:pt x="12907" y="8776"/>
                  </a:lnTo>
                  <a:lnTo>
                    <a:pt x="12038" y="8323"/>
                  </a:lnTo>
                  <a:cubicBezTo>
                    <a:pt x="12288" y="7537"/>
                    <a:pt x="12359" y="6740"/>
                    <a:pt x="12264" y="5966"/>
                  </a:cubicBezTo>
                  <a:lnTo>
                    <a:pt x="13205" y="5668"/>
                  </a:lnTo>
                  <a:lnTo>
                    <a:pt x="12598" y="3680"/>
                  </a:lnTo>
                  <a:lnTo>
                    <a:pt x="11657" y="3977"/>
                  </a:lnTo>
                  <a:cubicBezTo>
                    <a:pt x="11300" y="3275"/>
                    <a:pt x="10788" y="2656"/>
                    <a:pt x="10157" y="2144"/>
                  </a:cubicBezTo>
                  <a:lnTo>
                    <a:pt x="10621" y="1275"/>
                  </a:lnTo>
                  <a:lnTo>
                    <a:pt x="8776" y="298"/>
                  </a:lnTo>
                  <a:lnTo>
                    <a:pt x="8323" y="1179"/>
                  </a:lnTo>
                  <a:cubicBezTo>
                    <a:pt x="7745" y="995"/>
                    <a:pt x="7160" y="908"/>
                    <a:pt x="6583" y="908"/>
                  </a:cubicBezTo>
                  <a:cubicBezTo>
                    <a:pt x="6376" y="908"/>
                    <a:pt x="6170" y="919"/>
                    <a:pt x="5966" y="941"/>
                  </a:cubicBezTo>
                  <a:lnTo>
                    <a:pt x="5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84;p29">
              <a:extLst>
                <a:ext uri="{FF2B5EF4-FFF2-40B4-BE49-F238E27FC236}">
                  <a16:creationId xmlns:a16="http://schemas.microsoft.com/office/drawing/2014/main" id="{4393A69D-2A3E-4AF9-D8D3-1AD6C1786D6C}"/>
                </a:ext>
              </a:extLst>
            </p:cNvPr>
            <p:cNvSpPr txBox="1"/>
            <p:nvPr/>
          </p:nvSpPr>
          <p:spPr>
            <a:xfrm>
              <a:off x="5613925" y="1464043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ea typeface="Arial" panose="020B0604020202020204" pitchFamily="34" charset="0"/>
                </a:rPr>
                <a:t>Isolation Forest Anomaly Detection</a:t>
              </a:r>
            </a:p>
          </p:txBody>
        </p:sp>
        <p:sp>
          <p:nvSpPr>
            <p:cNvPr id="15" name="Google Shape;685;p29">
              <a:extLst>
                <a:ext uri="{FF2B5EF4-FFF2-40B4-BE49-F238E27FC236}">
                  <a16:creationId xmlns:a16="http://schemas.microsoft.com/office/drawing/2014/main" id="{49DC2DA0-B282-5334-2F93-0818BF71F82C}"/>
                </a:ext>
              </a:extLst>
            </p:cNvPr>
            <p:cNvSpPr/>
            <p:nvPr/>
          </p:nvSpPr>
          <p:spPr>
            <a:xfrm>
              <a:off x="4261150" y="1478600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Method 01</a:t>
              </a:r>
              <a:endParaRPr sz="15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7" name="Google Shape;686;p29">
            <a:extLst>
              <a:ext uri="{FF2B5EF4-FFF2-40B4-BE49-F238E27FC236}">
                <a16:creationId xmlns:a16="http://schemas.microsoft.com/office/drawing/2014/main" id="{6C8C94DF-2EA8-603F-0D85-D4EC7DDA60B8}"/>
              </a:ext>
            </a:extLst>
          </p:cNvPr>
          <p:cNvGrpSpPr/>
          <p:nvPr/>
        </p:nvGrpSpPr>
        <p:grpSpPr>
          <a:xfrm>
            <a:off x="1778876" y="3080875"/>
            <a:ext cx="5019950" cy="757850"/>
            <a:chOff x="2922575" y="1798150"/>
            <a:chExt cx="5019950" cy="757850"/>
          </a:xfrm>
        </p:grpSpPr>
        <p:sp>
          <p:nvSpPr>
            <p:cNvPr id="19" name="Google Shape;687;p29">
              <a:extLst>
                <a:ext uri="{FF2B5EF4-FFF2-40B4-BE49-F238E27FC236}">
                  <a16:creationId xmlns:a16="http://schemas.microsoft.com/office/drawing/2014/main" id="{27C39A1F-9E5F-5D21-C494-A0ACC856FCD6}"/>
                </a:ext>
              </a:extLst>
            </p:cNvPr>
            <p:cNvSpPr/>
            <p:nvPr/>
          </p:nvSpPr>
          <p:spPr>
            <a:xfrm>
              <a:off x="3523550" y="2181525"/>
              <a:ext cx="737600" cy="25"/>
            </a:xfrm>
            <a:custGeom>
              <a:avLst/>
              <a:gdLst/>
              <a:ahLst/>
              <a:cxnLst/>
              <a:rect l="l" t="t" r="r" b="b"/>
              <a:pathLst>
                <a:path w="29504" h="1" fill="none" extrusionOk="0">
                  <a:moveTo>
                    <a:pt x="0" y="1"/>
                  </a:moveTo>
                  <a:lnTo>
                    <a:pt x="29504" y="1"/>
                  </a:lnTo>
                </a:path>
              </a:pathLst>
            </a:custGeom>
            <a:noFill/>
            <a:ln w="33625" cap="rnd" cmpd="sng">
              <a:solidFill>
                <a:srgbClr val="FCBD2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88;p29">
              <a:extLst>
                <a:ext uri="{FF2B5EF4-FFF2-40B4-BE49-F238E27FC236}">
                  <a16:creationId xmlns:a16="http://schemas.microsoft.com/office/drawing/2014/main" id="{DA2BC798-A519-7311-9392-082EBA2DAF84}"/>
                </a:ext>
              </a:extLst>
            </p:cNvPr>
            <p:cNvSpPr/>
            <p:nvPr/>
          </p:nvSpPr>
          <p:spPr>
            <a:xfrm>
              <a:off x="2922575" y="1798150"/>
              <a:ext cx="656350" cy="757850"/>
            </a:xfrm>
            <a:custGeom>
              <a:avLst/>
              <a:gdLst/>
              <a:ahLst/>
              <a:cxnLst/>
              <a:rect l="l" t="t" r="r" b="b"/>
              <a:pathLst>
                <a:path w="26254" h="30314" extrusionOk="0">
                  <a:moveTo>
                    <a:pt x="13133" y="1"/>
                  </a:moveTo>
                  <a:lnTo>
                    <a:pt x="1" y="7585"/>
                  </a:lnTo>
                  <a:lnTo>
                    <a:pt x="1" y="22742"/>
                  </a:lnTo>
                  <a:lnTo>
                    <a:pt x="13133" y="30314"/>
                  </a:lnTo>
                  <a:lnTo>
                    <a:pt x="26254" y="22742"/>
                  </a:lnTo>
                  <a:lnTo>
                    <a:pt x="26254" y="7585"/>
                  </a:lnTo>
                  <a:lnTo>
                    <a:pt x="131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89;p29">
              <a:extLst>
                <a:ext uri="{FF2B5EF4-FFF2-40B4-BE49-F238E27FC236}">
                  <a16:creationId xmlns:a16="http://schemas.microsoft.com/office/drawing/2014/main" id="{588BB8EF-05A2-4303-823F-6E5C4B5886A3}"/>
                </a:ext>
              </a:extLst>
            </p:cNvPr>
            <p:cNvSpPr/>
            <p:nvPr/>
          </p:nvSpPr>
          <p:spPr>
            <a:xfrm>
              <a:off x="2984200" y="1869300"/>
              <a:ext cx="533425" cy="615875"/>
            </a:xfrm>
            <a:custGeom>
              <a:avLst/>
              <a:gdLst/>
              <a:ahLst/>
              <a:cxnLst/>
              <a:rect l="l" t="t" r="r" b="b"/>
              <a:pathLst>
                <a:path w="21337" h="24635" extrusionOk="0">
                  <a:moveTo>
                    <a:pt x="10668" y="0"/>
                  </a:moveTo>
                  <a:lnTo>
                    <a:pt x="0" y="6156"/>
                  </a:lnTo>
                  <a:lnTo>
                    <a:pt x="0" y="18467"/>
                  </a:lnTo>
                  <a:lnTo>
                    <a:pt x="10668" y="24634"/>
                  </a:lnTo>
                  <a:lnTo>
                    <a:pt x="21336" y="18467"/>
                  </a:lnTo>
                  <a:lnTo>
                    <a:pt x="21336" y="6156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692;p29">
              <a:extLst>
                <a:ext uri="{FF2B5EF4-FFF2-40B4-BE49-F238E27FC236}">
                  <a16:creationId xmlns:a16="http://schemas.microsoft.com/office/drawing/2014/main" id="{248A453A-4D22-5D87-E878-640830105074}"/>
                </a:ext>
              </a:extLst>
            </p:cNvPr>
            <p:cNvSpPr/>
            <p:nvPr/>
          </p:nvSpPr>
          <p:spPr>
            <a:xfrm>
              <a:off x="4261150" y="2045938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Method 02</a:t>
              </a:r>
              <a:endParaRPr sz="1500" dirty="0">
                <a:solidFill>
                  <a:srgbClr val="FFFFFF"/>
                </a:solidFill>
              </a:endParaRPr>
            </a:p>
          </p:txBody>
        </p:sp>
        <p:sp>
          <p:nvSpPr>
            <p:cNvPr id="26" name="Google Shape;693;p29">
              <a:extLst>
                <a:ext uri="{FF2B5EF4-FFF2-40B4-BE49-F238E27FC236}">
                  <a16:creationId xmlns:a16="http://schemas.microsoft.com/office/drawing/2014/main" id="{E02256CD-4A57-9C0C-9815-3E292BDEA5F3}"/>
                </a:ext>
              </a:extLst>
            </p:cNvPr>
            <p:cNvSpPr txBox="1"/>
            <p:nvPr/>
          </p:nvSpPr>
          <p:spPr>
            <a:xfrm>
              <a:off x="5613925" y="2031393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ea typeface="Arial" panose="020B0604020202020204" pitchFamily="34" charset="0"/>
                </a:rPr>
                <a:t>VAR-based Anomaly Detection</a:t>
              </a:r>
            </a:p>
          </p:txBody>
        </p:sp>
      </p:grpSp>
      <p:grpSp>
        <p:nvGrpSpPr>
          <p:cNvPr id="27" name="Google Shape;694;p29">
            <a:extLst>
              <a:ext uri="{FF2B5EF4-FFF2-40B4-BE49-F238E27FC236}">
                <a16:creationId xmlns:a16="http://schemas.microsoft.com/office/drawing/2014/main" id="{08FD8E3F-0378-45A4-C7AE-ED6B26178C5F}"/>
              </a:ext>
            </a:extLst>
          </p:cNvPr>
          <p:cNvGrpSpPr/>
          <p:nvPr/>
        </p:nvGrpSpPr>
        <p:grpSpPr>
          <a:xfrm>
            <a:off x="2308126" y="3729612"/>
            <a:ext cx="4490700" cy="757850"/>
            <a:chOff x="3451825" y="2525325"/>
            <a:chExt cx="4490700" cy="757850"/>
          </a:xfrm>
        </p:grpSpPr>
        <p:sp>
          <p:nvSpPr>
            <p:cNvPr id="28" name="Google Shape;695;p29">
              <a:extLst>
                <a:ext uri="{FF2B5EF4-FFF2-40B4-BE49-F238E27FC236}">
                  <a16:creationId xmlns:a16="http://schemas.microsoft.com/office/drawing/2014/main" id="{B81487DF-B6DB-A83A-E477-26ACDDFAF9C3}"/>
                </a:ext>
              </a:extLst>
            </p:cNvPr>
            <p:cNvSpPr/>
            <p:nvPr/>
          </p:nvSpPr>
          <p:spPr>
            <a:xfrm>
              <a:off x="3989675" y="2914375"/>
              <a:ext cx="271475" cy="0"/>
            </a:xfrm>
            <a:custGeom>
              <a:avLst/>
              <a:gdLst/>
              <a:ahLst/>
              <a:cxnLst/>
              <a:rect l="l" t="t" r="r" b="b"/>
              <a:pathLst>
                <a:path w="10859" fill="none" extrusionOk="0">
                  <a:moveTo>
                    <a:pt x="1" y="0"/>
                  </a:moveTo>
                  <a:lnTo>
                    <a:pt x="10859" y="0"/>
                  </a:lnTo>
                </a:path>
              </a:pathLst>
            </a:custGeom>
            <a:noFill/>
            <a:ln w="33625" cap="rnd" cmpd="sng">
              <a:solidFill>
                <a:srgbClr val="5EB2FC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96;p29">
              <a:extLst>
                <a:ext uri="{FF2B5EF4-FFF2-40B4-BE49-F238E27FC236}">
                  <a16:creationId xmlns:a16="http://schemas.microsoft.com/office/drawing/2014/main" id="{545D9D8C-6989-2D6F-00EA-F333FDFF5046}"/>
                </a:ext>
              </a:extLst>
            </p:cNvPr>
            <p:cNvSpPr/>
            <p:nvPr/>
          </p:nvSpPr>
          <p:spPr>
            <a:xfrm>
              <a:off x="3451825" y="2525325"/>
              <a:ext cx="656350" cy="757850"/>
            </a:xfrm>
            <a:custGeom>
              <a:avLst/>
              <a:gdLst/>
              <a:ahLst/>
              <a:cxnLst/>
              <a:rect l="l" t="t" r="r" b="b"/>
              <a:pathLst>
                <a:path w="26254" h="30314" extrusionOk="0">
                  <a:moveTo>
                    <a:pt x="13121" y="1"/>
                  </a:moveTo>
                  <a:lnTo>
                    <a:pt x="0" y="7585"/>
                  </a:lnTo>
                  <a:lnTo>
                    <a:pt x="0" y="22741"/>
                  </a:lnTo>
                  <a:lnTo>
                    <a:pt x="13121" y="30314"/>
                  </a:lnTo>
                  <a:lnTo>
                    <a:pt x="26253" y="22741"/>
                  </a:lnTo>
                  <a:lnTo>
                    <a:pt x="26253" y="7585"/>
                  </a:lnTo>
                  <a:lnTo>
                    <a:pt x="13121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97;p29">
              <a:extLst>
                <a:ext uri="{FF2B5EF4-FFF2-40B4-BE49-F238E27FC236}">
                  <a16:creationId xmlns:a16="http://schemas.microsoft.com/office/drawing/2014/main" id="{89C0F0B7-9AC5-C1B1-2C7B-C2ED223F17D0}"/>
                </a:ext>
              </a:extLst>
            </p:cNvPr>
            <p:cNvSpPr/>
            <p:nvPr/>
          </p:nvSpPr>
          <p:spPr>
            <a:xfrm>
              <a:off x="3513125" y="2596475"/>
              <a:ext cx="533425" cy="615875"/>
            </a:xfrm>
            <a:custGeom>
              <a:avLst/>
              <a:gdLst/>
              <a:ahLst/>
              <a:cxnLst/>
              <a:rect l="l" t="t" r="r" b="b"/>
              <a:pathLst>
                <a:path w="21337" h="24635" extrusionOk="0">
                  <a:moveTo>
                    <a:pt x="10669" y="0"/>
                  </a:moveTo>
                  <a:lnTo>
                    <a:pt x="1" y="6156"/>
                  </a:lnTo>
                  <a:lnTo>
                    <a:pt x="1" y="18479"/>
                  </a:lnTo>
                  <a:lnTo>
                    <a:pt x="10669" y="24634"/>
                  </a:lnTo>
                  <a:lnTo>
                    <a:pt x="21337" y="18479"/>
                  </a:lnTo>
                  <a:lnTo>
                    <a:pt x="21337" y="6156"/>
                  </a:lnTo>
                  <a:lnTo>
                    <a:pt x="10669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99;p29">
              <a:extLst>
                <a:ext uri="{FF2B5EF4-FFF2-40B4-BE49-F238E27FC236}">
                  <a16:creationId xmlns:a16="http://schemas.microsoft.com/office/drawing/2014/main" id="{C664E548-F565-8B46-D0C3-BE4003C82D37}"/>
                </a:ext>
              </a:extLst>
            </p:cNvPr>
            <p:cNvSpPr/>
            <p:nvPr/>
          </p:nvSpPr>
          <p:spPr>
            <a:xfrm>
              <a:off x="4261150" y="2785463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Method 03</a:t>
              </a:r>
              <a:endParaRPr sz="1500" dirty="0">
                <a:solidFill>
                  <a:srgbClr val="FFFFFF"/>
                </a:solidFill>
              </a:endParaRPr>
            </a:p>
          </p:txBody>
        </p:sp>
        <p:sp>
          <p:nvSpPr>
            <p:cNvPr id="33" name="Google Shape;700;p29">
              <a:extLst>
                <a:ext uri="{FF2B5EF4-FFF2-40B4-BE49-F238E27FC236}">
                  <a16:creationId xmlns:a16="http://schemas.microsoft.com/office/drawing/2014/main" id="{F40240A4-3966-ECF3-3C07-0522118E4F49}"/>
                </a:ext>
              </a:extLst>
            </p:cNvPr>
            <p:cNvSpPr txBox="1"/>
            <p:nvPr/>
          </p:nvSpPr>
          <p:spPr>
            <a:xfrm>
              <a:off x="5613925" y="2764218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ea typeface="Arial" panose="020B0604020202020204" pitchFamily="34" charset="0"/>
                </a:rPr>
                <a:t>DTW-based time series classification</a:t>
              </a:r>
            </a:p>
          </p:txBody>
        </p:sp>
      </p:grpSp>
      <p:grpSp>
        <p:nvGrpSpPr>
          <p:cNvPr id="34" name="Google Shape;701;p29">
            <a:extLst>
              <a:ext uri="{FF2B5EF4-FFF2-40B4-BE49-F238E27FC236}">
                <a16:creationId xmlns:a16="http://schemas.microsoft.com/office/drawing/2014/main" id="{F9E010B8-CD15-372F-2783-62DD68877E11}"/>
              </a:ext>
            </a:extLst>
          </p:cNvPr>
          <p:cNvGrpSpPr/>
          <p:nvPr/>
        </p:nvGrpSpPr>
        <p:grpSpPr>
          <a:xfrm>
            <a:off x="1778876" y="4378350"/>
            <a:ext cx="5019950" cy="757850"/>
            <a:chOff x="2922575" y="3259950"/>
            <a:chExt cx="5019950" cy="757850"/>
          </a:xfrm>
        </p:grpSpPr>
        <p:sp>
          <p:nvSpPr>
            <p:cNvPr id="35" name="Google Shape;702;p29">
              <a:extLst>
                <a:ext uri="{FF2B5EF4-FFF2-40B4-BE49-F238E27FC236}">
                  <a16:creationId xmlns:a16="http://schemas.microsoft.com/office/drawing/2014/main" id="{47982611-2C61-A840-FDE7-BB8097FD1A6F}"/>
                </a:ext>
              </a:extLst>
            </p:cNvPr>
            <p:cNvSpPr/>
            <p:nvPr/>
          </p:nvSpPr>
          <p:spPr>
            <a:xfrm>
              <a:off x="3523550" y="3638850"/>
              <a:ext cx="737600" cy="25"/>
            </a:xfrm>
            <a:custGeom>
              <a:avLst/>
              <a:gdLst/>
              <a:ahLst/>
              <a:cxnLst/>
              <a:rect l="l" t="t" r="r" b="b"/>
              <a:pathLst>
                <a:path w="29504" h="1" fill="none" extrusionOk="0">
                  <a:moveTo>
                    <a:pt x="0" y="1"/>
                  </a:moveTo>
                  <a:lnTo>
                    <a:pt x="29504" y="1"/>
                  </a:lnTo>
                </a:path>
              </a:pathLst>
            </a:custGeom>
            <a:noFill/>
            <a:ln w="33625" cap="rnd" cmpd="sng">
              <a:solidFill>
                <a:srgbClr val="EC3A3B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03;p29">
              <a:extLst>
                <a:ext uri="{FF2B5EF4-FFF2-40B4-BE49-F238E27FC236}">
                  <a16:creationId xmlns:a16="http://schemas.microsoft.com/office/drawing/2014/main" id="{5645DB57-8C46-0232-44EC-A0189E48D5D5}"/>
                </a:ext>
              </a:extLst>
            </p:cNvPr>
            <p:cNvSpPr/>
            <p:nvPr/>
          </p:nvSpPr>
          <p:spPr>
            <a:xfrm>
              <a:off x="2922575" y="3259950"/>
              <a:ext cx="656350" cy="757850"/>
            </a:xfrm>
            <a:custGeom>
              <a:avLst/>
              <a:gdLst/>
              <a:ahLst/>
              <a:cxnLst/>
              <a:rect l="l" t="t" r="r" b="b"/>
              <a:pathLst>
                <a:path w="26254" h="30314" extrusionOk="0">
                  <a:moveTo>
                    <a:pt x="13133" y="0"/>
                  </a:moveTo>
                  <a:lnTo>
                    <a:pt x="1" y="7573"/>
                  </a:lnTo>
                  <a:lnTo>
                    <a:pt x="1" y="22729"/>
                  </a:lnTo>
                  <a:lnTo>
                    <a:pt x="13133" y="30313"/>
                  </a:lnTo>
                  <a:lnTo>
                    <a:pt x="26254" y="22729"/>
                  </a:lnTo>
                  <a:lnTo>
                    <a:pt x="26254" y="7573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04;p29">
              <a:extLst>
                <a:ext uri="{FF2B5EF4-FFF2-40B4-BE49-F238E27FC236}">
                  <a16:creationId xmlns:a16="http://schemas.microsoft.com/office/drawing/2014/main" id="{C87EA388-28FF-4E49-55F0-B76508566C5D}"/>
                </a:ext>
              </a:extLst>
            </p:cNvPr>
            <p:cNvSpPr/>
            <p:nvPr/>
          </p:nvSpPr>
          <p:spPr>
            <a:xfrm>
              <a:off x="2984200" y="3330775"/>
              <a:ext cx="533425" cy="615875"/>
            </a:xfrm>
            <a:custGeom>
              <a:avLst/>
              <a:gdLst/>
              <a:ahLst/>
              <a:cxnLst/>
              <a:rect l="l" t="t" r="r" b="b"/>
              <a:pathLst>
                <a:path w="21337" h="24635" extrusionOk="0">
                  <a:moveTo>
                    <a:pt x="10668" y="1"/>
                  </a:moveTo>
                  <a:lnTo>
                    <a:pt x="0" y="6156"/>
                  </a:lnTo>
                  <a:lnTo>
                    <a:pt x="0" y="18479"/>
                  </a:lnTo>
                  <a:lnTo>
                    <a:pt x="10668" y="24635"/>
                  </a:lnTo>
                  <a:lnTo>
                    <a:pt x="21336" y="18479"/>
                  </a:lnTo>
                  <a:lnTo>
                    <a:pt x="21336" y="6156"/>
                  </a:lnTo>
                  <a:lnTo>
                    <a:pt x="1066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06;p29">
              <a:extLst>
                <a:ext uri="{FF2B5EF4-FFF2-40B4-BE49-F238E27FC236}">
                  <a16:creationId xmlns:a16="http://schemas.microsoft.com/office/drawing/2014/main" id="{4350DE98-6CC5-B92E-E503-2A0EB1765ACB}"/>
                </a:ext>
              </a:extLst>
            </p:cNvPr>
            <p:cNvSpPr/>
            <p:nvPr/>
          </p:nvSpPr>
          <p:spPr>
            <a:xfrm>
              <a:off x="4261150" y="3506688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Method 04</a:t>
              </a:r>
              <a:endParaRPr sz="1500" dirty="0">
                <a:solidFill>
                  <a:srgbClr val="FFFFFF"/>
                </a:solidFill>
              </a:endParaRPr>
            </a:p>
          </p:txBody>
        </p:sp>
        <p:sp>
          <p:nvSpPr>
            <p:cNvPr id="40" name="Google Shape;707;p29">
              <a:extLst>
                <a:ext uri="{FF2B5EF4-FFF2-40B4-BE49-F238E27FC236}">
                  <a16:creationId xmlns:a16="http://schemas.microsoft.com/office/drawing/2014/main" id="{FA2B7D6D-621B-9422-1D77-83EC2C6EB0C5}"/>
                </a:ext>
              </a:extLst>
            </p:cNvPr>
            <p:cNvSpPr txBox="1"/>
            <p:nvPr/>
          </p:nvSpPr>
          <p:spPr>
            <a:xfrm>
              <a:off x="5613925" y="3488555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ea typeface="Arial" panose="020B0604020202020204" pitchFamily="34" charset="0"/>
                </a:rPr>
                <a:t>CWT and CNN-based time series classification</a:t>
              </a:r>
            </a:p>
          </p:txBody>
        </p:sp>
      </p:grpSp>
      <p:grpSp>
        <p:nvGrpSpPr>
          <p:cNvPr id="41" name="Google Shape;708;p29">
            <a:extLst>
              <a:ext uri="{FF2B5EF4-FFF2-40B4-BE49-F238E27FC236}">
                <a16:creationId xmlns:a16="http://schemas.microsoft.com/office/drawing/2014/main" id="{25A89F8F-BFB2-70B1-F58B-0C4F958BA699}"/>
              </a:ext>
            </a:extLst>
          </p:cNvPr>
          <p:cNvGrpSpPr/>
          <p:nvPr/>
        </p:nvGrpSpPr>
        <p:grpSpPr>
          <a:xfrm>
            <a:off x="1063026" y="5027087"/>
            <a:ext cx="5735800" cy="1088413"/>
            <a:chOff x="2206725" y="3849300"/>
            <a:chExt cx="5735800" cy="1088413"/>
          </a:xfrm>
        </p:grpSpPr>
        <p:sp>
          <p:nvSpPr>
            <p:cNvPr id="42" name="Google Shape;709;p29">
              <a:extLst>
                <a:ext uri="{FF2B5EF4-FFF2-40B4-BE49-F238E27FC236}">
                  <a16:creationId xmlns:a16="http://schemas.microsoft.com/office/drawing/2014/main" id="{05AB6CB5-AD80-B555-DB37-EF1FB9C0D99B}"/>
                </a:ext>
              </a:extLst>
            </p:cNvPr>
            <p:cNvSpPr/>
            <p:nvPr/>
          </p:nvSpPr>
          <p:spPr>
            <a:xfrm>
              <a:off x="2820775" y="4227925"/>
              <a:ext cx="1440375" cy="25"/>
            </a:xfrm>
            <a:custGeom>
              <a:avLst/>
              <a:gdLst/>
              <a:ahLst/>
              <a:cxnLst/>
              <a:rect l="l" t="t" r="r" b="b"/>
              <a:pathLst>
                <a:path w="57615" h="1" fill="none" extrusionOk="0">
                  <a:moveTo>
                    <a:pt x="1" y="0"/>
                  </a:moveTo>
                  <a:lnTo>
                    <a:pt x="57615" y="0"/>
                  </a:lnTo>
                </a:path>
              </a:pathLst>
            </a:custGeom>
            <a:noFill/>
            <a:ln w="33625" cap="rnd" cmpd="sng">
              <a:solidFill>
                <a:srgbClr val="92D05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10;p29">
              <a:extLst>
                <a:ext uri="{FF2B5EF4-FFF2-40B4-BE49-F238E27FC236}">
                  <a16:creationId xmlns:a16="http://schemas.microsoft.com/office/drawing/2014/main" id="{ACA70C73-7749-9A26-5161-33CC0130B35E}"/>
                </a:ext>
              </a:extLst>
            </p:cNvPr>
            <p:cNvSpPr/>
            <p:nvPr/>
          </p:nvSpPr>
          <p:spPr>
            <a:xfrm>
              <a:off x="2206725" y="3849300"/>
              <a:ext cx="656350" cy="757550"/>
            </a:xfrm>
            <a:custGeom>
              <a:avLst/>
              <a:gdLst/>
              <a:ahLst/>
              <a:cxnLst/>
              <a:rect l="l" t="t" r="r" b="b"/>
              <a:pathLst>
                <a:path w="26254" h="30302" extrusionOk="0">
                  <a:moveTo>
                    <a:pt x="13133" y="0"/>
                  </a:moveTo>
                  <a:lnTo>
                    <a:pt x="0" y="7573"/>
                  </a:lnTo>
                  <a:lnTo>
                    <a:pt x="0" y="22729"/>
                  </a:lnTo>
                  <a:lnTo>
                    <a:pt x="13133" y="30302"/>
                  </a:lnTo>
                  <a:lnTo>
                    <a:pt x="26253" y="22729"/>
                  </a:lnTo>
                  <a:lnTo>
                    <a:pt x="26253" y="7573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11;p29">
              <a:extLst>
                <a:ext uri="{FF2B5EF4-FFF2-40B4-BE49-F238E27FC236}">
                  <a16:creationId xmlns:a16="http://schemas.microsoft.com/office/drawing/2014/main" id="{0140F981-06D9-49AF-AB27-95CC29288DC3}"/>
                </a:ext>
              </a:extLst>
            </p:cNvPr>
            <p:cNvSpPr/>
            <p:nvPr/>
          </p:nvSpPr>
          <p:spPr>
            <a:xfrm>
              <a:off x="2268325" y="3920150"/>
              <a:ext cx="533425" cy="615875"/>
            </a:xfrm>
            <a:custGeom>
              <a:avLst/>
              <a:gdLst/>
              <a:ahLst/>
              <a:cxnLst/>
              <a:rect l="l" t="t" r="r" b="b"/>
              <a:pathLst>
                <a:path w="21337" h="24635" extrusionOk="0">
                  <a:moveTo>
                    <a:pt x="10669" y="0"/>
                  </a:moveTo>
                  <a:lnTo>
                    <a:pt x="1" y="6156"/>
                  </a:lnTo>
                  <a:lnTo>
                    <a:pt x="1" y="18479"/>
                  </a:lnTo>
                  <a:lnTo>
                    <a:pt x="10669" y="24634"/>
                  </a:lnTo>
                  <a:lnTo>
                    <a:pt x="21337" y="18479"/>
                  </a:lnTo>
                  <a:lnTo>
                    <a:pt x="21337" y="6156"/>
                  </a:lnTo>
                  <a:lnTo>
                    <a:pt x="10669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12;p29">
              <a:extLst>
                <a:ext uri="{FF2B5EF4-FFF2-40B4-BE49-F238E27FC236}">
                  <a16:creationId xmlns:a16="http://schemas.microsoft.com/office/drawing/2014/main" id="{67DB7DF4-BC9A-3F80-DBB5-2E2E729763B5}"/>
                </a:ext>
              </a:extLst>
            </p:cNvPr>
            <p:cNvSpPr/>
            <p:nvPr/>
          </p:nvSpPr>
          <p:spPr>
            <a:xfrm>
              <a:off x="2384125" y="4044275"/>
              <a:ext cx="298875" cy="300200"/>
            </a:xfrm>
            <a:custGeom>
              <a:avLst/>
              <a:gdLst/>
              <a:ahLst/>
              <a:cxnLst/>
              <a:rect l="l" t="t" r="r" b="b"/>
              <a:pathLst>
                <a:path w="11955" h="12008" extrusionOk="0">
                  <a:moveTo>
                    <a:pt x="5080" y="0"/>
                  </a:moveTo>
                  <a:cubicBezTo>
                    <a:pt x="4833" y="0"/>
                    <a:pt x="4541" y="139"/>
                    <a:pt x="4298" y="452"/>
                  </a:cubicBezTo>
                  <a:cubicBezTo>
                    <a:pt x="4108" y="703"/>
                    <a:pt x="3929" y="1179"/>
                    <a:pt x="3894" y="1476"/>
                  </a:cubicBezTo>
                  <a:cubicBezTo>
                    <a:pt x="3786" y="2405"/>
                    <a:pt x="4382" y="2953"/>
                    <a:pt x="4608" y="3286"/>
                  </a:cubicBezTo>
                  <a:cubicBezTo>
                    <a:pt x="4763" y="3512"/>
                    <a:pt x="4846" y="3929"/>
                    <a:pt x="4691" y="4441"/>
                  </a:cubicBezTo>
                  <a:lnTo>
                    <a:pt x="1096" y="4441"/>
                  </a:lnTo>
                  <a:cubicBezTo>
                    <a:pt x="393" y="4441"/>
                    <a:pt x="0" y="4989"/>
                    <a:pt x="238" y="5656"/>
                  </a:cubicBezTo>
                  <a:lnTo>
                    <a:pt x="2072" y="10728"/>
                  </a:lnTo>
                  <a:cubicBezTo>
                    <a:pt x="2179" y="11013"/>
                    <a:pt x="2513" y="11251"/>
                    <a:pt x="2810" y="11251"/>
                  </a:cubicBezTo>
                  <a:lnTo>
                    <a:pt x="7132" y="11251"/>
                  </a:lnTo>
                  <a:cubicBezTo>
                    <a:pt x="7430" y="11251"/>
                    <a:pt x="7858" y="11430"/>
                    <a:pt x="8073" y="11644"/>
                  </a:cubicBezTo>
                  <a:lnTo>
                    <a:pt x="8275" y="11847"/>
                  </a:lnTo>
                  <a:cubicBezTo>
                    <a:pt x="8382" y="11954"/>
                    <a:pt x="8525" y="12007"/>
                    <a:pt x="8668" y="12007"/>
                  </a:cubicBezTo>
                  <a:cubicBezTo>
                    <a:pt x="8811" y="12007"/>
                    <a:pt x="8954" y="11954"/>
                    <a:pt x="9061" y="11847"/>
                  </a:cubicBezTo>
                  <a:lnTo>
                    <a:pt x="11728" y="9168"/>
                  </a:lnTo>
                  <a:cubicBezTo>
                    <a:pt x="11954" y="8954"/>
                    <a:pt x="11954" y="8596"/>
                    <a:pt x="11728" y="8382"/>
                  </a:cubicBezTo>
                  <a:lnTo>
                    <a:pt x="9371" y="6013"/>
                  </a:lnTo>
                  <a:cubicBezTo>
                    <a:pt x="9144" y="5798"/>
                    <a:pt x="8978" y="5620"/>
                    <a:pt x="8978" y="5608"/>
                  </a:cubicBezTo>
                  <a:cubicBezTo>
                    <a:pt x="8978" y="5608"/>
                    <a:pt x="8013" y="3810"/>
                    <a:pt x="6608" y="2893"/>
                  </a:cubicBezTo>
                  <a:cubicBezTo>
                    <a:pt x="5215" y="1965"/>
                    <a:pt x="5608" y="1298"/>
                    <a:pt x="5608" y="548"/>
                  </a:cubicBezTo>
                  <a:cubicBezTo>
                    <a:pt x="5608" y="203"/>
                    <a:pt x="5377" y="0"/>
                    <a:pt x="50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13;p29">
              <a:extLst>
                <a:ext uri="{FF2B5EF4-FFF2-40B4-BE49-F238E27FC236}">
                  <a16:creationId xmlns:a16="http://schemas.microsoft.com/office/drawing/2014/main" id="{DFA9AB8C-7C3B-5374-54C5-C7D610504C35}"/>
                </a:ext>
              </a:extLst>
            </p:cNvPr>
            <p:cNvSpPr/>
            <p:nvPr/>
          </p:nvSpPr>
          <p:spPr>
            <a:xfrm>
              <a:off x="4261150" y="4092338"/>
              <a:ext cx="1236000" cy="271200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Method 05</a:t>
              </a:r>
              <a:endParaRPr sz="1500" dirty="0">
                <a:solidFill>
                  <a:srgbClr val="FFFFFF"/>
                </a:solidFill>
              </a:endParaRPr>
            </a:p>
          </p:txBody>
        </p:sp>
        <p:sp>
          <p:nvSpPr>
            <p:cNvPr id="47" name="Google Shape;714;p29">
              <a:extLst>
                <a:ext uri="{FF2B5EF4-FFF2-40B4-BE49-F238E27FC236}">
                  <a16:creationId xmlns:a16="http://schemas.microsoft.com/office/drawing/2014/main" id="{F8E9F712-1E24-AD53-43CD-D6059B6341C9}"/>
                </a:ext>
              </a:extLst>
            </p:cNvPr>
            <p:cNvSpPr txBox="1"/>
            <p:nvPr/>
          </p:nvSpPr>
          <p:spPr>
            <a:xfrm>
              <a:off x="5613925" y="4077942"/>
              <a:ext cx="2328600" cy="85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ea typeface="Arial" panose="020B0604020202020204" pitchFamily="34" charset="0"/>
                </a:rPr>
                <a:t>DWT and a combination of ML classifiers like Random Forest, </a:t>
              </a:r>
              <a:r>
                <a:rPr lang="en-US" sz="1400" dirty="0" err="1">
                  <a:effectLst/>
                  <a:ea typeface="Arial" panose="020B0604020202020204" pitchFamily="34" charset="0"/>
                </a:rPr>
                <a:t>XGBoost</a:t>
              </a:r>
              <a:r>
                <a:rPr lang="en-US" sz="1400" dirty="0">
                  <a:effectLst/>
                  <a:ea typeface="Arial" panose="020B0604020202020204" pitchFamily="34" charset="0"/>
                </a:rPr>
                <a:t>, KNN 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E40DA29-2990-6EF6-AF0C-309CD18DD020}"/>
              </a:ext>
            </a:extLst>
          </p:cNvPr>
          <p:cNvSpPr txBox="1"/>
          <p:nvPr/>
        </p:nvSpPr>
        <p:spPr>
          <a:xfrm>
            <a:off x="1063026" y="1734674"/>
            <a:ext cx="98458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Explored various methods of modeling and classification of longitudinal and time series data:</a:t>
            </a:r>
          </a:p>
        </p:txBody>
      </p:sp>
      <p:pic>
        <p:nvPicPr>
          <p:cNvPr id="53" name="Graphic 52" descr="Magnifying glass with solid fill">
            <a:extLst>
              <a:ext uri="{FF2B5EF4-FFF2-40B4-BE49-F238E27FC236}">
                <a16:creationId xmlns:a16="http://schemas.microsoft.com/office/drawing/2014/main" id="{9A4DAC27-2373-A5C3-04C6-8DFB15402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876" y="3289317"/>
            <a:ext cx="320350" cy="320350"/>
          </a:xfrm>
          <a:prstGeom prst="rect">
            <a:avLst/>
          </a:prstGeom>
        </p:spPr>
      </p:pic>
      <p:pic>
        <p:nvPicPr>
          <p:cNvPr id="55" name="Graphic 54" descr="Monthly calendar with solid fill">
            <a:extLst>
              <a:ext uri="{FF2B5EF4-FFF2-40B4-BE49-F238E27FC236}">
                <a16:creationId xmlns:a16="http://schemas.microsoft.com/office/drawing/2014/main" id="{3D7B2280-E0C3-78F3-3544-44094C9A0F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5963" y="3948455"/>
            <a:ext cx="320350" cy="320350"/>
          </a:xfrm>
          <a:prstGeom prst="rect">
            <a:avLst/>
          </a:prstGeom>
        </p:spPr>
      </p:pic>
      <p:pic>
        <p:nvPicPr>
          <p:cNvPr id="57" name="Graphic 56" descr="Social network with solid fill">
            <a:extLst>
              <a:ext uri="{FF2B5EF4-FFF2-40B4-BE49-F238E27FC236}">
                <a16:creationId xmlns:a16="http://schemas.microsoft.com/office/drawing/2014/main" id="{6AB1751A-D287-0438-94F6-E77AACF183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95976" y="4536908"/>
            <a:ext cx="422150" cy="42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92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C2EA630-1C42-1C41-C3B0-A7D94DCFE2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1467" r="2568" b="60970"/>
          <a:stretch/>
        </p:blipFill>
        <p:spPr>
          <a:xfrm>
            <a:off x="803386" y="1686517"/>
            <a:ext cx="5918668" cy="1568547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049C273D-AA18-CEC0-6B1B-C9777FD81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86" y="3716144"/>
            <a:ext cx="5409708" cy="21638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15BC9-53F1-E7E8-C580-A18B86C41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787" y="1863947"/>
            <a:ext cx="5175519" cy="3995324"/>
          </a:xfrm>
        </p:spPr>
        <p:txBody>
          <a:bodyPr>
            <a:normAutofit/>
          </a:bodyPr>
          <a:lstStyle/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DWT on Grouped Data</a:t>
            </a:r>
            <a:r>
              <a:rPr lang="en-US" sz="1600" dirty="0">
                <a:effectLst/>
                <a:ea typeface="Arial" panose="020B0604020202020204" pitchFamily="34" charset="0"/>
              </a:rPr>
              <a:t> : 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Developed 6 different sets of features using 6 different wavelet types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a typeface="Arial" panose="020B0604020202020204" pitchFamily="34" charset="0"/>
              </a:rPr>
              <a:t>d</a:t>
            </a:r>
            <a:r>
              <a:rPr lang="en-US" sz="1600" dirty="0">
                <a:effectLst/>
                <a:ea typeface="Arial" panose="020B0604020202020204" pitchFamily="34" charset="0"/>
              </a:rPr>
              <a:t>b2,db5,sym5,coif5, </a:t>
            </a:r>
            <a:r>
              <a:rPr lang="en-US" sz="1600" dirty="0" err="1">
                <a:effectLst/>
                <a:ea typeface="Arial" panose="020B0604020202020204" pitchFamily="34" charset="0"/>
              </a:rPr>
              <a:t>bior</a:t>
            </a:r>
            <a:r>
              <a:rPr lang="en-US" sz="1600" dirty="0">
                <a:effectLst/>
                <a:ea typeface="Arial" panose="020B0604020202020204" pitchFamily="34" charset="0"/>
              </a:rPr>
              <a:t>, 2.4 rbio3.1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effectLst/>
              <a:ea typeface="Arial" panose="020B0604020202020204" pitchFamily="34" charset="0"/>
            </a:endParaRPr>
          </a:p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DWT on PCA on Grouped Data: 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Using PCA, created a new set of variables</a:t>
            </a:r>
            <a:endParaRPr lang="en-US" sz="1600" dirty="0">
              <a:ea typeface="Arial" panose="020B0604020202020204" pitchFamily="34" charset="0"/>
            </a:endParaRP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8 components to explain maximum variability </a:t>
            </a:r>
          </a:p>
          <a:p>
            <a:pPr marL="800100" lvl="1" indent="-342900" algn="just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1600" dirty="0">
              <a:effectLst/>
              <a:ea typeface="Arial" panose="020B0604020202020204" pitchFamily="34" charset="0"/>
            </a:endParaRPr>
          </a:p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DWT on PCA of derivative of Grouped Data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a typeface="Arial" panose="020B0604020202020204" pitchFamily="34" charset="0"/>
              </a:rPr>
              <a:t>To capture information on the </a:t>
            </a:r>
            <a:r>
              <a:rPr lang="en-US" sz="1600" dirty="0">
                <a:effectLst/>
                <a:ea typeface="Arial" panose="020B0604020202020204" pitchFamily="34" charset="0"/>
              </a:rPr>
              <a:t>fluctuation of the values, the rate of change of indicators was used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Another set of features using PCA over estimated derivatives of the indicators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40479909-D91A-CB83-C945-15276E228F18}"/>
              </a:ext>
            </a:extLst>
          </p:cNvPr>
          <p:cNvSpPr txBox="1">
            <a:spLocks/>
          </p:cNvSpPr>
          <p:nvPr/>
        </p:nvSpPr>
        <p:spPr>
          <a:xfrm>
            <a:off x="1727090" y="44030"/>
            <a:ext cx="9710530" cy="669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effectLst/>
                <a:ea typeface="Arial" panose="020B0604020202020204" pitchFamily="34" charset="0"/>
              </a:rPr>
              <a:t>Preprocessing, Feature Extraction, and Experimentation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A39C68-8783-88F4-1534-D604876D8BF7}"/>
              </a:ext>
            </a:extLst>
          </p:cNvPr>
          <p:cNvSpPr/>
          <p:nvPr/>
        </p:nvSpPr>
        <p:spPr>
          <a:xfrm>
            <a:off x="6614787" y="1050711"/>
            <a:ext cx="4339817" cy="541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effectLst/>
                <a:ea typeface="Arial" panose="020B0604020202020204" pitchFamily="34" charset="0"/>
              </a:rPr>
              <a:t>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417300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B28B322-22EA-33E7-3439-69AD9EAC6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37" y="1145591"/>
            <a:ext cx="5592980" cy="487987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6E7AAA-72B9-E2DE-7720-387AB3CD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5648" y="1935308"/>
            <a:ext cx="5665304" cy="4457700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ea typeface="Arial" panose="020B0604020202020204" pitchFamily="34" charset="0"/>
              </a:rPr>
              <a:t> </a:t>
            </a:r>
            <a:r>
              <a:rPr lang="en-US" sz="1600" dirty="0">
                <a:ea typeface="Arial" panose="020B0604020202020204" pitchFamily="34" charset="0"/>
              </a:rPr>
              <a:t>   </a:t>
            </a:r>
            <a:r>
              <a:rPr lang="en-US" sz="1600" b="1" dirty="0">
                <a:effectLst/>
                <a:ea typeface="Arial" panose="020B0604020202020204" pitchFamily="34" charset="0"/>
              </a:rPr>
              <a:t>Experimentation Phase:</a:t>
            </a:r>
            <a:endParaRPr lang="en-US" sz="1600" dirty="0">
              <a:effectLst/>
              <a:ea typeface="Arial" panose="020B0604020202020204" pitchFamily="34" charset="0"/>
            </a:endParaRPr>
          </a:p>
          <a:p>
            <a:pPr marL="266065" marR="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Random forest and Nearest Neighbors Classifiers had high accuracy of 62% and 63% respectively</a:t>
            </a: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ea typeface="Arial" panose="020B0604020202020204" pitchFamily="34" charset="0"/>
            </a:endParaRPr>
          </a:p>
          <a:p>
            <a:pPr marL="208915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ea typeface="Arial" panose="020B0604020202020204" pitchFamily="34" charset="0"/>
            </a:endParaRPr>
          </a:p>
          <a:p>
            <a:pPr marL="208915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Hyperparameter tuning 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A wide range of parameter grids was chosen for classifiers to run </a:t>
            </a:r>
            <a:r>
              <a:rPr lang="en-US" sz="1600" dirty="0" err="1">
                <a:effectLst/>
                <a:ea typeface="Arial" panose="020B0604020202020204" pitchFamily="34" charset="0"/>
              </a:rPr>
              <a:t>RandomSearchCV</a:t>
            </a:r>
            <a:r>
              <a:rPr lang="en-US" sz="1600" dirty="0">
                <a:ea typeface="Arial" panose="020B0604020202020204" pitchFamily="34" charset="0"/>
              </a:rPr>
              <a:t> </a:t>
            </a:r>
            <a:r>
              <a:rPr lang="en-US" sz="1600" dirty="0">
                <a:effectLst/>
                <a:ea typeface="Arial" panose="020B0604020202020204" pitchFamily="34" charset="0"/>
              </a:rPr>
              <a:t>with 3-fold cross-validation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A smaller range near the best parameters is used in </a:t>
            </a:r>
            <a:r>
              <a:rPr lang="en-US" sz="1600" dirty="0" err="1">
                <a:effectLst/>
                <a:ea typeface="Arial" panose="020B0604020202020204" pitchFamily="34" charset="0"/>
              </a:rPr>
              <a:t>GridsearchCV</a:t>
            </a:r>
            <a:r>
              <a:rPr lang="en-US" sz="1600" dirty="0">
                <a:effectLst/>
                <a:ea typeface="Arial" panose="020B0604020202020204" pitchFamily="34" charset="0"/>
              </a:rPr>
              <a:t> with 3-fold cross-validation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45781437-7CAA-FD69-1046-1BCAE0631F31}"/>
              </a:ext>
            </a:extLst>
          </p:cNvPr>
          <p:cNvSpPr txBox="1">
            <a:spLocks/>
          </p:cNvSpPr>
          <p:nvPr/>
        </p:nvSpPr>
        <p:spPr>
          <a:xfrm>
            <a:off x="5123621" y="244110"/>
            <a:ext cx="3260035" cy="621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ML Classifiers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F3565F-37D6-0084-F3DB-60D757B7389A}"/>
              </a:ext>
            </a:extLst>
          </p:cNvPr>
          <p:cNvSpPr/>
          <p:nvPr/>
        </p:nvSpPr>
        <p:spPr>
          <a:xfrm>
            <a:off x="6838122" y="1089401"/>
            <a:ext cx="4339817" cy="541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351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kern="0" dirty="0">
                <a:solidFill>
                  <a:schemeClr val="bg1"/>
                </a:solidFill>
                <a:effectLst/>
                <a:ea typeface="Arial" panose="020B0604020202020204" pitchFamily="34" charset="0"/>
              </a:rPr>
              <a:t>Machine learning algorithm parameters</a:t>
            </a:r>
          </a:p>
        </p:txBody>
      </p:sp>
    </p:spTree>
    <p:extLst>
      <p:ext uri="{BB962C8B-B14F-4D97-AF65-F5344CB8AC3E}">
        <p14:creationId xmlns:p14="http://schemas.microsoft.com/office/powerpoint/2010/main" val="3477457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AA6FE18-7CBF-AE4C-8530-0EAFA455C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4802" y="1511650"/>
            <a:ext cx="5146555" cy="3493257"/>
          </a:xfrm>
          <a:prstGeom prst="rect">
            <a:avLst/>
          </a:prstGeom>
          <a:noFill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B26680E-CB4D-9959-4017-B4FFC03168EE}"/>
              </a:ext>
            </a:extLst>
          </p:cNvPr>
          <p:cNvSpPr txBox="1">
            <a:spLocks/>
          </p:cNvSpPr>
          <p:nvPr/>
        </p:nvSpPr>
        <p:spPr>
          <a:xfrm>
            <a:off x="4124933" y="102944"/>
            <a:ext cx="4110112" cy="589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Final Model Metrics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0D01DB0-11BF-AE34-8FD1-09B625D20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45424"/>
              </p:ext>
            </p:extLst>
          </p:nvPr>
        </p:nvGraphicFramePr>
        <p:xfrm>
          <a:off x="374432" y="5240692"/>
          <a:ext cx="6502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192989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50572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078829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90327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07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266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97163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04AA379-B8A0-9410-B90B-FC624125A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797" y="847634"/>
            <a:ext cx="4054144" cy="42379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AF06A5-F826-47CA-9D13-1E88C68A7897}"/>
              </a:ext>
            </a:extLst>
          </p:cNvPr>
          <p:cNvSpPr txBox="1"/>
          <p:nvPr/>
        </p:nvSpPr>
        <p:spPr>
          <a:xfrm>
            <a:off x="7894130" y="871260"/>
            <a:ext cx="238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  <a:ea typeface="+mj-ea"/>
                <a:cs typeface="+mj-cs"/>
              </a:rPr>
              <a:t>AUC Curve</a:t>
            </a: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D92E2516-A6D9-C959-F84D-26559BDD4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257052"/>
              </p:ext>
            </p:extLst>
          </p:nvPr>
        </p:nvGraphicFramePr>
        <p:xfrm>
          <a:off x="7444627" y="5426112"/>
          <a:ext cx="20882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64">
                  <a:extLst>
                    <a:ext uri="{9D8B030D-6E8A-4147-A177-3AD203B41FA5}">
                      <a16:colId xmlns:a16="http://schemas.microsoft.com/office/drawing/2014/main" val="1048652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247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308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903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575AD-56F5-6E51-D098-2DAB159A4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229" y="2095806"/>
            <a:ext cx="11369301" cy="305763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We </a:t>
            </a:r>
            <a:r>
              <a:rPr lang="en-US" sz="1600" dirty="0">
                <a:ea typeface="Arial" panose="020B0604020202020204" pitchFamily="34" charset="0"/>
              </a:rPr>
              <a:t>found that </a:t>
            </a:r>
            <a:r>
              <a:rPr lang="en-US" sz="1600" dirty="0">
                <a:effectLst/>
                <a:ea typeface="Arial" panose="020B0604020202020204" pitchFamily="34" charset="0"/>
              </a:rPr>
              <a:t>the best accuracy is achieved using time-series transformation and Machine Learning instead of solely relying on outliers.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600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1600" dirty="0"/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Even though 64 % accuracy is decent, more </a:t>
            </a:r>
            <a:r>
              <a:rPr lang="en-US" sz="1600" b="1" dirty="0">
                <a:effectLst/>
                <a:ea typeface="Arial" panose="020B0604020202020204" pitchFamily="34" charset="0"/>
              </a:rPr>
              <a:t>informative</a:t>
            </a:r>
            <a:r>
              <a:rPr lang="en-US" sz="1600" dirty="0">
                <a:effectLst/>
                <a:ea typeface="Arial" panose="020B0604020202020204" pitchFamily="34" charset="0"/>
              </a:rPr>
              <a:t> variables will give higher accuracy. Thus, adding more indicators is recommended.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ea typeface="Arial" panose="020B0604020202020204" pitchFamily="34" charset="0"/>
              </a:rPr>
              <a:t>More variables may not always mean more accuracy, but in our case, the feature extraction may ensure more information is extracted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600" dirty="0">
                <a:ea typeface="Arial" panose="020B0604020202020204" pitchFamily="34" charset="0"/>
              </a:rPr>
              <a:t> We c</a:t>
            </a:r>
            <a:r>
              <a:rPr lang="en-US" sz="1600" dirty="0">
                <a:effectLst/>
                <a:ea typeface="Arial" panose="020B0604020202020204" pitchFamily="34" charset="0"/>
              </a:rPr>
              <a:t>an experiment with the more mother wavelets</a:t>
            </a:r>
            <a:endParaRPr lang="en-US" sz="16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Title 1">
            <a:extLst>
              <a:ext uri="{FF2B5EF4-FFF2-40B4-BE49-F238E27FC236}">
                <a16:creationId xmlns:a16="http://schemas.microsoft.com/office/drawing/2014/main" id="{996966CA-CA8E-C240-D8A5-62E77E33094F}"/>
              </a:ext>
            </a:extLst>
          </p:cNvPr>
          <p:cNvSpPr txBox="1">
            <a:spLocks/>
          </p:cNvSpPr>
          <p:nvPr/>
        </p:nvSpPr>
        <p:spPr>
          <a:xfrm>
            <a:off x="4678321" y="37313"/>
            <a:ext cx="2835357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80" name="Google Shape;811;p31">
            <a:extLst>
              <a:ext uri="{FF2B5EF4-FFF2-40B4-BE49-F238E27FC236}">
                <a16:creationId xmlns:a16="http://schemas.microsoft.com/office/drawing/2014/main" id="{7ECAE5F3-46D3-DE21-092F-2FF4B82D3D41}"/>
              </a:ext>
            </a:extLst>
          </p:cNvPr>
          <p:cNvSpPr/>
          <p:nvPr/>
        </p:nvSpPr>
        <p:spPr>
          <a:xfrm>
            <a:off x="785251" y="1750646"/>
            <a:ext cx="2628839" cy="302091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4351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kern="0" dirty="0">
                <a:solidFill>
                  <a:schemeClr val="bg1"/>
                </a:solidFill>
                <a:ea typeface="Arial" panose="020B0604020202020204" pitchFamily="34" charset="0"/>
              </a:rPr>
              <a:t>Conclusion</a:t>
            </a:r>
            <a:r>
              <a:rPr lang="en-US" sz="1800" b="1" kern="0" dirty="0">
                <a:solidFill>
                  <a:schemeClr val="bg1"/>
                </a:solidFill>
                <a:effectLst/>
                <a:ea typeface="Arial" panose="020B0604020202020204" pitchFamily="34" charset="0"/>
              </a:rPr>
              <a:t>: </a:t>
            </a:r>
          </a:p>
        </p:txBody>
      </p:sp>
      <p:sp>
        <p:nvSpPr>
          <p:cNvPr id="81" name="Google Shape;805;p31">
            <a:extLst>
              <a:ext uri="{FF2B5EF4-FFF2-40B4-BE49-F238E27FC236}">
                <a16:creationId xmlns:a16="http://schemas.microsoft.com/office/drawing/2014/main" id="{5029DF55-1528-061B-E15A-E4E670629D71}"/>
              </a:ext>
            </a:extLst>
          </p:cNvPr>
          <p:cNvSpPr/>
          <p:nvPr/>
        </p:nvSpPr>
        <p:spPr>
          <a:xfrm>
            <a:off x="759171" y="2692510"/>
            <a:ext cx="1735188" cy="28298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4351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kern="0" dirty="0">
                <a:solidFill>
                  <a:schemeClr val="bg1"/>
                </a:solidFill>
                <a:effectLst/>
                <a:ea typeface="Arial" panose="020B0604020202020204" pitchFamily="34" charset="0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774086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6657C6-FDC8-ED50-C5D7-F3D06CAF40B8}"/>
              </a:ext>
            </a:extLst>
          </p:cNvPr>
          <p:cNvSpPr/>
          <p:nvPr/>
        </p:nvSpPr>
        <p:spPr>
          <a:xfrm>
            <a:off x="0" y="2077278"/>
            <a:ext cx="12192000" cy="277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59120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3E3487-13C5-E363-65AC-97364E78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2691" y="310569"/>
            <a:ext cx="3367488" cy="688307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Problem Statement</a:t>
            </a:r>
            <a:br>
              <a:rPr lang="en-US" sz="5400" dirty="0"/>
            </a:br>
            <a:endParaRPr lang="en-US" sz="36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2EB43-6034-E805-C0F4-DA7719633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003" y="2363471"/>
            <a:ext cx="7918676" cy="688307"/>
          </a:xfrm>
        </p:spPr>
        <p:txBody>
          <a:bodyPr>
            <a:noAutofit/>
          </a:bodyPr>
          <a:lstStyle/>
          <a:p>
            <a:r>
              <a:rPr lang="en-US" sz="1600" dirty="0"/>
              <a:t>The DPI probe divides the end-to-end network into 2 parts: uplink and downlink sides</a:t>
            </a:r>
          </a:p>
          <a:p>
            <a:r>
              <a:rPr lang="en-US" sz="1600" dirty="0"/>
              <a:t>The downlink side problems account for a large proportion of network problems.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594363-7568-2C98-D909-44A10EE2D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0631" y="3255517"/>
            <a:ext cx="6174582" cy="155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Bullseye outline">
            <a:extLst>
              <a:ext uri="{FF2B5EF4-FFF2-40B4-BE49-F238E27FC236}">
                <a16:creationId xmlns:a16="http://schemas.microsoft.com/office/drawing/2014/main" id="{821094C3-A6DE-61D0-0C4B-2DBC59B29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619" y="5051969"/>
            <a:ext cx="551144" cy="5511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3BB093-155F-577B-4217-6B951BE6FF7A}"/>
              </a:ext>
            </a:extLst>
          </p:cNvPr>
          <p:cNvSpPr txBox="1"/>
          <p:nvPr/>
        </p:nvSpPr>
        <p:spPr>
          <a:xfrm>
            <a:off x="1381763" y="5018338"/>
            <a:ext cx="96804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dirty="0"/>
              <a:t>Accurately distinguish between users with bad experience (UBE) and users with good experience (UGE) through changes in downlink network side indicators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92129D-E3EA-596A-4C24-D1F9E99F2393}"/>
              </a:ext>
            </a:extLst>
          </p:cNvPr>
          <p:cNvSpPr txBox="1"/>
          <p:nvPr/>
        </p:nvSpPr>
        <p:spPr>
          <a:xfrm>
            <a:off x="830619" y="1665389"/>
            <a:ext cx="102316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Business Problem: </a:t>
            </a:r>
            <a:r>
              <a:rPr lang="en-US" sz="2000" dirty="0"/>
              <a:t>Improve User Experience In Time By Identifying 5G Network Quality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44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96355-63EE-04C9-BA63-7B94C4E87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5556" y="112476"/>
            <a:ext cx="3120887" cy="113573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Data Description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B021340-8E3C-B77B-4747-05B86240CB01}"/>
              </a:ext>
            </a:extLst>
          </p:cNvPr>
          <p:cNvGrpSpPr/>
          <p:nvPr/>
        </p:nvGrpSpPr>
        <p:grpSpPr>
          <a:xfrm>
            <a:off x="449721" y="1529713"/>
            <a:ext cx="3309164" cy="3798573"/>
            <a:chOff x="1168153" y="2260063"/>
            <a:chExt cx="3309164" cy="379857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4F51AC0-CA25-A491-C821-618A1CE0CDA8}"/>
                </a:ext>
              </a:extLst>
            </p:cNvPr>
            <p:cNvSpPr/>
            <p:nvPr/>
          </p:nvSpPr>
          <p:spPr>
            <a:xfrm>
              <a:off x="1947777" y="2260063"/>
              <a:ext cx="1342076" cy="752011"/>
            </a:xfrm>
            <a:custGeom>
              <a:avLst/>
              <a:gdLst>
                <a:gd name="connsiteX0" fmla="*/ 0 w 3558241"/>
                <a:gd name="connsiteY0" fmla="*/ 0 h 752011"/>
                <a:gd name="connsiteX1" fmla="*/ 3558241 w 3558241"/>
                <a:gd name="connsiteY1" fmla="*/ 0 h 752011"/>
                <a:gd name="connsiteX2" fmla="*/ 3558241 w 3558241"/>
                <a:gd name="connsiteY2" fmla="*/ 752011 h 752011"/>
                <a:gd name="connsiteX3" fmla="*/ 0 w 3558241"/>
                <a:gd name="connsiteY3" fmla="*/ 752011 h 752011"/>
                <a:gd name="connsiteX4" fmla="*/ 0 w 3558241"/>
                <a:gd name="connsiteY4" fmla="*/ 0 h 752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8241" h="752011">
                  <a:moveTo>
                    <a:pt x="0" y="0"/>
                  </a:moveTo>
                  <a:lnTo>
                    <a:pt x="3558241" y="0"/>
                  </a:lnTo>
                  <a:lnTo>
                    <a:pt x="3558241" y="752011"/>
                  </a:lnTo>
                  <a:lnTo>
                    <a:pt x="0" y="75201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22860" rIns="34290" bIns="2286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/>
                <a:t>OVERVIEW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770CD84-F464-BF1B-18F9-A07B13CCF973}"/>
                </a:ext>
              </a:extLst>
            </p:cNvPr>
            <p:cNvSpPr/>
            <p:nvPr/>
          </p:nvSpPr>
          <p:spPr>
            <a:xfrm>
              <a:off x="1168153" y="3012075"/>
              <a:ext cx="3309164" cy="609312"/>
            </a:xfrm>
            <a:custGeom>
              <a:avLst/>
              <a:gdLst>
                <a:gd name="connsiteX0" fmla="*/ 0 w 3309164"/>
                <a:gd name="connsiteY0" fmla="*/ 0 h 609312"/>
                <a:gd name="connsiteX1" fmla="*/ 3309164 w 3309164"/>
                <a:gd name="connsiteY1" fmla="*/ 0 h 609312"/>
                <a:gd name="connsiteX2" fmla="*/ 3309164 w 3309164"/>
                <a:gd name="connsiteY2" fmla="*/ 609312 h 609312"/>
                <a:gd name="connsiteX3" fmla="*/ 0 w 3309164"/>
                <a:gd name="connsiteY3" fmla="*/ 609312 h 609312"/>
                <a:gd name="connsiteX4" fmla="*/ 0 w 3309164"/>
                <a:gd name="connsiteY4" fmla="*/ 0 h 60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164" h="609312">
                  <a:moveTo>
                    <a:pt x="0" y="0"/>
                  </a:moveTo>
                  <a:lnTo>
                    <a:pt x="3309164" y="0"/>
                  </a:lnTo>
                  <a:lnTo>
                    <a:pt x="3309164" y="609312"/>
                  </a:lnTo>
                  <a:lnTo>
                    <a:pt x="0" y="6093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ctr" anchorCtr="0">
              <a:noAutofit/>
            </a:bodyPr>
            <a:lstStyle/>
            <a:p>
              <a:pPr marL="285750" lvl="0" indent="-2857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1400" kern="1200" dirty="0"/>
                <a:t>Out of 15+ indicators, 8 were determined as the key, by the problem providers</a:t>
              </a: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CEE66F3-38BE-8E96-852E-D083120D001B}"/>
                </a:ext>
              </a:extLst>
            </p:cNvPr>
            <p:cNvSpPr/>
            <p:nvPr/>
          </p:nvSpPr>
          <p:spPr>
            <a:xfrm>
              <a:off x="1168153" y="3621387"/>
              <a:ext cx="3309164" cy="609312"/>
            </a:xfrm>
            <a:custGeom>
              <a:avLst/>
              <a:gdLst>
                <a:gd name="connsiteX0" fmla="*/ 0 w 3309164"/>
                <a:gd name="connsiteY0" fmla="*/ 0 h 609312"/>
                <a:gd name="connsiteX1" fmla="*/ 3309164 w 3309164"/>
                <a:gd name="connsiteY1" fmla="*/ 0 h 609312"/>
                <a:gd name="connsiteX2" fmla="*/ 3309164 w 3309164"/>
                <a:gd name="connsiteY2" fmla="*/ 609312 h 609312"/>
                <a:gd name="connsiteX3" fmla="*/ 0 w 3309164"/>
                <a:gd name="connsiteY3" fmla="*/ 609312 h 609312"/>
                <a:gd name="connsiteX4" fmla="*/ 0 w 3309164"/>
                <a:gd name="connsiteY4" fmla="*/ 0 h 60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164" h="609312">
                  <a:moveTo>
                    <a:pt x="0" y="0"/>
                  </a:moveTo>
                  <a:lnTo>
                    <a:pt x="3309164" y="0"/>
                  </a:lnTo>
                  <a:lnTo>
                    <a:pt x="3309164" y="609312"/>
                  </a:lnTo>
                  <a:lnTo>
                    <a:pt x="0" y="6093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ctr" anchorCtr="0">
              <a:noAutofit/>
            </a:bodyPr>
            <a:lstStyle/>
            <a:p>
              <a:pPr marL="285750" lvl="0" indent="-2857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1400" kern="1200" dirty="0"/>
                <a:t>Data obtained from real-world DPI devices were provided</a:t>
              </a: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3EEF2F5-52BA-C754-0C61-9F714514B616}"/>
                </a:ext>
              </a:extLst>
            </p:cNvPr>
            <p:cNvSpPr/>
            <p:nvPr/>
          </p:nvSpPr>
          <p:spPr>
            <a:xfrm>
              <a:off x="1168153" y="4230700"/>
              <a:ext cx="3309164" cy="609312"/>
            </a:xfrm>
            <a:custGeom>
              <a:avLst/>
              <a:gdLst>
                <a:gd name="connsiteX0" fmla="*/ 0 w 3309164"/>
                <a:gd name="connsiteY0" fmla="*/ 0 h 609312"/>
                <a:gd name="connsiteX1" fmla="*/ 3309164 w 3309164"/>
                <a:gd name="connsiteY1" fmla="*/ 0 h 609312"/>
                <a:gd name="connsiteX2" fmla="*/ 3309164 w 3309164"/>
                <a:gd name="connsiteY2" fmla="*/ 609312 h 609312"/>
                <a:gd name="connsiteX3" fmla="*/ 0 w 3309164"/>
                <a:gd name="connsiteY3" fmla="*/ 609312 h 609312"/>
                <a:gd name="connsiteX4" fmla="*/ 0 w 3309164"/>
                <a:gd name="connsiteY4" fmla="*/ 0 h 60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164" h="609312">
                  <a:moveTo>
                    <a:pt x="0" y="0"/>
                  </a:moveTo>
                  <a:lnTo>
                    <a:pt x="3309164" y="0"/>
                  </a:lnTo>
                  <a:lnTo>
                    <a:pt x="3309164" y="609312"/>
                  </a:lnTo>
                  <a:lnTo>
                    <a:pt x="0" y="6093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ctr" anchorCtr="0">
              <a:noAutofit/>
            </a:bodyPr>
            <a:lstStyle/>
            <a:p>
              <a:pPr marL="285750" lvl="0" indent="-2857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1400" kern="1200" dirty="0"/>
                <a:t>150 training, 50 validation, and 50 Test UBE users</a:t>
              </a: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FC7C535-1021-49A3-8BAB-E63EC23DE491}"/>
                </a:ext>
              </a:extLst>
            </p:cNvPr>
            <p:cNvSpPr/>
            <p:nvPr/>
          </p:nvSpPr>
          <p:spPr>
            <a:xfrm>
              <a:off x="1168153" y="4840012"/>
              <a:ext cx="3309164" cy="609312"/>
            </a:xfrm>
            <a:custGeom>
              <a:avLst/>
              <a:gdLst>
                <a:gd name="connsiteX0" fmla="*/ 0 w 3309164"/>
                <a:gd name="connsiteY0" fmla="*/ 0 h 609312"/>
                <a:gd name="connsiteX1" fmla="*/ 3309164 w 3309164"/>
                <a:gd name="connsiteY1" fmla="*/ 0 h 609312"/>
                <a:gd name="connsiteX2" fmla="*/ 3309164 w 3309164"/>
                <a:gd name="connsiteY2" fmla="*/ 609312 h 609312"/>
                <a:gd name="connsiteX3" fmla="*/ 0 w 3309164"/>
                <a:gd name="connsiteY3" fmla="*/ 609312 h 609312"/>
                <a:gd name="connsiteX4" fmla="*/ 0 w 3309164"/>
                <a:gd name="connsiteY4" fmla="*/ 0 h 60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164" h="609312">
                  <a:moveTo>
                    <a:pt x="0" y="0"/>
                  </a:moveTo>
                  <a:lnTo>
                    <a:pt x="3309164" y="0"/>
                  </a:lnTo>
                  <a:lnTo>
                    <a:pt x="3309164" y="609312"/>
                  </a:lnTo>
                  <a:lnTo>
                    <a:pt x="0" y="6093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ctr" anchorCtr="0">
              <a:noAutofit/>
            </a:bodyPr>
            <a:lstStyle/>
            <a:p>
              <a:pPr marL="285750" lvl="0" indent="-2857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1400" kern="1200" dirty="0"/>
                <a:t>150 training, 50 validation, and 50 Test UGE users</a:t>
              </a: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5F80741-2A16-2C21-1F3F-E15BAAD8A0B4}"/>
                </a:ext>
              </a:extLst>
            </p:cNvPr>
            <p:cNvSpPr/>
            <p:nvPr/>
          </p:nvSpPr>
          <p:spPr>
            <a:xfrm>
              <a:off x="1168153" y="5449324"/>
              <a:ext cx="3309164" cy="609312"/>
            </a:xfrm>
            <a:custGeom>
              <a:avLst/>
              <a:gdLst>
                <a:gd name="connsiteX0" fmla="*/ 0 w 3309164"/>
                <a:gd name="connsiteY0" fmla="*/ 0 h 609312"/>
                <a:gd name="connsiteX1" fmla="*/ 3309164 w 3309164"/>
                <a:gd name="connsiteY1" fmla="*/ 0 h 609312"/>
                <a:gd name="connsiteX2" fmla="*/ 3309164 w 3309164"/>
                <a:gd name="connsiteY2" fmla="*/ 609312 h 609312"/>
                <a:gd name="connsiteX3" fmla="*/ 0 w 3309164"/>
                <a:gd name="connsiteY3" fmla="*/ 609312 h 609312"/>
                <a:gd name="connsiteX4" fmla="*/ 0 w 3309164"/>
                <a:gd name="connsiteY4" fmla="*/ 0 h 60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164" h="609312">
                  <a:moveTo>
                    <a:pt x="0" y="0"/>
                  </a:moveTo>
                  <a:lnTo>
                    <a:pt x="3309164" y="0"/>
                  </a:lnTo>
                  <a:lnTo>
                    <a:pt x="3309164" y="609312"/>
                  </a:lnTo>
                  <a:lnTo>
                    <a:pt x="0" y="6093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ctr" anchorCtr="0">
              <a:noAutofit/>
            </a:bodyPr>
            <a:lstStyle/>
            <a:p>
              <a:pPr marL="285750" lvl="0" indent="-28575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1400" kern="1200" dirty="0"/>
                <a:t>Each user had a separate CSV with time-series data.</a:t>
              </a:r>
            </a:p>
          </p:txBody>
        </p:sp>
      </p:grpSp>
      <p:graphicFrame>
        <p:nvGraphicFramePr>
          <p:cNvPr id="3" name="TextBox 4">
            <a:extLst>
              <a:ext uri="{FF2B5EF4-FFF2-40B4-BE49-F238E27FC236}">
                <a16:creationId xmlns:a16="http://schemas.microsoft.com/office/drawing/2014/main" id="{0241122D-0766-566C-82F3-BAC58827C7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4133162"/>
              </p:ext>
            </p:extLst>
          </p:nvPr>
        </p:nvGraphicFramePr>
        <p:xfrm>
          <a:off x="4064208" y="1398775"/>
          <a:ext cx="7345389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473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1" name="Isosceles Triangle 206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63" name="Group 206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64" name="Isosceles Triangle 206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5" name="Rectangle 206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C7CABBD-A4B6-DB94-6AAD-975EAF88D82A}"/>
              </a:ext>
            </a:extLst>
          </p:cNvPr>
          <p:cNvSpPr txBox="1"/>
          <p:nvPr/>
        </p:nvSpPr>
        <p:spPr>
          <a:xfrm>
            <a:off x="1382678" y="6030971"/>
            <a:ext cx="4139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Trend Chart of Indicator 1 of Bad Experience 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66968-B4BF-1475-6F84-920B616ACF78}"/>
              </a:ext>
            </a:extLst>
          </p:cNvPr>
          <p:cNvSpPr txBox="1"/>
          <p:nvPr/>
        </p:nvSpPr>
        <p:spPr>
          <a:xfrm>
            <a:off x="6815994" y="6033526"/>
            <a:ext cx="4139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Trend Chart of Indicator 1 of Good Experience User</a:t>
            </a:r>
          </a:p>
        </p:txBody>
      </p:sp>
      <p:grpSp>
        <p:nvGrpSpPr>
          <p:cNvPr id="9" name="Google Shape;290;p21">
            <a:extLst>
              <a:ext uri="{FF2B5EF4-FFF2-40B4-BE49-F238E27FC236}">
                <a16:creationId xmlns:a16="http://schemas.microsoft.com/office/drawing/2014/main" id="{6B486926-9959-E6A9-41DE-E67DF897E5BF}"/>
              </a:ext>
            </a:extLst>
          </p:cNvPr>
          <p:cNvGrpSpPr/>
          <p:nvPr/>
        </p:nvGrpSpPr>
        <p:grpSpPr>
          <a:xfrm>
            <a:off x="4335671" y="2130715"/>
            <a:ext cx="433078" cy="467150"/>
            <a:chOff x="6955069" y="2543104"/>
            <a:chExt cx="433078" cy="467150"/>
          </a:xfrm>
        </p:grpSpPr>
        <p:sp>
          <p:nvSpPr>
            <p:cNvPr id="16" name="Google Shape;291;p21">
              <a:extLst>
                <a:ext uri="{FF2B5EF4-FFF2-40B4-BE49-F238E27FC236}">
                  <a16:creationId xmlns:a16="http://schemas.microsoft.com/office/drawing/2014/main" id="{B520D90F-C78E-C97E-102D-C1ED73FCB8CE}"/>
                </a:ext>
              </a:extLst>
            </p:cNvPr>
            <p:cNvSpPr/>
            <p:nvPr/>
          </p:nvSpPr>
          <p:spPr>
            <a:xfrm>
              <a:off x="7024558" y="2612565"/>
              <a:ext cx="293105" cy="397690"/>
            </a:xfrm>
            <a:custGeom>
              <a:avLst/>
              <a:gdLst/>
              <a:ahLst/>
              <a:cxnLst/>
              <a:rect l="l" t="t" r="r" b="b"/>
              <a:pathLst>
                <a:path w="10347" h="14039" extrusionOk="0">
                  <a:moveTo>
                    <a:pt x="5191" y="608"/>
                  </a:moveTo>
                  <a:cubicBezTo>
                    <a:pt x="7715" y="608"/>
                    <a:pt x="9763" y="2668"/>
                    <a:pt x="9763" y="5192"/>
                  </a:cubicBezTo>
                  <a:cubicBezTo>
                    <a:pt x="9763" y="7180"/>
                    <a:pt x="8477" y="8931"/>
                    <a:pt x="6596" y="9550"/>
                  </a:cubicBezTo>
                  <a:cubicBezTo>
                    <a:pt x="6465" y="9597"/>
                    <a:pt x="6358" y="9705"/>
                    <a:pt x="6358" y="9835"/>
                  </a:cubicBezTo>
                  <a:lnTo>
                    <a:pt x="6358" y="10455"/>
                  </a:lnTo>
                  <a:lnTo>
                    <a:pt x="3977" y="10455"/>
                  </a:lnTo>
                  <a:lnTo>
                    <a:pt x="3977" y="9835"/>
                  </a:lnTo>
                  <a:cubicBezTo>
                    <a:pt x="3977" y="9705"/>
                    <a:pt x="3881" y="9597"/>
                    <a:pt x="3762" y="9550"/>
                  </a:cubicBezTo>
                  <a:cubicBezTo>
                    <a:pt x="1869" y="8931"/>
                    <a:pt x="607" y="7180"/>
                    <a:pt x="607" y="5192"/>
                  </a:cubicBezTo>
                  <a:cubicBezTo>
                    <a:pt x="607" y="2668"/>
                    <a:pt x="2655" y="608"/>
                    <a:pt x="5191" y="608"/>
                  </a:cubicBezTo>
                  <a:close/>
                  <a:moveTo>
                    <a:pt x="6358" y="11050"/>
                  </a:moveTo>
                  <a:lnTo>
                    <a:pt x="6358" y="12538"/>
                  </a:lnTo>
                  <a:lnTo>
                    <a:pt x="6108" y="12538"/>
                  </a:lnTo>
                  <a:cubicBezTo>
                    <a:pt x="5929" y="12538"/>
                    <a:pt x="5763" y="12669"/>
                    <a:pt x="5763" y="12836"/>
                  </a:cubicBezTo>
                  <a:lnTo>
                    <a:pt x="5763" y="13431"/>
                  </a:lnTo>
                  <a:lnTo>
                    <a:pt x="4572" y="13431"/>
                  </a:lnTo>
                  <a:lnTo>
                    <a:pt x="4572" y="12836"/>
                  </a:lnTo>
                  <a:cubicBezTo>
                    <a:pt x="4572" y="12669"/>
                    <a:pt x="4441" y="12538"/>
                    <a:pt x="4274" y="12538"/>
                  </a:cubicBezTo>
                  <a:lnTo>
                    <a:pt x="3977" y="12538"/>
                  </a:lnTo>
                  <a:lnTo>
                    <a:pt x="3977" y="11050"/>
                  </a:lnTo>
                  <a:close/>
                  <a:moveTo>
                    <a:pt x="5191" y="1"/>
                  </a:moveTo>
                  <a:cubicBezTo>
                    <a:pt x="2322" y="1"/>
                    <a:pt x="0" y="2335"/>
                    <a:pt x="0" y="5192"/>
                  </a:cubicBezTo>
                  <a:cubicBezTo>
                    <a:pt x="0" y="7371"/>
                    <a:pt x="1298" y="9300"/>
                    <a:pt x="3381" y="10062"/>
                  </a:cubicBezTo>
                  <a:lnTo>
                    <a:pt x="3381" y="12836"/>
                  </a:lnTo>
                  <a:cubicBezTo>
                    <a:pt x="3381" y="13014"/>
                    <a:pt x="3489" y="13145"/>
                    <a:pt x="3655" y="13145"/>
                  </a:cubicBezTo>
                  <a:lnTo>
                    <a:pt x="3977" y="13145"/>
                  </a:lnTo>
                  <a:lnTo>
                    <a:pt x="3977" y="13753"/>
                  </a:lnTo>
                  <a:cubicBezTo>
                    <a:pt x="3977" y="13931"/>
                    <a:pt x="4096" y="14038"/>
                    <a:pt x="4274" y="14038"/>
                  </a:cubicBezTo>
                  <a:lnTo>
                    <a:pt x="6108" y="14038"/>
                  </a:lnTo>
                  <a:cubicBezTo>
                    <a:pt x="6275" y="14038"/>
                    <a:pt x="6358" y="13931"/>
                    <a:pt x="6358" y="13753"/>
                  </a:cubicBezTo>
                  <a:lnTo>
                    <a:pt x="6358" y="13134"/>
                  </a:lnTo>
                  <a:lnTo>
                    <a:pt x="6715" y="13134"/>
                  </a:lnTo>
                  <a:cubicBezTo>
                    <a:pt x="6882" y="13134"/>
                    <a:pt x="6953" y="13014"/>
                    <a:pt x="6953" y="12836"/>
                  </a:cubicBezTo>
                  <a:lnTo>
                    <a:pt x="6953" y="10062"/>
                  </a:lnTo>
                  <a:cubicBezTo>
                    <a:pt x="9037" y="9300"/>
                    <a:pt x="10347" y="7371"/>
                    <a:pt x="10347" y="5192"/>
                  </a:cubicBezTo>
                  <a:cubicBezTo>
                    <a:pt x="10347" y="2335"/>
                    <a:pt x="8049" y="1"/>
                    <a:pt x="5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92;p21">
              <a:extLst>
                <a:ext uri="{FF2B5EF4-FFF2-40B4-BE49-F238E27FC236}">
                  <a16:creationId xmlns:a16="http://schemas.microsoft.com/office/drawing/2014/main" id="{CCD5F24C-DF93-3855-EA46-6FB37D7FFBF2}"/>
                </a:ext>
              </a:extLst>
            </p:cNvPr>
            <p:cNvSpPr/>
            <p:nvPr/>
          </p:nvSpPr>
          <p:spPr>
            <a:xfrm>
              <a:off x="7162487" y="2543104"/>
              <a:ext cx="16883" cy="51953"/>
            </a:xfrm>
            <a:custGeom>
              <a:avLst/>
              <a:gdLst/>
              <a:ahLst/>
              <a:cxnLst/>
              <a:rect l="l" t="t" r="r" b="b"/>
              <a:pathLst>
                <a:path w="596" h="1834" extrusionOk="0">
                  <a:moveTo>
                    <a:pt x="298" y="0"/>
                  </a:moveTo>
                  <a:cubicBezTo>
                    <a:pt x="132" y="0"/>
                    <a:pt x="1" y="143"/>
                    <a:pt x="1" y="310"/>
                  </a:cubicBezTo>
                  <a:lnTo>
                    <a:pt x="1" y="1536"/>
                  </a:lnTo>
                  <a:cubicBezTo>
                    <a:pt x="1" y="1703"/>
                    <a:pt x="132" y="1834"/>
                    <a:pt x="298" y="1834"/>
                  </a:cubicBezTo>
                  <a:cubicBezTo>
                    <a:pt x="465" y="1834"/>
                    <a:pt x="596" y="1703"/>
                    <a:pt x="596" y="1536"/>
                  </a:cubicBezTo>
                  <a:lnTo>
                    <a:pt x="596" y="310"/>
                  </a:lnTo>
                  <a:cubicBezTo>
                    <a:pt x="596" y="143"/>
                    <a:pt x="465" y="0"/>
                    <a:pt x="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93;p21">
              <a:extLst>
                <a:ext uri="{FF2B5EF4-FFF2-40B4-BE49-F238E27FC236}">
                  <a16:creationId xmlns:a16="http://schemas.microsoft.com/office/drawing/2014/main" id="{0B724FAB-B3A3-44FE-E60B-486E25D4AAC9}"/>
                </a:ext>
              </a:extLst>
            </p:cNvPr>
            <p:cNvSpPr/>
            <p:nvPr/>
          </p:nvSpPr>
          <p:spPr>
            <a:xfrm>
              <a:off x="7336195" y="2752873"/>
              <a:ext cx="51953" cy="16912"/>
            </a:xfrm>
            <a:custGeom>
              <a:avLst/>
              <a:gdLst/>
              <a:ahLst/>
              <a:cxnLst/>
              <a:rect l="l" t="t" r="r" b="b"/>
              <a:pathLst>
                <a:path w="1834" h="597" extrusionOk="0">
                  <a:moveTo>
                    <a:pt x="298" y="1"/>
                  </a:moveTo>
                  <a:cubicBezTo>
                    <a:pt x="131" y="1"/>
                    <a:pt x="0" y="132"/>
                    <a:pt x="0" y="299"/>
                  </a:cubicBezTo>
                  <a:cubicBezTo>
                    <a:pt x="0" y="465"/>
                    <a:pt x="131" y="596"/>
                    <a:pt x="298" y="596"/>
                  </a:cubicBezTo>
                  <a:lnTo>
                    <a:pt x="1524" y="596"/>
                  </a:lnTo>
                  <a:cubicBezTo>
                    <a:pt x="1691" y="596"/>
                    <a:pt x="1834" y="465"/>
                    <a:pt x="1834" y="299"/>
                  </a:cubicBezTo>
                  <a:cubicBezTo>
                    <a:pt x="1834" y="132"/>
                    <a:pt x="1691" y="1"/>
                    <a:pt x="15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94;p21">
              <a:extLst>
                <a:ext uri="{FF2B5EF4-FFF2-40B4-BE49-F238E27FC236}">
                  <a16:creationId xmlns:a16="http://schemas.microsoft.com/office/drawing/2014/main" id="{CE70556E-1CDB-320E-45F0-B9F57A6C96FD}"/>
                </a:ext>
              </a:extLst>
            </p:cNvPr>
            <p:cNvSpPr/>
            <p:nvPr/>
          </p:nvSpPr>
          <p:spPr>
            <a:xfrm>
              <a:off x="6955069" y="2752873"/>
              <a:ext cx="51953" cy="16912"/>
            </a:xfrm>
            <a:custGeom>
              <a:avLst/>
              <a:gdLst/>
              <a:ahLst/>
              <a:cxnLst/>
              <a:rect l="l" t="t" r="r" b="b"/>
              <a:pathLst>
                <a:path w="1834" h="597" extrusionOk="0">
                  <a:moveTo>
                    <a:pt x="298" y="1"/>
                  </a:moveTo>
                  <a:cubicBezTo>
                    <a:pt x="131" y="1"/>
                    <a:pt x="0" y="132"/>
                    <a:pt x="0" y="299"/>
                  </a:cubicBezTo>
                  <a:cubicBezTo>
                    <a:pt x="0" y="465"/>
                    <a:pt x="131" y="596"/>
                    <a:pt x="298" y="596"/>
                  </a:cubicBezTo>
                  <a:lnTo>
                    <a:pt x="1524" y="596"/>
                  </a:lnTo>
                  <a:cubicBezTo>
                    <a:pt x="1691" y="596"/>
                    <a:pt x="1834" y="465"/>
                    <a:pt x="1834" y="299"/>
                  </a:cubicBezTo>
                  <a:cubicBezTo>
                    <a:pt x="1834" y="132"/>
                    <a:pt x="1691" y="1"/>
                    <a:pt x="15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95;p21">
              <a:extLst>
                <a:ext uri="{FF2B5EF4-FFF2-40B4-BE49-F238E27FC236}">
                  <a16:creationId xmlns:a16="http://schemas.microsoft.com/office/drawing/2014/main" id="{73A753DA-8B7D-7502-AF57-3A9DB2B499BF}"/>
                </a:ext>
              </a:extLst>
            </p:cNvPr>
            <p:cNvSpPr/>
            <p:nvPr/>
          </p:nvSpPr>
          <p:spPr>
            <a:xfrm>
              <a:off x="7284581" y="2603981"/>
              <a:ext cx="43539" cy="42010"/>
            </a:xfrm>
            <a:custGeom>
              <a:avLst/>
              <a:gdLst/>
              <a:ahLst/>
              <a:cxnLst/>
              <a:rect l="l" t="t" r="r" b="b"/>
              <a:pathLst>
                <a:path w="1537" h="1483" extrusionOk="0">
                  <a:moveTo>
                    <a:pt x="1197" y="0"/>
                  </a:moveTo>
                  <a:cubicBezTo>
                    <a:pt x="1117" y="0"/>
                    <a:pt x="1037" y="30"/>
                    <a:pt x="977" y="90"/>
                  </a:cubicBezTo>
                  <a:lnTo>
                    <a:pt x="120" y="959"/>
                  </a:lnTo>
                  <a:cubicBezTo>
                    <a:pt x="1" y="1078"/>
                    <a:pt x="1" y="1268"/>
                    <a:pt x="120" y="1387"/>
                  </a:cubicBezTo>
                  <a:cubicBezTo>
                    <a:pt x="179" y="1447"/>
                    <a:pt x="251" y="1483"/>
                    <a:pt x="334" y="1483"/>
                  </a:cubicBezTo>
                  <a:cubicBezTo>
                    <a:pt x="406" y="1483"/>
                    <a:pt x="489" y="1447"/>
                    <a:pt x="548" y="1387"/>
                  </a:cubicBezTo>
                  <a:lnTo>
                    <a:pt x="1418" y="530"/>
                  </a:lnTo>
                  <a:cubicBezTo>
                    <a:pt x="1537" y="411"/>
                    <a:pt x="1537" y="209"/>
                    <a:pt x="1418" y="90"/>
                  </a:cubicBezTo>
                  <a:cubicBezTo>
                    <a:pt x="1358" y="30"/>
                    <a:pt x="1278" y="0"/>
                    <a:pt x="1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96;p21">
              <a:extLst>
                <a:ext uri="{FF2B5EF4-FFF2-40B4-BE49-F238E27FC236}">
                  <a16:creationId xmlns:a16="http://schemas.microsoft.com/office/drawing/2014/main" id="{0723C2C2-118A-160A-C84D-0BADE4F625A6}"/>
                </a:ext>
              </a:extLst>
            </p:cNvPr>
            <p:cNvSpPr/>
            <p:nvPr/>
          </p:nvSpPr>
          <p:spPr>
            <a:xfrm>
              <a:off x="7015096" y="2873466"/>
              <a:ext cx="43539" cy="42010"/>
            </a:xfrm>
            <a:custGeom>
              <a:avLst/>
              <a:gdLst/>
              <a:ahLst/>
              <a:cxnLst/>
              <a:rect l="l" t="t" r="r" b="b"/>
              <a:pathLst>
                <a:path w="1537" h="1483" extrusionOk="0">
                  <a:moveTo>
                    <a:pt x="1193" y="0"/>
                  </a:moveTo>
                  <a:cubicBezTo>
                    <a:pt x="1114" y="0"/>
                    <a:pt x="1036" y="30"/>
                    <a:pt x="977" y="90"/>
                  </a:cubicBezTo>
                  <a:lnTo>
                    <a:pt x="120" y="959"/>
                  </a:lnTo>
                  <a:cubicBezTo>
                    <a:pt x="1" y="1078"/>
                    <a:pt x="1" y="1268"/>
                    <a:pt x="120" y="1387"/>
                  </a:cubicBezTo>
                  <a:cubicBezTo>
                    <a:pt x="179" y="1447"/>
                    <a:pt x="251" y="1483"/>
                    <a:pt x="334" y="1483"/>
                  </a:cubicBezTo>
                  <a:cubicBezTo>
                    <a:pt x="405" y="1483"/>
                    <a:pt x="489" y="1447"/>
                    <a:pt x="548" y="1387"/>
                  </a:cubicBezTo>
                  <a:lnTo>
                    <a:pt x="1417" y="530"/>
                  </a:lnTo>
                  <a:cubicBezTo>
                    <a:pt x="1537" y="411"/>
                    <a:pt x="1537" y="221"/>
                    <a:pt x="1417" y="90"/>
                  </a:cubicBezTo>
                  <a:cubicBezTo>
                    <a:pt x="1352" y="30"/>
                    <a:pt x="1272" y="0"/>
                    <a:pt x="1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97;p21">
              <a:extLst>
                <a:ext uri="{FF2B5EF4-FFF2-40B4-BE49-F238E27FC236}">
                  <a16:creationId xmlns:a16="http://schemas.microsoft.com/office/drawing/2014/main" id="{18B5CB7E-6A6F-9D83-5143-AC6A0756D12A}"/>
                </a:ext>
              </a:extLst>
            </p:cNvPr>
            <p:cNvSpPr/>
            <p:nvPr/>
          </p:nvSpPr>
          <p:spPr>
            <a:xfrm>
              <a:off x="7284581" y="2873466"/>
              <a:ext cx="43539" cy="42010"/>
            </a:xfrm>
            <a:custGeom>
              <a:avLst/>
              <a:gdLst/>
              <a:ahLst/>
              <a:cxnLst/>
              <a:rect l="l" t="t" r="r" b="b"/>
              <a:pathLst>
                <a:path w="1537" h="1483" extrusionOk="0">
                  <a:moveTo>
                    <a:pt x="334" y="0"/>
                  </a:moveTo>
                  <a:cubicBezTo>
                    <a:pt x="257" y="0"/>
                    <a:pt x="179" y="30"/>
                    <a:pt x="120" y="90"/>
                  </a:cubicBezTo>
                  <a:cubicBezTo>
                    <a:pt x="1" y="221"/>
                    <a:pt x="1" y="411"/>
                    <a:pt x="120" y="530"/>
                  </a:cubicBezTo>
                  <a:lnTo>
                    <a:pt x="977" y="1387"/>
                  </a:lnTo>
                  <a:cubicBezTo>
                    <a:pt x="1037" y="1447"/>
                    <a:pt x="1120" y="1483"/>
                    <a:pt x="1191" y="1483"/>
                  </a:cubicBezTo>
                  <a:cubicBezTo>
                    <a:pt x="1275" y="1483"/>
                    <a:pt x="1358" y="1447"/>
                    <a:pt x="1418" y="1387"/>
                  </a:cubicBezTo>
                  <a:cubicBezTo>
                    <a:pt x="1537" y="1268"/>
                    <a:pt x="1537" y="1078"/>
                    <a:pt x="1418" y="959"/>
                  </a:cubicBezTo>
                  <a:lnTo>
                    <a:pt x="548" y="90"/>
                  </a:lnTo>
                  <a:cubicBezTo>
                    <a:pt x="489" y="30"/>
                    <a:pt x="411" y="0"/>
                    <a:pt x="3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98;p21">
              <a:extLst>
                <a:ext uri="{FF2B5EF4-FFF2-40B4-BE49-F238E27FC236}">
                  <a16:creationId xmlns:a16="http://schemas.microsoft.com/office/drawing/2014/main" id="{465CCEA3-3FEB-83B5-CB2C-31D1BEA507AE}"/>
                </a:ext>
              </a:extLst>
            </p:cNvPr>
            <p:cNvSpPr/>
            <p:nvPr/>
          </p:nvSpPr>
          <p:spPr>
            <a:xfrm>
              <a:off x="7015096" y="2603981"/>
              <a:ext cx="43539" cy="42010"/>
            </a:xfrm>
            <a:custGeom>
              <a:avLst/>
              <a:gdLst/>
              <a:ahLst/>
              <a:cxnLst/>
              <a:rect l="l" t="t" r="r" b="b"/>
              <a:pathLst>
                <a:path w="1537" h="1483" extrusionOk="0">
                  <a:moveTo>
                    <a:pt x="334" y="0"/>
                  </a:moveTo>
                  <a:cubicBezTo>
                    <a:pt x="257" y="0"/>
                    <a:pt x="179" y="30"/>
                    <a:pt x="120" y="90"/>
                  </a:cubicBezTo>
                  <a:cubicBezTo>
                    <a:pt x="1" y="209"/>
                    <a:pt x="1" y="411"/>
                    <a:pt x="120" y="530"/>
                  </a:cubicBezTo>
                  <a:lnTo>
                    <a:pt x="977" y="1387"/>
                  </a:lnTo>
                  <a:cubicBezTo>
                    <a:pt x="1036" y="1447"/>
                    <a:pt x="1120" y="1483"/>
                    <a:pt x="1191" y="1483"/>
                  </a:cubicBezTo>
                  <a:cubicBezTo>
                    <a:pt x="1275" y="1483"/>
                    <a:pt x="1358" y="1447"/>
                    <a:pt x="1417" y="1387"/>
                  </a:cubicBezTo>
                  <a:cubicBezTo>
                    <a:pt x="1537" y="1268"/>
                    <a:pt x="1537" y="1078"/>
                    <a:pt x="1417" y="959"/>
                  </a:cubicBezTo>
                  <a:lnTo>
                    <a:pt x="548" y="90"/>
                  </a:lnTo>
                  <a:cubicBezTo>
                    <a:pt x="489" y="30"/>
                    <a:pt x="411" y="0"/>
                    <a:pt x="3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299;p21">
            <a:extLst>
              <a:ext uri="{FF2B5EF4-FFF2-40B4-BE49-F238E27FC236}">
                <a16:creationId xmlns:a16="http://schemas.microsoft.com/office/drawing/2014/main" id="{0C815E9B-15DF-04CC-39AC-3F6C9DBD5F29}"/>
              </a:ext>
            </a:extLst>
          </p:cNvPr>
          <p:cNvSpPr/>
          <p:nvPr/>
        </p:nvSpPr>
        <p:spPr>
          <a:xfrm>
            <a:off x="7718307" y="1673196"/>
            <a:ext cx="1424335" cy="1424335"/>
          </a:xfrm>
          <a:custGeom>
            <a:avLst/>
            <a:gdLst/>
            <a:ahLst/>
            <a:cxnLst/>
            <a:rect l="l" t="t" r="r" b="b"/>
            <a:pathLst>
              <a:path w="50281" h="50281" extrusionOk="0">
                <a:moveTo>
                  <a:pt x="25146" y="4430"/>
                </a:moveTo>
                <a:cubicBezTo>
                  <a:pt x="36552" y="4430"/>
                  <a:pt x="45851" y="13717"/>
                  <a:pt x="45851" y="25135"/>
                </a:cubicBezTo>
                <a:cubicBezTo>
                  <a:pt x="45851" y="36553"/>
                  <a:pt x="36552" y="45840"/>
                  <a:pt x="25146" y="45840"/>
                </a:cubicBezTo>
                <a:cubicBezTo>
                  <a:pt x="13728" y="45840"/>
                  <a:pt x="4441" y="36553"/>
                  <a:pt x="4441" y="25135"/>
                </a:cubicBezTo>
                <a:cubicBezTo>
                  <a:pt x="4441" y="13717"/>
                  <a:pt x="13728" y="4430"/>
                  <a:pt x="25146" y="4430"/>
                </a:cubicBezTo>
                <a:close/>
                <a:moveTo>
                  <a:pt x="25146" y="1"/>
                </a:moveTo>
                <a:cubicBezTo>
                  <a:pt x="11263" y="1"/>
                  <a:pt x="0" y="11252"/>
                  <a:pt x="0" y="25135"/>
                </a:cubicBezTo>
                <a:cubicBezTo>
                  <a:pt x="0" y="39017"/>
                  <a:pt x="11263" y="50281"/>
                  <a:pt x="25146" y="50281"/>
                </a:cubicBezTo>
                <a:cubicBezTo>
                  <a:pt x="39029" y="50281"/>
                  <a:pt x="50280" y="39017"/>
                  <a:pt x="50280" y="25135"/>
                </a:cubicBezTo>
                <a:cubicBezTo>
                  <a:pt x="50280" y="11252"/>
                  <a:pt x="39029" y="1"/>
                  <a:pt x="251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00;p21">
            <a:extLst>
              <a:ext uri="{FF2B5EF4-FFF2-40B4-BE49-F238E27FC236}">
                <a16:creationId xmlns:a16="http://schemas.microsoft.com/office/drawing/2014/main" id="{09F26A8D-C3F3-E51A-9CD8-736CE83EA32F}"/>
              </a:ext>
            </a:extLst>
          </p:cNvPr>
          <p:cNvSpPr/>
          <p:nvPr/>
        </p:nvSpPr>
        <p:spPr>
          <a:xfrm>
            <a:off x="7718297" y="1673196"/>
            <a:ext cx="1424335" cy="724164"/>
          </a:xfrm>
          <a:custGeom>
            <a:avLst/>
            <a:gdLst/>
            <a:ahLst/>
            <a:cxnLst/>
            <a:rect l="l" t="t" r="r" b="b"/>
            <a:pathLst>
              <a:path w="50281" h="25564" extrusionOk="0">
                <a:moveTo>
                  <a:pt x="25146" y="1"/>
                </a:moveTo>
                <a:cubicBezTo>
                  <a:pt x="11263" y="1"/>
                  <a:pt x="0" y="11252"/>
                  <a:pt x="0" y="25135"/>
                </a:cubicBezTo>
                <a:cubicBezTo>
                  <a:pt x="0" y="25278"/>
                  <a:pt x="12" y="25420"/>
                  <a:pt x="12" y="25563"/>
                </a:cubicBezTo>
                <a:lnTo>
                  <a:pt x="4453" y="25563"/>
                </a:lnTo>
                <a:cubicBezTo>
                  <a:pt x="4441" y="25420"/>
                  <a:pt x="4441" y="25278"/>
                  <a:pt x="4441" y="25135"/>
                </a:cubicBezTo>
                <a:cubicBezTo>
                  <a:pt x="4441" y="13717"/>
                  <a:pt x="13728" y="4430"/>
                  <a:pt x="25146" y="4430"/>
                </a:cubicBezTo>
                <a:cubicBezTo>
                  <a:pt x="36552" y="4430"/>
                  <a:pt x="45851" y="13717"/>
                  <a:pt x="45851" y="25135"/>
                </a:cubicBezTo>
                <a:cubicBezTo>
                  <a:pt x="45851" y="25278"/>
                  <a:pt x="45839" y="25420"/>
                  <a:pt x="45839" y="25563"/>
                </a:cubicBezTo>
                <a:lnTo>
                  <a:pt x="50268" y="25563"/>
                </a:lnTo>
                <a:cubicBezTo>
                  <a:pt x="50268" y="25420"/>
                  <a:pt x="50280" y="25278"/>
                  <a:pt x="50280" y="25135"/>
                </a:cubicBezTo>
                <a:cubicBezTo>
                  <a:pt x="50280" y="11252"/>
                  <a:pt x="39029" y="1"/>
                  <a:pt x="25146" y="1"/>
                </a:cubicBez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01;p21">
            <a:extLst>
              <a:ext uri="{FF2B5EF4-FFF2-40B4-BE49-F238E27FC236}">
                <a16:creationId xmlns:a16="http://schemas.microsoft.com/office/drawing/2014/main" id="{C989231A-E5CF-ECB9-EE68-DAEABCA4CF8A}"/>
              </a:ext>
            </a:extLst>
          </p:cNvPr>
          <p:cNvSpPr/>
          <p:nvPr/>
        </p:nvSpPr>
        <p:spPr>
          <a:xfrm>
            <a:off x="8953059" y="2265451"/>
            <a:ext cx="263786" cy="263786"/>
          </a:xfrm>
          <a:custGeom>
            <a:avLst/>
            <a:gdLst/>
            <a:ahLst/>
            <a:cxnLst/>
            <a:rect l="l" t="t" r="r" b="b"/>
            <a:pathLst>
              <a:path w="9312" h="9312" extrusionOk="0">
                <a:moveTo>
                  <a:pt x="4656" y="1"/>
                </a:moveTo>
                <a:cubicBezTo>
                  <a:pt x="2085" y="1"/>
                  <a:pt x="1" y="2085"/>
                  <a:pt x="1" y="4656"/>
                </a:cubicBezTo>
                <a:cubicBezTo>
                  <a:pt x="1" y="7228"/>
                  <a:pt x="2085" y="9312"/>
                  <a:pt x="4656" y="9312"/>
                </a:cubicBezTo>
                <a:cubicBezTo>
                  <a:pt x="7228" y="9312"/>
                  <a:pt x="9312" y="7228"/>
                  <a:pt x="9312" y="4656"/>
                </a:cubicBezTo>
                <a:cubicBezTo>
                  <a:pt x="9312" y="2085"/>
                  <a:pt x="7228" y="1"/>
                  <a:pt x="4656" y="1"/>
                </a:cubicBez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02;p21">
            <a:extLst>
              <a:ext uri="{FF2B5EF4-FFF2-40B4-BE49-F238E27FC236}">
                <a16:creationId xmlns:a16="http://schemas.microsoft.com/office/drawing/2014/main" id="{4DA49EE0-75D0-1F5B-21E8-97B2B29EAD8E}"/>
              </a:ext>
            </a:extLst>
          </p:cNvPr>
          <p:cNvSpPr/>
          <p:nvPr/>
        </p:nvSpPr>
        <p:spPr>
          <a:xfrm>
            <a:off x="9009064" y="2321455"/>
            <a:ext cx="151467" cy="151467"/>
          </a:xfrm>
          <a:custGeom>
            <a:avLst/>
            <a:gdLst/>
            <a:ahLst/>
            <a:cxnLst/>
            <a:rect l="l" t="t" r="r" b="b"/>
            <a:pathLst>
              <a:path w="5347" h="5347" extrusionOk="0">
                <a:moveTo>
                  <a:pt x="2679" y="0"/>
                </a:moveTo>
                <a:cubicBezTo>
                  <a:pt x="1203" y="0"/>
                  <a:pt x="0" y="1191"/>
                  <a:pt x="0" y="2679"/>
                </a:cubicBezTo>
                <a:cubicBezTo>
                  <a:pt x="0" y="4156"/>
                  <a:pt x="1203" y="5346"/>
                  <a:pt x="2679" y="5346"/>
                </a:cubicBezTo>
                <a:cubicBezTo>
                  <a:pt x="4156" y="5346"/>
                  <a:pt x="5346" y="4156"/>
                  <a:pt x="5346" y="2679"/>
                </a:cubicBezTo>
                <a:cubicBezTo>
                  <a:pt x="5346" y="1191"/>
                  <a:pt x="4156" y="0"/>
                  <a:pt x="26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04;p21">
            <a:extLst>
              <a:ext uri="{FF2B5EF4-FFF2-40B4-BE49-F238E27FC236}">
                <a16:creationId xmlns:a16="http://schemas.microsoft.com/office/drawing/2014/main" id="{314648F4-D8C3-2B0A-BC05-3FB647D2B894}"/>
              </a:ext>
            </a:extLst>
          </p:cNvPr>
          <p:cNvSpPr txBox="1"/>
          <p:nvPr/>
        </p:nvSpPr>
        <p:spPr>
          <a:xfrm>
            <a:off x="7426777" y="944038"/>
            <a:ext cx="1884600" cy="67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/>
              <a:t>The threshold needs to classify the test data set accurately</a:t>
            </a:r>
          </a:p>
        </p:txBody>
      </p:sp>
      <p:grpSp>
        <p:nvGrpSpPr>
          <p:cNvPr id="24" name="Google Shape;305;p21">
            <a:extLst>
              <a:ext uri="{FF2B5EF4-FFF2-40B4-BE49-F238E27FC236}">
                <a16:creationId xmlns:a16="http://schemas.microsoft.com/office/drawing/2014/main" id="{B8C166AE-FBED-2990-DCEA-2FFF12E0B5A3}"/>
              </a:ext>
            </a:extLst>
          </p:cNvPr>
          <p:cNvGrpSpPr/>
          <p:nvPr/>
        </p:nvGrpSpPr>
        <p:grpSpPr>
          <a:xfrm>
            <a:off x="6419768" y="1673196"/>
            <a:ext cx="1495857" cy="1424349"/>
            <a:chOff x="5160743" y="2070564"/>
            <a:chExt cx="1495857" cy="1424349"/>
          </a:xfrm>
        </p:grpSpPr>
        <p:sp>
          <p:nvSpPr>
            <p:cNvPr id="25" name="Google Shape;306;p21">
              <a:extLst>
                <a:ext uri="{FF2B5EF4-FFF2-40B4-BE49-F238E27FC236}">
                  <a16:creationId xmlns:a16="http://schemas.microsoft.com/office/drawing/2014/main" id="{74856C46-58C8-3ABE-0D0F-9D1C37CD2757}"/>
                </a:ext>
              </a:extLst>
            </p:cNvPr>
            <p:cNvSpPr/>
            <p:nvPr/>
          </p:nvSpPr>
          <p:spPr>
            <a:xfrm>
              <a:off x="5606966" y="2623358"/>
              <a:ext cx="463778" cy="318429"/>
            </a:xfrm>
            <a:custGeom>
              <a:avLst/>
              <a:gdLst/>
              <a:ahLst/>
              <a:cxnLst/>
              <a:rect l="l" t="t" r="r" b="b"/>
              <a:pathLst>
                <a:path w="16372" h="11241" extrusionOk="0">
                  <a:moveTo>
                    <a:pt x="8524" y="1470"/>
                  </a:moveTo>
                  <a:cubicBezTo>
                    <a:pt x="8856" y="1470"/>
                    <a:pt x="9218" y="1568"/>
                    <a:pt x="9656" y="1763"/>
                  </a:cubicBezTo>
                  <a:cubicBezTo>
                    <a:pt x="10930" y="2335"/>
                    <a:pt x="12192" y="2799"/>
                    <a:pt x="12585" y="2930"/>
                  </a:cubicBezTo>
                  <a:cubicBezTo>
                    <a:pt x="13037" y="4013"/>
                    <a:pt x="13633" y="5692"/>
                    <a:pt x="14026" y="6859"/>
                  </a:cubicBezTo>
                  <a:lnTo>
                    <a:pt x="13323" y="7323"/>
                  </a:lnTo>
                  <a:cubicBezTo>
                    <a:pt x="12811" y="6621"/>
                    <a:pt x="11740" y="5752"/>
                    <a:pt x="10704" y="4906"/>
                  </a:cubicBezTo>
                  <a:cubicBezTo>
                    <a:pt x="10013" y="4359"/>
                    <a:pt x="9358" y="3835"/>
                    <a:pt x="8954" y="3418"/>
                  </a:cubicBezTo>
                  <a:cubicBezTo>
                    <a:pt x="8881" y="3346"/>
                    <a:pt x="8787" y="3311"/>
                    <a:pt x="8693" y="3311"/>
                  </a:cubicBezTo>
                  <a:cubicBezTo>
                    <a:pt x="8648" y="3311"/>
                    <a:pt x="8603" y="3319"/>
                    <a:pt x="8561" y="3335"/>
                  </a:cubicBezTo>
                  <a:cubicBezTo>
                    <a:pt x="8299" y="3418"/>
                    <a:pt x="7299" y="3763"/>
                    <a:pt x="7239" y="3859"/>
                  </a:cubicBezTo>
                  <a:cubicBezTo>
                    <a:pt x="6879" y="4395"/>
                    <a:pt x="6507" y="4539"/>
                    <a:pt x="6190" y="4539"/>
                  </a:cubicBezTo>
                  <a:cubicBezTo>
                    <a:pt x="6036" y="4539"/>
                    <a:pt x="5895" y="4505"/>
                    <a:pt x="5775" y="4466"/>
                  </a:cubicBezTo>
                  <a:cubicBezTo>
                    <a:pt x="5656" y="4418"/>
                    <a:pt x="5644" y="4371"/>
                    <a:pt x="5632" y="4323"/>
                  </a:cubicBezTo>
                  <a:cubicBezTo>
                    <a:pt x="5548" y="3990"/>
                    <a:pt x="5941" y="3216"/>
                    <a:pt x="6465" y="2704"/>
                  </a:cubicBezTo>
                  <a:cubicBezTo>
                    <a:pt x="7289" y="1880"/>
                    <a:pt x="7844" y="1470"/>
                    <a:pt x="8524" y="1470"/>
                  </a:cubicBezTo>
                  <a:close/>
                  <a:moveTo>
                    <a:pt x="5917" y="2192"/>
                  </a:moveTo>
                  <a:cubicBezTo>
                    <a:pt x="5405" y="2644"/>
                    <a:pt x="4715" y="3739"/>
                    <a:pt x="4894" y="4501"/>
                  </a:cubicBezTo>
                  <a:cubicBezTo>
                    <a:pt x="4965" y="4835"/>
                    <a:pt x="5203" y="5073"/>
                    <a:pt x="5536" y="5180"/>
                  </a:cubicBezTo>
                  <a:cubicBezTo>
                    <a:pt x="5758" y="5254"/>
                    <a:pt x="5976" y="5291"/>
                    <a:pt x="6186" y="5291"/>
                  </a:cubicBezTo>
                  <a:cubicBezTo>
                    <a:pt x="6787" y="5291"/>
                    <a:pt x="7331" y="4992"/>
                    <a:pt x="7763" y="4418"/>
                  </a:cubicBezTo>
                  <a:cubicBezTo>
                    <a:pt x="8001" y="4382"/>
                    <a:pt x="8477" y="4168"/>
                    <a:pt x="8596" y="4120"/>
                  </a:cubicBezTo>
                  <a:cubicBezTo>
                    <a:pt x="9025" y="4537"/>
                    <a:pt x="9608" y="5002"/>
                    <a:pt x="10228" y="5502"/>
                  </a:cubicBezTo>
                  <a:cubicBezTo>
                    <a:pt x="11335" y="6395"/>
                    <a:pt x="12597" y="7419"/>
                    <a:pt x="12883" y="8002"/>
                  </a:cubicBezTo>
                  <a:cubicBezTo>
                    <a:pt x="13014" y="8300"/>
                    <a:pt x="12871" y="8490"/>
                    <a:pt x="12764" y="8573"/>
                  </a:cubicBezTo>
                  <a:cubicBezTo>
                    <a:pt x="12669" y="8660"/>
                    <a:pt x="12549" y="8705"/>
                    <a:pt x="12447" y="8705"/>
                  </a:cubicBezTo>
                  <a:cubicBezTo>
                    <a:pt x="12395" y="8705"/>
                    <a:pt x="12348" y="8693"/>
                    <a:pt x="12311" y="8669"/>
                  </a:cubicBezTo>
                  <a:cubicBezTo>
                    <a:pt x="12025" y="8442"/>
                    <a:pt x="11132" y="7561"/>
                    <a:pt x="10394" y="6799"/>
                  </a:cubicBezTo>
                  <a:cubicBezTo>
                    <a:pt x="10321" y="6720"/>
                    <a:pt x="10224" y="6682"/>
                    <a:pt x="10125" y="6682"/>
                  </a:cubicBezTo>
                  <a:cubicBezTo>
                    <a:pt x="10030" y="6682"/>
                    <a:pt x="9934" y="6717"/>
                    <a:pt x="9858" y="6787"/>
                  </a:cubicBezTo>
                  <a:cubicBezTo>
                    <a:pt x="9716" y="6930"/>
                    <a:pt x="9704" y="7168"/>
                    <a:pt x="9847" y="7323"/>
                  </a:cubicBezTo>
                  <a:cubicBezTo>
                    <a:pt x="10025" y="7502"/>
                    <a:pt x="11168" y="8669"/>
                    <a:pt x="11692" y="9133"/>
                  </a:cubicBezTo>
                  <a:cubicBezTo>
                    <a:pt x="11644" y="9300"/>
                    <a:pt x="11501" y="9407"/>
                    <a:pt x="11418" y="9443"/>
                  </a:cubicBezTo>
                  <a:cubicBezTo>
                    <a:pt x="11303" y="9500"/>
                    <a:pt x="11184" y="9524"/>
                    <a:pt x="11082" y="9524"/>
                  </a:cubicBezTo>
                  <a:cubicBezTo>
                    <a:pt x="10974" y="9524"/>
                    <a:pt x="10884" y="9497"/>
                    <a:pt x="10835" y="9454"/>
                  </a:cubicBezTo>
                  <a:cubicBezTo>
                    <a:pt x="10823" y="9454"/>
                    <a:pt x="10823" y="9454"/>
                    <a:pt x="10823" y="9443"/>
                  </a:cubicBezTo>
                  <a:lnTo>
                    <a:pt x="10811" y="9443"/>
                  </a:lnTo>
                  <a:cubicBezTo>
                    <a:pt x="10358" y="9073"/>
                    <a:pt x="8668" y="7276"/>
                    <a:pt x="8418" y="6990"/>
                  </a:cubicBezTo>
                  <a:cubicBezTo>
                    <a:pt x="8342" y="6908"/>
                    <a:pt x="8240" y="6866"/>
                    <a:pt x="8137" y="6866"/>
                  </a:cubicBezTo>
                  <a:cubicBezTo>
                    <a:pt x="8046" y="6866"/>
                    <a:pt x="7955" y="6899"/>
                    <a:pt x="7882" y="6966"/>
                  </a:cubicBezTo>
                  <a:cubicBezTo>
                    <a:pt x="7727" y="7109"/>
                    <a:pt x="7715" y="7347"/>
                    <a:pt x="7858" y="7502"/>
                  </a:cubicBezTo>
                  <a:cubicBezTo>
                    <a:pt x="7870" y="7514"/>
                    <a:pt x="9454" y="9228"/>
                    <a:pt x="10156" y="9871"/>
                  </a:cubicBezTo>
                  <a:cubicBezTo>
                    <a:pt x="10085" y="10050"/>
                    <a:pt x="9930" y="10205"/>
                    <a:pt x="9751" y="10276"/>
                  </a:cubicBezTo>
                  <a:cubicBezTo>
                    <a:pt x="9700" y="10297"/>
                    <a:pt x="9639" y="10313"/>
                    <a:pt x="9575" y="10313"/>
                  </a:cubicBezTo>
                  <a:cubicBezTo>
                    <a:pt x="9492" y="10313"/>
                    <a:pt x="9403" y="10285"/>
                    <a:pt x="9323" y="10205"/>
                  </a:cubicBezTo>
                  <a:lnTo>
                    <a:pt x="9311" y="10205"/>
                  </a:lnTo>
                  <a:cubicBezTo>
                    <a:pt x="9311" y="10205"/>
                    <a:pt x="9311" y="10205"/>
                    <a:pt x="9311" y="10193"/>
                  </a:cubicBezTo>
                  <a:cubicBezTo>
                    <a:pt x="8763" y="9740"/>
                    <a:pt x="8215" y="9157"/>
                    <a:pt x="8001" y="8931"/>
                  </a:cubicBezTo>
                  <a:cubicBezTo>
                    <a:pt x="7925" y="8849"/>
                    <a:pt x="7823" y="8807"/>
                    <a:pt x="7720" y="8807"/>
                  </a:cubicBezTo>
                  <a:cubicBezTo>
                    <a:pt x="7629" y="8807"/>
                    <a:pt x="7538" y="8840"/>
                    <a:pt x="7465" y="8907"/>
                  </a:cubicBezTo>
                  <a:cubicBezTo>
                    <a:pt x="7310" y="9050"/>
                    <a:pt x="7310" y="9288"/>
                    <a:pt x="7453" y="9443"/>
                  </a:cubicBezTo>
                  <a:cubicBezTo>
                    <a:pt x="7691" y="9705"/>
                    <a:pt x="8061" y="10097"/>
                    <a:pt x="8477" y="10478"/>
                  </a:cubicBezTo>
                  <a:cubicBezTo>
                    <a:pt x="8430" y="10478"/>
                    <a:pt x="8382" y="10490"/>
                    <a:pt x="8311" y="10490"/>
                  </a:cubicBezTo>
                  <a:cubicBezTo>
                    <a:pt x="8049" y="10490"/>
                    <a:pt x="7596" y="10324"/>
                    <a:pt x="7382" y="10169"/>
                  </a:cubicBezTo>
                  <a:cubicBezTo>
                    <a:pt x="7120" y="10002"/>
                    <a:pt x="5453" y="8752"/>
                    <a:pt x="4012" y="7549"/>
                  </a:cubicBezTo>
                  <a:cubicBezTo>
                    <a:pt x="3810" y="7383"/>
                    <a:pt x="3465" y="7014"/>
                    <a:pt x="3155" y="6692"/>
                  </a:cubicBezTo>
                  <a:cubicBezTo>
                    <a:pt x="2929" y="6454"/>
                    <a:pt x="2715" y="6252"/>
                    <a:pt x="2584" y="6121"/>
                  </a:cubicBezTo>
                  <a:cubicBezTo>
                    <a:pt x="2893" y="5085"/>
                    <a:pt x="3358" y="3537"/>
                    <a:pt x="3608" y="2192"/>
                  </a:cubicBezTo>
                  <a:close/>
                  <a:moveTo>
                    <a:pt x="738" y="1"/>
                  </a:moveTo>
                  <a:lnTo>
                    <a:pt x="738" y="763"/>
                  </a:lnTo>
                  <a:cubicBezTo>
                    <a:pt x="1786" y="870"/>
                    <a:pt x="2608" y="1013"/>
                    <a:pt x="2989" y="1203"/>
                  </a:cubicBezTo>
                  <a:cubicBezTo>
                    <a:pt x="2786" y="2858"/>
                    <a:pt x="1881" y="5764"/>
                    <a:pt x="1607" y="6657"/>
                  </a:cubicBezTo>
                  <a:lnTo>
                    <a:pt x="0" y="6657"/>
                  </a:lnTo>
                  <a:lnTo>
                    <a:pt x="0" y="7395"/>
                  </a:lnTo>
                  <a:lnTo>
                    <a:pt x="1881" y="7395"/>
                  </a:lnTo>
                  <a:cubicBezTo>
                    <a:pt x="2048" y="7395"/>
                    <a:pt x="2191" y="7323"/>
                    <a:pt x="2238" y="7168"/>
                  </a:cubicBezTo>
                  <a:cubicBezTo>
                    <a:pt x="2250" y="7145"/>
                    <a:pt x="2286" y="7061"/>
                    <a:pt x="2334" y="6907"/>
                  </a:cubicBezTo>
                  <a:cubicBezTo>
                    <a:pt x="2417" y="7002"/>
                    <a:pt x="2512" y="7109"/>
                    <a:pt x="2608" y="7216"/>
                  </a:cubicBezTo>
                  <a:cubicBezTo>
                    <a:pt x="2941" y="7561"/>
                    <a:pt x="3298" y="7930"/>
                    <a:pt x="3524" y="8133"/>
                  </a:cubicBezTo>
                  <a:cubicBezTo>
                    <a:pt x="4941" y="9312"/>
                    <a:pt x="6632" y="10586"/>
                    <a:pt x="6965" y="10800"/>
                  </a:cubicBezTo>
                  <a:cubicBezTo>
                    <a:pt x="7239" y="10978"/>
                    <a:pt x="7846" y="11240"/>
                    <a:pt x="8311" y="11240"/>
                  </a:cubicBezTo>
                  <a:cubicBezTo>
                    <a:pt x="8680" y="11240"/>
                    <a:pt x="8965" y="11157"/>
                    <a:pt x="9168" y="10990"/>
                  </a:cubicBezTo>
                  <a:cubicBezTo>
                    <a:pt x="9295" y="11043"/>
                    <a:pt x="9431" y="11069"/>
                    <a:pt x="9572" y="11069"/>
                  </a:cubicBezTo>
                  <a:cubicBezTo>
                    <a:pt x="9720" y="11069"/>
                    <a:pt x="9872" y="11040"/>
                    <a:pt x="10025" y="10978"/>
                  </a:cubicBezTo>
                  <a:cubicBezTo>
                    <a:pt x="10370" y="10848"/>
                    <a:pt x="10644" y="10586"/>
                    <a:pt x="10811" y="10252"/>
                  </a:cubicBezTo>
                  <a:cubicBezTo>
                    <a:pt x="10902" y="10274"/>
                    <a:pt x="10996" y="10285"/>
                    <a:pt x="11092" y="10285"/>
                  </a:cubicBezTo>
                  <a:cubicBezTo>
                    <a:pt x="11311" y="10285"/>
                    <a:pt x="11540" y="10229"/>
                    <a:pt x="11763" y="10121"/>
                  </a:cubicBezTo>
                  <a:cubicBezTo>
                    <a:pt x="12061" y="9966"/>
                    <a:pt x="12275" y="9728"/>
                    <a:pt x="12394" y="9454"/>
                  </a:cubicBezTo>
                  <a:cubicBezTo>
                    <a:pt x="12422" y="9457"/>
                    <a:pt x="12449" y="9458"/>
                    <a:pt x="12476" y="9458"/>
                  </a:cubicBezTo>
                  <a:cubicBezTo>
                    <a:pt x="12748" y="9458"/>
                    <a:pt x="13024" y="9350"/>
                    <a:pt x="13252" y="9145"/>
                  </a:cubicBezTo>
                  <a:cubicBezTo>
                    <a:pt x="13597" y="8859"/>
                    <a:pt x="13740" y="8431"/>
                    <a:pt x="13657" y="8002"/>
                  </a:cubicBezTo>
                  <a:lnTo>
                    <a:pt x="14264" y="7597"/>
                  </a:lnTo>
                  <a:cubicBezTo>
                    <a:pt x="14299" y="7728"/>
                    <a:pt x="14335" y="7895"/>
                    <a:pt x="14371" y="7978"/>
                  </a:cubicBezTo>
                  <a:cubicBezTo>
                    <a:pt x="14407" y="8145"/>
                    <a:pt x="14561" y="8288"/>
                    <a:pt x="14728" y="8288"/>
                  </a:cubicBezTo>
                  <a:lnTo>
                    <a:pt x="16371" y="8288"/>
                  </a:lnTo>
                  <a:lnTo>
                    <a:pt x="16371" y="7395"/>
                  </a:lnTo>
                  <a:lnTo>
                    <a:pt x="15014" y="7395"/>
                  </a:lnTo>
                  <a:cubicBezTo>
                    <a:pt x="14657" y="6359"/>
                    <a:pt x="13609" y="3228"/>
                    <a:pt x="13025" y="1965"/>
                  </a:cubicBezTo>
                  <a:cubicBezTo>
                    <a:pt x="13573" y="1775"/>
                    <a:pt x="14728" y="1501"/>
                    <a:pt x="16371" y="1430"/>
                  </a:cubicBezTo>
                  <a:lnTo>
                    <a:pt x="16371" y="680"/>
                  </a:lnTo>
                  <a:cubicBezTo>
                    <a:pt x="13835" y="775"/>
                    <a:pt x="12394" y="1430"/>
                    <a:pt x="12335" y="1454"/>
                  </a:cubicBezTo>
                  <a:cubicBezTo>
                    <a:pt x="12240" y="1501"/>
                    <a:pt x="12156" y="1584"/>
                    <a:pt x="12121" y="1692"/>
                  </a:cubicBezTo>
                  <a:cubicBezTo>
                    <a:pt x="12097" y="1787"/>
                    <a:pt x="12109" y="1882"/>
                    <a:pt x="12144" y="1965"/>
                  </a:cubicBezTo>
                  <a:cubicBezTo>
                    <a:pt x="11573" y="1751"/>
                    <a:pt x="10775" y="1442"/>
                    <a:pt x="9977" y="1084"/>
                  </a:cubicBezTo>
                  <a:cubicBezTo>
                    <a:pt x="9438" y="845"/>
                    <a:pt x="8974" y="735"/>
                    <a:pt x="8551" y="735"/>
                  </a:cubicBezTo>
                  <a:cubicBezTo>
                    <a:pt x="7901" y="735"/>
                    <a:pt x="7347" y="994"/>
                    <a:pt x="6763" y="1442"/>
                  </a:cubicBezTo>
                  <a:lnTo>
                    <a:pt x="3727" y="1442"/>
                  </a:lnTo>
                  <a:cubicBezTo>
                    <a:pt x="3751" y="1299"/>
                    <a:pt x="3762" y="1192"/>
                    <a:pt x="3774" y="1084"/>
                  </a:cubicBezTo>
                  <a:cubicBezTo>
                    <a:pt x="3774" y="977"/>
                    <a:pt x="3727" y="846"/>
                    <a:pt x="3643" y="775"/>
                  </a:cubicBezTo>
                  <a:cubicBezTo>
                    <a:pt x="3191" y="346"/>
                    <a:pt x="1786" y="120"/>
                    <a:pt x="738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7;p21">
              <a:extLst>
                <a:ext uri="{FF2B5EF4-FFF2-40B4-BE49-F238E27FC236}">
                  <a16:creationId xmlns:a16="http://schemas.microsoft.com/office/drawing/2014/main" id="{43167540-5DDD-D0F5-4C0E-050CDC71FA0F}"/>
                </a:ext>
              </a:extLst>
            </p:cNvPr>
            <p:cNvSpPr/>
            <p:nvPr/>
          </p:nvSpPr>
          <p:spPr>
            <a:xfrm>
              <a:off x="5160743" y="2070564"/>
              <a:ext cx="1424335" cy="1424335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34" y="4430"/>
                  </a:moveTo>
                  <a:cubicBezTo>
                    <a:pt x="36552" y="4430"/>
                    <a:pt x="45839" y="13717"/>
                    <a:pt x="45839" y="25135"/>
                  </a:cubicBezTo>
                  <a:cubicBezTo>
                    <a:pt x="45839" y="36553"/>
                    <a:pt x="36552" y="45840"/>
                    <a:pt x="25134" y="45840"/>
                  </a:cubicBezTo>
                  <a:cubicBezTo>
                    <a:pt x="13716" y="45840"/>
                    <a:pt x="4429" y="36553"/>
                    <a:pt x="4429" y="25135"/>
                  </a:cubicBezTo>
                  <a:cubicBezTo>
                    <a:pt x="4429" y="13717"/>
                    <a:pt x="13716" y="4430"/>
                    <a:pt x="25134" y="4430"/>
                  </a:cubicBezTo>
                  <a:close/>
                  <a:moveTo>
                    <a:pt x="25134" y="1"/>
                  </a:moveTo>
                  <a:cubicBezTo>
                    <a:pt x="11251" y="1"/>
                    <a:pt x="0" y="11252"/>
                    <a:pt x="0" y="25135"/>
                  </a:cubicBezTo>
                  <a:cubicBezTo>
                    <a:pt x="0" y="39017"/>
                    <a:pt x="11251" y="50281"/>
                    <a:pt x="25134" y="50281"/>
                  </a:cubicBezTo>
                  <a:cubicBezTo>
                    <a:pt x="39017" y="50281"/>
                    <a:pt x="50280" y="39017"/>
                    <a:pt x="50280" y="25135"/>
                  </a:cubicBezTo>
                  <a:cubicBezTo>
                    <a:pt x="50280" y="11252"/>
                    <a:pt x="39017" y="1"/>
                    <a:pt x="25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8;p21">
              <a:extLst>
                <a:ext uri="{FF2B5EF4-FFF2-40B4-BE49-F238E27FC236}">
                  <a16:creationId xmlns:a16="http://schemas.microsoft.com/office/drawing/2014/main" id="{2364D2E2-A539-26B3-611E-CF52FD6F12B4}"/>
                </a:ext>
              </a:extLst>
            </p:cNvPr>
            <p:cNvSpPr/>
            <p:nvPr/>
          </p:nvSpPr>
          <p:spPr>
            <a:xfrm>
              <a:off x="5161054" y="2794714"/>
              <a:ext cx="1423683" cy="700199"/>
            </a:xfrm>
            <a:custGeom>
              <a:avLst/>
              <a:gdLst/>
              <a:ahLst/>
              <a:cxnLst/>
              <a:rect l="l" t="t" r="r" b="b"/>
              <a:pathLst>
                <a:path w="50258" h="24718" extrusionOk="0">
                  <a:moveTo>
                    <a:pt x="1" y="0"/>
                  </a:moveTo>
                  <a:cubicBezTo>
                    <a:pt x="227" y="13681"/>
                    <a:pt x="11383" y="24718"/>
                    <a:pt x="25123" y="24718"/>
                  </a:cubicBezTo>
                  <a:cubicBezTo>
                    <a:pt x="38875" y="24718"/>
                    <a:pt x="50031" y="13681"/>
                    <a:pt x="50257" y="0"/>
                  </a:cubicBezTo>
                  <a:lnTo>
                    <a:pt x="45816" y="0"/>
                  </a:lnTo>
                  <a:cubicBezTo>
                    <a:pt x="45590" y="11216"/>
                    <a:pt x="36398" y="20277"/>
                    <a:pt x="25123" y="20277"/>
                  </a:cubicBezTo>
                  <a:cubicBezTo>
                    <a:pt x="13848" y="20277"/>
                    <a:pt x="4656" y="11216"/>
                    <a:pt x="443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11;p21">
              <a:extLst>
                <a:ext uri="{FF2B5EF4-FFF2-40B4-BE49-F238E27FC236}">
                  <a16:creationId xmlns:a16="http://schemas.microsoft.com/office/drawing/2014/main" id="{72DF457F-B88B-7056-DFE1-2DC231EA0995}"/>
                </a:ext>
              </a:extLst>
            </p:cNvPr>
            <p:cNvSpPr/>
            <p:nvPr/>
          </p:nvSpPr>
          <p:spPr>
            <a:xfrm>
              <a:off x="6392814" y="2662819"/>
              <a:ext cx="263786" cy="263786"/>
            </a:xfrm>
            <a:custGeom>
              <a:avLst/>
              <a:gdLst/>
              <a:ahLst/>
              <a:cxnLst/>
              <a:rect l="l" t="t" r="r" b="b"/>
              <a:pathLst>
                <a:path w="9312" h="9312" extrusionOk="0">
                  <a:moveTo>
                    <a:pt x="4656" y="1"/>
                  </a:moveTo>
                  <a:cubicBezTo>
                    <a:pt x="2084" y="1"/>
                    <a:pt x="1" y="2085"/>
                    <a:pt x="1" y="4656"/>
                  </a:cubicBezTo>
                  <a:cubicBezTo>
                    <a:pt x="1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2;p21">
              <a:extLst>
                <a:ext uri="{FF2B5EF4-FFF2-40B4-BE49-F238E27FC236}">
                  <a16:creationId xmlns:a16="http://schemas.microsoft.com/office/drawing/2014/main" id="{A92D3FFF-158F-0184-21F4-BD499FCBDD7A}"/>
                </a:ext>
              </a:extLst>
            </p:cNvPr>
            <p:cNvSpPr/>
            <p:nvPr/>
          </p:nvSpPr>
          <p:spPr>
            <a:xfrm>
              <a:off x="6449130" y="2718823"/>
              <a:ext cx="151467" cy="151467"/>
            </a:xfrm>
            <a:custGeom>
              <a:avLst/>
              <a:gdLst/>
              <a:ahLst/>
              <a:cxnLst/>
              <a:rect l="l" t="t" r="r" b="b"/>
              <a:pathLst>
                <a:path w="5347" h="5347" extrusionOk="0">
                  <a:moveTo>
                    <a:pt x="2668" y="0"/>
                  </a:moveTo>
                  <a:cubicBezTo>
                    <a:pt x="1192" y="0"/>
                    <a:pt x="1" y="1191"/>
                    <a:pt x="1" y="2679"/>
                  </a:cubicBezTo>
                  <a:cubicBezTo>
                    <a:pt x="1" y="4156"/>
                    <a:pt x="1192" y="5346"/>
                    <a:pt x="2668" y="5346"/>
                  </a:cubicBezTo>
                  <a:cubicBezTo>
                    <a:pt x="4144" y="5346"/>
                    <a:pt x="5347" y="4156"/>
                    <a:pt x="5347" y="2679"/>
                  </a:cubicBezTo>
                  <a:cubicBezTo>
                    <a:pt x="5347" y="1191"/>
                    <a:pt x="4144" y="0"/>
                    <a:pt x="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29;p21">
            <a:extLst>
              <a:ext uri="{FF2B5EF4-FFF2-40B4-BE49-F238E27FC236}">
                <a16:creationId xmlns:a16="http://schemas.microsoft.com/office/drawing/2014/main" id="{E07BDB19-8CA0-DEA1-F3A2-1E32C3ABB0E9}"/>
              </a:ext>
            </a:extLst>
          </p:cNvPr>
          <p:cNvSpPr/>
          <p:nvPr/>
        </p:nvSpPr>
        <p:spPr>
          <a:xfrm>
            <a:off x="5119539" y="1673196"/>
            <a:ext cx="1424335" cy="1424335"/>
          </a:xfrm>
          <a:custGeom>
            <a:avLst/>
            <a:gdLst/>
            <a:ahLst/>
            <a:cxnLst/>
            <a:rect l="l" t="t" r="r" b="b"/>
            <a:pathLst>
              <a:path w="50281" h="50281" extrusionOk="0">
                <a:moveTo>
                  <a:pt x="25146" y="4430"/>
                </a:moveTo>
                <a:cubicBezTo>
                  <a:pt x="36565" y="4430"/>
                  <a:pt x="45851" y="13717"/>
                  <a:pt x="45851" y="25135"/>
                </a:cubicBezTo>
                <a:cubicBezTo>
                  <a:pt x="45851" y="36553"/>
                  <a:pt x="36565" y="45840"/>
                  <a:pt x="25146" y="45840"/>
                </a:cubicBezTo>
                <a:cubicBezTo>
                  <a:pt x="13728" y="45840"/>
                  <a:pt x="4442" y="36553"/>
                  <a:pt x="4442" y="25135"/>
                </a:cubicBezTo>
                <a:cubicBezTo>
                  <a:pt x="4442" y="13717"/>
                  <a:pt x="13728" y="4430"/>
                  <a:pt x="25146" y="4430"/>
                </a:cubicBezTo>
                <a:close/>
                <a:moveTo>
                  <a:pt x="25146" y="1"/>
                </a:moveTo>
                <a:cubicBezTo>
                  <a:pt x="11264" y="1"/>
                  <a:pt x="0" y="11252"/>
                  <a:pt x="0" y="25135"/>
                </a:cubicBezTo>
                <a:cubicBezTo>
                  <a:pt x="0" y="39017"/>
                  <a:pt x="11264" y="50281"/>
                  <a:pt x="25146" y="50281"/>
                </a:cubicBezTo>
                <a:cubicBezTo>
                  <a:pt x="39029" y="50281"/>
                  <a:pt x="50281" y="39017"/>
                  <a:pt x="50281" y="25135"/>
                </a:cubicBezTo>
                <a:cubicBezTo>
                  <a:pt x="50281" y="11252"/>
                  <a:pt x="39029" y="1"/>
                  <a:pt x="251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30;p21">
            <a:extLst>
              <a:ext uri="{FF2B5EF4-FFF2-40B4-BE49-F238E27FC236}">
                <a16:creationId xmlns:a16="http://schemas.microsoft.com/office/drawing/2014/main" id="{0C6D1102-26E9-510C-8703-A22939A5E7BD}"/>
              </a:ext>
            </a:extLst>
          </p:cNvPr>
          <p:cNvSpPr/>
          <p:nvPr/>
        </p:nvSpPr>
        <p:spPr>
          <a:xfrm>
            <a:off x="5119539" y="1673196"/>
            <a:ext cx="1424335" cy="724164"/>
          </a:xfrm>
          <a:custGeom>
            <a:avLst/>
            <a:gdLst/>
            <a:ahLst/>
            <a:cxnLst/>
            <a:rect l="l" t="t" r="r" b="b"/>
            <a:pathLst>
              <a:path w="50281" h="25564" extrusionOk="0">
                <a:moveTo>
                  <a:pt x="25146" y="1"/>
                </a:moveTo>
                <a:cubicBezTo>
                  <a:pt x="11264" y="1"/>
                  <a:pt x="0" y="11252"/>
                  <a:pt x="0" y="25135"/>
                </a:cubicBezTo>
                <a:cubicBezTo>
                  <a:pt x="0" y="25278"/>
                  <a:pt x="12" y="25420"/>
                  <a:pt x="12" y="25563"/>
                </a:cubicBezTo>
                <a:lnTo>
                  <a:pt x="4453" y="25563"/>
                </a:lnTo>
                <a:cubicBezTo>
                  <a:pt x="4453" y="25420"/>
                  <a:pt x="4442" y="25278"/>
                  <a:pt x="4442" y="25135"/>
                </a:cubicBezTo>
                <a:cubicBezTo>
                  <a:pt x="4442" y="13717"/>
                  <a:pt x="13728" y="4430"/>
                  <a:pt x="25146" y="4430"/>
                </a:cubicBezTo>
                <a:cubicBezTo>
                  <a:pt x="36565" y="4430"/>
                  <a:pt x="45851" y="13717"/>
                  <a:pt x="45851" y="25135"/>
                </a:cubicBezTo>
                <a:cubicBezTo>
                  <a:pt x="45851" y="25278"/>
                  <a:pt x="45840" y="25420"/>
                  <a:pt x="45840" y="25563"/>
                </a:cubicBezTo>
                <a:lnTo>
                  <a:pt x="50269" y="25563"/>
                </a:lnTo>
                <a:cubicBezTo>
                  <a:pt x="50281" y="25420"/>
                  <a:pt x="50281" y="25278"/>
                  <a:pt x="50281" y="25135"/>
                </a:cubicBezTo>
                <a:cubicBezTo>
                  <a:pt x="50281" y="11252"/>
                  <a:pt x="39029" y="1"/>
                  <a:pt x="25146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32;p21">
            <a:extLst>
              <a:ext uri="{FF2B5EF4-FFF2-40B4-BE49-F238E27FC236}">
                <a16:creationId xmlns:a16="http://schemas.microsoft.com/office/drawing/2014/main" id="{25CCB031-7F78-9BE4-0D0C-003AA317DB15}"/>
              </a:ext>
            </a:extLst>
          </p:cNvPr>
          <p:cNvSpPr txBox="1"/>
          <p:nvPr/>
        </p:nvSpPr>
        <p:spPr>
          <a:xfrm>
            <a:off x="4814440" y="898724"/>
            <a:ext cx="1884600" cy="7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ea typeface="Roboto"/>
                <a:cs typeface="Roboto"/>
                <a:sym typeface="Roboto"/>
              </a:rPr>
              <a:t>Threshold is defined to identify outliers</a:t>
            </a:r>
            <a:endParaRPr sz="1200" dirty="0">
              <a:solidFill>
                <a:srgbClr val="43434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333;p21">
            <a:extLst>
              <a:ext uri="{FF2B5EF4-FFF2-40B4-BE49-F238E27FC236}">
                <a16:creationId xmlns:a16="http://schemas.microsoft.com/office/drawing/2014/main" id="{C816A2D7-B5D8-7831-2978-15B10E8EC9D1}"/>
              </a:ext>
            </a:extLst>
          </p:cNvPr>
          <p:cNvSpPr/>
          <p:nvPr/>
        </p:nvSpPr>
        <p:spPr>
          <a:xfrm>
            <a:off x="6350959" y="2265451"/>
            <a:ext cx="263757" cy="263786"/>
          </a:xfrm>
          <a:custGeom>
            <a:avLst/>
            <a:gdLst/>
            <a:ahLst/>
            <a:cxnLst/>
            <a:rect l="l" t="t" r="r" b="b"/>
            <a:pathLst>
              <a:path w="9311" h="9312" extrusionOk="0">
                <a:moveTo>
                  <a:pt x="4656" y="1"/>
                </a:moveTo>
                <a:cubicBezTo>
                  <a:pt x="2084" y="1"/>
                  <a:pt x="0" y="2085"/>
                  <a:pt x="0" y="4656"/>
                </a:cubicBezTo>
                <a:cubicBezTo>
                  <a:pt x="0" y="7228"/>
                  <a:pt x="2084" y="9312"/>
                  <a:pt x="4656" y="9312"/>
                </a:cubicBezTo>
                <a:cubicBezTo>
                  <a:pt x="7227" y="9312"/>
                  <a:pt x="9311" y="7228"/>
                  <a:pt x="9311" y="4656"/>
                </a:cubicBezTo>
                <a:cubicBezTo>
                  <a:pt x="9311" y="2085"/>
                  <a:pt x="7227" y="1"/>
                  <a:pt x="4656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34;p21">
            <a:extLst>
              <a:ext uri="{FF2B5EF4-FFF2-40B4-BE49-F238E27FC236}">
                <a16:creationId xmlns:a16="http://schemas.microsoft.com/office/drawing/2014/main" id="{0E637007-C292-DFB7-BA75-C5C335F35FD0}"/>
              </a:ext>
            </a:extLst>
          </p:cNvPr>
          <p:cNvSpPr/>
          <p:nvPr/>
        </p:nvSpPr>
        <p:spPr>
          <a:xfrm>
            <a:off x="6406935" y="2321455"/>
            <a:ext cx="151807" cy="151467"/>
          </a:xfrm>
          <a:custGeom>
            <a:avLst/>
            <a:gdLst/>
            <a:ahLst/>
            <a:cxnLst/>
            <a:rect l="l" t="t" r="r" b="b"/>
            <a:pathLst>
              <a:path w="5359" h="5347" extrusionOk="0">
                <a:moveTo>
                  <a:pt x="2680" y="0"/>
                </a:moveTo>
                <a:cubicBezTo>
                  <a:pt x="1203" y="0"/>
                  <a:pt x="1" y="1191"/>
                  <a:pt x="1" y="2679"/>
                </a:cubicBezTo>
                <a:cubicBezTo>
                  <a:pt x="1" y="4156"/>
                  <a:pt x="1203" y="5346"/>
                  <a:pt x="2680" y="5346"/>
                </a:cubicBezTo>
                <a:cubicBezTo>
                  <a:pt x="4156" y="5346"/>
                  <a:pt x="5358" y="4156"/>
                  <a:pt x="5358" y="2679"/>
                </a:cubicBezTo>
                <a:cubicBezTo>
                  <a:pt x="5358" y="1191"/>
                  <a:pt x="4156" y="0"/>
                  <a:pt x="26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340;p21">
            <a:extLst>
              <a:ext uri="{FF2B5EF4-FFF2-40B4-BE49-F238E27FC236}">
                <a16:creationId xmlns:a16="http://schemas.microsoft.com/office/drawing/2014/main" id="{59950E2F-28D8-3502-4007-280B8F98F0C3}"/>
              </a:ext>
            </a:extLst>
          </p:cNvPr>
          <p:cNvSpPr/>
          <p:nvPr/>
        </p:nvSpPr>
        <p:spPr>
          <a:xfrm>
            <a:off x="3818319" y="1673196"/>
            <a:ext cx="1424335" cy="1424335"/>
          </a:xfrm>
          <a:custGeom>
            <a:avLst/>
            <a:gdLst/>
            <a:ahLst/>
            <a:cxnLst/>
            <a:rect l="l" t="t" r="r" b="b"/>
            <a:pathLst>
              <a:path w="50281" h="50281" extrusionOk="0">
                <a:moveTo>
                  <a:pt x="25134" y="4430"/>
                </a:moveTo>
                <a:cubicBezTo>
                  <a:pt x="36552" y="4430"/>
                  <a:pt x="45839" y="13717"/>
                  <a:pt x="45839" y="25135"/>
                </a:cubicBezTo>
                <a:cubicBezTo>
                  <a:pt x="45839" y="36553"/>
                  <a:pt x="36552" y="45840"/>
                  <a:pt x="25134" y="45840"/>
                </a:cubicBezTo>
                <a:cubicBezTo>
                  <a:pt x="13716" y="45840"/>
                  <a:pt x="4429" y="36553"/>
                  <a:pt x="4429" y="25135"/>
                </a:cubicBezTo>
                <a:cubicBezTo>
                  <a:pt x="4429" y="13717"/>
                  <a:pt x="13716" y="4430"/>
                  <a:pt x="25134" y="4430"/>
                </a:cubicBezTo>
                <a:close/>
                <a:moveTo>
                  <a:pt x="25134" y="1"/>
                </a:moveTo>
                <a:cubicBezTo>
                  <a:pt x="11252" y="1"/>
                  <a:pt x="0" y="11252"/>
                  <a:pt x="0" y="25135"/>
                </a:cubicBezTo>
                <a:cubicBezTo>
                  <a:pt x="0" y="39017"/>
                  <a:pt x="11252" y="50281"/>
                  <a:pt x="25134" y="50281"/>
                </a:cubicBezTo>
                <a:cubicBezTo>
                  <a:pt x="39017" y="50281"/>
                  <a:pt x="50280" y="39017"/>
                  <a:pt x="50280" y="25135"/>
                </a:cubicBezTo>
                <a:cubicBezTo>
                  <a:pt x="50280" y="11252"/>
                  <a:pt x="39017" y="1"/>
                  <a:pt x="2513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341;p21">
            <a:extLst>
              <a:ext uri="{FF2B5EF4-FFF2-40B4-BE49-F238E27FC236}">
                <a16:creationId xmlns:a16="http://schemas.microsoft.com/office/drawing/2014/main" id="{76970691-4FAC-C048-9FF3-CCB3A84845C2}"/>
              </a:ext>
            </a:extLst>
          </p:cNvPr>
          <p:cNvSpPr/>
          <p:nvPr/>
        </p:nvSpPr>
        <p:spPr>
          <a:xfrm>
            <a:off x="3818659" y="2397346"/>
            <a:ext cx="1423655" cy="700199"/>
          </a:xfrm>
          <a:custGeom>
            <a:avLst/>
            <a:gdLst/>
            <a:ahLst/>
            <a:cxnLst/>
            <a:rect l="l" t="t" r="r" b="b"/>
            <a:pathLst>
              <a:path w="50257" h="24718" extrusionOk="0">
                <a:moveTo>
                  <a:pt x="0" y="0"/>
                </a:moveTo>
                <a:cubicBezTo>
                  <a:pt x="226" y="13681"/>
                  <a:pt x="11382" y="24718"/>
                  <a:pt x="25122" y="24718"/>
                </a:cubicBezTo>
                <a:cubicBezTo>
                  <a:pt x="38862" y="24718"/>
                  <a:pt x="50030" y="13681"/>
                  <a:pt x="50256" y="0"/>
                </a:cubicBezTo>
                <a:lnTo>
                  <a:pt x="45815" y="0"/>
                </a:lnTo>
                <a:cubicBezTo>
                  <a:pt x="45589" y="11216"/>
                  <a:pt x="36397" y="20277"/>
                  <a:pt x="25122" y="20277"/>
                </a:cubicBezTo>
                <a:cubicBezTo>
                  <a:pt x="13847" y="20277"/>
                  <a:pt x="4655" y="11216"/>
                  <a:pt x="4429" y="0"/>
                </a:cubicBezTo>
                <a:close/>
              </a:path>
            </a:pathLst>
          </a:custGeom>
          <a:solidFill>
            <a:srgbClr val="69E7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342;p21">
            <a:extLst>
              <a:ext uri="{FF2B5EF4-FFF2-40B4-BE49-F238E27FC236}">
                <a16:creationId xmlns:a16="http://schemas.microsoft.com/office/drawing/2014/main" id="{FEB29AC0-E445-426E-36DB-6FD09F14A4FF}"/>
              </a:ext>
            </a:extLst>
          </p:cNvPr>
          <p:cNvSpPr/>
          <p:nvPr/>
        </p:nvSpPr>
        <p:spPr>
          <a:xfrm>
            <a:off x="5050050" y="2265451"/>
            <a:ext cx="263786" cy="263786"/>
          </a:xfrm>
          <a:custGeom>
            <a:avLst/>
            <a:gdLst/>
            <a:ahLst/>
            <a:cxnLst/>
            <a:rect l="l" t="t" r="r" b="b"/>
            <a:pathLst>
              <a:path w="9312" h="9312" extrusionOk="0">
                <a:moveTo>
                  <a:pt x="4656" y="1"/>
                </a:moveTo>
                <a:cubicBezTo>
                  <a:pt x="2084" y="1"/>
                  <a:pt x="1" y="2085"/>
                  <a:pt x="1" y="4656"/>
                </a:cubicBezTo>
                <a:cubicBezTo>
                  <a:pt x="1" y="7228"/>
                  <a:pt x="2084" y="9312"/>
                  <a:pt x="4656" y="9312"/>
                </a:cubicBezTo>
                <a:cubicBezTo>
                  <a:pt x="7228" y="9312"/>
                  <a:pt x="9311" y="7228"/>
                  <a:pt x="9311" y="4656"/>
                </a:cubicBezTo>
                <a:cubicBezTo>
                  <a:pt x="9311" y="2085"/>
                  <a:pt x="7228" y="1"/>
                  <a:pt x="4656" y="1"/>
                </a:cubicBezTo>
                <a:close/>
              </a:path>
            </a:pathLst>
          </a:custGeom>
          <a:solidFill>
            <a:srgbClr val="69E7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343;p21">
            <a:extLst>
              <a:ext uri="{FF2B5EF4-FFF2-40B4-BE49-F238E27FC236}">
                <a16:creationId xmlns:a16="http://schemas.microsoft.com/office/drawing/2014/main" id="{2BB7BA9A-E94C-0878-A72D-A21E50866B7D}"/>
              </a:ext>
            </a:extLst>
          </p:cNvPr>
          <p:cNvSpPr/>
          <p:nvPr/>
        </p:nvSpPr>
        <p:spPr>
          <a:xfrm>
            <a:off x="5106055" y="2321455"/>
            <a:ext cx="151467" cy="151467"/>
          </a:xfrm>
          <a:custGeom>
            <a:avLst/>
            <a:gdLst/>
            <a:ahLst/>
            <a:cxnLst/>
            <a:rect l="l" t="t" r="r" b="b"/>
            <a:pathLst>
              <a:path w="5347" h="5347" extrusionOk="0">
                <a:moveTo>
                  <a:pt x="2679" y="0"/>
                </a:moveTo>
                <a:cubicBezTo>
                  <a:pt x="1191" y="0"/>
                  <a:pt x="0" y="1191"/>
                  <a:pt x="0" y="2679"/>
                </a:cubicBezTo>
                <a:cubicBezTo>
                  <a:pt x="0" y="4156"/>
                  <a:pt x="1191" y="5346"/>
                  <a:pt x="2679" y="5346"/>
                </a:cubicBezTo>
                <a:cubicBezTo>
                  <a:pt x="4156" y="5346"/>
                  <a:pt x="5346" y="4156"/>
                  <a:pt x="5346" y="2679"/>
                </a:cubicBezTo>
                <a:cubicBezTo>
                  <a:pt x="5346" y="1191"/>
                  <a:pt x="4156" y="0"/>
                  <a:pt x="26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8" name="Google Shape;346;p21">
            <a:extLst>
              <a:ext uri="{FF2B5EF4-FFF2-40B4-BE49-F238E27FC236}">
                <a16:creationId xmlns:a16="http://schemas.microsoft.com/office/drawing/2014/main" id="{12FC8493-ED0B-BA28-1951-026BED05D727}"/>
              </a:ext>
            </a:extLst>
          </p:cNvPr>
          <p:cNvGrpSpPr/>
          <p:nvPr/>
        </p:nvGrpSpPr>
        <p:grpSpPr>
          <a:xfrm>
            <a:off x="2519450" y="1673196"/>
            <a:ext cx="1493166" cy="1424335"/>
            <a:chOff x="1260425" y="2070564"/>
            <a:chExt cx="1493166" cy="1424335"/>
          </a:xfrm>
        </p:grpSpPr>
        <p:grpSp>
          <p:nvGrpSpPr>
            <p:cNvPr id="2049" name="Google Shape;347;p21">
              <a:extLst>
                <a:ext uri="{FF2B5EF4-FFF2-40B4-BE49-F238E27FC236}">
                  <a16:creationId xmlns:a16="http://schemas.microsoft.com/office/drawing/2014/main" id="{A6877F91-8232-FAF2-51B5-4D0F4EF09802}"/>
                </a:ext>
              </a:extLst>
            </p:cNvPr>
            <p:cNvGrpSpPr/>
            <p:nvPr/>
          </p:nvGrpSpPr>
          <p:grpSpPr>
            <a:xfrm>
              <a:off x="1727894" y="2535682"/>
              <a:ext cx="445903" cy="444886"/>
              <a:chOff x="1727894" y="2535682"/>
              <a:chExt cx="445903" cy="444886"/>
            </a:xfrm>
          </p:grpSpPr>
          <p:sp>
            <p:nvSpPr>
              <p:cNvPr id="2062" name="Google Shape;348;p21">
                <a:extLst>
                  <a:ext uri="{FF2B5EF4-FFF2-40B4-BE49-F238E27FC236}">
                    <a16:creationId xmlns:a16="http://schemas.microsoft.com/office/drawing/2014/main" id="{3BA4C194-21D6-B563-60B4-2DA43823D3F1}"/>
                  </a:ext>
                </a:extLst>
              </p:cNvPr>
              <p:cNvSpPr/>
              <p:nvPr/>
            </p:nvSpPr>
            <p:spPr>
              <a:xfrm>
                <a:off x="1727894" y="2685424"/>
                <a:ext cx="445903" cy="295144"/>
              </a:xfrm>
              <a:custGeom>
                <a:avLst/>
                <a:gdLst/>
                <a:ahLst/>
                <a:cxnLst/>
                <a:rect l="l" t="t" r="r" b="b"/>
                <a:pathLst>
                  <a:path w="15741" h="10419" extrusionOk="0">
                    <a:moveTo>
                      <a:pt x="2691" y="6549"/>
                    </a:moveTo>
                    <a:lnTo>
                      <a:pt x="2691" y="9823"/>
                    </a:lnTo>
                    <a:lnTo>
                      <a:pt x="1346" y="9823"/>
                    </a:lnTo>
                    <a:lnTo>
                      <a:pt x="1346" y="6549"/>
                    </a:lnTo>
                    <a:close/>
                    <a:moveTo>
                      <a:pt x="6561" y="3275"/>
                    </a:moveTo>
                    <a:lnTo>
                      <a:pt x="6561" y="9823"/>
                    </a:lnTo>
                    <a:lnTo>
                      <a:pt x="5215" y="9823"/>
                    </a:lnTo>
                    <a:lnTo>
                      <a:pt x="5215" y="3275"/>
                    </a:lnTo>
                    <a:close/>
                    <a:moveTo>
                      <a:pt x="10430" y="4608"/>
                    </a:moveTo>
                    <a:lnTo>
                      <a:pt x="10430" y="9823"/>
                    </a:lnTo>
                    <a:lnTo>
                      <a:pt x="9240" y="9823"/>
                    </a:lnTo>
                    <a:lnTo>
                      <a:pt x="9240" y="4608"/>
                    </a:lnTo>
                    <a:close/>
                    <a:moveTo>
                      <a:pt x="14443" y="596"/>
                    </a:moveTo>
                    <a:lnTo>
                      <a:pt x="14443" y="9823"/>
                    </a:lnTo>
                    <a:lnTo>
                      <a:pt x="13109" y="9823"/>
                    </a:lnTo>
                    <a:lnTo>
                      <a:pt x="13109" y="596"/>
                    </a:lnTo>
                    <a:close/>
                    <a:moveTo>
                      <a:pt x="12788" y="1"/>
                    </a:moveTo>
                    <a:cubicBezTo>
                      <a:pt x="12609" y="1"/>
                      <a:pt x="12514" y="108"/>
                      <a:pt x="12514" y="286"/>
                    </a:cubicBezTo>
                    <a:lnTo>
                      <a:pt x="12514" y="9823"/>
                    </a:lnTo>
                    <a:lnTo>
                      <a:pt x="11168" y="9823"/>
                    </a:lnTo>
                    <a:lnTo>
                      <a:pt x="11168" y="4215"/>
                    </a:lnTo>
                    <a:cubicBezTo>
                      <a:pt x="11168" y="4037"/>
                      <a:pt x="11002" y="3870"/>
                      <a:pt x="10823" y="3870"/>
                    </a:cubicBezTo>
                    <a:lnTo>
                      <a:pt x="8859" y="3870"/>
                    </a:lnTo>
                    <a:cubicBezTo>
                      <a:pt x="8680" y="3870"/>
                      <a:pt x="8489" y="4037"/>
                      <a:pt x="8489" y="4215"/>
                    </a:cubicBezTo>
                    <a:lnTo>
                      <a:pt x="8489" y="9823"/>
                    </a:lnTo>
                    <a:lnTo>
                      <a:pt x="7156" y="9823"/>
                    </a:lnTo>
                    <a:lnTo>
                      <a:pt x="7156" y="2906"/>
                    </a:lnTo>
                    <a:cubicBezTo>
                      <a:pt x="7156" y="2727"/>
                      <a:pt x="7073" y="2525"/>
                      <a:pt x="6894" y="2525"/>
                    </a:cubicBezTo>
                    <a:lnTo>
                      <a:pt x="4918" y="2525"/>
                    </a:lnTo>
                    <a:cubicBezTo>
                      <a:pt x="4739" y="2525"/>
                      <a:pt x="4620" y="2727"/>
                      <a:pt x="4620" y="2906"/>
                    </a:cubicBezTo>
                    <a:lnTo>
                      <a:pt x="4620" y="9823"/>
                    </a:lnTo>
                    <a:lnTo>
                      <a:pt x="3286" y="9823"/>
                    </a:lnTo>
                    <a:lnTo>
                      <a:pt x="3286" y="6192"/>
                    </a:lnTo>
                    <a:cubicBezTo>
                      <a:pt x="3286" y="6001"/>
                      <a:pt x="3132" y="5799"/>
                      <a:pt x="2953" y="5799"/>
                    </a:cubicBezTo>
                    <a:lnTo>
                      <a:pt x="988" y="5799"/>
                    </a:lnTo>
                    <a:cubicBezTo>
                      <a:pt x="810" y="5799"/>
                      <a:pt x="607" y="6001"/>
                      <a:pt x="607" y="6192"/>
                    </a:cubicBezTo>
                    <a:lnTo>
                      <a:pt x="607" y="9823"/>
                    </a:lnTo>
                    <a:lnTo>
                      <a:pt x="334" y="9823"/>
                    </a:lnTo>
                    <a:cubicBezTo>
                      <a:pt x="155" y="9823"/>
                      <a:pt x="0" y="9942"/>
                      <a:pt x="0" y="10121"/>
                    </a:cubicBezTo>
                    <a:cubicBezTo>
                      <a:pt x="0" y="10300"/>
                      <a:pt x="155" y="10419"/>
                      <a:pt x="334" y="10419"/>
                    </a:cubicBezTo>
                    <a:lnTo>
                      <a:pt x="15419" y="10419"/>
                    </a:lnTo>
                    <a:cubicBezTo>
                      <a:pt x="15597" y="10419"/>
                      <a:pt x="15740" y="10300"/>
                      <a:pt x="15740" y="10121"/>
                    </a:cubicBezTo>
                    <a:cubicBezTo>
                      <a:pt x="15740" y="9942"/>
                      <a:pt x="15597" y="9823"/>
                      <a:pt x="15419" y="9823"/>
                    </a:cubicBezTo>
                    <a:lnTo>
                      <a:pt x="15038" y="9823"/>
                    </a:lnTo>
                    <a:lnTo>
                      <a:pt x="15038" y="286"/>
                    </a:lnTo>
                    <a:cubicBezTo>
                      <a:pt x="15038" y="108"/>
                      <a:pt x="14943" y="1"/>
                      <a:pt x="14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349;p21">
                <a:extLst>
                  <a:ext uri="{FF2B5EF4-FFF2-40B4-BE49-F238E27FC236}">
                    <a16:creationId xmlns:a16="http://schemas.microsoft.com/office/drawing/2014/main" id="{3B8DA596-429B-89B1-43FA-37FA021F8533}"/>
                  </a:ext>
                </a:extLst>
              </p:cNvPr>
              <p:cNvSpPr/>
              <p:nvPr/>
            </p:nvSpPr>
            <p:spPr>
              <a:xfrm>
                <a:off x="1746449" y="2535682"/>
                <a:ext cx="408794" cy="241520"/>
              </a:xfrm>
              <a:custGeom>
                <a:avLst/>
                <a:gdLst/>
                <a:ahLst/>
                <a:cxnLst/>
                <a:rect l="l" t="t" r="r" b="b"/>
                <a:pathLst>
                  <a:path w="14431" h="8526" extrusionOk="0">
                    <a:moveTo>
                      <a:pt x="13121" y="655"/>
                    </a:moveTo>
                    <a:cubicBezTo>
                      <a:pt x="13478" y="655"/>
                      <a:pt x="13776" y="953"/>
                      <a:pt x="13776" y="1310"/>
                    </a:cubicBezTo>
                    <a:cubicBezTo>
                      <a:pt x="13776" y="1667"/>
                      <a:pt x="13478" y="1965"/>
                      <a:pt x="13121" y="1965"/>
                    </a:cubicBezTo>
                    <a:cubicBezTo>
                      <a:pt x="12942" y="1965"/>
                      <a:pt x="12776" y="1893"/>
                      <a:pt x="12656" y="1774"/>
                    </a:cubicBezTo>
                    <a:cubicBezTo>
                      <a:pt x="12537" y="1655"/>
                      <a:pt x="12466" y="1489"/>
                      <a:pt x="12466" y="1310"/>
                    </a:cubicBezTo>
                    <a:cubicBezTo>
                      <a:pt x="12466" y="953"/>
                      <a:pt x="12764" y="655"/>
                      <a:pt x="13121" y="655"/>
                    </a:cubicBezTo>
                    <a:close/>
                    <a:moveTo>
                      <a:pt x="5251" y="3275"/>
                    </a:moveTo>
                    <a:cubicBezTo>
                      <a:pt x="5608" y="3275"/>
                      <a:pt x="5906" y="3572"/>
                      <a:pt x="5906" y="3929"/>
                    </a:cubicBezTo>
                    <a:cubicBezTo>
                      <a:pt x="5906" y="4298"/>
                      <a:pt x="5620" y="4584"/>
                      <a:pt x="5251" y="4584"/>
                    </a:cubicBezTo>
                    <a:cubicBezTo>
                      <a:pt x="4894" y="4584"/>
                      <a:pt x="4596" y="4298"/>
                      <a:pt x="4596" y="3929"/>
                    </a:cubicBezTo>
                    <a:cubicBezTo>
                      <a:pt x="4596" y="3572"/>
                      <a:pt x="4894" y="3275"/>
                      <a:pt x="5251" y="3275"/>
                    </a:cubicBezTo>
                    <a:close/>
                    <a:moveTo>
                      <a:pt x="9192" y="4584"/>
                    </a:moveTo>
                    <a:cubicBezTo>
                      <a:pt x="9549" y="4584"/>
                      <a:pt x="9847" y="4882"/>
                      <a:pt x="9847" y="5239"/>
                    </a:cubicBezTo>
                    <a:cubicBezTo>
                      <a:pt x="9847" y="5608"/>
                      <a:pt x="9549" y="5894"/>
                      <a:pt x="9192" y="5894"/>
                    </a:cubicBezTo>
                    <a:cubicBezTo>
                      <a:pt x="8823" y="5894"/>
                      <a:pt x="8525" y="5608"/>
                      <a:pt x="8525" y="5239"/>
                    </a:cubicBezTo>
                    <a:cubicBezTo>
                      <a:pt x="8525" y="4882"/>
                      <a:pt x="8823" y="4584"/>
                      <a:pt x="9192" y="4584"/>
                    </a:cubicBezTo>
                    <a:close/>
                    <a:moveTo>
                      <a:pt x="1322" y="6561"/>
                    </a:moveTo>
                    <a:cubicBezTo>
                      <a:pt x="1679" y="6561"/>
                      <a:pt x="1977" y="6846"/>
                      <a:pt x="1977" y="7215"/>
                    </a:cubicBezTo>
                    <a:cubicBezTo>
                      <a:pt x="1977" y="7573"/>
                      <a:pt x="1679" y="7870"/>
                      <a:pt x="1322" y="7870"/>
                    </a:cubicBezTo>
                    <a:cubicBezTo>
                      <a:pt x="953" y="7870"/>
                      <a:pt x="667" y="7573"/>
                      <a:pt x="667" y="7215"/>
                    </a:cubicBezTo>
                    <a:cubicBezTo>
                      <a:pt x="667" y="6846"/>
                      <a:pt x="953" y="6561"/>
                      <a:pt x="1322" y="6561"/>
                    </a:cubicBezTo>
                    <a:close/>
                    <a:moveTo>
                      <a:pt x="13121" y="0"/>
                    </a:moveTo>
                    <a:cubicBezTo>
                      <a:pt x="12395" y="0"/>
                      <a:pt x="11811" y="584"/>
                      <a:pt x="11811" y="1310"/>
                    </a:cubicBezTo>
                    <a:cubicBezTo>
                      <a:pt x="11811" y="1548"/>
                      <a:pt x="11883" y="1774"/>
                      <a:pt x="11990" y="1977"/>
                    </a:cubicBezTo>
                    <a:lnTo>
                      <a:pt x="9847" y="4120"/>
                    </a:lnTo>
                    <a:cubicBezTo>
                      <a:pt x="9656" y="4001"/>
                      <a:pt x="9430" y="3929"/>
                      <a:pt x="9192" y="3929"/>
                    </a:cubicBezTo>
                    <a:cubicBezTo>
                      <a:pt x="8775" y="3929"/>
                      <a:pt x="8406" y="4120"/>
                      <a:pt x="8168" y="4418"/>
                    </a:cubicBezTo>
                    <a:lnTo>
                      <a:pt x="6560" y="3965"/>
                    </a:lnTo>
                    <a:cubicBezTo>
                      <a:pt x="6560" y="3953"/>
                      <a:pt x="6560" y="3941"/>
                      <a:pt x="6560" y="3929"/>
                    </a:cubicBezTo>
                    <a:cubicBezTo>
                      <a:pt x="6560" y="3203"/>
                      <a:pt x="5977" y="2620"/>
                      <a:pt x="5251" y="2620"/>
                    </a:cubicBezTo>
                    <a:cubicBezTo>
                      <a:pt x="4524" y="2620"/>
                      <a:pt x="3941" y="3203"/>
                      <a:pt x="3941" y="3929"/>
                    </a:cubicBezTo>
                    <a:cubicBezTo>
                      <a:pt x="3941" y="4120"/>
                      <a:pt x="3977" y="4298"/>
                      <a:pt x="4060" y="4465"/>
                    </a:cubicBezTo>
                    <a:lnTo>
                      <a:pt x="2012" y="6096"/>
                    </a:lnTo>
                    <a:cubicBezTo>
                      <a:pt x="1810" y="5977"/>
                      <a:pt x="1572" y="5894"/>
                      <a:pt x="1322" y="5894"/>
                    </a:cubicBezTo>
                    <a:cubicBezTo>
                      <a:pt x="595" y="5894"/>
                      <a:pt x="0" y="6489"/>
                      <a:pt x="0" y="7215"/>
                    </a:cubicBezTo>
                    <a:cubicBezTo>
                      <a:pt x="0" y="7930"/>
                      <a:pt x="595" y="8525"/>
                      <a:pt x="1322" y="8525"/>
                    </a:cubicBezTo>
                    <a:cubicBezTo>
                      <a:pt x="2036" y="8525"/>
                      <a:pt x="2631" y="7930"/>
                      <a:pt x="2631" y="7215"/>
                    </a:cubicBezTo>
                    <a:cubicBezTo>
                      <a:pt x="2631" y="6977"/>
                      <a:pt x="2572" y="6763"/>
                      <a:pt x="2465" y="6573"/>
                    </a:cubicBezTo>
                    <a:lnTo>
                      <a:pt x="4465" y="4977"/>
                    </a:lnTo>
                    <a:cubicBezTo>
                      <a:pt x="4679" y="5144"/>
                      <a:pt x="4953" y="5239"/>
                      <a:pt x="5251" y="5239"/>
                    </a:cubicBezTo>
                    <a:cubicBezTo>
                      <a:pt x="5727" y="5239"/>
                      <a:pt x="6156" y="4977"/>
                      <a:pt x="6382" y="4596"/>
                    </a:cubicBezTo>
                    <a:lnTo>
                      <a:pt x="7894" y="5025"/>
                    </a:lnTo>
                    <a:cubicBezTo>
                      <a:pt x="7882" y="5096"/>
                      <a:pt x="7870" y="5168"/>
                      <a:pt x="7870" y="5239"/>
                    </a:cubicBezTo>
                    <a:cubicBezTo>
                      <a:pt x="7870" y="5965"/>
                      <a:pt x="8465" y="6561"/>
                      <a:pt x="9192" y="6561"/>
                    </a:cubicBezTo>
                    <a:cubicBezTo>
                      <a:pt x="9906" y="6561"/>
                      <a:pt x="10501" y="5965"/>
                      <a:pt x="10501" y="5239"/>
                    </a:cubicBezTo>
                    <a:cubicBezTo>
                      <a:pt x="10501" y="5001"/>
                      <a:pt x="10430" y="4775"/>
                      <a:pt x="10311" y="4584"/>
                    </a:cubicBezTo>
                    <a:lnTo>
                      <a:pt x="12454" y="2441"/>
                    </a:lnTo>
                    <a:cubicBezTo>
                      <a:pt x="12656" y="2548"/>
                      <a:pt x="12883" y="2620"/>
                      <a:pt x="13121" y="2620"/>
                    </a:cubicBezTo>
                    <a:cubicBezTo>
                      <a:pt x="13847" y="2620"/>
                      <a:pt x="14430" y="2036"/>
                      <a:pt x="14430" y="1310"/>
                    </a:cubicBezTo>
                    <a:cubicBezTo>
                      <a:pt x="14430" y="584"/>
                      <a:pt x="13847" y="0"/>
                      <a:pt x="131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51" name="Google Shape;350;p21">
              <a:extLst>
                <a:ext uri="{FF2B5EF4-FFF2-40B4-BE49-F238E27FC236}">
                  <a16:creationId xmlns:a16="http://schemas.microsoft.com/office/drawing/2014/main" id="{6689D151-1F27-D53D-9ED4-D96D3E7FB0B3}"/>
                </a:ext>
              </a:extLst>
            </p:cNvPr>
            <p:cNvSpPr/>
            <p:nvPr/>
          </p:nvSpPr>
          <p:spPr>
            <a:xfrm>
              <a:off x="1260425" y="2070564"/>
              <a:ext cx="1424335" cy="1424335"/>
            </a:xfrm>
            <a:custGeom>
              <a:avLst/>
              <a:gdLst/>
              <a:ahLst/>
              <a:cxnLst/>
              <a:rect l="l" t="t" r="r" b="b"/>
              <a:pathLst>
                <a:path w="50281" h="50281" extrusionOk="0">
                  <a:moveTo>
                    <a:pt x="25146" y="4430"/>
                  </a:moveTo>
                  <a:cubicBezTo>
                    <a:pt x="36564" y="4430"/>
                    <a:pt x="45851" y="13717"/>
                    <a:pt x="45851" y="25135"/>
                  </a:cubicBezTo>
                  <a:cubicBezTo>
                    <a:pt x="45851" y="36553"/>
                    <a:pt x="36564" y="45840"/>
                    <a:pt x="25146" y="45840"/>
                  </a:cubicBezTo>
                  <a:cubicBezTo>
                    <a:pt x="13728" y="45840"/>
                    <a:pt x="4441" y="36553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lose/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39017"/>
                    <a:pt x="11264" y="50281"/>
                    <a:pt x="25146" y="50281"/>
                  </a:cubicBezTo>
                  <a:cubicBezTo>
                    <a:pt x="39029" y="50281"/>
                    <a:pt x="50280" y="39017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351;p21">
              <a:extLst>
                <a:ext uri="{FF2B5EF4-FFF2-40B4-BE49-F238E27FC236}">
                  <a16:creationId xmlns:a16="http://schemas.microsoft.com/office/drawing/2014/main" id="{8274B611-9326-5DA8-5261-AABBFE47999A}"/>
                </a:ext>
              </a:extLst>
            </p:cNvPr>
            <p:cNvSpPr/>
            <p:nvPr/>
          </p:nvSpPr>
          <p:spPr>
            <a:xfrm>
              <a:off x="1260425" y="2070564"/>
              <a:ext cx="1424335" cy="724164"/>
            </a:xfrm>
            <a:custGeom>
              <a:avLst/>
              <a:gdLst/>
              <a:ahLst/>
              <a:cxnLst/>
              <a:rect l="l" t="t" r="r" b="b"/>
              <a:pathLst>
                <a:path w="50281" h="25564" extrusionOk="0"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25278"/>
                    <a:pt x="12" y="25420"/>
                    <a:pt x="12" y="25563"/>
                  </a:cubicBezTo>
                  <a:lnTo>
                    <a:pt x="4453" y="25563"/>
                  </a:lnTo>
                  <a:cubicBezTo>
                    <a:pt x="4453" y="25420"/>
                    <a:pt x="4441" y="25278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ubicBezTo>
                    <a:pt x="36564" y="4430"/>
                    <a:pt x="45851" y="13717"/>
                    <a:pt x="45851" y="25135"/>
                  </a:cubicBezTo>
                  <a:cubicBezTo>
                    <a:pt x="45851" y="25278"/>
                    <a:pt x="45839" y="25420"/>
                    <a:pt x="45839" y="25563"/>
                  </a:cubicBezTo>
                  <a:lnTo>
                    <a:pt x="50268" y="25563"/>
                  </a:lnTo>
                  <a:cubicBezTo>
                    <a:pt x="50280" y="25420"/>
                    <a:pt x="50280" y="25278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352;p21">
              <a:extLst>
                <a:ext uri="{FF2B5EF4-FFF2-40B4-BE49-F238E27FC236}">
                  <a16:creationId xmlns:a16="http://schemas.microsoft.com/office/drawing/2014/main" id="{AD5FB924-7BD1-A105-6F69-0DFD4C9D335A}"/>
                </a:ext>
              </a:extLst>
            </p:cNvPr>
            <p:cNvSpPr/>
            <p:nvPr/>
          </p:nvSpPr>
          <p:spPr>
            <a:xfrm>
              <a:off x="2489805" y="2662819"/>
              <a:ext cx="263786" cy="263786"/>
            </a:xfrm>
            <a:custGeom>
              <a:avLst/>
              <a:gdLst/>
              <a:ahLst/>
              <a:cxnLst/>
              <a:rect l="l" t="t" r="r" b="b"/>
              <a:pathLst>
                <a:path w="9312" h="9312" extrusionOk="0">
                  <a:moveTo>
                    <a:pt x="4656" y="1"/>
                  </a:moveTo>
                  <a:cubicBezTo>
                    <a:pt x="2084" y="1"/>
                    <a:pt x="0" y="2085"/>
                    <a:pt x="0" y="4656"/>
                  </a:cubicBezTo>
                  <a:cubicBezTo>
                    <a:pt x="0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353;p21">
              <a:extLst>
                <a:ext uri="{FF2B5EF4-FFF2-40B4-BE49-F238E27FC236}">
                  <a16:creationId xmlns:a16="http://schemas.microsoft.com/office/drawing/2014/main" id="{5C536879-8ED7-A2D4-4CF6-6FD5130149CD}"/>
                </a:ext>
              </a:extLst>
            </p:cNvPr>
            <p:cNvSpPr/>
            <p:nvPr/>
          </p:nvSpPr>
          <p:spPr>
            <a:xfrm>
              <a:off x="2546121" y="2718823"/>
              <a:ext cx="151467" cy="151467"/>
            </a:xfrm>
            <a:custGeom>
              <a:avLst/>
              <a:gdLst/>
              <a:ahLst/>
              <a:cxnLst/>
              <a:rect l="l" t="t" r="r" b="b"/>
              <a:pathLst>
                <a:path w="5347" h="5347" extrusionOk="0">
                  <a:moveTo>
                    <a:pt x="2668" y="0"/>
                  </a:moveTo>
                  <a:cubicBezTo>
                    <a:pt x="1191" y="0"/>
                    <a:pt x="1" y="1191"/>
                    <a:pt x="1" y="2679"/>
                  </a:cubicBezTo>
                  <a:cubicBezTo>
                    <a:pt x="1" y="4156"/>
                    <a:pt x="1191" y="5346"/>
                    <a:pt x="2668" y="5346"/>
                  </a:cubicBezTo>
                  <a:cubicBezTo>
                    <a:pt x="4144" y="5346"/>
                    <a:pt x="5347" y="4156"/>
                    <a:pt x="5347" y="2679"/>
                  </a:cubicBezTo>
                  <a:cubicBezTo>
                    <a:pt x="5347" y="1191"/>
                    <a:pt x="4144" y="0"/>
                    <a:pt x="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68" name="Graphic 2067" descr="Radar Chart with solid fill">
            <a:extLst>
              <a:ext uri="{FF2B5EF4-FFF2-40B4-BE49-F238E27FC236}">
                <a16:creationId xmlns:a16="http://schemas.microsoft.com/office/drawing/2014/main" id="{F1DC2C20-06D8-1D5F-0A4C-854600729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1333" y="2121530"/>
            <a:ext cx="571897" cy="571897"/>
          </a:xfrm>
          <a:prstGeom prst="rect">
            <a:avLst/>
          </a:prstGeom>
        </p:spPr>
      </p:pic>
      <p:pic>
        <p:nvPicPr>
          <p:cNvPr id="2070" name="Graphic 2069" descr="Weights Uneven with solid fill">
            <a:extLst>
              <a:ext uri="{FF2B5EF4-FFF2-40B4-BE49-F238E27FC236}">
                <a16:creationId xmlns:a16="http://schemas.microsoft.com/office/drawing/2014/main" id="{5B1EBF44-BAE1-EFFA-8FC1-FC9A5450AF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3468" y="2112132"/>
            <a:ext cx="507428" cy="507428"/>
          </a:xfrm>
          <a:prstGeom prst="rect">
            <a:avLst/>
          </a:prstGeom>
        </p:spPr>
      </p:pic>
      <p:sp>
        <p:nvSpPr>
          <p:cNvPr id="2071" name="Title 1">
            <a:extLst>
              <a:ext uri="{FF2B5EF4-FFF2-40B4-BE49-F238E27FC236}">
                <a16:creationId xmlns:a16="http://schemas.microsoft.com/office/drawing/2014/main" id="{4C589DBC-6FD3-C6B5-77E3-B50084A81C81}"/>
              </a:ext>
            </a:extLst>
          </p:cNvPr>
          <p:cNvSpPr txBox="1">
            <a:spLocks/>
          </p:cNvSpPr>
          <p:nvPr/>
        </p:nvSpPr>
        <p:spPr>
          <a:xfrm>
            <a:off x="3373494" y="30144"/>
            <a:ext cx="5720810" cy="742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Guidelines for Potential Solution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C3C7874-F443-786B-E152-8DAEC245A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4950" y="3859487"/>
            <a:ext cx="4658027" cy="208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C9EAB447-F4D7-5B1E-96F1-288DA4E00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2204" y="3886629"/>
            <a:ext cx="4677474" cy="211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354;p21">
            <a:extLst>
              <a:ext uri="{FF2B5EF4-FFF2-40B4-BE49-F238E27FC236}">
                <a16:creationId xmlns:a16="http://schemas.microsoft.com/office/drawing/2014/main" id="{08123785-B1BB-4384-3B0F-D06F6CFC0CF6}"/>
              </a:ext>
            </a:extLst>
          </p:cNvPr>
          <p:cNvSpPr txBox="1"/>
          <p:nvPr/>
        </p:nvSpPr>
        <p:spPr>
          <a:xfrm>
            <a:off x="2289317" y="872637"/>
            <a:ext cx="1884600" cy="751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/>
              <a:t>UBE users have higher indicator values and high outlier proportions compared to UGE</a:t>
            </a:r>
          </a:p>
        </p:txBody>
      </p:sp>
      <p:sp>
        <p:nvSpPr>
          <p:cNvPr id="7" name="Google Shape;345;p21">
            <a:extLst>
              <a:ext uri="{FF2B5EF4-FFF2-40B4-BE49-F238E27FC236}">
                <a16:creationId xmlns:a16="http://schemas.microsoft.com/office/drawing/2014/main" id="{CBF5FD93-0DEA-2FA1-4459-7AACEE202CF6}"/>
              </a:ext>
            </a:extLst>
          </p:cNvPr>
          <p:cNvSpPr txBox="1"/>
          <p:nvPr/>
        </p:nvSpPr>
        <p:spPr>
          <a:xfrm>
            <a:off x="3666733" y="3229426"/>
            <a:ext cx="1884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434343"/>
                </a:solidFill>
                <a:ea typeface="Roboto"/>
                <a:cs typeface="Roboto"/>
                <a:sym typeface="Roboto"/>
              </a:rPr>
              <a:t>This observation can be used to identify as UBE or UGE </a:t>
            </a:r>
            <a:endParaRPr sz="1200" dirty="0">
              <a:solidFill>
                <a:srgbClr val="434343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8" name="Google Shape;310;p21">
            <a:extLst>
              <a:ext uri="{FF2B5EF4-FFF2-40B4-BE49-F238E27FC236}">
                <a16:creationId xmlns:a16="http://schemas.microsoft.com/office/drawing/2014/main" id="{13408652-7756-5265-BF3C-982C86FF88DE}"/>
              </a:ext>
            </a:extLst>
          </p:cNvPr>
          <p:cNvSpPr txBox="1"/>
          <p:nvPr/>
        </p:nvSpPr>
        <p:spPr>
          <a:xfrm>
            <a:off x="6253291" y="3229426"/>
            <a:ext cx="1884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/>
              <a:t>Users with high % of outliers are classified as UBE</a:t>
            </a:r>
          </a:p>
        </p:txBody>
      </p:sp>
    </p:spTree>
    <p:extLst>
      <p:ext uri="{BB962C8B-B14F-4D97-AF65-F5344CB8AC3E}">
        <p14:creationId xmlns:p14="http://schemas.microsoft.com/office/powerpoint/2010/main" val="365245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" y="713128"/>
            <a:ext cx="1068867" cy="2126625"/>
            <a:chOff x="10918968" y="713127"/>
            <a:chExt cx="1273032" cy="253283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7618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27850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Google Shape;501;p25">
            <a:extLst>
              <a:ext uri="{FF2B5EF4-FFF2-40B4-BE49-F238E27FC236}">
                <a16:creationId xmlns:a16="http://schemas.microsoft.com/office/drawing/2014/main" id="{FDCA0C71-40BF-DA1D-E577-42714B070F05}"/>
              </a:ext>
            </a:extLst>
          </p:cNvPr>
          <p:cNvSpPr/>
          <p:nvPr/>
        </p:nvSpPr>
        <p:spPr>
          <a:xfrm>
            <a:off x="673181" y="4281384"/>
            <a:ext cx="3885465" cy="736725"/>
          </a:xfrm>
          <a:custGeom>
            <a:avLst/>
            <a:gdLst/>
            <a:ahLst/>
            <a:cxnLst/>
            <a:rect l="l" t="t" r="r" b="b"/>
            <a:pathLst>
              <a:path w="140816" h="29469" extrusionOk="0">
                <a:moveTo>
                  <a:pt x="8514" y="1"/>
                </a:moveTo>
                <a:lnTo>
                  <a:pt x="1" y="14729"/>
                </a:lnTo>
                <a:lnTo>
                  <a:pt x="8514" y="29468"/>
                </a:lnTo>
                <a:lnTo>
                  <a:pt x="132303" y="29468"/>
                </a:lnTo>
                <a:lnTo>
                  <a:pt x="140816" y="14729"/>
                </a:lnTo>
                <a:lnTo>
                  <a:pt x="132303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502;p25">
            <a:extLst>
              <a:ext uri="{FF2B5EF4-FFF2-40B4-BE49-F238E27FC236}">
                <a16:creationId xmlns:a16="http://schemas.microsoft.com/office/drawing/2014/main" id="{A61582B6-98F9-ECAB-2E81-612B576EDD90}"/>
              </a:ext>
            </a:extLst>
          </p:cNvPr>
          <p:cNvSpPr/>
          <p:nvPr/>
        </p:nvSpPr>
        <p:spPr>
          <a:xfrm>
            <a:off x="665506" y="4226091"/>
            <a:ext cx="882275" cy="996575"/>
          </a:xfrm>
          <a:custGeom>
            <a:avLst/>
            <a:gdLst/>
            <a:ahLst/>
            <a:cxnLst/>
            <a:rect l="l" t="t" r="r" b="b"/>
            <a:pathLst>
              <a:path w="35291" h="39863" extrusionOk="0">
                <a:moveTo>
                  <a:pt x="0" y="1"/>
                </a:moveTo>
                <a:lnTo>
                  <a:pt x="0" y="29468"/>
                </a:lnTo>
                <a:lnTo>
                  <a:pt x="17645" y="39863"/>
                </a:lnTo>
                <a:lnTo>
                  <a:pt x="35291" y="29468"/>
                </a:lnTo>
                <a:lnTo>
                  <a:pt x="35291" y="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2743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800" dirty="0">
              <a:solidFill>
                <a:srgbClr val="FFFFFF"/>
              </a:solidFill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4" name="Google Shape;507;p25">
            <a:extLst>
              <a:ext uri="{FF2B5EF4-FFF2-40B4-BE49-F238E27FC236}">
                <a16:creationId xmlns:a16="http://schemas.microsoft.com/office/drawing/2014/main" id="{1759A577-448E-601E-F236-47C977F4FEEF}"/>
              </a:ext>
            </a:extLst>
          </p:cNvPr>
          <p:cNvSpPr txBox="1"/>
          <p:nvPr/>
        </p:nvSpPr>
        <p:spPr>
          <a:xfrm>
            <a:off x="1774881" y="4644827"/>
            <a:ext cx="23286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ea typeface="Roboto"/>
                <a:cs typeface="Roboto"/>
                <a:sym typeface="Roboto"/>
              </a:rPr>
              <a:t>Made us question the assumption that UBE has more outliers</a:t>
            </a:r>
            <a:endParaRPr sz="1200" dirty="0">
              <a:solidFill>
                <a:schemeClr val="lt1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508;p25">
            <a:extLst>
              <a:ext uri="{FF2B5EF4-FFF2-40B4-BE49-F238E27FC236}">
                <a16:creationId xmlns:a16="http://schemas.microsoft.com/office/drawing/2014/main" id="{A5F27E84-79A1-2014-7B3D-C244945C1612}"/>
              </a:ext>
            </a:extLst>
          </p:cNvPr>
          <p:cNvSpPr/>
          <p:nvPr/>
        </p:nvSpPr>
        <p:spPr>
          <a:xfrm>
            <a:off x="1684619" y="4263837"/>
            <a:ext cx="2571803" cy="32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Revisit Assumptions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70" name="Google Shape;510;p25">
            <a:extLst>
              <a:ext uri="{FF2B5EF4-FFF2-40B4-BE49-F238E27FC236}">
                <a16:creationId xmlns:a16="http://schemas.microsoft.com/office/drawing/2014/main" id="{715BC699-06C1-4318-953B-0D39ABF867EB}"/>
              </a:ext>
            </a:extLst>
          </p:cNvPr>
          <p:cNvSpPr/>
          <p:nvPr/>
        </p:nvSpPr>
        <p:spPr>
          <a:xfrm>
            <a:off x="680843" y="3482694"/>
            <a:ext cx="3885465" cy="736700"/>
          </a:xfrm>
          <a:custGeom>
            <a:avLst/>
            <a:gdLst/>
            <a:ahLst/>
            <a:cxnLst/>
            <a:rect l="l" t="t" r="r" b="b"/>
            <a:pathLst>
              <a:path w="140816" h="29468" extrusionOk="0">
                <a:moveTo>
                  <a:pt x="8514" y="0"/>
                </a:moveTo>
                <a:lnTo>
                  <a:pt x="1" y="14728"/>
                </a:lnTo>
                <a:lnTo>
                  <a:pt x="8514" y="29468"/>
                </a:lnTo>
                <a:lnTo>
                  <a:pt x="132303" y="29468"/>
                </a:lnTo>
                <a:lnTo>
                  <a:pt x="140816" y="14728"/>
                </a:lnTo>
                <a:lnTo>
                  <a:pt x="132303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511;p25">
            <a:extLst>
              <a:ext uri="{FF2B5EF4-FFF2-40B4-BE49-F238E27FC236}">
                <a16:creationId xmlns:a16="http://schemas.microsoft.com/office/drawing/2014/main" id="{6C49EC92-150A-DFAF-3A0B-2F7136E1320C}"/>
              </a:ext>
            </a:extLst>
          </p:cNvPr>
          <p:cNvSpPr/>
          <p:nvPr/>
        </p:nvSpPr>
        <p:spPr>
          <a:xfrm>
            <a:off x="673181" y="3495884"/>
            <a:ext cx="882250" cy="996575"/>
          </a:xfrm>
          <a:custGeom>
            <a:avLst/>
            <a:gdLst/>
            <a:ahLst/>
            <a:cxnLst/>
            <a:rect l="l" t="t" r="r" b="b"/>
            <a:pathLst>
              <a:path w="35290" h="39863" extrusionOk="0">
                <a:moveTo>
                  <a:pt x="0" y="0"/>
                </a:moveTo>
                <a:lnTo>
                  <a:pt x="0" y="29468"/>
                </a:lnTo>
                <a:lnTo>
                  <a:pt x="17645" y="39862"/>
                </a:lnTo>
                <a:lnTo>
                  <a:pt x="35290" y="29468"/>
                </a:lnTo>
                <a:lnTo>
                  <a:pt x="3529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2743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800" dirty="0">
              <a:solidFill>
                <a:srgbClr val="FFFFFF"/>
              </a:solidFill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3" name="Google Shape;517;p25">
            <a:extLst>
              <a:ext uri="{FF2B5EF4-FFF2-40B4-BE49-F238E27FC236}">
                <a16:creationId xmlns:a16="http://schemas.microsoft.com/office/drawing/2014/main" id="{0EC2AC1A-EA39-1DB9-6089-5F45AA9EBB51}"/>
              </a:ext>
            </a:extLst>
          </p:cNvPr>
          <p:cNvSpPr txBox="1"/>
          <p:nvPr/>
        </p:nvSpPr>
        <p:spPr>
          <a:xfrm>
            <a:off x="1782543" y="3838595"/>
            <a:ext cx="2571804" cy="32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ea typeface="Roboto"/>
                <a:cs typeface="Roboto"/>
                <a:sym typeface="Roboto"/>
              </a:rPr>
              <a:t>But it was not true for numerous other cases</a:t>
            </a:r>
          </a:p>
        </p:txBody>
      </p:sp>
      <p:sp>
        <p:nvSpPr>
          <p:cNvPr id="74" name="Google Shape;518;p25">
            <a:extLst>
              <a:ext uri="{FF2B5EF4-FFF2-40B4-BE49-F238E27FC236}">
                <a16:creationId xmlns:a16="http://schemas.microsoft.com/office/drawing/2014/main" id="{44F3A101-3728-78C9-761A-F5D4E6C9FEEC}"/>
              </a:ext>
            </a:extLst>
          </p:cNvPr>
          <p:cNvSpPr/>
          <p:nvPr/>
        </p:nvSpPr>
        <p:spPr>
          <a:xfrm>
            <a:off x="1826507" y="3415460"/>
            <a:ext cx="2461049" cy="431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Inconsistent Pattern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80" name="Google Shape;520;p25">
            <a:extLst>
              <a:ext uri="{FF2B5EF4-FFF2-40B4-BE49-F238E27FC236}">
                <a16:creationId xmlns:a16="http://schemas.microsoft.com/office/drawing/2014/main" id="{83EB1480-575E-2188-DEF5-A77B569A90A1}"/>
              </a:ext>
            </a:extLst>
          </p:cNvPr>
          <p:cNvSpPr/>
          <p:nvPr/>
        </p:nvSpPr>
        <p:spPr>
          <a:xfrm>
            <a:off x="680843" y="2687344"/>
            <a:ext cx="3885465" cy="736725"/>
          </a:xfrm>
          <a:custGeom>
            <a:avLst/>
            <a:gdLst/>
            <a:ahLst/>
            <a:cxnLst/>
            <a:rect l="l" t="t" r="r" b="b"/>
            <a:pathLst>
              <a:path w="140816" h="29469" extrusionOk="0">
                <a:moveTo>
                  <a:pt x="8514" y="1"/>
                </a:moveTo>
                <a:lnTo>
                  <a:pt x="1" y="14729"/>
                </a:lnTo>
                <a:lnTo>
                  <a:pt x="8514" y="29469"/>
                </a:lnTo>
                <a:lnTo>
                  <a:pt x="132303" y="29469"/>
                </a:lnTo>
                <a:lnTo>
                  <a:pt x="140816" y="14729"/>
                </a:lnTo>
                <a:lnTo>
                  <a:pt x="132303" y="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521;p25">
            <a:extLst>
              <a:ext uri="{FF2B5EF4-FFF2-40B4-BE49-F238E27FC236}">
                <a16:creationId xmlns:a16="http://schemas.microsoft.com/office/drawing/2014/main" id="{8D46B45C-81F2-3617-9F68-356FBBFC079B}"/>
              </a:ext>
            </a:extLst>
          </p:cNvPr>
          <p:cNvSpPr/>
          <p:nvPr/>
        </p:nvSpPr>
        <p:spPr>
          <a:xfrm>
            <a:off x="680831" y="2687344"/>
            <a:ext cx="882275" cy="996575"/>
          </a:xfrm>
          <a:custGeom>
            <a:avLst/>
            <a:gdLst/>
            <a:ahLst/>
            <a:cxnLst/>
            <a:rect l="l" t="t" r="r" b="b"/>
            <a:pathLst>
              <a:path w="35291" h="39863" extrusionOk="0">
                <a:moveTo>
                  <a:pt x="1" y="1"/>
                </a:moveTo>
                <a:lnTo>
                  <a:pt x="1" y="29469"/>
                </a:lnTo>
                <a:lnTo>
                  <a:pt x="17646" y="39863"/>
                </a:lnTo>
                <a:lnTo>
                  <a:pt x="35291" y="29469"/>
                </a:lnTo>
                <a:lnTo>
                  <a:pt x="35291" y="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2743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800" dirty="0">
              <a:solidFill>
                <a:srgbClr val="FFFFFF"/>
              </a:solidFill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3" name="Google Shape;530;p25">
            <a:extLst>
              <a:ext uri="{FF2B5EF4-FFF2-40B4-BE49-F238E27FC236}">
                <a16:creationId xmlns:a16="http://schemas.microsoft.com/office/drawing/2014/main" id="{1B742CF4-4460-DD62-0F29-5CC138A55EEF}"/>
              </a:ext>
            </a:extLst>
          </p:cNvPr>
          <p:cNvSpPr txBox="1"/>
          <p:nvPr/>
        </p:nvSpPr>
        <p:spPr>
          <a:xfrm>
            <a:off x="1650094" y="3050800"/>
            <a:ext cx="2758109" cy="271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ea typeface="Roboto"/>
                <a:cs typeface="Roboto"/>
                <a:sym typeface="Roboto"/>
              </a:rPr>
              <a:t>Some cases showed UBE having more outliers and higher values</a:t>
            </a:r>
          </a:p>
        </p:txBody>
      </p:sp>
      <p:sp>
        <p:nvSpPr>
          <p:cNvPr id="84" name="Google Shape;531;p25">
            <a:extLst>
              <a:ext uri="{FF2B5EF4-FFF2-40B4-BE49-F238E27FC236}">
                <a16:creationId xmlns:a16="http://schemas.microsoft.com/office/drawing/2014/main" id="{C49DE198-D16A-FE88-9D4A-237F8842B2C0}"/>
              </a:ext>
            </a:extLst>
          </p:cNvPr>
          <p:cNvSpPr/>
          <p:nvPr/>
        </p:nvSpPr>
        <p:spPr>
          <a:xfrm>
            <a:off x="1941386" y="2638544"/>
            <a:ext cx="1928650" cy="4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Observe Outliers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93" name="Google Shape;534;p25">
            <a:extLst>
              <a:ext uri="{FF2B5EF4-FFF2-40B4-BE49-F238E27FC236}">
                <a16:creationId xmlns:a16="http://schemas.microsoft.com/office/drawing/2014/main" id="{2991D8E1-D69B-D451-E514-29316B5AD808}"/>
              </a:ext>
            </a:extLst>
          </p:cNvPr>
          <p:cNvSpPr/>
          <p:nvPr/>
        </p:nvSpPr>
        <p:spPr>
          <a:xfrm>
            <a:off x="680843" y="1901844"/>
            <a:ext cx="3885465" cy="736700"/>
          </a:xfrm>
          <a:custGeom>
            <a:avLst/>
            <a:gdLst/>
            <a:ahLst/>
            <a:cxnLst/>
            <a:rect l="l" t="t" r="r" b="b"/>
            <a:pathLst>
              <a:path w="140816" h="29468" extrusionOk="0">
                <a:moveTo>
                  <a:pt x="8514" y="0"/>
                </a:moveTo>
                <a:lnTo>
                  <a:pt x="1" y="14740"/>
                </a:lnTo>
                <a:lnTo>
                  <a:pt x="8514" y="29468"/>
                </a:lnTo>
                <a:lnTo>
                  <a:pt x="132303" y="29468"/>
                </a:lnTo>
                <a:lnTo>
                  <a:pt x="140816" y="14740"/>
                </a:lnTo>
                <a:lnTo>
                  <a:pt x="132303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535;p25">
            <a:extLst>
              <a:ext uri="{FF2B5EF4-FFF2-40B4-BE49-F238E27FC236}">
                <a16:creationId xmlns:a16="http://schemas.microsoft.com/office/drawing/2014/main" id="{16038C75-061A-4854-A3E8-056AE5036237}"/>
              </a:ext>
            </a:extLst>
          </p:cNvPr>
          <p:cNvSpPr/>
          <p:nvPr/>
        </p:nvSpPr>
        <p:spPr>
          <a:xfrm>
            <a:off x="1510756" y="2214982"/>
            <a:ext cx="44675" cy="204800"/>
          </a:xfrm>
          <a:custGeom>
            <a:avLst/>
            <a:gdLst/>
            <a:ahLst/>
            <a:cxnLst/>
            <a:rect l="l" t="t" r="r" b="b"/>
            <a:pathLst>
              <a:path w="1787" h="8192" extrusionOk="0">
                <a:moveTo>
                  <a:pt x="0" y="0"/>
                </a:moveTo>
                <a:lnTo>
                  <a:pt x="0" y="8192"/>
                </a:lnTo>
                <a:lnTo>
                  <a:pt x="1786" y="8192"/>
                </a:lnTo>
                <a:lnTo>
                  <a:pt x="1786" y="0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536;p25">
            <a:extLst>
              <a:ext uri="{FF2B5EF4-FFF2-40B4-BE49-F238E27FC236}">
                <a16:creationId xmlns:a16="http://schemas.microsoft.com/office/drawing/2014/main" id="{FE3E3E70-A66B-B5A1-3F6B-8F16167FEB42}"/>
              </a:ext>
            </a:extLst>
          </p:cNvPr>
          <p:cNvSpPr/>
          <p:nvPr/>
        </p:nvSpPr>
        <p:spPr>
          <a:xfrm>
            <a:off x="1451231" y="2252182"/>
            <a:ext cx="44650" cy="167600"/>
          </a:xfrm>
          <a:custGeom>
            <a:avLst/>
            <a:gdLst/>
            <a:ahLst/>
            <a:cxnLst/>
            <a:rect l="l" t="t" r="r" b="b"/>
            <a:pathLst>
              <a:path w="1786" h="6704" extrusionOk="0">
                <a:moveTo>
                  <a:pt x="0" y="1"/>
                </a:moveTo>
                <a:lnTo>
                  <a:pt x="0" y="6704"/>
                </a:lnTo>
                <a:lnTo>
                  <a:pt x="1786" y="6704"/>
                </a:lnTo>
                <a:lnTo>
                  <a:pt x="1786" y="1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537;p25">
            <a:extLst>
              <a:ext uri="{FF2B5EF4-FFF2-40B4-BE49-F238E27FC236}">
                <a16:creationId xmlns:a16="http://schemas.microsoft.com/office/drawing/2014/main" id="{59A3822A-47C4-B28F-ABFF-F2A60F406652}"/>
              </a:ext>
            </a:extLst>
          </p:cNvPr>
          <p:cNvSpPr/>
          <p:nvPr/>
        </p:nvSpPr>
        <p:spPr>
          <a:xfrm>
            <a:off x="1395556" y="2289407"/>
            <a:ext cx="44675" cy="130375"/>
          </a:xfrm>
          <a:custGeom>
            <a:avLst/>
            <a:gdLst/>
            <a:ahLst/>
            <a:cxnLst/>
            <a:rect l="l" t="t" r="r" b="b"/>
            <a:pathLst>
              <a:path w="1787" h="5215" extrusionOk="0">
                <a:moveTo>
                  <a:pt x="1" y="0"/>
                </a:moveTo>
                <a:lnTo>
                  <a:pt x="1" y="5215"/>
                </a:lnTo>
                <a:lnTo>
                  <a:pt x="1787" y="5215"/>
                </a:lnTo>
                <a:lnTo>
                  <a:pt x="1787" y="0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538;p25">
            <a:extLst>
              <a:ext uri="{FF2B5EF4-FFF2-40B4-BE49-F238E27FC236}">
                <a16:creationId xmlns:a16="http://schemas.microsoft.com/office/drawing/2014/main" id="{EBC90A1C-C663-862A-AA97-5CD59DA2ED9B}"/>
              </a:ext>
            </a:extLst>
          </p:cNvPr>
          <p:cNvSpPr/>
          <p:nvPr/>
        </p:nvSpPr>
        <p:spPr>
          <a:xfrm>
            <a:off x="1336031" y="2330482"/>
            <a:ext cx="44675" cy="89300"/>
          </a:xfrm>
          <a:custGeom>
            <a:avLst/>
            <a:gdLst/>
            <a:ahLst/>
            <a:cxnLst/>
            <a:rect l="l" t="t" r="r" b="b"/>
            <a:pathLst>
              <a:path w="1787" h="3572" extrusionOk="0">
                <a:moveTo>
                  <a:pt x="0" y="0"/>
                </a:moveTo>
                <a:lnTo>
                  <a:pt x="0" y="3572"/>
                </a:lnTo>
                <a:lnTo>
                  <a:pt x="1786" y="3572"/>
                </a:lnTo>
                <a:lnTo>
                  <a:pt x="1786" y="0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539;p25">
            <a:extLst>
              <a:ext uri="{FF2B5EF4-FFF2-40B4-BE49-F238E27FC236}">
                <a16:creationId xmlns:a16="http://schemas.microsoft.com/office/drawing/2014/main" id="{B11960B9-FD92-9977-C06A-94A7129974A5}"/>
              </a:ext>
            </a:extLst>
          </p:cNvPr>
          <p:cNvSpPr/>
          <p:nvPr/>
        </p:nvSpPr>
        <p:spPr>
          <a:xfrm>
            <a:off x="680831" y="1901844"/>
            <a:ext cx="882275" cy="996575"/>
          </a:xfrm>
          <a:custGeom>
            <a:avLst/>
            <a:gdLst/>
            <a:ahLst/>
            <a:cxnLst/>
            <a:rect l="l" t="t" r="r" b="b"/>
            <a:pathLst>
              <a:path w="35291" h="39863" extrusionOk="0">
                <a:moveTo>
                  <a:pt x="1" y="0"/>
                </a:moveTo>
                <a:lnTo>
                  <a:pt x="1" y="29468"/>
                </a:lnTo>
                <a:lnTo>
                  <a:pt x="17646" y="39862"/>
                </a:lnTo>
                <a:lnTo>
                  <a:pt x="35291" y="29468"/>
                </a:lnTo>
                <a:lnTo>
                  <a:pt x="35291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2743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3200" dirty="0">
              <a:solidFill>
                <a:srgbClr val="FFFFFF"/>
              </a:solidFill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" name="Google Shape;545;p25">
            <a:extLst>
              <a:ext uri="{FF2B5EF4-FFF2-40B4-BE49-F238E27FC236}">
                <a16:creationId xmlns:a16="http://schemas.microsoft.com/office/drawing/2014/main" id="{1F3BAECE-89CF-F133-6B61-94919108B786}"/>
              </a:ext>
            </a:extLst>
          </p:cNvPr>
          <p:cNvSpPr txBox="1"/>
          <p:nvPr/>
        </p:nvSpPr>
        <p:spPr>
          <a:xfrm>
            <a:off x="1782543" y="2328819"/>
            <a:ext cx="2328600" cy="202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</a:rPr>
              <a:t>Plotted pairs of UBE and UGE users’ Indicators side by side</a:t>
            </a:r>
            <a:endParaRPr sz="1200" dirty="0">
              <a:solidFill>
                <a:schemeClr val="bg1"/>
              </a:solidFill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546;p25">
            <a:extLst>
              <a:ext uri="{FF2B5EF4-FFF2-40B4-BE49-F238E27FC236}">
                <a16:creationId xmlns:a16="http://schemas.microsoft.com/office/drawing/2014/main" id="{E2204253-8E96-E10B-93D0-14E2CAF1734A}"/>
              </a:ext>
            </a:extLst>
          </p:cNvPr>
          <p:cNvSpPr/>
          <p:nvPr/>
        </p:nvSpPr>
        <p:spPr>
          <a:xfrm>
            <a:off x="1692281" y="1949535"/>
            <a:ext cx="2454225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ea typeface="Fira Sans Extra Condensed Medium"/>
                <a:cs typeface="Fira Sans Extra Condensed Medium"/>
                <a:sym typeface="Fira Sans Extra Condensed Medium"/>
              </a:rPr>
              <a:t>Visual Inspection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110" name="Title 1">
            <a:extLst>
              <a:ext uri="{FF2B5EF4-FFF2-40B4-BE49-F238E27FC236}">
                <a16:creationId xmlns:a16="http://schemas.microsoft.com/office/drawing/2014/main" id="{4F516D51-FEC4-A13A-E27F-D16DCBB0FDB9}"/>
              </a:ext>
            </a:extLst>
          </p:cNvPr>
          <p:cNvSpPr txBox="1">
            <a:spLocks/>
          </p:cNvSpPr>
          <p:nvPr/>
        </p:nvSpPr>
        <p:spPr>
          <a:xfrm>
            <a:off x="4354347" y="80942"/>
            <a:ext cx="3478696" cy="54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Data Exploration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1DA4E14-023F-4F64-ED0C-587A1E689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483" y="3707738"/>
            <a:ext cx="6064687" cy="280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D4DE46D0-16EC-667C-D17E-E465B2CB8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483" y="737798"/>
            <a:ext cx="6170599" cy="285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E45338-79A4-ABE7-409D-BF91B30E488E}"/>
              </a:ext>
            </a:extLst>
          </p:cNvPr>
          <p:cNvSpPr txBox="1"/>
          <p:nvPr/>
        </p:nvSpPr>
        <p:spPr>
          <a:xfrm>
            <a:off x="3715100" y="1217269"/>
            <a:ext cx="2216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  <a:ea typeface="+mj-ea"/>
                <a:cs typeface="+mj-cs"/>
              </a:rPr>
              <a:t>Case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9F9289-2C3D-26D3-7F0C-5321FDBC7BFC}"/>
              </a:ext>
            </a:extLst>
          </p:cNvPr>
          <p:cNvSpPr txBox="1"/>
          <p:nvPr/>
        </p:nvSpPr>
        <p:spPr>
          <a:xfrm>
            <a:off x="3715100" y="5222666"/>
            <a:ext cx="2216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  <a:ea typeface="+mj-ea"/>
                <a:cs typeface="+mj-cs"/>
              </a:rPr>
              <a:t>Case</a:t>
            </a:r>
            <a:r>
              <a:rPr lang="en-US" sz="2800" b="1" dirty="0">
                <a:latin typeface="+mj-lt"/>
                <a:ea typeface="+mj-ea"/>
                <a:cs typeface="+mj-cs"/>
              </a:rPr>
              <a:t> </a:t>
            </a:r>
            <a:r>
              <a:rPr lang="en-US" sz="2400" b="1" dirty="0">
                <a:latin typeface="+mj-lt"/>
                <a:ea typeface="+mj-ea"/>
                <a:cs typeface="+mj-cs"/>
              </a:rPr>
              <a:t>2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4785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724F874-E407-41A5-918C-1CF5DF526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EBB12D3E-DD63-469B-A687-14E38AE47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CC10F17-490D-41AE-9B38-7F39AF738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C48E9933-4316-FE78-ED37-D895B9BD6D3A}"/>
              </a:ext>
            </a:extLst>
          </p:cNvPr>
          <p:cNvSpPr txBox="1">
            <a:spLocks/>
          </p:cNvSpPr>
          <p:nvPr/>
        </p:nvSpPr>
        <p:spPr>
          <a:xfrm>
            <a:off x="4253948" y="115444"/>
            <a:ext cx="4557091" cy="768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Data Exploration (cont..)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CBCDEE0-87C6-260A-5835-11EDF4D18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361" y="884316"/>
            <a:ext cx="7035312" cy="585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AC329F-E366-F252-82FB-C22242748CDB}"/>
              </a:ext>
            </a:extLst>
          </p:cNvPr>
          <p:cNvSpPr txBox="1"/>
          <p:nvPr/>
        </p:nvSpPr>
        <p:spPr>
          <a:xfrm>
            <a:off x="449721" y="884316"/>
            <a:ext cx="2216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  <a:ea typeface="+mj-ea"/>
                <a:cs typeface="+mj-cs"/>
              </a:rPr>
              <a:t>Case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B801BA-BE07-A75E-E9B1-979230E84946}"/>
              </a:ext>
            </a:extLst>
          </p:cNvPr>
          <p:cNvSpPr txBox="1"/>
          <p:nvPr/>
        </p:nvSpPr>
        <p:spPr>
          <a:xfrm>
            <a:off x="449721" y="1407535"/>
            <a:ext cx="39126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All UBE user Indicators have higher values and outliers </a:t>
            </a:r>
          </a:p>
        </p:txBody>
      </p:sp>
    </p:spTree>
    <p:extLst>
      <p:ext uri="{BB962C8B-B14F-4D97-AF65-F5344CB8AC3E}">
        <p14:creationId xmlns:p14="http://schemas.microsoft.com/office/powerpoint/2010/main" val="185899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724F874-E407-41A5-918C-1CF5DF526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EBB12D3E-DD63-469B-A687-14E38AE47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CC10F17-490D-41AE-9B38-7F39AF738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C48E9933-4316-FE78-ED37-D895B9BD6D3A}"/>
              </a:ext>
            </a:extLst>
          </p:cNvPr>
          <p:cNvSpPr txBox="1">
            <a:spLocks/>
          </p:cNvSpPr>
          <p:nvPr/>
        </p:nvSpPr>
        <p:spPr>
          <a:xfrm>
            <a:off x="4253948" y="0"/>
            <a:ext cx="4557091" cy="647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Data Exploration (cont..)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AC329F-E366-F252-82FB-C22242748CDB}"/>
              </a:ext>
            </a:extLst>
          </p:cNvPr>
          <p:cNvSpPr txBox="1"/>
          <p:nvPr/>
        </p:nvSpPr>
        <p:spPr>
          <a:xfrm>
            <a:off x="449721" y="884316"/>
            <a:ext cx="2216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  <a:ea typeface="+mj-ea"/>
                <a:cs typeface="+mj-cs"/>
              </a:rPr>
              <a:t>Case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B801BA-BE07-A75E-E9B1-979230E84946}"/>
              </a:ext>
            </a:extLst>
          </p:cNvPr>
          <p:cNvSpPr txBox="1"/>
          <p:nvPr/>
        </p:nvSpPr>
        <p:spPr>
          <a:xfrm>
            <a:off x="449721" y="1407535"/>
            <a:ext cx="39126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Some UGE user Indicators have higher values and outliers 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BD7F2DE-42AB-BB77-8F0E-FEBA3E216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888" y="680345"/>
            <a:ext cx="7209922" cy="600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127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8C44F33-2E06-E691-2EF6-016574D2E3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9597" y="1217587"/>
            <a:ext cx="5977246" cy="2361012"/>
          </a:xfrm>
          <a:prstGeom prst="rect">
            <a:avLst/>
          </a:prstGeom>
          <a:noFill/>
        </p:spPr>
      </p:pic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5BD1D19D-A82D-452D-6B5A-5FF60F4CE3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2708" y="3962290"/>
            <a:ext cx="6074134" cy="2399283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D644D-C555-CEEE-2102-23B273217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9895" y="1217587"/>
            <a:ext cx="4719053" cy="45318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Approach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Used 95 % percentile values to identify outliers</a:t>
            </a:r>
          </a:p>
          <a:p>
            <a:pPr lvl="1"/>
            <a:r>
              <a:rPr lang="en-US" sz="1600" dirty="0"/>
              <a:t>For a user, at the 95% threshold value there are  5% outliers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Using UGE users’ 95%  values as a threshold for UBE users </a:t>
            </a:r>
          </a:p>
          <a:p>
            <a:pPr lvl="1"/>
            <a:r>
              <a:rPr lang="en-US" sz="1600" dirty="0"/>
              <a:t>UBE will have higher outlier % based on the assumption</a:t>
            </a:r>
          </a:p>
          <a:p>
            <a:pPr marL="0" indent="0">
              <a:buNone/>
            </a:pPr>
            <a:r>
              <a:rPr lang="en-US" sz="1600" b="1" dirty="0"/>
              <a:t>Plots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Calculated 95% percentile values for all indicators for each user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Plotted this for all UBE and UGE users separately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Ind 1, 3, and 4 seem to have lesser values in UGE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For other indicators we would again not find higher outliers % in UBE based on UGE 95%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5A575DEB-BB79-9446-1D79-30EC4FDB2CC2}"/>
              </a:ext>
            </a:extLst>
          </p:cNvPr>
          <p:cNvSpPr txBox="1">
            <a:spLocks/>
          </p:cNvSpPr>
          <p:nvPr/>
        </p:nvSpPr>
        <p:spPr>
          <a:xfrm>
            <a:off x="3704810" y="130873"/>
            <a:ext cx="6684065" cy="6505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Revised Approach (95% Percentiles)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8F6900-5E35-6600-4F15-6BC161626F6C}"/>
              </a:ext>
            </a:extLst>
          </p:cNvPr>
          <p:cNvSpPr txBox="1"/>
          <p:nvPr/>
        </p:nvSpPr>
        <p:spPr>
          <a:xfrm>
            <a:off x="2462333" y="762787"/>
            <a:ext cx="319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UBE Users’ 95 % percentiles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92F7D8-56F8-50A7-D386-C886BAB19FDD}"/>
              </a:ext>
            </a:extLst>
          </p:cNvPr>
          <p:cNvSpPr txBox="1"/>
          <p:nvPr/>
        </p:nvSpPr>
        <p:spPr>
          <a:xfrm>
            <a:off x="2462333" y="3562180"/>
            <a:ext cx="319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B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UGE Users’ 95 % percentiles</a:t>
            </a:r>
          </a:p>
        </p:txBody>
      </p:sp>
    </p:spTree>
    <p:extLst>
      <p:ext uri="{BB962C8B-B14F-4D97-AF65-F5344CB8AC3E}">
        <p14:creationId xmlns:p14="http://schemas.microsoft.com/office/powerpoint/2010/main" val="3485871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A7F27-D7B7-99D8-797C-BD2DCB217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71" y="1679473"/>
            <a:ext cx="11267177" cy="44360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dirty="0">
                <a:effectLst/>
                <a:ea typeface="Arial" panose="020B0604020202020204" pitchFamily="34" charset="0"/>
              </a:rPr>
              <a:t>We combined the Indicators to check if it yields a better differentiation</a:t>
            </a:r>
          </a:p>
          <a:p>
            <a:pPr marL="0" indent="0" algn="just"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Based on the functional understanding</a:t>
            </a:r>
          </a:p>
          <a:p>
            <a:pPr algn="just"/>
            <a:r>
              <a:rPr lang="en-US" sz="1600" dirty="0">
                <a:effectLst/>
                <a:ea typeface="Arial" panose="020B0604020202020204" pitchFamily="34" charset="0"/>
              </a:rPr>
              <a:t>Grouping of data based on timestamp:  </a:t>
            </a:r>
          </a:p>
          <a:p>
            <a:pPr lvl="1" algn="just"/>
            <a:r>
              <a:rPr lang="en-US" sz="1600" dirty="0">
                <a:effectLst/>
                <a:ea typeface="Arial" panose="020B0604020202020204" pitchFamily="34" charset="0"/>
              </a:rPr>
              <a:t>Grouped users with the same timestamp as they are parallel events</a:t>
            </a:r>
          </a:p>
          <a:p>
            <a:pPr algn="just"/>
            <a:r>
              <a:rPr lang="en-US" sz="1600" dirty="0">
                <a:ea typeface="Arial" panose="020B0604020202020204" pitchFamily="34" charset="0"/>
              </a:rPr>
              <a:t>Combining Indicators:  </a:t>
            </a:r>
          </a:p>
          <a:p>
            <a:pPr lvl="1" algn="just"/>
            <a:r>
              <a:rPr lang="en-US" sz="1600" dirty="0">
                <a:ea typeface="Arial" panose="020B0604020202020204" pitchFamily="34" charset="0"/>
              </a:rPr>
              <a:t>Aggregated 1-6 indicators since each of them occurs in a sequence</a:t>
            </a:r>
          </a:p>
          <a:p>
            <a:pPr lvl="1" algn="just"/>
            <a:r>
              <a:rPr lang="en-US" sz="1600" dirty="0">
                <a:ea typeface="Arial" panose="020B0604020202020204" pitchFamily="34" charset="0"/>
              </a:rPr>
              <a:t>T</a:t>
            </a:r>
            <a:r>
              <a:rPr lang="en-US" sz="1600" dirty="0">
                <a:effectLst/>
                <a:ea typeface="Arial" panose="020B0604020202020204" pitchFamily="34" charset="0"/>
              </a:rPr>
              <a:t>ook the average of indicators 7 and 8 as they are </a:t>
            </a:r>
            <a:r>
              <a:rPr lang="en-US" sz="1600" dirty="0">
                <a:ea typeface="Arial" panose="020B0604020202020204" pitchFamily="34" charset="0"/>
              </a:rPr>
              <a:t>percentages of retransmission</a:t>
            </a:r>
            <a:endParaRPr lang="en-US" sz="1600" dirty="0">
              <a:effectLst/>
              <a:ea typeface="Arial" panose="020B0604020202020204" pitchFamily="34" charset="0"/>
            </a:endParaRPr>
          </a:p>
          <a:p>
            <a:pPr algn="just"/>
            <a:r>
              <a:rPr lang="en-US" sz="1600" dirty="0">
                <a:ea typeface="Arial" panose="020B0604020202020204" pitchFamily="34" charset="0"/>
              </a:rPr>
              <a:t>Yielded similar results showing no clear differentiation</a:t>
            </a:r>
          </a:p>
          <a:p>
            <a:pPr marL="0" indent="0" algn="just">
              <a:buNone/>
            </a:pPr>
            <a:r>
              <a:rPr lang="en-US" sz="1600" b="1" dirty="0">
                <a:effectLst/>
                <a:ea typeface="Arial" panose="020B0604020202020204" pitchFamily="34" charset="0"/>
              </a:rPr>
              <a:t>Principle Component Analysis </a:t>
            </a:r>
          </a:p>
          <a:p>
            <a:pPr algn="just"/>
            <a:r>
              <a:rPr lang="en-US" sz="1600" dirty="0">
                <a:effectLst/>
                <a:ea typeface="Arial" panose="020B0604020202020204" pitchFamily="34" charset="0"/>
              </a:rPr>
              <a:t>PCA is a widely used method to reduce and combine variables</a:t>
            </a:r>
          </a:p>
          <a:p>
            <a:pPr algn="just"/>
            <a:r>
              <a:rPr lang="en-US" sz="1600" dirty="0">
                <a:ea typeface="Arial" panose="020B0604020202020204" pitchFamily="34" charset="0"/>
              </a:rPr>
              <a:t>Usually, 2 principal components capture maxim variance (75%)</a:t>
            </a:r>
          </a:p>
          <a:p>
            <a:pPr algn="just"/>
            <a:r>
              <a:rPr lang="en-US" sz="1600" dirty="0">
                <a:effectLst/>
                <a:ea typeface="Arial" panose="020B0604020202020204" pitchFamily="34" charset="0"/>
              </a:rPr>
              <a:t>But here 5+ </a:t>
            </a:r>
            <a:r>
              <a:rPr lang="en-US" sz="1600" dirty="0">
                <a:ea typeface="Arial" panose="020B0604020202020204" pitchFamily="34" charset="0"/>
              </a:rPr>
              <a:t>were</a:t>
            </a:r>
            <a:r>
              <a:rPr lang="en-US" sz="1600" dirty="0">
                <a:effectLst/>
                <a:ea typeface="Arial" panose="020B0604020202020204" pitchFamily="34" charset="0"/>
              </a:rPr>
              <a:t> needed, so this wasn't helpful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011684E-D2F4-AC75-1AD5-AA62F1655764}"/>
              </a:ext>
            </a:extLst>
          </p:cNvPr>
          <p:cNvSpPr txBox="1">
            <a:spLocks/>
          </p:cNvSpPr>
          <p:nvPr/>
        </p:nvSpPr>
        <p:spPr>
          <a:xfrm>
            <a:off x="3821954" y="264843"/>
            <a:ext cx="6104032" cy="876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Combining the Indicators</a:t>
            </a:r>
          </a:p>
        </p:txBody>
      </p:sp>
    </p:spTree>
    <p:extLst>
      <p:ext uri="{BB962C8B-B14F-4D97-AF65-F5344CB8AC3E}">
        <p14:creationId xmlns:p14="http://schemas.microsoft.com/office/powerpoint/2010/main" val="2789916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</TotalTime>
  <Words>1183</Words>
  <Application>Microsoft Office PowerPoint</Application>
  <PresentationFormat>Widescreen</PresentationFormat>
  <Paragraphs>161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Fira Sans Extra Condensed Medium</vt:lpstr>
      <vt:lpstr>Symbol</vt:lpstr>
      <vt:lpstr>Wingdings</vt:lpstr>
      <vt:lpstr>Office Theme</vt:lpstr>
      <vt:lpstr>Classification of Home Network Users to Improve User Experience  Team Data Rangers</vt:lpstr>
      <vt:lpstr>Problem Statement </vt:lpstr>
      <vt:lpstr>Data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Kotipalli, Srinivas Pramodh</dc:creator>
  <cp:lastModifiedBy>Kotipalli, Srinivas Pramodh</cp:lastModifiedBy>
  <cp:revision>69</cp:revision>
  <dcterms:created xsi:type="dcterms:W3CDTF">2022-11-21T02:20:54Z</dcterms:created>
  <dcterms:modified xsi:type="dcterms:W3CDTF">2022-11-29T23:10:58Z</dcterms:modified>
</cp:coreProperties>
</file>